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12" r:id="rId2"/>
    <p:sldId id="313"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4" r:id="rId27"/>
    <p:sldId id="285" r:id="rId28"/>
    <p:sldId id="286" r:id="rId29"/>
    <p:sldId id="301" r:id="rId30"/>
    <p:sldId id="302" r:id="rId31"/>
    <p:sldId id="303" r:id="rId32"/>
    <p:sldId id="304" r:id="rId33"/>
    <p:sldId id="305" r:id="rId34"/>
    <p:sldId id="306" r:id="rId35"/>
    <p:sldId id="307" r:id="rId36"/>
    <p:sldId id="308" r:id="rId37"/>
    <p:sldId id="309" r:id="rId38"/>
    <p:sldId id="311" r:id="rId39"/>
    <p:sldId id="310" r:id="rId40"/>
    <p:sldId id="326" r:id="rId41"/>
    <p:sldId id="315" r:id="rId42"/>
    <p:sldId id="314" r:id="rId43"/>
    <p:sldId id="316" r:id="rId44"/>
    <p:sldId id="317" r:id="rId45"/>
    <p:sldId id="322" r:id="rId46"/>
    <p:sldId id="323" r:id="rId47"/>
    <p:sldId id="324" r:id="rId48"/>
    <p:sldId id="325" r:id="rId49"/>
    <p:sldId id="327" r:id="rId50"/>
    <p:sldId id="328" r:id="rId51"/>
    <p:sldId id="283" r:id="rId52"/>
  </p:sldIdLst>
  <p:sldSz cx="9144000" cy="6858000" type="screen4x3"/>
  <p:notesSz cx="6858000" cy="9144000"/>
  <p:custDataLst>
    <p:tags r:id="rId54"/>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79" autoAdjust="0"/>
    <p:restoredTop sz="94660"/>
  </p:normalViewPr>
  <p:slideViewPr>
    <p:cSldViewPr>
      <p:cViewPr>
        <p:scale>
          <a:sx n="69" d="100"/>
          <a:sy n="69" d="100"/>
        </p:scale>
        <p:origin x="-7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8EA72-23AF-4672-B595-48F0A9E5F9BA}" type="datetimeFigureOut">
              <a:rPr lang="tr-TR" smtClean="0"/>
              <a:t>13.10.2013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6C57DA-1318-46B5-8F08-9D9941850E02}" type="slidenum">
              <a:rPr lang="tr-TR" smtClean="0"/>
              <a:t>‹#›</a:t>
            </a:fld>
            <a:endParaRPr lang="tr-TR"/>
          </a:p>
        </p:txBody>
      </p:sp>
    </p:spTree>
    <p:extLst>
      <p:ext uri="{BB962C8B-B14F-4D97-AF65-F5344CB8AC3E}">
        <p14:creationId xmlns:p14="http://schemas.microsoft.com/office/powerpoint/2010/main" val="220210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879EEE1-EB1E-4A84-8631-73E92C04EF49}" type="slidenum">
              <a:rPr lang="tr-TR" smtClean="0"/>
              <a:pPr/>
              <a:t>1</a:t>
            </a:fld>
            <a:endParaRPr lang="tr-TR"/>
          </a:p>
        </p:txBody>
      </p:sp>
    </p:spTree>
    <p:extLst>
      <p:ext uri="{BB962C8B-B14F-4D97-AF65-F5344CB8AC3E}">
        <p14:creationId xmlns:p14="http://schemas.microsoft.com/office/powerpoint/2010/main" val="54625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879EEE1-EB1E-4A84-8631-73E92C04EF49}" type="slidenum">
              <a:rPr lang="tr-TR" smtClean="0"/>
              <a:pPr/>
              <a:t>2</a:t>
            </a:fld>
            <a:endParaRPr lang="tr-TR"/>
          </a:p>
        </p:txBody>
      </p:sp>
    </p:spTree>
    <p:extLst>
      <p:ext uri="{BB962C8B-B14F-4D97-AF65-F5344CB8AC3E}">
        <p14:creationId xmlns:p14="http://schemas.microsoft.com/office/powerpoint/2010/main" val="228808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3F6D31E-CE34-4DB5-BBF1-C19EAB527C5C}" type="slidenum">
              <a:rPr lang="tr-TR" smtClean="0"/>
              <a:t>51</a:t>
            </a:fld>
            <a:endParaRPr lang="tr-TR"/>
          </a:p>
        </p:txBody>
      </p:sp>
    </p:spTree>
    <p:extLst>
      <p:ext uri="{BB962C8B-B14F-4D97-AF65-F5344CB8AC3E}">
        <p14:creationId xmlns:p14="http://schemas.microsoft.com/office/powerpoint/2010/main" val="4716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13.10.2013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13.10.2013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http://www.fenokulu.net/konutesti/applications/yonetici/sayfalar/resim_bul.php?cevap_bul=1&amp;soru_no=11973"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3.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Eşeyli Üreme Nedir ?</a:t>
            </a:r>
            <a:endParaRPr lang="tr-TR" dirty="0"/>
          </a:p>
        </p:txBody>
      </p:sp>
      <p:sp>
        <p:nvSpPr>
          <p:cNvPr id="4" name="3 Dikdörtgen"/>
          <p:cNvSpPr/>
          <p:nvPr/>
        </p:nvSpPr>
        <p:spPr>
          <a:xfrm>
            <a:off x="899592" y="2204864"/>
            <a:ext cx="6912768" cy="2554545"/>
          </a:xfrm>
          <a:prstGeom prst="rect">
            <a:avLst/>
          </a:prstGeom>
        </p:spPr>
        <p:txBody>
          <a:bodyPr wrap="square">
            <a:spAutoFit/>
          </a:bodyPr>
          <a:lstStyle/>
          <a:p>
            <a:r>
              <a:rPr lang="tr-TR" sz="3200" dirty="0" smtClean="0"/>
              <a:t>Dişi eşey hücresi (yumurta) ile erkek eşey hücresinin (sperm ya da polen) birleşmesiyle oluşan zigottan yeni bir canlının meydana gelmesi olayı </a:t>
            </a:r>
            <a:r>
              <a:rPr lang="tr-TR" sz="3200" b="1" dirty="0" smtClean="0"/>
              <a:t>eşeyli üreme </a:t>
            </a:r>
            <a:r>
              <a:rPr lang="tr-TR" sz="3200" dirty="0" smtClean="0"/>
              <a:t>olarak adlandırılır.</a:t>
            </a:r>
          </a:p>
        </p:txBody>
      </p:sp>
    </p:spTree>
    <p:extLst>
      <p:ext uri="{BB962C8B-B14F-4D97-AF65-F5344CB8AC3E}">
        <p14:creationId xmlns:p14="http://schemas.microsoft.com/office/powerpoint/2010/main" val="16673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Pictures\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356" y="450250"/>
            <a:ext cx="5608438" cy="369157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07504" y="725505"/>
            <a:ext cx="5040560" cy="4154984"/>
          </a:xfrm>
          <a:prstGeom prst="rect">
            <a:avLst/>
          </a:prstGeom>
        </p:spPr>
        <p:txBody>
          <a:bodyPr wrap="square">
            <a:spAutoFit/>
          </a:bodyPr>
          <a:lstStyle/>
          <a:p>
            <a:pPr marL="285750" indent="-285750">
              <a:buFont typeface="Wingdings" pitchFamily="2" charset="2"/>
              <a:buChar char="Ø"/>
            </a:pPr>
            <a:r>
              <a:rPr lang="tr-TR" sz="2400" dirty="0" err="1" smtClean="0"/>
              <a:t>Sentrozomlar</a:t>
            </a:r>
            <a:r>
              <a:rPr lang="tr-TR" sz="2400" dirty="0" smtClean="0"/>
              <a:t> </a:t>
            </a:r>
            <a:r>
              <a:rPr lang="tr-TR" sz="2400" dirty="0"/>
              <a:t>kutuplara </a:t>
            </a:r>
            <a:r>
              <a:rPr lang="tr-TR" sz="2400" dirty="0" smtClean="0"/>
              <a:t>çekilir</a:t>
            </a:r>
            <a:r>
              <a:rPr lang="tr-TR" sz="2400" dirty="0"/>
              <a:t>.</a:t>
            </a:r>
          </a:p>
          <a:p>
            <a:pPr marL="285750" indent="-285750">
              <a:buFont typeface="Wingdings" pitchFamily="2" charset="2"/>
              <a:buChar char="Ø"/>
            </a:pPr>
            <a:r>
              <a:rPr lang="tr-TR" sz="2400" dirty="0"/>
              <a:t>İğ ipliklerinin oluşumu tamamlanır </a:t>
            </a:r>
            <a:r>
              <a:rPr lang="tr-TR" sz="2400" dirty="0" smtClean="0"/>
              <a:t>ve sitoplazmaya dağılan</a:t>
            </a:r>
          </a:p>
          <a:p>
            <a:pPr marL="285750" indent="-285750">
              <a:buFont typeface="Wingdings" pitchFamily="2" charset="2"/>
              <a:buChar char="Ø"/>
            </a:pPr>
            <a:endParaRPr lang="tr-TR" sz="2400" dirty="0"/>
          </a:p>
          <a:p>
            <a:r>
              <a:rPr lang="tr-TR" sz="2400" dirty="0" smtClean="0"/>
              <a:t>   </a:t>
            </a:r>
            <a:r>
              <a:rPr lang="tr-TR" sz="2400" dirty="0"/>
              <a:t>kromozomlar iğ </a:t>
            </a:r>
            <a:r>
              <a:rPr lang="tr-TR" sz="2400" dirty="0" smtClean="0"/>
              <a:t>ipliklerine tutunur.</a:t>
            </a:r>
          </a:p>
          <a:p>
            <a:endParaRPr lang="tr-TR" sz="2400" dirty="0"/>
          </a:p>
          <a:p>
            <a:pPr marL="285750" indent="-285750">
              <a:buFont typeface="Wingdings" pitchFamily="2" charset="2"/>
              <a:buChar char="Ø"/>
            </a:pPr>
            <a:r>
              <a:rPr lang="tr-TR" sz="2400" b="1" dirty="0"/>
              <a:t>Homolog kromozomlar yan yana gelecek şekilde </a:t>
            </a:r>
            <a:r>
              <a:rPr lang="tr-TR" sz="2400" b="1" dirty="0" smtClean="0"/>
              <a:t>hücrenin ekvatoruna(ortasına</a:t>
            </a:r>
            <a:r>
              <a:rPr lang="tr-TR" sz="2400" b="1" dirty="0"/>
              <a:t>) dizilir. </a:t>
            </a:r>
            <a:r>
              <a:rPr lang="tr-TR" sz="2400" dirty="0"/>
              <a:t>Mitoz bölünmede </a:t>
            </a:r>
            <a:r>
              <a:rPr lang="tr-TR" sz="2400" dirty="0" smtClean="0"/>
              <a:t>homolog kromozomlar </a:t>
            </a:r>
            <a:r>
              <a:rPr lang="tr-TR" sz="2400" dirty="0"/>
              <a:t>alt alta gelecek </a:t>
            </a:r>
            <a:r>
              <a:rPr lang="tr-TR" sz="2400" dirty="0" smtClean="0"/>
              <a:t>şekilde dizilmişlerdi</a:t>
            </a:r>
            <a:r>
              <a:rPr lang="tr-TR" sz="2400" dirty="0"/>
              <a:t>.</a:t>
            </a:r>
          </a:p>
        </p:txBody>
      </p:sp>
      <p:sp>
        <p:nvSpPr>
          <p:cNvPr id="4" name="Dikdörtgen 3"/>
          <p:cNvSpPr/>
          <p:nvPr/>
        </p:nvSpPr>
        <p:spPr>
          <a:xfrm>
            <a:off x="337918" y="188640"/>
            <a:ext cx="1171603" cy="523220"/>
          </a:xfrm>
          <a:prstGeom prst="rect">
            <a:avLst/>
          </a:prstGeom>
        </p:spPr>
        <p:txBody>
          <a:bodyPr wrap="none">
            <a:spAutoFit/>
          </a:bodyPr>
          <a:lstStyle/>
          <a:p>
            <a:r>
              <a:rPr lang="tr-TR" sz="2800" b="1" dirty="0"/>
              <a:t>Evre  2</a:t>
            </a:r>
          </a:p>
        </p:txBody>
      </p:sp>
    </p:spTree>
    <p:extLst>
      <p:ext uri="{BB962C8B-B14F-4D97-AF65-F5344CB8AC3E}">
        <p14:creationId xmlns:p14="http://schemas.microsoft.com/office/powerpoint/2010/main" val="392237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8030" y="183316"/>
            <a:ext cx="1171603" cy="523220"/>
          </a:xfrm>
          <a:prstGeom prst="rect">
            <a:avLst/>
          </a:prstGeom>
        </p:spPr>
        <p:txBody>
          <a:bodyPr wrap="none">
            <a:spAutoFit/>
          </a:bodyPr>
          <a:lstStyle/>
          <a:p>
            <a:r>
              <a:rPr lang="tr-TR" sz="2800" b="1" dirty="0"/>
              <a:t>Evre  </a:t>
            </a:r>
            <a:r>
              <a:rPr lang="tr-TR" sz="2800" b="1" dirty="0" smtClean="0"/>
              <a:t>3</a:t>
            </a:r>
            <a:endParaRPr lang="tr-TR" sz="2800" b="1" dirty="0"/>
          </a:p>
        </p:txBody>
      </p:sp>
      <p:sp>
        <p:nvSpPr>
          <p:cNvPr id="3" name="Dikdörtgen 2"/>
          <p:cNvSpPr/>
          <p:nvPr/>
        </p:nvSpPr>
        <p:spPr>
          <a:xfrm>
            <a:off x="1259633" y="59320"/>
            <a:ext cx="7765922" cy="1200329"/>
          </a:xfrm>
          <a:prstGeom prst="rect">
            <a:avLst/>
          </a:prstGeom>
        </p:spPr>
        <p:txBody>
          <a:bodyPr wrap="square">
            <a:spAutoFit/>
          </a:bodyPr>
          <a:lstStyle/>
          <a:p>
            <a:r>
              <a:rPr lang="tr-TR" sz="2400" dirty="0"/>
              <a:t>Ana ve babadan gelen kromozomlar (</a:t>
            </a:r>
            <a:r>
              <a:rPr lang="tr-TR" sz="2400" dirty="0" smtClean="0"/>
              <a:t>homolog kromozomlar</a:t>
            </a:r>
            <a:r>
              <a:rPr lang="tr-TR" sz="2400" dirty="0"/>
              <a:t>) </a:t>
            </a:r>
            <a:r>
              <a:rPr lang="tr-TR" sz="2400" dirty="0" smtClean="0"/>
              <a:t> birbirlerinden ayrılarak </a:t>
            </a:r>
            <a:r>
              <a:rPr lang="tr-TR" sz="2400" dirty="0"/>
              <a:t>iğ iplikleri tarafından kutuplara doğru çekilirler.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08720"/>
            <a:ext cx="3210669" cy="365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95535" y="4437112"/>
            <a:ext cx="8630019" cy="1569660"/>
          </a:xfrm>
          <a:prstGeom prst="rect">
            <a:avLst/>
          </a:prstGeom>
        </p:spPr>
        <p:txBody>
          <a:bodyPr wrap="square">
            <a:spAutoFit/>
          </a:bodyPr>
          <a:lstStyle/>
          <a:p>
            <a:r>
              <a:rPr lang="tr-TR" sz="2400" dirty="0" smtClean="0"/>
              <a:t>bu </a:t>
            </a:r>
            <a:r>
              <a:rPr lang="tr-TR" sz="2400" dirty="0"/>
              <a:t>ayrılma bir </a:t>
            </a:r>
            <a:r>
              <a:rPr lang="tr-TR" sz="2400" dirty="0" smtClean="0"/>
              <a:t>çift ayakkabının (homolog </a:t>
            </a:r>
            <a:r>
              <a:rPr lang="tr-TR" sz="2400" dirty="0"/>
              <a:t>kromozom</a:t>
            </a:r>
            <a:r>
              <a:rPr lang="tr-TR" sz="2400" dirty="0" smtClean="0"/>
              <a:t>), sağ ayakkabı (anneden gelen kromozom</a:t>
            </a:r>
            <a:r>
              <a:rPr lang="tr-TR" sz="2400" dirty="0"/>
              <a:t>) ve  </a:t>
            </a:r>
            <a:r>
              <a:rPr lang="tr-TR" sz="2400" dirty="0" smtClean="0"/>
              <a:t>Sol ayakkabının (babadan gelen  kromozom</a:t>
            </a:r>
            <a:r>
              <a:rPr lang="tr-TR" sz="2400" dirty="0"/>
              <a:t>) farklı yerlere </a:t>
            </a:r>
            <a:r>
              <a:rPr lang="tr-TR" sz="2400" dirty="0" smtClean="0"/>
              <a:t>gitmesi gibidir</a:t>
            </a:r>
            <a:r>
              <a:rPr lang="tr-TR" sz="2400" dirty="0"/>
              <a:t>. Ve bu ayrılmadan sonra bir çiftten bahsedemeyiz</a:t>
            </a:r>
            <a:r>
              <a:rPr lang="tr-TR" sz="2400" dirty="0" smtClean="0"/>
              <a:t>.</a:t>
            </a:r>
            <a:endParaRPr lang="tr-TR" sz="2400" dirty="0"/>
          </a:p>
        </p:txBody>
      </p:sp>
      <p:sp>
        <p:nvSpPr>
          <p:cNvPr id="5" name="Dikdörtgen 4"/>
          <p:cNvSpPr/>
          <p:nvPr/>
        </p:nvSpPr>
        <p:spPr>
          <a:xfrm>
            <a:off x="3059832" y="1916832"/>
            <a:ext cx="3055472" cy="830997"/>
          </a:xfrm>
          <a:prstGeom prst="rect">
            <a:avLst/>
          </a:prstGeom>
        </p:spPr>
        <p:txBody>
          <a:bodyPr wrap="square">
            <a:spAutoFit/>
          </a:bodyPr>
          <a:lstStyle/>
          <a:p>
            <a:pPr marL="342900" indent="-342900">
              <a:buFont typeface="Wingdings" pitchFamily="2" charset="2"/>
              <a:buChar char="v"/>
            </a:pPr>
            <a:r>
              <a:rPr lang="tr-TR" sz="2400" b="1" dirty="0">
                <a:solidFill>
                  <a:srgbClr val="FF0000"/>
                </a:solidFill>
              </a:rPr>
              <a:t>Buradaki ayrılmaya dikkat edelim</a:t>
            </a:r>
            <a:r>
              <a:rPr lang="tr-TR" sz="2400" dirty="0"/>
              <a:t>;</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1" y="1916832"/>
            <a:ext cx="3266658" cy="222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ikdörtgen 6"/>
          <p:cNvSpPr/>
          <p:nvPr/>
        </p:nvSpPr>
        <p:spPr>
          <a:xfrm>
            <a:off x="395532" y="5975997"/>
            <a:ext cx="8630021" cy="830997"/>
          </a:xfrm>
          <a:prstGeom prst="rect">
            <a:avLst/>
          </a:prstGeom>
        </p:spPr>
        <p:txBody>
          <a:bodyPr wrap="square">
            <a:spAutoFit/>
          </a:bodyPr>
          <a:lstStyle/>
          <a:p>
            <a:r>
              <a:rPr lang="tr-TR" sz="2400" dirty="0"/>
              <a:t>Yani bu homolog kromozomlar ayrıldıktan sonra bir çift(2n ) oluşturmadıkları için </a:t>
            </a:r>
            <a:r>
              <a:rPr lang="tr-TR" sz="2400" dirty="0" smtClean="0"/>
              <a:t>artık tek(n</a:t>
            </a:r>
            <a:r>
              <a:rPr lang="tr-TR" sz="2400" dirty="0"/>
              <a:t>) şekildedir.</a:t>
            </a:r>
          </a:p>
        </p:txBody>
      </p:sp>
    </p:spTree>
    <p:extLst>
      <p:ext uri="{BB962C8B-B14F-4D97-AF65-F5344CB8AC3E}">
        <p14:creationId xmlns:p14="http://schemas.microsoft.com/office/powerpoint/2010/main" val="2153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676" y="1412777"/>
            <a:ext cx="6106323"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88030" y="183316"/>
            <a:ext cx="1171603" cy="523220"/>
          </a:xfrm>
          <a:prstGeom prst="rect">
            <a:avLst/>
          </a:prstGeom>
        </p:spPr>
        <p:txBody>
          <a:bodyPr wrap="none">
            <a:spAutoFit/>
          </a:bodyPr>
          <a:lstStyle/>
          <a:p>
            <a:r>
              <a:rPr lang="tr-TR" sz="2800" b="1" dirty="0"/>
              <a:t>Evre  </a:t>
            </a:r>
            <a:r>
              <a:rPr lang="tr-TR" sz="2800" b="1" dirty="0" smtClean="0"/>
              <a:t>4</a:t>
            </a:r>
            <a:endParaRPr lang="tr-TR" sz="2800" b="1" dirty="0"/>
          </a:p>
        </p:txBody>
      </p:sp>
      <p:sp>
        <p:nvSpPr>
          <p:cNvPr id="3" name="Dikdörtgen 2"/>
          <p:cNvSpPr/>
          <p:nvPr/>
        </p:nvSpPr>
        <p:spPr>
          <a:xfrm>
            <a:off x="160721" y="706536"/>
            <a:ext cx="5184576" cy="2677656"/>
          </a:xfrm>
          <a:prstGeom prst="rect">
            <a:avLst/>
          </a:prstGeom>
        </p:spPr>
        <p:txBody>
          <a:bodyPr wrap="square">
            <a:spAutoFit/>
          </a:bodyPr>
          <a:lstStyle/>
          <a:p>
            <a:r>
              <a:rPr lang="tr-TR" sz="2400" dirty="0" smtClean="0">
                <a:solidFill>
                  <a:srgbClr val="FF0000"/>
                </a:solidFill>
              </a:rPr>
              <a:t>❖</a:t>
            </a:r>
            <a:r>
              <a:rPr lang="tr-TR" sz="2400" dirty="0" smtClean="0"/>
              <a:t>Çekirdek </a:t>
            </a:r>
            <a:r>
              <a:rPr lang="tr-TR" sz="2400" dirty="0"/>
              <a:t>bölünmesi tamamlanır.</a:t>
            </a:r>
          </a:p>
          <a:p>
            <a:r>
              <a:rPr lang="tr-TR" sz="2400" dirty="0" smtClean="0">
                <a:solidFill>
                  <a:srgbClr val="FF0000"/>
                </a:solidFill>
              </a:rPr>
              <a:t>❖</a:t>
            </a:r>
            <a:r>
              <a:rPr lang="tr-TR" sz="2400" dirty="0" smtClean="0"/>
              <a:t>Zıt </a:t>
            </a:r>
            <a:r>
              <a:rPr lang="tr-TR" sz="2400" dirty="0"/>
              <a:t>kutuplara çekilen </a:t>
            </a:r>
            <a:endParaRPr lang="tr-TR" sz="2400" dirty="0" smtClean="0"/>
          </a:p>
          <a:p>
            <a:r>
              <a:rPr lang="tr-TR" sz="2400" dirty="0" smtClean="0"/>
              <a:t>kromozomların etrafında  </a:t>
            </a:r>
          </a:p>
          <a:p>
            <a:r>
              <a:rPr lang="tr-TR" sz="2400" dirty="0" smtClean="0"/>
              <a:t>çekirdek </a:t>
            </a:r>
            <a:r>
              <a:rPr lang="tr-TR" sz="2400" dirty="0"/>
              <a:t>zarı oluşur.</a:t>
            </a:r>
          </a:p>
          <a:p>
            <a:r>
              <a:rPr lang="tr-TR" sz="2400" dirty="0" smtClean="0">
                <a:solidFill>
                  <a:srgbClr val="FF0000"/>
                </a:solidFill>
              </a:rPr>
              <a:t>❖</a:t>
            </a:r>
            <a:r>
              <a:rPr lang="tr-TR" sz="2400" dirty="0" smtClean="0"/>
              <a:t>Kromozomlar </a:t>
            </a:r>
            <a:r>
              <a:rPr lang="tr-TR" sz="2400" dirty="0"/>
              <a:t>yine </a:t>
            </a:r>
            <a:endParaRPr lang="tr-TR" sz="2400" dirty="0" smtClean="0"/>
          </a:p>
          <a:p>
            <a:r>
              <a:rPr lang="tr-TR" sz="2400" dirty="0" smtClean="0"/>
              <a:t>kromatin </a:t>
            </a:r>
            <a:r>
              <a:rPr lang="tr-TR" sz="2400" dirty="0"/>
              <a:t>ipliklerine </a:t>
            </a:r>
            <a:endParaRPr lang="tr-TR" sz="2400" dirty="0" smtClean="0"/>
          </a:p>
          <a:p>
            <a:r>
              <a:rPr lang="tr-TR" sz="2400" dirty="0" smtClean="0"/>
              <a:t>dönüşür</a:t>
            </a:r>
            <a:r>
              <a:rPr lang="tr-TR" sz="2400" dirty="0"/>
              <a:t>.</a:t>
            </a:r>
          </a:p>
        </p:txBody>
      </p:sp>
      <p:sp>
        <p:nvSpPr>
          <p:cNvPr id="4" name="Dikdörtgen 3"/>
          <p:cNvSpPr/>
          <p:nvPr/>
        </p:nvSpPr>
        <p:spPr>
          <a:xfrm>
            <a:off x="160721" y="3660157"/>
            <a:ext cx="4572000" cy="1631216"/>
          </a:xfrm>
          <a:prstGeom prst="rect">
            <a:avLst/>
          </a:prstGeom>
        </p:spPr>
        <p:txBody>
          <a:bodyPr>
            <a:spAutoFit/>
          </a:bodyPr>
          <a:lstStyle/>
          <a:p>
            <a:r>
              <a:rPr lang="tr-TR" sz="2800" b="1" dirty="0"/>
              <a:t>Sitoplâzma Bölünmesi </a:t>
            </a:r>
          </a:p>
          <a:p>
            <a:r>
              <a:rPr lang="tr-TR" sz="2400" dirty="0"/>
              <a:t>Sitoplâzma hayvan hücresinde </a:t>
            </a:r>
            <a:endParaRPr lang="tr-TR" sz="2400" dirty="0" smtClean="0"/>
          </a:p>
          <a:p>
            <a:r>
              <a:rPr lang="tr-TR" sz="2400" dirty="0" err="1" smtClean="0"/>
              <a:t>boğumlanarak</a:t>
            </a:r>
            <a:r>
              <a:rPr lang="tr-TR" sz="2400" dirty="0"/>
              <a:t>, bitki hücresinde ara</a:t>
            </a:r>
          </a:p>
          <a:p>
            <a:r>
              <a:rPr lang="tr-TR" sz="2400" dirty="0"/>
              <a:t>lamel oluşarak hücre ikiye ayrılır.</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719" y="3789040"/>
            <a:ext cx="3701551" cy="244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682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26450"/>
            <a:ext cx="8928992" cy="1569660"/>
          </a:xfrm>
          <a:prstGeom prst="rect">
            <a:avLst/>
          </a:prstGeom>
        </p:spPr>
        <p:txBody>
          <a:bodyPr wrap="square">
            <a:spAutoFit/>
          </a:bodyPr>
          <a:lstStyle/>
          <a:p>
            <a:r>
              <a:rPr lang="tr-TR" sz="2400" dirty="0" err="1"/>
              <a:t>Mayoz</a:t>
            </a:r>
            <a:r>
              <a:rPr lang="tr-TR" sz="2400" dirty="0"/>
              <a:t> -1 sonucu 2n kromozomlu bir hücreden n kromozomlu </a:t>
            </a:r>
            <a:r>
              <a:rPr lang="tr-TR" sz="2400" dirty="0" smtClean="0"/>
              <a:t>birbirinden farklı </a:t>
            </a:r>
            <a:r>
              <a:rPr lang="tr-TR" sz="2400" dirty="0"/>
              <a:t>iki hücre </a:t>
            </a:r>
            <a:r>
              <a:rPr lang="tr-TR" sz="2400" dirty="0" smtClean="0"/>
              <a:t>oluşur. </a:t>
            </a:r>
            <a:r>
              <a:rPr lang="tr-TR" sz="2400" dirty="0" err="1" smtClean="0"/>
              <a:t>Mayoz</a:t>
            </a:r>
            <a:r>
              <a:rPr lang="tr-TR" sz="2400" dirty="0" smtClean="0"/>
              <a:t>  1 </a:t>
            </a:r>
            <a:r>
              <a:rPr lang="tr-TR" sz="2400" dirty="0"/>
              <a:t>deki en önemli olay homolog kromozomlar arasındaki gen </a:t>
            </a:r>
            <a:r>
              <a:rPr lang="tr-TR" sz="2400" dirty="0" smtClean="0"/>
              <a:t>alış verişi </a:t>
            </a:r>
            <a:r>
              <a:rPr lang="tr-TR" sz="2400" dirty="0"/>
              <a:t>ve homolog kromozomların ayrılarak kromozom sayısının yarıya (</a:t>
            </a:r>
            <a:r>
              <a:rPr lang="tr-TR" sz="2400" dirty="0" smtClean="0"/>
              <a:t>n) düşmesidir</a:t>
            </a:r>
            <a:r>
              <a:rPr lang="tr-TR" sz="2400"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0808"/>
            <a:ext cx="9147336" cy="499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74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9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0268"/>
            <a:ext cx="1609671" cy="584775"/>
          </a:xfrm>
          <a:prstGeom prst="rect">
            <a:avLst/>
          </a:prstGeom>
        </p:spPr>
        <p:txBody>
          <a:bodyPr wrap="none">
            <a:spAutoFit/>
          </a:bodyPr>
          <a:lstStyle/>
          <a:p>
            <a:r>
              <a:rPr lang="tr-TR" sz="3200" b="1" dirty="0" err="1"/>
              <a:t>Mayoz</a:t>
            </a:r>
            <a:r>
              <a:rPr lang="tr-TR" sz="3200" b="1" dirty="0"/>
              <a:t> 2</a:t>
            </a:r>
          </a:p>
        </p:txBody>
      </p:sp>
      <p:sp>
        <p:nvSpPr>
          <p:cNvPr id="3" name="Dikdörtgen 2"/>
          <p:cNvSpPr/>
          <p:nvPr/>
        </p:nvSpPr>
        <p:spPr>
          <a:xfrm>
            <a:off x="179512" y="625043"/>
            <a:ext cx="4572000" cy="4154984"/>
          </a:xfrm>
          <a:prstGeom prst="rect">
            <a:avLst/>
          </a:prstGeom>
        </p:spPr>
        <p:txBody>
          <a:bodyPr>
            <a:spAutoFit/>
          </a:bodyPr>
          <a:lstStyle/>
          <a:p>
            <a:r>
              <a:rPr lang="tr-TR" sz="2400" dirty="0" err="1"/>
              <a:t>Mayoz</a:t>
            </a:r>
            <a:r>
              <a:rPr lang="tr-TR" sz="2400" dirty="0"/>
              <a:t> 2 de </a:t>
            </a:r>
            <a:r>
              <a:rPr lang="tr-TR" sz="2400" dirty="0" err="1"/>
              <a:t>mayoz</a:t>
            </a:r>
            <a:r>
              <a:rPr lang="tr-TR" sz="2400" dirty="0"/>
              <a:t> 1 de oluşan 2 hücrenin tekrar bölünmesi görülür.</a:t>
            </a:r>
          </a:p>
          <a:p>
            <a:r>
              <a:rPr lang="tr-TR" sz="2400" dirty="0" err="1"/>
              <a:t>Mayoz</a:t>
            </a:r>
            <a:r>
              <a:rPr lang="tr-TR" sz="2400" dirty="0"/>
              <a:t> 2 de hazırlık evresi görülmez. Yani kromatin iplikler </a:t>
            </a:r>
            <a:r>
              <a:rPr lang="tr-TR" sz="2400" dirty="0" smtClean="0"/>
              <a:t>kendini eşlemez</a:t>
            </a:r>
            <a:r>
              <a:rPr lang="tr-TR" sz="2400" dirty="0"/>
              <a:t>. </a:t>
            </a:r>
            <a:r>
              <a:rPr lang="tr-TR" sz="2400" dirty="0" err="1"/>
              <a:t>Mayoz</a:t>
            </a:r>
            <a:r>
              <a:rPr lang="tr-TR" sz="2400" dirty="0"/>
              <a:t> -2 de sadece </a:t>
            </a:r>
            <a:r>
              <a:rPr lang="tr-TR" sz="2400" dirty="0" err="1"/>
              <a:t>sentrozom</a:t>
            </a:r>
            <a:r>
              <a:rPr lang="tr-TR" sz="2400" dirty="0"/>
              <a:t> eşlenmesi görülür.</a:t>
            </a:r>
          </a:p>
          <a:p>
            <a:r>
              <a:rPr lang="tr-TR" sz="2400" dirty="0"/>
              <a:t>Diğer olaylar aynen mitoz bölünme gibidir. Yani </a:t>
            </a:r>
            <a:r>
              <a:rPr lang="tr-TR" sz="2400" dirty="0" err="1"/>
              <a:t>mayoz</a:t>
            </a:r>
            <a:r>
              <a:rPr lang="tr-TR" sz="2400" dirty="0"/>
              <a:t> -2 de </a:t>
            </a:r>
            <a:r>
              <a:rPr lang="tr-TR" sz="2400" dirty="0" smtClean="0"/>
              <a:t>mitoz bölünmede </a:t>
            </a:r>
            <a:r>
              <a:rPr lang="tr-TR" sz="2400" dirty="0"/>
              <a:t>olduğu gibi çekirdek 4 evrede bölünür.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980728"/>
            <a:ext cx="3700463"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314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66" y="813194"/>
            <a:ext cx="5345953" cy="218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07504" y="548680"/>
            <a:ext cx="4572000" cy="3046988"/>
          </a:xfrm>
          <a:prstGeom prst="rect">
            <a:avLst/>
          </a:prstGeom>
        </p:spPr>
        <p:txBody>
          <a:bodyPr>
            <a:spAutoFit/>
          </a:bodyPr>
          <a:lstStyle/>
          <a:p>
            <a:r>
              <a:rPr lang="tr-TR" sz="2400" dirty="0" err="1" smtClean="0"/>
              <a:t>Sentrozomlar</a:t>
            </a:r>
            <a:r>
              <a:rPr lang="tr-TR" sz="2400" dirty="0" smtClean="0"/>
              <a:t> </a:t>
            </a:r>
            <a:r>
              <a:rPr lang="tr-TR" sz="2400" dirty="0"/>
              <a:t>kutuplara çekilir </a:t>
            </a:r>
            <a:endParaRPr lang="tr-TR" sz="2400" dirty="0" smtClean="0"/>
          </a:p>
          <a:p>
            <a:r>
              <a:rPr lang="tr-TR" sz="2400" dirty="0" smtClean="0"/>
              <a:t>ve </a:t>
            </a:r>
            <a:r>
              <a:rPr lang="tr-TR" sz="2400" dirty="0"/>
              <a:t>aralarında </a:t>
            </a:r>
            <a:r>
              <a:rPr lang="tr-TR" sz="2400" dirty="0" smtClean="0"/>
              <a:t>iğ iplikleri </a:t>
            </a:r>
          </a:p>
          <a:p>
            <a:r>
              <a:rPr lang="tr-TR" sz="2400" dirty="0" smtClean="0"/>
              <a:t>oluşur</a:t>
            </a:r>
            <a:r>
              <a:rPr lang="tr-TR" sz="2400" dirty="0"/>
              <a:t>. Kromatin iplikler </a:t>
            </a:r>
            <a:endParaRPr lang="tr-TR" sz="2400" dirty="0" smtClean="0"/>
          </a:p>
          <a:p>
            <a:r>
              <a:rPr lang="tr-TR" sz="2400" dirty="0" smtClean="0"/>
              <a:t>kısalıp kalınlaşarak </a:t>
            </a:r>
          </a:p>
          <a:p>
            <a:r>
              <a:rPr lang="tr-TR" sz="2400" dirty="0" smtClean="0"/>
              <a:t>kromozomlara </a:t>
            </a:r>
            <a:r>
              <a:rPr lang="tr-TR" sz="2400" dirty="0"/>
              <a:t>dönüşür. </a:t>
            </a:r>
            <a:endParaRPr lang="tr-TR" sz="2400" dirty="0" smtClean="0"/>
          </a:p>
          <a:p>
            <a:r>
              <a:rPr lang="tr-TR" sz="2400" dirty="0" smtClean="0"/>
              <a:t>Çekirdek </a:t>
            </a:r>
            <a:r>
              <a:rPr lang="tr-TR" sz="2400" dirty="0"/>
              <a:t>zarı kaybolur ve </a:t>
            </a:r>
            <a:endParaRPr lang="tr-TR" sz="2400" dirty="0" smtClean="0"/>
          </a:p>
          <a:p>
            <a:r>
              <a:rPr lang="tr-TR" sz="2400" dirty="0" smtClean="0"/>
              <a:t>n sayıdaki </a:t>
            </a:r>
            <a:r>
              <a:rPr lang="tr-TR" sz="2400" dirty="0"/>
              <a:t>kromozomlar sitoplazmaya yayılır.</a:t>
            </a:r>
          </a:p>
        </p:txBody>
      </p:sp>
      <p:sp>
        <p:nvSpPr>
          <p:cNvPr id="3" name="Dikdörtgen 2"/>
          <p:cNvSpPr/>
          <p:nvPr/>
        </p:nvSpPr>
        <p:spPr>
          <a:xfrm>
            <a:off x="251520" y="116632"/>
            <a:ext cx="1182824" cy="523220"/>
          </a:xfrm>
          <a:prstGeom prst="rect">
            <a:avLst/>
          </a:prstGeom>
        </p:spPr>
        <p:txBody>
          <a:bodyPr wrap="none">
            <a:spAutoFit/>
          </a:bodyPr>
          <a:lstStyle/>
          <a:p>
            <a:r>
              <a:rPr lang="tr-TR" sz="2800" b="1" dirty="0"/>
              <a:t>Evre, 1</a:t>
            </a:r>
          </a:p>
        </p:txBody>
      </p:sp>
    </p:spTree>
    <p:extLst>
      <p:ext uri="{BB962C8B-B14F-4D97-AF65-F5344CB8AC3E}">
        <p14:creationId xmlns:p14="http://schemas.microsoft.com/office/powerpoint/2010/main" val="2489001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1520" y="116632"/>
            <a:ext cx="1171603" cy="523220"/>
          </a:xfrm>
          <a:prstGeom prst="rect">
            <a:avLst/>
          </a:prstGeom>
        </p:spPr>
        <p:txBody>
          <a:bodyPr wrap="none">
            <a:spAutoFit/>
          </a:bodyPr>
          <a:lstStyle/>
          <a:p>
            <a:r>
              <a:rPr lang="tr-TR" sz="2800" b="1" dirty="0" smtClean="0"/>
              <a:t>Evre  2</a:t>
            </a:r>
            <a:endParaRPr lang="tr-TR" sz="2800" b="1" dirty="0"/>
          </a:p>
        </p:txBody>
      </p:sp>
      <p:sp>
        <p:nvSpPr>
          <p:cNvPr id="2" name="Dikdörtgen 1"/>
          <p:cNvSpPr/>
          <p:nvPr/>
        </p:nvSpPr>
        <p:spPr>
          <a:xfrm>
            <a:off x="179512" y="1045184"/>
            <a:ext cx="4896544" cy="1200329"/>
          </a:xfrm>
          <a:prstGeom prst="rect">
            <a:avLst/>
          </a:prstGeom>
        </p:spPr>
        <p:txBody>
          <a:bodyPr wrap="square">
            <a:spAutoFit/>
          </a:bodyPr>
          <a:lstStyle/>
          <a:p>
            <a:r>
              <a:rPr lang="tr-TR" sz="2400" dirty="0"/>
              <a:t>Sitoplazmaya dağılmış olan kromozomlar iğ ipliklerine </a:t>
            </a:r>
            <a:r>
              <a:rPr lang="tr-TR" sz="2400" dirty="0" smtClean="0"/>
              <a:t>tutunarak hücrenin </a:t>
            </a:r>
            <a:r>
              <a:rPr lang="tr-TR" sz="2400" dirty="0"/>
              <a:t>ekvator düzlemine dizilirler.</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78033"/>
            <a:ext cx="3941043" cy="253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77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4323" y="4077072"/>
            <a:ext cx="4549677"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51520" y="116632"/>
            <a:ext cx="1171603" cy="523220"/>
          </a:xfrm>
          <a:prstGeom prst="rect">
            <a:avLst/>
          </a:prstGeom>
        </p:spPr>
        <p:txBody>
          <a:bodyPr wrap="none">
            <a:spAutoFit/>
          </a:bodyPr>
          <a:lstStyle/>
          <a:p>
            <a:r>
              <a:rPr lang="tr-TR" sz="2800" b="1" dirty="0" smtClean="0"/>
              <a:t>Evre  3</a:t>
            </a:r>
            <a:endParaRPr lang="tr-TR" sz="2800" b="1" dirty="0"/>
          </a:p>
        </p:txBody>
      </p:sp>
      <p:sp>
        <p:nvSpPr>
          <p:cNvPr id="3" name="Dikdörtgen 2"/>
          <p:cNvSpPr/>
          <p:nvPr/>
        </p:nvSpPr>
        <p:spPr>
          <a:xfrm>
            <a:off x="107504" y="3861048"/>
            <a:ext cx="8838371" cy="1938992"/>
          </a:xfrm>
          <a:prstGeom prst="rect">
            <a:avLst/>
          </a:prstGeom>
        </p:spPr>
        <p:txBody>
          <a:bodyPr wrap="square">
            <a:spAutoFit/>
          </a:bodyPr>
          <a:lstStyle/>
          <a:p>
            <a:r>
              <a:rPr lang="tr-TR" sz="2400" dirty="0" err="1" smtClean="0"/>
              <a:t>mayoz</a:t>
            </a:r>
            <a:r>
              <a:rPr lang="tr-TR" sz="2400" dirty="0" smtClean="0"/>
              <a:t> 1 de hatırlarsanız </a:t>
            </a:r>
            <a:r>
              <a:rPr lang="tr-TR" sz="2400" dirty="0"/>
              <a:t>ayakkabıların</a:t>
            </a:r>
          </a:p>
          <a:p>
            <a:r>
              <a:rPr lang="tr-TR" sz="2400" dirty="0"/>
              <a:t>çiftleri(2n) ayrılmış ayakkabılar</a:t>
            </a:r>
          </a:p>
          <a:p>
            <a:r>
              <a:rPr lang="tr-TR" sz="2400" dirty="0"/>
              <a:t>tek(n) kalmıştı. Şimdi yine o</a:t>
            </a:r>
          </a:p>
          <a:p>
            <a:r>
              <a:rPr lang="tr-TR" sz="2400" dirty="0"/>
              <a:t>kalan tek ayakkabılar ayrılıyor ve</a:t>
            </a:r>
          </a:p>
          <a:p>
            <a:r>
              <a:rPr lang="tr-TR" sz="2400" dirty="0"/>
              <a:t>yine tek(n) kalmış oluyorlar.</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63478"/>
            <a:ext cx="4244818" cy="309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619672" y="178187"/>
            <a:ext cx="7416824" cy="830997"/>
          </a:xfrm>
          <a:prstGeom prst="rect">
            <a:avLst/>
          </a:prstGeom>
        </p:spPr>
        <p:txBody>
          <a:bodyPr wrap="square">
            <a:spAutoFit/>
          </a:bodyPr>
          <a:lstStyle/>
          <a:p>
            <a:r>
              <a:rPr lang="tr-TR" sz="2400" dirty="0"/>
              <a:t>Kromozomlar iğ iplikleri tarafından kutuplara çekilir, </a:t>
            </a:r>
            <a:endParaRPr lang="tr-TR" sz="2400" dirty="0" smtClean="0"/>
          </a:p>
          <a:p>
            <a:r>
              <a:rPr lang="tr-TR" sz="2400" dirty="0" smtClean="0"/>
              <a:t>(</a:t>
            </a:r>
            <a:r>
              <a:rPr lang="tr-TR" sz="2400" dirty="0"/>
              <a:t>n sayıdaki kromozomlar) Buradaki olay şuna benzer; </a:t>
            </a:r>
          </a:p>
        </p:txBody>
      </p:sp>
    </p:spTree>
    <p:extLst>
      <p:ext uri="{BB962C8B-B14F-4D97-AF65-F5344CB8AC3E}">
        <p14:creationId xmlns:p14="http://schemas.microsoft.com/office/powerpoint/2010/main" val="3433104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16632"/>
            <a:ext cx="1171603" cy="523220"/>
          </a:xfrm>
          <a:prstGeom prst="rect">
            <a:avLst/>
          </a:prstGeom>
        </p:spPr>
        <p:txBody>
          <a:bodyPr wrap="none">
            <a:spAutoFit/>
          </a:bodyPr>
          <a:lstStyle/>
          <a:p>
            <a:r>
              <a:rPr lang="tr-TR" sz="2800" b="1" dirty="0" smtClean="0"/>
              <a:t>Evre  4</a:t>
            </a:r>
            <a:endParaRPr lang="tr-TR" sz="2800" b="1" dirty="0"/>
          </a:p>
        </p:txBody>
      </p:sp>
      <p:sp>
        <p:nvSpPr>
          <p:cNvPr id="3" name="Dikdörtgen 2"/>
          <p:cNvSpPr/>
          <p:nvPr/>
        </p:nvSpPr>
        <p:spPr>
          <a:xfrm>
            <a:off x="216191" y="260648"/>
            <a:ext cx="8673605" cy="2739211"/>
          </a:xfrm>
          <a:prstGeom prst="rect">
            <a:avLst/>
          </a:prstGeom>
        </p:spPr>
        <p:txBody>
          <a:bodyPr wrap="square">
            <a:spAutoFit/>
          </a:bodyPr>
          <a:lstStyle/>
          <a:p>
            <a:r>
              <a:rPr lang="tr-TR" sz="2400" dirty="0" smtClean="0"/>
              <a:t> </a:t>
            </a:r>
            <a:r>
              <a:rPr lang="tr-TR" sz="2800" dirty="0" smtClean="0"/>
              <a:t>               </a:t>
            </a:r>
            <a:r>
              <a:rPr lang="tr-TR" sz="2400" dirty="0" smtClean="0"/>
              <a:t>           Zıt </a:t>
            </a:r>
            <a:r>
              <a:rPr lang="tr-TR" sz="2400" dirty="0"/>
              <a:t>kutuplara çekilen kromozomların etrafında tekrar </a:t>
            </a:r>
            <a:r>
              <a:rPr lang="tr-TR" sz="2400" dirty="0" smtClean="0"/>
              <a:t>         çekirdek </a:t>
            </a:r>
            <a:r>
              <a:rPr lang="tr-TR" sz="2400" dirty="0"/>
              <a:t>zarı </a:t>
            </a:r>
            <a:r>
              <a:rPr lang="tr-TR" sz="2400" dirty="0" smtClean="0"/>
              <a:t>oluşur. Zıt  kutuplara </a:t>
            </a:r>
            <a:r>
              <a:rPr lang="tr-TR" sz="2400" dirty="0"/>
              <a:t>çekilen kromozomlar incelip uzayarak kromatin iplikleri </a:t>
            </a:r>
            <a:r>
              <a:rPr lang="tr-TR" sz="2400" dirty="0" smtClean="0"/>
              <a:t>oluşur, iğ </a:t>
            </a:r>
            <a:r>
              <a:rPr lang="tr-TR" sz="2400" dirty="0"/>
              <a:t>iplikleri kaybolur. Çekirdek bölünmesi tamamlanır.</a:t>
            </a:r>
          </a:p>
          <a:p>
            <a:r>
              <a:rPr lang="tr-TR" sz="2400" dirty="0"/>
              <a:t>Çekirdek bölünmesinden sonra hücrelerin çekirdeklerine bakacak olursanız </a:t>
            </a:r>
            <a:r>
              <a:rPr lang="tr-TR" sz="2400" dirty="0" smtClean="0"/>
              <a:t>homolog kromozom </a:t>
            </a:r>
            <a:r>
              <a:rPr lang="tr-TR" sz="2400" dirty="0"/>
              <a:t>göremezsiniz yani tüm kromozomlar tektir(n) ve kromozomların yapısı(gen </a:t>
            </a:r>
            <a:r>
              <a:rPr lang="tr-TR" sz="2400" dirty="0" smtClean="0"/>
              <a:t>yapısı) birbirlerinden </a:t>
            </a:r>
            <a:r>
              <a:rPr lang="tr-TR" sz="2400" dirty="0"/>
              <a:t>farklıdır.</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84" y="2999858"/>
            <a:ext cx="8901617" cy="385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560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836712"/>
            <a:ext cx="8820472" cy="4832092"/>
          </a:xfrm>
          <a:prstGeom prst="rect">
            <a:avLst/>
          </a:prstGeom>
        </p:spPr>
        <p:txBody>
          <a:bodyPr wrap="square">
            <a:spAutoFit/>
          </a:bodyPr>
          <a:lstStyle/>
          <a:p>
            <a:r>
              <a:rPr lang="tr-TR" sz="2800" b="1" dirty="0" smtClean="0">
                <a:latin typeface="Arial" pitchFamily="34" charset="0"/>
                <a:cs typeface="Arial" pitchFamily="34" charset="0"/>
              </a:rPr>
              <a:t>Kromozomların üzerinde DNA'nın görev birimi olan genler bulunur. Anne ve babaya ait kalıtsal özellikler genlerle yavru bireye aktarılır. Bu nedenle bireyin saç rengi, boy uzunluğu, göz rengi gibi her bir özelliğiyle ilgili genler hem anneden hem de babadan ayrı ayrı kromozomlarla yavru bireye aktarılır. Bir bireyde; karşılıklı olarak aynı özelliğe ait genleri taşıyan, biri anneden diğeri babadan gelen, genellikle aynı şekil ve büyüklükteki kromozom çiftlerine </a:t>
            </a:r>
            <a:r>
              <a:rPr lang="tr-TR" sz="2800" b="1" dirty="0" smtClean="0">
                <a:solidFill>
                  <a:srgbClr val="FF0000"/>
                </a:solidFill>
                <a:latin typeface="Arial" pitchFamily="34" charset="0"/>
                <a:cs typeface="Arial" pitchFamily="34" charset="0"/>
              </a:rPr>
              <a:t>homolog kromozom </a:t>
            </a:r>
            <a:r>
              <a:rPr lang="tr-TR" sz="2800" b="1" dirty="0" smtClean="0">
                <a:latin typeface="Arial" pitchFamily="34" charset="0"/>
                <a:cs typeface="Arial" pitchFamily="34" charset="0"/>
              </a:rPr>
              <a:t>denir.</a:t>
            </a:r>
            <a:endParaRPr lang="tr-TR" sz="2800" b="1" dirty="0">
              <a:latin typeface="Arial" pitchFamily="34" charset="0"/>
              <a:cs typeface="Arial" pitchFamily="34" charset="0"/>
            </a:endParaRPr>
          </a:p>
        </p:txBody>
      </p:sp>
      <p:sp>
        <p:nvSpPr>
          <p:cNvPr id="3" name="2 Dikdörtgen"/>
          <p:cNvSpPr/>
          <p:nvPr/>
        </p:nvSpPr>
        <p:spPr>
          <a:xfrm>
            <a:off x="251520" y="332656"/>
            <a:ext cx="8208912" cy="523220"/>
          </a:xfrm>
          <a:prstGeom prst="rect">
            <a:avLst/>
          </a:prstGeom>
        </p:spPr>
        <p:txBody>
          <a:bodyPr wrap="square">
            <a:spAutoFit/>
          </a:bodyPr>
          <a:lstStyle/>
          <a:p>
            <a:r>
              <a:rPr lang="tr-TR" sz="2800" b="1" dirty="0" smtClean="0">
                <a:solidFill>
                  <a:srgbClr val="FF0000"/>
                </a:solidFill>
                <a:latin typeface="Arial" pitchFamily="34" charset="0"/>
                <a:cs typeface="Arial" pitchFamily="34" charset="0"/>
              </a:rPr>
              <a:t>Homolog kromozom: </a:t>
            </a:r>
            <a:endParaRPr lang="tr-TR" sz="2800" dirty="0"/>
          </a:p>
        </p:txBody>
      </p:sp>
    </p:spTree>
    <p:extLst>
      <p:ext uri="{BB962C8B-B14F-4D97-AF65-F5344CB8AC3E}">
        <p14:creationId xmlns:p14="http://schemas.microsoft.com/office/powerpoint/2010/main" val="345082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3561873" cy="523220"/>
          </a:xfrm>
          <a:prstGeom prst="rect">
            <a:avLst/>
          </a:prstGeom>
        </p:spPr>
        <p:txBody>
          <a:bodyPr wrap="none">
            <a:spAutoFit/>
          </a:bodyPr>
          <a:lstStyle/>
          <a:p>
            <a:r>
              <a:rPr lang="tr-TR" sz="2800" b="1" dirty="0"/>
              <a:t>Sitoplâzma Bölünmesi </a:t>
            </a:r>
          </a:p>
        </p:txBody>
      </p:sp>
      <p:sp>
        <p:nvSpPr>
          <p:cNvPr id="3" name="Dikdörtgen 2"/>
          <p:cNvSpPr/>
          <p:nvPr/>
        </p:nvSpPr>
        <p:spPr>
          <a:xfrm>
            <a:off x="179512" y="523220"/>
            <a:ext cx="8784976" cy="830997"/>
          </a:xfrm>
          <a:prstGeom prst="rect">
            <a:avLst/>
          </a:prstGeom>
        </p:spPr>
        <p:txBody>
          <a:bodyPr wrap="square">
            <a:spAutoFit/>
          </a:bodyPr>
          <a:lstStyle/>
          <a:p>
            <a:r>
              <a:rPr lang="tr-TR" sz="2400" dirty="0"/>
              <a:t>Sitoplâzma </a:t>
            </a:r>
            <a:r>
              <a:rPr lang="tr-TR" sz="2400" dirty="0" err="1"/>
              <a:t>boğumlanarak</a:t>
            </a:r>
            <a:r>
              <a:rPr lang="tr-TR" sz="2400" dirty="0"/>
              <a:t> iki hücre ikiye ayrılır. Ve </a:t>
            </a:r>
            <a:r>
              <a:rPr lang="tr-TR" sz="2400" dirty="0" smtClean="0"/>
              <a:t>sonuçta dört </a:t>
            </a:r>
            <a:r>
              <a:rPr lang="tr-TR" sz="2400" dirty="0"/>
              <a:t>hücre oluşur.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68774"/>
            <a:ext cx="7248612" cy="181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294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
            <a:ext cx="8784977" cy="4216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51519" y="4167664"/>
            <a:ext cx="8568953" cy="1569660"/>
          </a:xfrm>
          <a:prstGeom prst="rect">
            <a:avLst/>
          </a:prstGeom>
        </p:spPr>
        <p:txBody>
          <a:bodyPr wrap="square">
            <a:spAutoFit/>
          </a:bodyPr>
          <a:lstStyle/>
          <a:p>
            <a:r>
              <a:rPr lang="tr-TR" sz="2400" b="1" dirty="0" err="1"/>
              <a:t>Mayoz</a:t>
            </a:r>
            <a:r>
              <a:rPr lang="tr-TR" sz="2400" b="1" dirty="0"/>
              <a:t> 2 sonucunda n kromozomlu iki hücreden n kromozomlu dört hücre oluşur.</a:t>
            </a:r>
          </a:p>
          <a:p>
            <a:r>
              <a:rPr lang="tr-TR" sz="2400" b="1" dirty="0">
                <a:solidFill>
                  <a:srgbClr val="FF0000"/>
                </a:solidFill>
              </a:rPr>
              <a:t>Genel sonuç olarak </a:t>
            </a:r>
            <a:r>
              <a:rPr lang="tr-TR" sz="2400" b="1" dirty="0" err="1">
                <a:solidFill>
                  <a:srgbClr val="FF0000"/>
                </a:solidFill>
              </a:rPr>
              <a:t>mayoz</a:t>
            </a:r>
            <a:r>
              <a:rPr lang="tr-TR" sz="2400" b="1" dirty="0">
                <a:solidFill>
                  <a:srgbClr val="FF0000"/>
                </a:solidFill>
              </a:rPr>
              <a:t> bölünme sonunda 2n kromozomlu bir üreme ana </a:t>
            </a:r>
            <a:r>
              <a:rPr lang="tr-TR" sz="2400" b="1" dirty="0" err="1">
                <a:solidFill>
                  <a:srgbClr val="FF0000"/>
                </a:solidFill>
              </a:rPr>
              <a:t>hücresiden</a:t>
            </a:r>
            <a:r>
              <a:rPr lang="tr-TR" sz="2400" b="1" dirty="0">
                <a:solidFill>
                  <a:srgbClr val="FF0000"/>
                </a:solidFill>
              </a:rPr>
              <a:t> </a:t>
            </a:r>
            <a:r>
              <a:rPr lang="tr-TR" sz="2400" b="1" dirty="0" smtClean="0">
                <a:solidFill>
                  <a:srgbClr val="FF0000"/>
                </a:solidFill>
              </a:rPr>
              <a:t>n kromozomlu </a:t>
            </a:r>
            <a:r>
              <a:rPr lang="tr-TR" sz="2400" b="1" dirty="0">
                <a:solidFill>
                  <a:srgbClr val="FF0000"/>
                </a:solidFill>
              </a:rPr>
              <a:t>dört üreme hücresi oluşur.</a:t>
            </a:r>
          </a:p>
        </p:txBody>
      </p:sp>
    </p:spTree>
    <p:extLst>
      <p:ext uri="{BB962C8B-B14F-4D97-AF65-F5344CB8AC3E}">
        <p14:creationId xmlns:p14="http://schemas.microsoft.com/office/powerpoint/2010/main" val="755568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9552" y="143054"/>
            <a:ext cx="4572000" cy="523220"/>
          </a:xfrm>
          <a:prstGeom prst="rect">
            <a:avLst/>
          </a:prstGeom>
        </p:spPr>
        <p:txBody>
          <a:bodyPr>
            <a:spAutoFit/>
          </a:bodyPr>
          <a:lstStyle/>
          <a:p>
            <a:r>
              <a:rPr lang="tr-TR" sz="2800" dirty="0" err="1">
                <a:solidFill>
                  <a:srgbClr val="FF0000"/>
                </a:solidFill>
              </a:rPr>
              <a:t>Mayoz</a:t>
            </a:r>
            <a:r>
              <a:rPr lang="tr-TR" sz="2800" dirty="0">
                <a:solidFill>
                  <a:srgbClr val="FF0000"/>
                </a:solidFill>
              </a:rPr>
              <a:t> bölünmenin </a:t>
            </a:r>
            <a:r>
              <a:rPr lang="tr-TR" sz="2800" dirty="0" smtClean="0">
                <a:solidFill>
                  <a:srgbClr val="FF0000"/>
                </a:solidFill>
              </a:rPr>
              <a:t>özellikleri</a:t>
            </a:r>
            <a:endParaRPr lang="tr-TR" sz="2800" dirty="0">
              <a:solidFill>
                <a:srgbClr val="FF0000"/>
              </a:solidFill>
            </a:endParaRPr>
          </a:p>
        </p:txBody>
      </p:sp>
      <p:sp>
        <p:nvSpPr>
          <p:cNvPr id="3" name="Dikdörtgen 2"/>
          <p:cNvSpPr/>
          <p:nvPr/>
        </p:nvSpPr>
        <p:spPr>
          <a:xfrm>
            <a:off x="107504" y="666274"/>
            <a:ext cx="9036496" cy="2554545"/>
          </a:xfrm>
          <a:prstGeom prst="rect">
            <a:avLst/>
          </a:prstGeom>
        </p:spPr>
        <p:txBody>
          <a:bodyPr wrap="square">
            <a:spAutoFit/>
          </a:bodyPr>
          <a:lstStyle/>
          <a:p>
            <a:r>
              <a:rPr lang="tr-TR" sz="2000" dirty="0"/>
              <a:t>1- Eşeyli (döllenme ile) </a:t>
            </a:r>
            <a:r>
              <a:rPr lang="tr-TR" sz="2000" dirty="0" smtClean="0"/>
              <a:t>üreyen canlılarda </a:t>
            </a:r>
            <a:r>
              <a:rPr lang="tr-TR" sz="2000" dirty="0"/>
              <a:t>görülür.</a:t>
            </a:r>
          </a:p>
          <a:p>
            <a:r>
              <a:rPr lang="tr-TR" sz="2000" dirty="0"/>
              <a:t>2- Üreme organlarındaki </a:t>
            </a:r>
            <a:r>
              <a:rPr lang="tr-TR" sz="2000" dirty="0" smtClean="0"/>
              <a:t>2n kromozomlu </a:t>
            </a:r>
            <a:r>
              <a:rPr lang="tr-TR" sz="2000" dirty="0"/>
              <a:t>üreme ana </a:t>
            </a:r>
            <a:r>
              <a:rPr lang="tr-TR" sz="2000" dirty="0" smtClean="0"/>
              <a:t>hücrelerinde görülür</a:t>
            </a:r>
            <a:r>
              <a:rPr lang="tr-TR" sz="2000" dirty="0"/>
              <a:t>.</a:t>
            </a:r>
          </a:p>
          <a:p>
            <a:r>
              <a:rPr lang="tr-TR" sz="2000" dirty="0"/>
              <a:t>3- Üreme hücrelerini (sperm, </a:t>
            </a:r>
            <a:r>
              <a:rPr lang="tr-TR" sz="2000" dirty="0" smtClean="0"/>
              <a:t>polen ve </a:t>
            </a:r>
            <a:r>
              <a:rPr lang="tr-TR" sz="2000" dirty="0"/>
              <a:t>yumurta) oluşturmak için yapılır.</a:t>
            </a:r>
          </a:p>
          <a:p>
            <a:r>
              <a:rPr lang="tr-TR" sz="2000" dirty="0" smtClean="0"/>
              <a:t>4- </a:t>
            </a:r>
            <a:r>
              <a:rPr lang="tr-TR" sz="2000" dirty="0"/>
              <a:t>Erkeklerde testilerde(bitkilerde erkek organda), dişilerde yumurtalıkta meydana gelir</a:t>
            </a:r>
            <a:r>
              <a:rPr lang="tr-TR" sz="2000" dirty="0" smtClean="0"/>
              <a:t>.</a:t>
            </a:r>
          </a:p>
          <a:p>
            <a:r>
              <a:rPr lang="tr-TR" sz="2000" dirty="0" smtClean="0"/>
              <a:t>5- </a:t>
            </a:r>
            <a:r>
              <a:rPr lang="tr-TR" sz="2000" dirty="0"/>
              <a:t>2n kromozomlu bir hücreden n kromozomlu 4 hücre oluşur.</a:t>
            </a:r>
          </a:p>
          <a:p>
            <a:r>
              <a:rPr lang="tr-TR" sz="2000" dirty="0" smtClean="0"/>
              <a:t>6- </a:t>
            </a:r>
            <a:r>
              <a:rPr lang="tr-TR" sz="2000" dirty="0"/>
              <a:t>Bölünme sonucu oluşan hücrelerin kromozom sayısı yarıya iner. 2n'den </a:t>
            </a:r>
            <a:r>
              <a:rPr lang="tr-TR" sz="2000" dirty="0" err="1"/>
              <a:t>n'e</a:t>
            </a:r>
            <a:r>
              <a:rPr lang="tr-TR" sz="2000" dirty="0"/>
              <a:t> iner.</a:t>
            </a:r>
          </a:p>
          <a:p>
            <a:endParaRPr lang="tr-TR"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069" y="2914925"/>
            <a:ext cx="6387366" cy="38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981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88640"/>
            <a:ext cx="8424936" cy="1200329"/>
          </a:xfrm>
          <a:prstGeom prst="rect">
            <a:avLst/>
          </a:prstGeom>
        </p:spPr>
        <p:txBody>
          <a:bodyPr wrap="square">
            <a:spAutoFit/>
          </a:bodyPr>
          <a:lstStyle/>
          <a:p>
            <a:r>
              <a:rPr lang="tr-TR" sz="2400" dirty="0" smtClean="0"/>
              <a:t>7- </a:t>
            </a:r>
            <a:r>
              <a:rPr lang="tr-TR" sz="2400" dirty="0"/>
              <a:t>Bölünme sonucu oluşan hücreler </a:t>
            </a:r>
            <a:r>
              <a:rPr lang="tr-TR" sz="2400" dirty="0" smtClean="0"/>
              <a:t>farklı kalıtsal </a:t>
            </a:r>
            <a:r>
              <a:rPr lang="tr-TR" sz="2400" dirty="0"/>
              <a:t>bilgiye (özelliğe) sahiptir. (</a:t>
            </a:r>
            <a:r>
              <a:rPr lang="tr-TR" sz="2400" dirty="0" err="1" smtClean="0"/>
              <a:t>Krossing-Over</a:t>
            </a:r>
            <a:r>
              <a:rPr lang="tr-TR" sz="2400" dirty="0" smtClean="0"/>
              <a:t> olayı </a:t>
            </a:r>
            <a:r>
              <a:rPr lang="tr-TR" sz="2400" dirty="0"/>
              <a:t>nedeniyle) Bu sebepten </a:t>
            </a:r>
            <a:r>
              <a:rPr lang="tr-TR" sz="2400" dirty="0" smtClean="0"/>
              <a:t>canlılarda çeşitlilik </a:t>
            </a:r>
            <a:r>
              <a:rPr lang="tr-TR" sz="2400" dirty="0"/>
              <a:t>görülür.</a:t>
            </a:r>
          </a:p>
        </p:txBody>
      </p:sp>
      <p:sp>
        <p:nvSpPr>
          <p:cNvPr id="3" name="Dikdörtgen 2"/>
          <p:cNvSpPr/>
          <p:nvPr/>
        </p:nvSpPr>
        <p:spPr>
          <a:xfrm>
            <a:off x="323528" y="1405424"/>
            <a:ext cx="8568952" cy="1200329"/>
          </a:xfrm>
          <a:prstGeom prst="rect">
            <a:avLst/>
          </a:prstGeom>
        </p:spPr>
        <p:txBody>
          <a:bodyPr wrap="square">
            <a:spAutoFit/>
          </a:bodyPr>
          <a:lstStyle/>
          <a:p>
            <a:r>
              <a:rPr lang="tr-TR" sz="2400" dirty="0" smtClean="0"/>
              <a:t>8- </a:t>
            </a:r>
            <a:r>
              <a:rPr lang="tr-TR" sz="2400" dirty="0" err="1"/>
              <a:t>Mayoz</a:t>
            </a:r>
            <a:r>
              <a:rPr lang="tr-TR" sz="2400" dirty="0"/>
              <a:t> bölünmenin amacı, </a:t>
            </a:r>
            <a:r>
              <a:rPr lang="tr-TR" sz="2400" dirty="0" smtClean="0"/>
              <a:t>üreme hücrelerinin </a:t>
            </a:r>
            <a:r>
              <a:rPr lang="tr-TR" sz="2400" dirty="0"/>
              <a:t>kromozom sayısını yarıya </a:t>
            </a:r>
            <a:r>
              <a:rPr lang="tr-TR" sz="2400" dirty="0" smtClean="0"/>
              <a:t>indirerek döllenme </a:t>
            </a:r>
            <a:r>
              <a:rPr lang="tr-TR" sz="2400" dirty="0"/>
              <a:t>sonucu oluşacak canlıların </a:t>
            </a:r>
            <a:r>
              <a:rPr lang="tr-TR" sz="2400" dirty="0" smtClean="0"/>
              <a:t>kromozom sayılarının </a:t>
            </a:r>
            <a:r>
              <a:rPr lang="tr-TR" sz="2400" dirty="0"/>
              <a:t>nesiller boyu sabit </a:t>
            </a:r>
            <a:r>
              <a:rPr lang="tr-TR" sz="2400" dirty="0" smtClean="0"/>
              <a:t>kalmasını sağlamaktır</a:t>
            </a:r>
            <a:r>
              <a:rPr lang="tr-TR" sz="2400" dirty="0"/>
              <a:t>.</a:t>
            </a:r>
          </a:p>
        </p:txBody>
      </p:sp>
      <p:sp>
        <p:nvSpPr>
          <p:cNvPr id="4" name="Dikdörtgen 3"/>
          <p:cNvSpPr/>
          <p:nvPr/>
        </p:nvSpPr>
        <p:spPr>
          <a:xfrm>
            <a:off x="337204" y="2882752"/>
            <a:ext cx="8555276" cy="2677656"/>
          </a:xfrm>
          <a:prstGeom prst="rect">
            <a:avLst/>
          </a:prstGeom>
        </p:spPr>
        <p:txBody>
          <a:bodyPr wrap="square">
            <a:spAutoFit/>
          </a:bodyPr>
          <a:lstStyle/>
          <a:p>
            <a:r>
              <a:rPr lang="tr-TR" sz="2400" dirty="0"/>
              <a:t>Yani kromozom sayısınız </a:t>
            </a:r>
            <a:r>
              <a:rPr lang="tr-TR" sz="2400" dirty="0" err="1"/>
              <a:t>mayoz</a:t>
            </a:r>
            <a:r>
              <a:rPr lang="tr-TR" sz="2400" dirty="0"/>
              <a:t> sayesinde hep 46 kalır. Şöyle ki; </a:t>
            </a:r>
            <a:r>
              <a:rPr lang="tr-TR" sz="2400" dirty="0" err="1"/>
              <a:t>mayoz</a:t>
            </a:r>
            <a:r>
              <a:rPr lang="tr-TR" sz="2400" dirty="0"/>
              <a:t> bölünme </a:t>
            </a:r>
            <a:r>
              <a:rPr lang="tr-TR" sz="2400" dirty="0" smtClean="0"/>
              <a:t>sonucu oluşan </a:t>
            </a:r>
            <a:r>
              <a:rPr lang="tr-TR" sz="2400" dirty="0"/>
              <a:t>sperm ve yumurtada 23 kromozom yerine 46 olsaydı yani n yerine 2n kalsaydı ve </a:t>
            </a:r>
            <a:r>
              <a:rPr lang="tr-TR" sz="2400" dirty="0" smtClean="0"/>
              <a:t>bu hücrelerin </a:t>
            </a:r>
            <a:r>
              <a:rPr lang="tr-TR" sz="2400" dirty="0"/>
              <a:t>birleşmesi sonucu sizin kromozom sayınız 92 olurdu ve de bu olayı </a:t>
            </a:r>
            <a:r>
              <a:rPr lang="tr-TR" sz="2400" dirty="0" smtClean="0"/>
              <a:t>geçmişten günümüze </a:t>
            </a:r>
            <a:r>
              <a:rPr lang="tr-TR" sz="2400" dirty="0"/>
              <a:t>düşünürseniz kromozom sayılarınız katrilyonları bulurdu. </a:t>
            </a:r>
            <a:r>
              <a:rPr lang="tr-TR" sz="2400" dirty="0" err="1"/>
              <a:t>Mayoz</a:t>
            </a:r>
            <a:r>
              <a:rPr lang="tr-TR" sz="2400" dirty="0"/>
              <a:t> </a:t>
            </a:r>
            <a:r>
              <a:rPr lang="tr-TR" sz="2400" dirty="0" smtClean="0"/>
              <a:t>olmasaydı kromozom </a:t>
            </a:r>
            <a:r>
              <a:rPr lang="tr-TR" sz="2400" dirty="0"/>
              <a:t>sayınız sürekli artardı.</a:t>
            </a:r>
          </a:p>
        </p:txBody>
      </p:sp>
      <p:sp>
        <p:nvSpPr>
          <p:cNvPr id="5" name="Dikdörtgen 4"/>
          <p:cNvSpPr/>
          <p:nvPr/>
        </p:nvSpPr>
        <p:spPr>
          <a:xfrm>
            <a:off x="251520" y="5541461"/>
            <a:ext cx="8568952" cy="461665"/>
          </a:xfrm>
          <a:prstGeom prst="rect">
            <a:avLst/>
          </a:prstGeom>
        </p:spPr>
        <p:txBody>
          <a:bodyPr wrap="square">
            <a:spAutoFit/>
          </a:bodyPr>
          <a:lstStyle/>
          <a:p>
            <a:r>
              <a:rPr lang="tr-TR" sz="2400" dirty="0" smtClean="0"/>
              <a:t>9-Canlılarda </a:t>
            </a:r>
            <a:r>
              <a:rPr lang="tr-TR" sz="2400" dirty="0"/>
              <a:t>ergenlikte başlar ve üreme dönemi boyu devam eder.</a:t>
            </a:r>
          </a:p>
        </p:txBody>
      </p:sp>
    </p:spTree>
    <p:extLst>
      <p:ext uri="{BB962C8B-B14F-4D97-AF65-F5344CB8AC3E}">
        <p14:creationId xmlns:p14="http://schemas.microsoft.com/office/powerpoint/2010/main" val="443758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8758541" cy="619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739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773366969"/>
              </p:ext>
            </p:extLst>
          </p:nvPr>
        </p:nvGraphicFramePr>
        <p:xfrm>
          <a:off x="107504" y="116633"/>
          <a:ext cx="8964488" cy="6216491"/>
        </p:xfrm>
        <a:graphic>
          <a:graphicData uri="http://schemas.openxmlformats.org/drawingml/2006/table">
            <a:tbl>
              <a:tblPr/>
              <a:tblGrid>
                <a:gridCol w="2397046"/>
                <a:gridCol w="3028196"/>
                <a:gridCol w="3539246"/>
              </a:tblGrid>
              <a:tr h="513038">
                <a:tc>
                  <a:txBody>
                    <a:bodyPr/>
                    <a:lstStyle/>
                    <a:p>
                      <a:pPr algn="ctr">
                        <a:spcAft>
                          <a:spcPts val="0"/>
                        </a:spcAft>
                      </a:pPr>
                      <a:r>
                        <a:rPr lang="tr-TR" sz="2000" b="1" dirty="0" smtClean="0">
                          <a:solidFill>
                            <a:srgbClr val="000000"/>
                          </a:solidFill>
                          <a:effectLst/>
                          <a:latin typeface="Arial" pitchFamily="34" charset="0"/>
                          <a:ea typeface="Courier New"/>
                          <a:cs typeface="Arial" pitchFamily="34" charset="0"/>
                        </a:rPr>
                        <a:t>Karşılaştırılan Özellik</a:t>
                      </a:r>
                      <a:endParaRPr lang="tr-TR" sz="2000" b="1" dirty="0">
                        <a:solidFill>
                          <a:srgbClr val="000000"/>
                        </a:solidFill>
                        <a:effectLst/>
                        <a:latin typeface="Arial" pitchFamily="34" charset="0"/>
                        <a:ea typeface="Courier New"/>
                        <a:cs typeface="Arial" pitchFamily="34" charset="0"/>
                      </a:endParaRP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2000" b="1" dirty="0">
                          <a:solidFill>
                            <a:srgbClr val="000000"/>
                          </a:solidFill>
                          <a:effectLst/>
                          <a:latin typeface="Arial" pitchFamily="34" charset="0"/>
                          <a:ea typeface="Courier New"/>
                          <a:cs typeface="Arial" pitchFamily="34" charset="0"/>
                        </a:rPr>
                        <a:t>MİTOZ BÖLÜNME</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2000" b="1" dirty="0">
                          <a:solidFill>
                            <a:srgbClr val="000000"/>
                          </a:solidFill>
                          <a:effectLst/>
                          <a:latin typeface="Arial" pitchFamily="34" charset="0"/>
                          <a:ea typeface="Courier New"/>
                          <a:cs typeface="Arial" pitchFamily="34" charset="0"/>
                        </a:rPr>
                        <a:t>MAYOZ BÖLÜNME</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1303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GÖRÜLDÜĞÜ HÜCRE</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Vücut hücrelerinde görülür.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Üreme ana hücrelerinde görülür.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1303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OLUŞAN HÜCRE SAYISI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İki hücre oluşur.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Dört hücre oluşur.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769556">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GERÇEKLEŞME SAYISI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smtClean="0">
                          <a:solidFill>
                            <a:srgbClr val="000000"/>
                          </a:solidFill>
                          <a:effectLst/>
                          <a:latin typeface="Arial" pitchFamily="34" charset="0"/>
                          <a:ea typeface="Courier New"/>
                          <a:cs typeface="Arial" pitchFamily="34" charset="0"/>
                        </a:rPr>
                        <a:t>Mitoz geçiren bir hücre bir daha</a:t>
                      </a:r>
                      <a:r>
                        <a:rPr lang="tr-TR" sz="1800" b="1" baseline="0" dirty="0" smtClean="0">
                          <a:solidFill>
                            <a:srgbClr val="000000"/>
                          </a:solidFill>
                          <a:effectLst/>
                          <a:latin typeface="Arial" pitchFamily="34" charset="0"/>
                          <a:ea typeface="Courier New"/>
                          <a:cs typeface="Arial" pitchFamily="34" charset="0"/>
                        </a:rPr>
                        <a:t> </a:t>
                      </a:r>
                      <a:r>
                        <a:rPr lang="tr-TR" sz="1800" b="1" dirty="0" smtClean="0">
                          <a:solidFill>
                            <a:srgbClr val="000000"/>
                          </a:solidFill>
                          <a:effectLst/>
                          <a:latin typeface="Arial" pitchFamily="34" charset="0"/>
                          <a:ea typeface="Courier New"/>
                          <a:cs typeface="Arial" pitchFamily="34" charset="0"/>
                        </a:rPr>
                        <a:t>mitoz geçirebilir.</a:t>
                      </a:r>
                      <a:endParaRPr lang="tr-TR" sz="1800" b="1" dirty="0">
                        <a:solidFill>
                          <a:srgbClr val="000000"/>
                        </a:solidFill>
                        <a:effectLst/>
                        <a:latin typeface="Arial" pitchFamily="34" charset="0"/>
                        <a:ea typeface="Courier New"/>
                        <a:cs typeface="Arial" pitchFamily="34" charset="0"/>
                      </a:endParaRP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err="1">
                          <a:solidFill>
                            <a:srgbClr val="000000"/>
                          </a:solidFill>
                          <a:effectLst/>
                          <a:latin typeface="Arial" pitchFamily="34" charset="0"/>
                          <a:ea typeface="Courier New"/>
                          <a:cs typeface="Arial" pitchFamily="34" charset="0"/>
                        </a:rPr>
                        <a:t>Mayoz</a:t>
                      </a:r>
                      <a:r>
                        <a:rPr lang="tr-TR" sz="1800" b="1" dirty="0">
                          <a:solidFill>
                            <a:srgbClr val="000000"/>
                          </a:solidFill>
                          <a:effectLst/>
                          <a:latin typeface="Arial" pitchFamily="34" charset="0"/>
                          <a:ea typeface="Courier New"/>
                          <a:cs typeface="Arial" pitchFamily="34" charset="0"/>
                        </a:rPr>
                        <a:t> geçiren bir hücre </a:t>
                      </a:r>
                      <a:r>
                        <a:rPr lang="tr-TR" sz="1800" b="1" dirty="0" smtClean="0">
                          <a:solidFill>
                            <a:srgbClr val="000000"/>
                          </a:solidFill>
                          <a:effectLst/>
                          <a:latin typeface="Arial" pitchFamily="34" charset="0"/>
                          <a:ea typeface="Courier New"/>
                          <a:cs typeface="Arial" pitchFamily="34" charset="0"/>
                        </a:rPr>
                        <a:t>tekrar</a:t>
                      </a:r>
                      <a:r>
                        <a:rPr lang="tr-TR" sz="1800" b="1" baseline="0" dirty="0" smtClean="0">
                          <a:solidFill>
                            <a:srgbClr val="000000"/>
                          </a:solidFill>
                          <a:effectLst/>
                          <a:latin typeface="Arial" pitchFamily="34" charset="0"/>
                          <a:ea typeface="Courier New"/>
                          <a:cs typeface="Arial" pitchFamily="34" charset="0"/>
                        </a:rPr>
                        <a:t> </a:t>
                      </a:r>
                      <a:r>
                        <a:rPr lang="tr-TR" sz="1800" b="1" dirty="0" err="1" smtClean="0">
                          <a:solidFill>
                            <a:srgbClr val="000000"/>
                          </a:solidFill>
                          <a:effectLst/>
                          <a:latin typeface="Arial" pitchFamily="34" charset="0"/>
                          <a:ea typeface="Courier New"/>
                          <a:cs typeface="Arial" pitchFamily="34" charset="0"/>
                        </a:rPr>
                        <a:t>mayoz</a:t>
                      </a:r>
                      <a:r>
                        <a:rPr lang="tr-TR" sz="1800" b="1" dirty="0" smtClean="0">
                          <a:solidFill>
                            <a:srgbClr val="000000"/>
                          </a:solidFill>
                          <a:effectLst/>
                          <a:latin typeface="Arial" pitchFamily="34" charset="0"/>
                          <a:ea typeface="Courier New"/>
                          <a:cs typeface="Arial" pitchFamily="34" charset="0"/>
                        </a:rPr>
                        <a:t> </a:t>
                      </a:r>
                      <a:r>
                        <a:rPr lang="tr-TR" sz="1800" b="1" dirty="0">
                          <a:solidFill>
                            <a:srgbClr val="000000"/>
                          </a:solidFill>
                          <a:effectLst/>
                          <a:latin typeface="Arial" pitchFamily="34" charset="0"/>
                          <a:ea typeface="Courier New"/>
                          <a:cs typeface="Arial" pitchFamily="34" charset="0"/>
                        </a:rPr>
                        <a:t>geçiremez.</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367477">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 SAYISI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 sayısı sabittir.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 sayısı yarıya iner.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870107">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YENİ HÜCRELERİN</a:t>
                      </a:r>
                      <a:br>
                        <a:rPr lang="tr-TR" sz="1800" b="1" dirty="0">
                          <a:solidFill>
                            <a:srgbClr val="000000"/>
                          </a:solidFill>
                          <a:effectLst/>
                          <a:latin typeface="Arial" pitchFamily="34" charset="0"/>
                          <a:ea typeface="Courier New"/>
                          <a:cs typeface="Arial" pitchFamily="34" charset="0"/>
                        </a:rPr>
                      </a:br>
                      <a:r>
                        <a:rPr lang="tr-TR" sz="1800" b="1" dirty="0">
                          <a:solidFill>
                            <a:srgbClr val="000000"/>
                          </a:solidFill>
                          <a:effectLst/>
                          <a:latin typeface="Arial" pitchFamily="34" charset="0"/>
                          <a:ea typeface="Courier New"/>
                          <a:cs typeface="Arial" pitchFamily="34" charset="0"/>
                        </a:rPr>
                        <a:t>GENETİK YAPISI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Oluşan hücrelerin </a:t>
                      </a:r>
                      <a:r>
                        <a:rPr lang="tr-TR" sz="1800" b="1" dirty="0" smtClean="0">
                          <a:solidFill>
                            <a:srgbClr val="000000"/>
                          </a:solidFill>
                          <a:effectLst/>
                          <a:latin typeface="Arial" pitchFamily="34" charset="0"/>
                          <a:ea typeface="Courier New"/>
                          <a:cs typeface="Arial" pitchFamily="34" charset="0"/>
                        </a:rPr>
                        <a:t>genetik</a:t>
                      </a:r>
                      <a:r>
                        <a:rPr lang="tr-TR" sz="1800" b="1" baseline="0" dirty="0" smtClean="0">
                          <a:solidFill>
                            <a:srgbClr val="000000"/>
                          </a:solidFill>
                          <a:effectLst/>
                          <a:latin typeface="Arial" pitchFamily="34" charset="0"/>
                          <a:ea typeface="Courier New"/>
                          <a:cs typeface="Arial" pitchFamily="34" charset="0"/>
                        </a:rPr>
                        <a:t> </a:t>
                      </a:r>
                      <a:r>
                        <a:rPr lang="tr-TR" sz="1800" b="1" dirty="0" smtClean="0">
                          <a:solidFill>
                            <a:srgbClr val="000000"/>
                          </a:solidFill>
                          <a:effectLst/>
                          <a:latin typeface="Arial" pitchFamily="34" charset="0"/>
                          <a:ea typeface="Courier New"/>
                          <a:cs typeface="Arial" pitchFamily="34" charset="0"/>
                        </a:rPr>
                        <a:t>yapıları </a:t>
                      </a:r>
                      <a:r>
                        <a:rPr lang="tr-TR" sz="1800" b="1" dirty="0">
                          <a:solidFill>
                            <a:srgbClr val="000000"/>
                          </a:solidFill>
                          <a:effectLst/>
                          <a:latin typeface="Arial" pitchFamily="34" charset="0"/>
                          <a:ea typeface="Courier New"/>
                          <a:cs typeface="Arial" pitchFamily="34" charset="0"/>
                        </a:rPr>
                        <a:t>ana hücre ile aynıdır.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Oluşan hücrelerin genetik </a:t>
                      </a:r>
                      <a:r>
                        <a:rPr lang="tr-TR" sz="1800" b="1" dirty="0" smtClean="0">
                          <a:solidFill>
                            <a:srgbClr val="000000"/>
                          </a:solidFill>
                          <a:effectLst/>
                          <a:latin typeface="Arial" pitchFamily="34" charset="0"/>
                          <a:ea typeface="Courier New"/>
                          <a:cs typeface="Arial" pitchFamily="34" charset="0"/>
                        </a:rPr>
                        <a:t>yapıları</a:t>
                      </a:r>
                      <a:r>
                        <a:rPr lang="tr-TR" sz="1800" b="1" baseline="0" dirty="0" smtClean="0">
                          <a:solidFill>
                            <a:srgbClr val="000000"/>
                          </a:solidFill>
                          <a:effectLst/>
                          <a:latin typeface="Arial" pitchFamily="34" charset="0"/>
                          <a:ea typeface="Courier New"/>
                          <a:cs typeface="Arial" pitchFamily="34" charset="0"/>
                        </a:rPr>
                        <a:t> </a:t>
                      </a:r>
                      <a:r>
                        <a:rPr lang="tr-TR" sz="1800" b="1" dirty="0" smtClean="0">
                          <a:solidFill>
                            <a:srgbClr val="000000"/>
                          </a:solidFill>
                          <a:effectLst/>
                          <a:latin typeface="Arial" pitchFamily="34" charset="0"/>
                          <a:ea typeface="Courier New"/>
                          <a:cs typeface="Arial" pitchFamily="34" charset="0"/>
                        </a:rPr>
                        <a:t>ana </a:t>
                      </a:r>
                      <a:r>
                        <a:rPr lang="tr-TR" sz="1800" b="1" dirty="0">
                          <a:solidFill>
                            <a:srgbClr val="000000"/>
                          </a:solidFill>
                          <a:effectLst/>
                          <a:latin typeface="Arial" pitchFamily="34" charset="0"/>
                          <a:ea typeface="Courier New"/>
                          <a:cs typeface="Arial" pitchFamily="34" charset="0"/>
                        </a:rPr>
                        <a:t>hücreden farklıdır.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1303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KALITSAL ÇEŞİTLİLİK</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Kalıtsal çeşitlilik sağlamaz.</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Kalıtsal çeşitlilik sağlar.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60348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PARÇA DEĞİŞİMİ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Kromozomlar arasında </a:t>
                      </a:r>
                      <a:r>
                        <a:rPr lang="tr-TR" sz="1800" b="1" dirty="0" smtClean="0">
                          <a:solidFill>
                            <a:srgbClr val="000000"/>
                          </a:solidFill>
                          <a:effectLst/>
                          <a:latin typeface="Arial" pitchFamily="34" charset="0"/>
                          <a:ea typeface="Courier New"/>
                          <a:cs typeface="Arial" pitchFamily="34" charset="0"/>
                        </a:rPr>
                        <a:t>parça</a:t>
                      </a:r>
                      <a:r>
                        <a:rPr lang="tr-TR" sz="1800" b="1" baseline="0" dirty="0" smtClean="0">
                          <a:solidFill>
                            <a:srgbClr val="000000"/>
                          </a:solidFill>
                          <a:effectLst/>
                          <a:latin typeface="Arial" pitchFamily="34" charset="0"/>
                          <a:ea typeface="Courier New"/>
                          <a:cs typeface="Arial" pitchFamily="34" charset="0"/>
                        </a:rPr>
                        <a:t> </a:t>
                      </a:r>
                      <a:r>
                        <a:rPr lang="tr-TR" sz="1800" b="1" dirty="0" smtClean="0">
                          <a:solidFill>
                            <a:srgbClr val="000000"/>
                          </a:solidFill>
                          <a:effectLst/>
                          <a:latin typeface="Arial" pitchFamily="34" charset="0"/>
                          <a:ea typeface="Courier New"/>
                          <a:cs typeface="Arial" pitchFamily="34" charset="0"/>
                        </a:rPr>
                        <a:t>değişimi </a:t>
                      </a:r>
                      <a:r>
                        <a:rPr lang="tr-TR" sz="1800" b="1" dirty="0">
                          <a:solidFill>
                            <a:srgbClr val="000000"/>
                          </a:solidFill>
                          <a:effectLst/>
                          <a:latin typeface="Arial" pitchFamily="34" charset="0"/>
                          <a:ea typeface="Courier New"/>
                          <a:cs typeface="Arial" pitchFamily="34" charset="0"/>
                        </a:rPr>
                        <a:t>olmaz</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Kromozomlar arasında </a:t>
                      </a:r>
                      <a:r>
                        <a:rPr lang="tr-TR" sz="1800" b="1" dirty="0" smtClean="0">
                          <a:solidFill>
                            <a:srgbClr val="000000"/>
                          </a:solidFill>
                          <a:effectLst/>
                          <a:latin typeface="Arial" pitchFamily="34" charset="0"/>
                          <a:ea typeface="Courier New"/>
                          <a:cs typeface="Arial" pitchFamily="34" charset="0"/>
                        </a:rPr>
                        <a:t>parça</a:t>
                      </a:r>
                      <a:r>
                        <a:rPr lang="tr-TR" sz="1800" b="1" baseline="0" dirty="0" smtClean="0">
                          <a:solidFill>
                            <a:srgbClr val="000000"/>
                          </a:solidFill>
                          <a:effectLst/>
                          <a:latin typeface="Arial" pitchFamily="34" charset="0"/>
                          <a:ea typeface="Courier New"/>
                          <a:cs typeface="Arial" pitchFamily="34" charset="0"/>
                        </a:rPr>
                        <a:t> </a:t>
                      </a:r>
                      <a:r>
                        <a:rPr lang="tr-TR" sz="1800" b="1" dirty="0" smtClean="0">
                          <a:solidFill>
                            <a:srgbClr val="000000"/>
                          </a:solidFill>
                          <a:effectLst/>
                          <a:latin typeface="Arial" pitchFamily="34" charset="0"/>
                          <a:ea typeface="Courier New"/>
                          <a:cs typeface="Arial" pitchFamily="34" charset="0"/>
                        </a:rPr>
                        <a:t>değişimi </a:t>
                      </a:r>
                      <a:r>
                        <a:rPr lang="tr-TR" sz="1800" b="1" dirty="0">
                          <a:solidFill>
                            <a:srgbClr val="000000"/>
                          </a:solidFill>
                          <a:effectLst/>
                          <a:latin typeface="Arial" pitchFamily="34" charset="0"/>
                          <a:ea typeface="Courier New"/>
                          <a:cs typeface="Arial" pitchFamily="34" charset="0"/>
                        </a:rPr>
                        <a:t>olur. (</a:t>
                      </a:r>
                      <a:r>
                        <a:rPr lang="tr-TR" sz="1800" b="1" dirty="0" err="1">
                          <a:solidFill>
                            <a:srgbClr val="000000"/>
                          </a:solidFill>
                          <a:effectLst/>
                          <a:latin typeface="Arial" pitchFamily="34" charset="0"/>
                          <a:ea typeface="Courier New"/>
                          <a:cs typeface="Arial" pitchFamily="34" charset="0"/>
                        </a:rPr>
                        <a:t>Mayoz</a:t>
                      </a:r>
                      <a:r>
                        <a:rPr lang="tr-TR" sz="1800" b="1" dirty="0">
                          <a:solidFill>
                            <a:srgbClr val="000000"/>
                          </a:solidFill>
                          <a:effectLst/>
                          <a:latin typeface="Arial" pitchFamily="34" charset="0"/>
                          <a:ea typeface="Courier New"/>
                          <a:cs typeface="Arial" pitchFamily="34" charset="0"/>
                        </a:rPr>
                        <a:t>-I)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1303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KROMOZOMLARIN</a:t>
                      </a:r>
                      <a:br>
                        <a:rPr lang="tr-TR" sz="1800" b="1" dirty="0">
                          <a:solidFill>
                            <a:srgbClr val="000000"/>
                          </a:solidFill>
                          <a:effectLst/>
                          <a:latin typeface="Arial" pitchFamily="34" charset="0"/>
                          <a:ea typeface="Courier New"/>
                          <a:cs typeface="Arial" pitchFamily="34" charset="0"/>
                        </a:rPr>
                      </a:br>
                      <a:r>
                        <a:rPr lang="tr-TR" sz="1800" b="1" dirty="0">
                          <a:solidFill>
                            <a:srgbClr val="000000"/>
                          </a:solidFill>
                          <a:effectLst/>
                          <a:latin typeface="Arial" pitchFamily="34" charset="0"/>
                          <a:ea typeface="Courier New"/>
                          <a:cs typeface="Arial" pitchFamily="34" charset="0"/>
                        </a:rPr>
                        <a:t>AYRILMA BİÇİMİ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Kopya kromozomlar ayrılır.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Homolog kromozomlar ayrılır.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324267">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SÜRE</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Hayat boyu devam eder.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Belli bir dönem görülür.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r h="513038">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AMACI</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Canlılığın devamını sağlar.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spcAft>
                          <a:spcPts val="0"/>
                        </a:spcAft>
                      </a:pPr>
                      <a:r>
                        <a:rPr lang="tr-TR" sz="1800" b="1" dirty="0">
                          <a:solidFill>
                            <a:srgbClr val="000000"/>
                          </a:solidFill>
                          <a:effectLst/>
                          <a:latin typeface="Arial" pitchFamily="34" charset="0"/>
                          <a:ea typeface="Courier New"/>
                          <a:cs typeface="Arial" pitchFamily="34" charset="0"/>
                        </a:rPr>
                        <a:t>Soyun devamını sağlar.</a:t>
                      </a:r>
                    </a:p>
                  </a:txBody>
                  <a:tcPr marL="6350" marR="6350" marT="0" marB="0">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5598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http://www.fenokulu.net/konutesti/applications/yonetici/sayfalar/resim_bul.php?cevap_bul=1&amp;soru_no=11973"/>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319839" y="2564904"/>
            <a:ext cx="5411957" cy="412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Oval"/>
          <p:cNvSpPr>
            <a:spLocks noChangeArrowheads="1"/>
          </p:cNvSpPr>
          <p:nvPr/>
        </p:nvSpPr>
        <p:spPr bwMode="auto">
          <a:xfrm>
            <a:off x="2319838" y="4869160"/>
            <a:ext cx="451961" cy="576064"/>
          </a:xfrm>
          <a:prstGeom prst="ellipse">
            <a:avLst/>
          </a:prstGeom>
          <a:solidFill>
            <a:srgbClr val="0000FF">
              <a:alpha val="10196"/>
            </a:srgbClr>
          </a:solidFill>
          <a:ln w="53975">
            <a:solidFill>
              <a:srgbClr val="FF0000"/>
            </a:solidFill>
            <a:round/>
            <a:headEnd/>
            <a:tailEnd/>
          </a:ln>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tr-TR">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4461"/>
            <a:ext cx="3792909" cy="166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79511" y="284455"/>
            <a:ext cx="8792481" cy="830997"/>
          </a:xfrm>
          <a:prstGeom prst="rect">
            <a:avLst/>
          </a:prstGeom>
        </p:spPr>
        <p:txBody>
          <a:bodyPr wrap="square">
            <a:spAutoFit/>
          </a:bodyPr>
          <a:lstStyle/>
          <a:p>
            <a:r>
              <a:rPr lang="tr-TR" sz="2400" dirty="0"/>
              <a:t>Aşağıdaki 2n=6 kromozomlu bir </a:t>
            </a:r>
            <a:r>
              <a:rPr lang="tr-TR" sz="2400" dirty="0" smtClean="0"/>
              <a:t>hücre önce </a:t>
            </a:r>
            <a:r>
              <a:rPr lang="tr-TR" sz="2400" dirty="0"/>
              <a:t>mitoz sonra da </a:t>
            </a:r>
            <a:r>
              <a:rPr lang="tr-TR" sz="2400" dirty="0" err="1"/>
              <a:t>mayoz</a:t>
            </a:r>
            <a:r>
              <a:rPr lang="tr-TR" sz="2400" dirty="0"/>
              <a:t> </a:t>
            </a:r>
            <a:r>
              <a:rPr lang="tr-TR" sz="2400" dirty="0" smtClean="0"/>
              <a:t>bölünme  geçiriyor</a:t>
            </a:r>
            <a:r>
              <a:rPr lang="tr-TR" sz="2400" dirty="0"/>
              <a:t>.</a:t>
            </a:r>
          </a:p>
        </p:txBody>
      </p:sp>
      <p:sp>
        <p:nvSpPr>
          <p:cNvPr id="3" name="Dikdörtgen 2"/>
          <p:cNvSpPr/>
          <p:nvPr/>
        </p:nvSpPr>
        <p:spPr>
          <a:xfrm>
            <a:off x="3635896" y="1160398"/>
            <a:ext cx="5336096" cy="1569660"/>
          </a:xfrm>
          <a:prstGeom prst="rect">
            <a:avLst/>
          </a:prstGeom>
        </p:spPr>
        <p:txBody>
          <a:bodyPr wrap="square">
            <a:spAutoFit/>
          </a:bodyPr>
          <a:lstStyle/>
          <a:p>
            <a:r>
              <a:rPr lang="tr-TR" sz="2400" dirty="0"/>
              <a:t>Buna göre, tüm bölünmeler </a:t>
            </a:r>
            <a:r>
              <a:rPr lang="tr-TR" sz="2400" dirty="0" smtClean="0"/>
              <a:t>bittiğinde aşağıdaki </a:t>
            </a:r>
            <a:r>
              <a:rPr lang="tr-TR" sz="2400" dirty="0"/>
              <a:t>hücrelerden hangisi </a:t>
            </a:r>
            <a:r>
              <a:rPr lang="tr-TR" sz="2400" dirty="0" smtClean="0"/>
              <a:t>oluşabilir ? </a:t>
            </a:r>
            <a:r>
              <a:rPr lang="tr-TR" sz="2400" dirty="0"/>
              <a:t>(Çekirdeğin içindeki şekiller </a:t>
            </a:r>
            <a:r>
              <a:rPr lang="tr-TR" sz="2400" dirty="0" smtClean="0"/>
              <a:t>kromozomları </a:t>
            </a:r>
            <a:r>
              <a:rPr lang="tr-TR" sz="2400" dirty="0"/>
              <a:t>belirtmektedir.)</a:t>
            </a:r>
          </a:p>
        </p:txBody>
      </p:sp>
    </p:spTree>
    <p:extLst>
      <p:ext uri="{BB962C8B-B14F-4D97-AF65-F5344CB8AC3E}">
        <p14:creationId xmlns:p14="http://schemas.microsoft.com/office/powerpoint/2010/main" val="139097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Oval"/>
          <p:cNvSpPr>
            <a:spLocks noChangeArrowheads="1"/>
          </p:cNvSpPr>
          <p:nvPr/>
        </p:nvSpPr>
        <p:spPr bwMode="auto">
          <a:xfrm>
            <a:off x="273089" y="4926799"/>
            <a:ext cx="360040" cy="432048"/>
          </a:xfrm>
          <a:prstGeom prst="ellipse">
            <a:avLst/>
          </a:prstGeom>
          <a:solidFill>
            <a:srgbClr val="0000FF">
              <a:alpha val="10196"/>
            </a:srgbClr>
          </a:solidFill>
          <a:ln w="53975">
            <a:solidFill>
              <a:srgbClr val="FF0000"/>
            </a:solidFill>
            <a:round/>
            <a:headEnd/>
            <a:tailEnd/>
          </a:ln>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tr-TR">
              <a:latin typeface="Calibri" pitchFamily="34" charset="0"/>
            </a:endParaRPr>
          </a:p>
        </p:txBody>
      </p:sp>
      <p:sp>
        <p:nvSpPr>
          <p:cNvPr id="2" name="Dikdörtgen 1"/>
          <p:cNvSpPr/>
          <p:nvPr/>
        </p:nvSpPr>
        <p:spPr>
          <a:xfrm>
            <a:off x="273089" y="3803995"/>
            <a:ext cx="8478153" cy="2677656"/>
          </a:xfrm>
          <a:prstGeom prst="rect">
            <a:avLst/>
          </a:prstGeom>
        </p:spPr>
        <p:txBody>
          <a:bodyPr wrap="square">
            <a:spAutoFit/>
          </a:bodyPr>
          <a:lstStyle/>
          <a:p>
            <a:r>
              <a:rPr lang="tr-TR" sz="2400" dirty="0"/>
              <a:t>Öğretmenin şekiller ile ilgili </a:t>
            </a:r>
            <a:r>
              <a:rPr lang="tr-TR" sz="2400" dirty="0" smtClean="0"/>
              <a:t>sorduğu soruya </a:t>
            </a:r>
            <a:r>
              <a:rPr lang="tr-TR" sz="2400" dirty="0"/>
              <a:t>Ali doğru cevap veriyor.</a:t>
            </a:r>
          </a:p>
          <a:p>
            <a:r>
              <a:rPr lang="tr-TR" sz="2400" dirty="0"/>
              <a:t>Buna göre, öğretmenin sorusu </a:t>
            </a:r>
            <a:r>
              <a:rPr lang="tr-TR" sz="2400" dirty="0" smtClean="0"/>
              <a:t>aşağıdakilerden </a:t>
            </a:r>
            <a:r>
              <a:rPr lang="tr-TR" sz="2400" dirty="0"/>
              <a:t>hangisidir?</a:t>
            </a:r>
          </a:p>
          <a:p>
            <a:r>
              <a:rPr lang="tr-TR" sz="2400" dirty="0" smtClean="0"/>
              <a:t>A) Bu </a:t>
            </a:r>
            <a:r>
              <a:rPr lang="tr-TR" sz="2400" dirty="0"/>
              <a:t>evrelerden hangileri mitoz </a:t>
            </a:r>
            <a:r>
              <a:rPr lang="tr-TR" sz="2400" dirty="0" smtClean="0"/>
              <a:t>bölünmede </a:t>
            </a:r>
            <a:r>
              <a:rPr lang="tr-TR" sz="2400" dirty="0"/>
              <a:t>gerçekleşir?</a:t>
            </a:r>
          </a:p>
          <a:p>
            <a:r>
              <a:rPr lang="tr-TR" sz="2400" dirty="0" smtClean="0"/>
              <a:t>B) Bu </a:t>
            </a:r>
            <a:r>
              <a:rPr lang="tr-TR" sz="2400" dirty="0"/>
              <a:t>evrelerden hangileri </a:t>
            </a:r>
            <a:r>
              <a:rPr lang="tr-TR" sz="2400" dirty="0" smtClean="0"/>
              <a:t>sadece </a:t>
            </a:r>
            <a:r>
              <a:rPr lang="tr-TR" sz="2400" dirty="0" err="1" smtClean="0"/>
              <a:t>mayoz</a:t>
            </a:r>
            <a:r>
              <a:rPr lang="tr-TR" sz="2400" dirty="0" smtClean="0"/>
              <a:t> </a:t>
            </a:r>
            <a:r>
              <a:rPr lang="tr-TR" sz="2400" dirty="0"/>
              <a:t>bölünmede gerçekleşir?</a:t>
            </a:r>
          </a:p>
          <a:p>
            <a:r>
              <a:rPr lang="tr-TR" sz="2400" dirty="0" smtClean="0"/>
              <a:t>C) Bu </a:t>
            </a:r>
            <a:r>
              <a:rPr lang="tr-TR" sz="2400" dirty="0"/>
              <a:t>evrelerden hangileri hem </a:t>
            </a:r>
            <a:r>
              <a:rPr lang="tr-TR" sz="2400" dirty="0" smtClean="0"/>
              <a:t>mitoz hem </a:t>
            </a:r>
            <a:r>
              <a:rPr lang="tr-TR" sz="2400" dirty="0"/>
              <a:t>de </a:t>
            </a:r>
            <a:r>
              <a:rPr lang="tr-TR" sz="2400" dirty="0" err="1"/>
              <a:t>mayoz</a:t>
            </a:r>
            <a:r>
              <a:rPr lang="tr-TR" sz="2400" dirty="0"/>
              <a:t> bölünmede birlikte </a:t>
            </a:r>
            <a:r>
              <a:rPr lang="tr-TR" sz="2400" dirty="0" smtClean="0"/>
              <a:t>görülür</a:t>
            </a:r>
            <a:r>
              <a:rPr lang="tr-TR" sz="2400" dirty="0"/>
              <a:t>.</a:t>
            </a:r>
          </a:p>
          <a:p>
            <a:r>
              <a:rPr lang="tr-TR" sz="2400" dirty="0" smtClean="0"/>
              <a:t>D) Bu </a:t>
            </a:r>
            <a:r>
              <a:rPr lang="tr-TR" sz="2400" dirty="0"/>
              <a:t>evrelerden hangileri sadece </a:t>
            </a:r>
            <a:r>
              <a:rPr lang="tr-TR" sz="2400" dirty="0" smtClean="0"/>
              <a:t>hayvan </a:t>
            </a:r>
            <a:r>
              <a:rPr lang="tr-TR" sz="2400" dirty="0"/>
              <a:t>hücrelerinde gerçekleşir.</a:t>
            </a:r>
          </a:p>
        </p:txBody>
      </p:sp>
      <p:sp>
        <p:nvSpPr>
          <p:cNvPr id="3" name="Dikdörtgen 2"/>
          <p:cNvSpPr/>
          <p:nvPr/>
        </p:nvSpPr>
        <p:spPr>
          <a:xfrm>
            <a:off x="144016" y="75088"/>
            <a:ext cx="8999984" cy="830997"/>
          </a:xfrm>
          <a:prstGeom prst="rect">
            <a:avLst/>
          </a:prstGeom>
        </p:spPr>
        <p:txBody>
          <a:bodyPr wrap="square">
            <a:spAutoFit/>
          </a:bodyPr>
          <a:lstStyle/>
          <a:p>
            <a:r>
              <a:rPr lang="tr-TR" sz="2400" dirty="0"/>
              <a:t>Öğretmen farklı canlıların </a:t>
            </a:r>
            <a:r>
              <a:rPr lang="tr-TR" sz="2400" dirty="0" smtClean="0"/>
              <a:t>hücrelerinde gerçekleşen </a:t>
            </a:r>
            <a:r>
              <a:rPr lang="tr-TR" sz="2400" dirty="0"/>
              <a:t>bölünme evreleriyle </a:t>
            </a:r>
            <a:r>
              <a:rPr lang="tr-TR" sz="2400" dirty="0" smtClean="0"/>
              <a:t>ilgili tahtaya </a:t>
            </a:r>
            <a:r>
              <a:rPr lang="tr-TR" sz="2400" dirty="0"/>
              <a:t>aşağıdaki şekilleri çiziyor.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24" y="813586"/>
            <a:ext cx="3535328" cy="299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389" y="846973"/>
            <a:ext cx="3260715" cy="295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a:spLocks noChangeArrowheads="1"/>
          </p:cNvSpPr>
          <p:nvPr/>
        </p:nvSpPr>
        <p:spPr bwMode="auto">
          <a:xfrm>
            <a:off x="3708700" y="4626714"/>
            <a:ext cx="360040" cy="432048"/>
          </a:xfrm>
          <a:prstGeom prst="ellipse">
            <a:avLst/>
          </a:prstGeom>
          <a:solidFill>
            <a:srgbClr val="0000FF">
              <a:alpha val="10196"/>
            </a:srgbClr>
          </a:solidFill>
          <a:ln w="53975">
            <a:solidFill>
              <a:srgbClr val="FF0000"/>
            </a:solidFill>
            <a:round/>
            <a:headEnd/>
            <a:tailEnd/>
          </a:ln>
        </p:spPr>
        <p:txBody>
          <a:bodyPr wrap="none" anchor="ct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tr-TR">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74686"/>
            <a:ext cx="3421176" cy="250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981" y="892648"/>
            <a:ext cx="3583459" cy="26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21455" y="223852"/>
            <a:ext cx="8856984" cy="830997"/>
          </a:xfrm>
          <a:prstGeom prst="rect">
            <a:avLst/>
          </a:prstGeom>
        </p:spPr>
        <p:txBody>
          <a:bodyPr wrap="square">
            <a:spAutoFit/>
          </a:bodyPr>
          <a:lstStyle/>
          <a:p>
            <a:r>
              <a:rPr lang="tr-TR" sz="2400" dirty="0"/>
              <a:t>Neşe’nin </a:t>
            </a:r>
            <a:r>
              <a:rPr lang="tr-TR" sz="2400" dirty="0" smtClean="0"/>
              <a:t> 4 </a:t>
            </a:r>
            <a:r>
              <a:rPr lang="tr-TR" sz="2400" dirty="0"/>
              <a:t>ay sonra bir kardeşi </a:t>
            </a:r>
            <a:r>
              <a:rPr lang="tr-TR" sz="2400" dirty="0" smtClean="0"/>
              <a:t>doğacak. Annesi </a:t>
            </a:r>
            <a:r>
              <a:rPr lang="tr-TR" sz="2400" dirty="0"/>
              <a:t>bebeğin aşağıdaki </a:t>
            </a:r>
            <a:r>
              <a:rPr lang="tr-TR" sz="2400" dirty="0" err="1"/>
              <a:t>uItrason</a:t>
            </a:r>
            <a:r>
              <a:rPr lang="tr-TR" sz="2400" dirty="0"/>
              <a:t> </a:t>
            </a:r>
            <a:r>
              <a:rPr lang="tr-TR" sz="2400" dirty="0" smtClean="0"/>
              <a:t>filmini Neşe'ye </a:t>
            </a:r>
            <a:r>
              <a:rPr lang="tr-TR" sz="2400" dirty="0"/>
              <a:t>gösteriyor.</a:t>
            </a:r>
          </a:p>
        </p:txBody>
      </p:sp>
      <p:sp>
        <p:nvSpPr>
          <p:cNvPr id="4" name="Dikdörtgen 3"/>
          <p:cNvSpPr/>
          <p:nvPr/>
        </p:nvSpPr>
        <p:spPr>
          <a:xfrm>
            <a:off x="323526" y="3553814"/>
            <a:ext cx="8654911" cy="830997"/>
          </a:xfrm>
          <a:prstGeom prst="rect">
            <a:avLst/>
          </a:prstGeom>
        </p:spPr>
        <p:txBody>
          <a:bodyPr wrap="square">
            <a:spAutoFit/>
          </a:bodyPr>
          <a:lstStyle/>
          <a:p>
            <a:r>
              <a:rPr lang="tr-TR" sz="2400" dirty="0"/>
              <a:t>İnsan gelişim evreleri </a:t>
            </a:r>
            <a:r>
              <a:rPr lang="tr-TR" sz="2400" dirty="0" smtClean="0"/>
              <a:t>yukarda verilen şemadaki </a:t>
            </a:r>
            <a:r>
              <a:rPr lang="tr-TR" sz="2400" dirty="0"/>
              <a:t>gibi gösterilecek olursa, </a:t>
            </a:r>
            <a:r>
              <a:rPr lang="tr-TR" sz="2400" dirty="0" smtClean="0"/>
              <a:t>bu ultrason </a:t>
            </a:r>
            <a:r>
              <a:rPr lang="tr-TR" sz="2400" dirty="0"/>
              <a:t>filmindeki bebek kaç </a:t>
            </a:r>
            <a:r>
              <a:rPr lang="tr-TR" sz="2400" dirty="0" smtClean="0"/>
              <a:t>numaralı  evrededir</a:t>
            </a:r>
            <a:r>
              <a:rPr lang="tr-TR" sz="2400" dirty="0"/>
              <a:t>?</a:t>
            </a:r>
          </a:p>
        </p:txBody>
      </p:sp>
      <p:sp>
        <p:nvSpPr>
          <p:cNvPr id="5" name="Dikdörtgen 4"/>
          <p:cNvSpPr/>
          <p:nvPr/>
        </p:nvSpPr>
        <p:spPr>
          <a:xfrm>
            <a:off x="323526" y="4581128"/>
            <a:ext cx="8527665" cy="523220"/>
          </a:xfrm>
          <a:prstGeom prst="rect">
            <a:avLst/>
          </a:prstGeom>
        </p:spPr>
        <p:txBody>
          <a:bodyPr wrap="square">
            <a:spAutoFit/>
          </a:bodyPr>
          <a:lstStyle/>
          <a:p>
            <a:r>
              <a:rPr lang="pt-BR" sz="2800" b="1" dirty="0"/>
              <a:t>A) I	</a:t>
            </a:r>
            <a:r>
              <a:rPr lang="tr-TR" sz="2800" b="1" dirty="0" smtClean="0"/>
              <a:t>      </a:t>
            </a:r>
            <a:r>
              <a:rPr lang="pt-BR" sz="2800" b="1" dirty="0" smtClean="0"/>
              <a:t>B</a:t>
            </a:r>
            <a:r>
              <a:rPr lang="pt-BR" sz="2800" b="1" dirty="0"/>
              <a:t>)	II	</a:t>
            </a:r>
            <a:r>
              <a:rPr lang="tr-TR" sz="2800" b="1" dirty="0" smtClean="0"/>
              <a:t>       C</a:t>
            </a:r>
            <a:r>
              <a:rPr lang="pt-BR" sz="2800" b="1" dirty="0" smtClean="0"/>
              <a:t>)</a:t>
            </a:r>
            <a:r>
              <a:rPr lang="pt-BR" sz="2800" b="1" dirty="0"/>
              <a:t>	III	</a:t>
            </a:r>
            <a:r>
              <a:rPr lang="tr-TR" sz="2800" b="1" dirty="0" smtClean="0"/>
              <a:t>                        </a:t>
            </a:r>
            <a:r>
              <a:rPr lang="pt-BR" sz="2800" b="1" dirty="0" smtClean="0"/>
              <a:t>D)IV</a:t>
            </a:r>
            <a:endParaRPr lang="tr-TR" sz="2800" b="1" dirty="0"/>
          </a:p>
        </p:txBody>
      </p:sp>
    </p:spTree>
    <p:extLst>
      <p:ext uri="{BB962C8B-B14F-4D97-AF65-F5344CB8AC3E}">
        <p14:creationId xmlns:p14="http://schemas.microsoft.com/office/powerpoint/2010/main" val="126058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0"/>
            <a:ext cx="7812407" cy="423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656392" y="4238848"/>
            <a:ext cx="8308095" cy="2677656"/>
          </a:xfrm>
          <a:prstGeom prst="rect">
            <a:avLst/>
          </a:prstGeom>
        </p:spPr>
        <p:txBody>
          <a:bodyPr wrap="square">
            <a:spAutoFit/>
          </a:bodyPr>
          <a:lstStyle/>
          <a:p>
            <a:r>
              <a:rPr lang="tr-TR" sz="2400" dirty="0"/>
              <a:t>İnsanda eşeyli üremeye ait şema ile ilgili </a:t>
            </a:r>
            <a:r>
              <a:rPr lang="tr-TR" sz="2400" dirty="0" smtClean="0"/>
              <a:t>olarak </a:t>
            </a:r>
            <a:r>
              <a:rPr lang="tr-TR" sz="2400" dirty="0"/>
              <a:t>aşağıdakilerden hangisi </a:t>
            </a:r>
            <a:r>
              <a:rPr lang="tr-TR" sz="2400" b="1" dirty="0">
                <a:solidFill>
                  <a:srgbClr val="FF0000"/>
                </a:solidFill>
              </a:rPr>
              <a:t>yanlıştır?</a:t>
            </a:r>
          </a:p>
          <a:p>
            <a:r>
              <a:rPr lang="tr-TR" sz="2400" dirty="0" smtClean="0"/>
              <a:t>A) a</a:t>
            </a:r>
            <a:r>
              <a:rPr lang="tr-TR" sz="2400" dirty="0"/>
              <a:t>, c. e ve f hücreleri 2n= 46 kromozomludur.</a:t>
            </a:r>
          </a:p>
          <a:p>
            <a:r>
              <a:rPr lang="tr-TR" sz="2400" dirty="0" smtClean="0"/>
              <a:t>B) I</a:t>
            </a:r>
            <a:r>
              <a:rPr lang="tr-TR" sz="2400" dirty="0"/>
              <a:t>. II, III olaylar kromozom sayısını değiştirir.</a:t>
            </a:r>
          </a:p>
          <a:p>
            <a:r>
              <a:rPr lang="tr-TR" sz="2400" dirty="0" smtClean="0"/>
              <a:t>C) b </a:t>
            </a:r>
            <a:r>
              <a:rPr lang="tr-TR" sz="2400" dirty="0"/>
              <a:t>ve d hücreleri n= 23 kromozomlu olup </a:t>
            </a:r>
            <a:r>
              <a:rPr lang="tr-TR" sz="2400" dirty="0" smtClean="0"/>
              <a:t>yapıları </a:t>
            </a:r>
            <a:r>
              <a:rPr lang="tr-TR" sz="2400" dirty="0"/>
              <a:t>birbirinin aynısıdır.</a:t>
            </a:r>
          </a:p>
          <a:p>
            <a:r>
              <a:rPr lang="tr-TR" sz="2400" dirty="0" smtClean="0"/>
              <a:t>D)Parça </a:t>
            </a:r>
            <a:r>
              <a:rPr lang="tr-TR" sz="2400" dirty="0"/>
              <a:t>değişimi I ve II. olaylarda gözlenebilir.</a:t>
            </a:r>
          </a:p>
        </p:txBody>
      </p:sp>
      <p:sp>
        <p:nvSpPr>
          <p:cNvPr id="4" name="4 Oval"/>
          <p:cNvSpPr>
            <a:spLocks noChangeArrowheads="1"/>
          </p:cNvSpPr>
          <p:nvPr/>
        </p:nvSpPr>
        <p:spPr bwMode="auto">
          <a:xfrm>
            <a:off x="656392" y="5733256"/>
            <a:ext cx="503237" cy="432048"/>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23375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39752" y="136282"/>
            <a:ext cx="4701415" cy="646331"/>
          </a:xfrm>
          <a:prstGeom prst="rect">
            <a:avLst/>
          </a:prstGeom>
        </p:spPr>
        <p:txBody>
          <a:bodyPr wrap="none">
            <a:spAutoFit/>
          </a:bodyPr>
          <a:lstStyle/>
          <a:p>
            <a:r>
              <a:rPr lang="tr-TR" sz="3600" dirty="0" err="1"/>
              <a:t>Mayoz</a:t>
            </a:r>
            <a:r>
              <a:rPr lang="tr-TR" sz="3600" dirty="0"/>
              <a:t> Hücre Bölünmesi</a:t>
            </a:r>
          </a:p>
        </p:txBody>
      </p:sp>
      <p:sp>
        <p:nvSpPr>
          <p:cNvPr id="3" name="Dikdörtgen 2"/>
          <p:cNvSpPr/>
          <p:nvPr/>
        </p:nvSpPr>
        <p:spPr>
          <a:xfrm>
            <a:off x="2915816" y="864768"/>
            <a:ext cx="4608512" cy="3046988"/>
          </a:xfrm>
          <a:prstGeom prst="rect">
            <a:avLst/>
          </a:prstGeom>
        </p:spPr>
        <p:txBody>
          <a:bodyPr wrap="square">
            <a:spAutoFit/>
          </a:bodyPr>
          <a:lstStyle/>
          <a:p>
            <a:r>
              <a:rPr lang="tr-TR" sz="2400" dirty="0"/>
              <a:t>Eşeyli (döllenme ile) üreyen canlıların üreme </a:t>
            </a:r>
            <a:r>
              <a:rPr lang="tr-TR" sz="2400" dirty="0" smtClean="0"/>
              <a:t>organlarındaki (insanlarda</a:t>
            </a:r>
            <a:r>
              <a:rPr lang="tr-TR" sz="2400" dirty="0"/>
              <a:t>; testisler ve yumurtalıklar, bitkilerde; </a:t>
            </a:r>
            <a:r>
              <a:rPr lang="tr-TR" sz="2400" dirty="0" smtClean="0"/>
              <a:t>polen keseleri </a:t>
            </a:r>
            <a:r>
              <a:rPr lang="tr-TR" sz="2400" dirty="0"/>
              <a:t>ve yumurtalıklar) </a:t>
            </a:r>
            <a:r>
              <a:rPr lang="tr-TR" sz="2400" b="1" dirty="0">
                <a:solidFill>
                  <a:srgbClr val="FF0000"/>
                </a:solidFill>
              </a:rPr>
              <a:t>2n </a:t>
            </a:r>
            <a:r>
              <a:rPr lang="tr-TR" sz="2400" b="1" dirty="0"/>
              <a:t>kromozomlu üreme </a:t>
            </a:r>
            <a:r>
              <a:rPr lang="tr-TR" sz="2400" b="1" dirty="0" smtClean="0"/>
              <a:t>ana hücrelerinden </a:t>
            </a:r>
            <a:r>
              <a:rPr lang="tr-TR" sz="2400" b="1" dirty="0">
                <a:solidFill>
                  <a:srgbClr val="FF0000"/>
                </a:solidFill>
              </a:rPr>
              <a:t>n</a:t>
            </a:r>
            <a:r>
              <a:rPr lang="tr-TR" sz="2400" b="1" dirty="0"/>
              <a:t> kromozomlu üreme hücrelerini</a:t>
            </a:r>
            <a:r>
              <a:rPr lang="tr-TR" sz="2400" dirty="0"/>
              <a:t> (</a:t>
            </a:r>
            <a:r>
              <a:rPr lang="tr-TR" sz="2400" dirty="0" smtClean="0"/>
              <a:t>insanlarda; </a:t>
            </a:r>
            <a:endParaRPr lang="tr-TR" sz="24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580" y="1049770"/>
            <a:ext cx="2765236" cy="267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5061">
            <a:off x="7452794" y="698711"/>
            <a:ext cx="864096" cy="383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395536" y="4077072"/>
            <a:ext cx="8640960" cy="1569660"/>
          </a:xfrm>
          <a:prstGeom prst="rect">
            <a:avLst/>
          </a:prstGeom>
        </p:spPr>
        <p:txBody>
          <a:bodyPr wrap="square">
            <a:spAutoFit/>
          </a:bodyPr>
          <a:lstStyle/>
          <a:p>
            <a:r>
              <a:rPr lang="tr-TR" sz="2400" dirty="0"/>
              <a:t>sperm ve yumurta, </a:t>
            </a:r>
            <a:r>
              <a:rPr lang="tr-TR" sz="2400" dirty="0" smtClean="0"/>
              <a:t>bitkilerde</a:t>
            </a:r>
            <a:r>
              <a:rPr lang="tr-TR" sz="2400" dirty="0"/>
              <a:t>; polen ve yumurta) oluşturmak için yapılan bölünmedir. </a:t>
            </a:r>
            <a:endParaRPr lang="tr-TR" sz="2400" dirty="0" smtClean="0"/>
          </a:p>
          <a:p>
            <a:r>
              <a:rPr lang="tr-TR" sz="2400" dirty="0" smtClean="0"/>
              <a:t>Kısacası </a:t>
            </a:r>
            <a:r>
              <a:rPr lang="tr-TR" sz="2400" dirty="0" err="1"/>
              <a:t>mayoz</a:t>
            </a:r>
            <a:r>
              <a:rPr lang="tr-TR" sz="2400" dirty="0"/>
              <a:t> bölünme üreme hücrelerini sperm, polen, </a:t>
            </a:r>
            <a:r>
              <a:rPr lang="tr-TR" sz="2400" dirty="0" smtClean="0"/>
              <a:t> yumurta oluşmasını </a:t>
            </a:r>
            <a:r>
              <a:rPr lang="tr-TR" sz="2400" dirty="0"/>
              <a:t>sağlayan bölünme çeşididir.</a:t>
            </a:r>
          </a:p>
        </p:txBody>
      </p:sp>
    </p:spTree>
    <p:extLst>
      <p:ext uri="{BB962C8B-B14F-4D97-AF65-F5344CB8AC3E}">
        <p14:creationId xmlns:p14="http://schemas.microsoft.com/office/powerpoint/2010/main" val="2496864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8431"/>
            <a:ext cx="8352928" cy="1200329"/>
          </a:xfrm>
          <a:prstGeom prst="rect">
            <a:avLst/>
          </a:prstGeom>
        </p:spPr>
        <p:txBody>
          <a:bodyPr wrap="square">
            <a:spAutoFit/>
          </a:bodyPr>
          <a:lstStyle/>
          <a:p>
            <a:r>
              <a:rPr lang="tr-TR" sz="2400" dirty="0" err="1"/>
              <a:t>Mayoz</a:t>
            </a:r>
            <a:r>
              <a:rPr lang="tr-TR" sz="2400" dirty="0"/>
              <a:t> bölünmenin önemini öğrencilerine </a:t>
            </a:r>
            <a:r>
              <a:rPr lang="tr-TR" sz="2400" dirty="0" smtClean="0"/>
              <a:t>anlatan </a:t>
            </a:r>
            <a:r>
              <a:rPr lang="tr-TR" sz="2400" dirty="0"/>
              <a:t>Yasin </a:t>
            </a:r>
            <a:r>
              <a:rPr lang="tr-TR" sz="2400" dirty="0" smtClean="0"/>
              <a:t>öğretmen , </a:t>
            </a:r>
            <a:r>
              <a:rPr lang="tr-TR" sz="2400" dirty="0"/>
              <a:t>sınıfında </a:t>
            </a:r>
            <a:r>
              <a:rPr lang="tr-TR" sz="2400" dirty="0" smtClean="0"/>
              <a:t>bu konu ile ilgili </a:t>
            </a:r>
            <a:r>
              <a:rPr lang="tr-TR" sz="2400" dirty="0"/>
              <a:t>bir test düzenlemiş ve öğrencilerin </a:t>
            </a:r>
            <a:r>
              <a:rPr lang="tr-TR" sz="2400" dirty="0" smtClean="0"/>
              <a:t>öğrenme </a:t>
            </a:r>
            <a:r>
              <a:rPr lang="tr-TR" sz="2400" dirty="0"/>
              <a:t>düzeylerini aşağıda belirtmiştir</a:t>
            </a:r>
          </a:p>
        </p:txBody>
      </p:sp>
      <p:sp>
        <p:nvSpPr>
          <p:cNvPr id="4" name="Dikdörtgen 3"/>
          <p:cNvSpPr/>
          <p:nvPr/>
        </p:nvSpPr>
        <p:spPr>
          <a:xfrm>
            <a:off x="251520" y="4217020"/>
            <a:ext cx="8712968" cy="2308324"/>
          </a:xfrm>
          <a:prstGeom prst="rect">
            <a:avLst/>
          </a:prstGeom>
        </p:spPr>
        <p:txBody>
          <a:bodyPr wrap="square">
            <a:spAutoFit/>
          </a:bodyPr>
          <a:lstStyle/>
          <a:p>
            <a:r>
              <a:rPr lang="tr-TR" sz="2400" dirty="0" smtClean="0"/>
              <a:t>Öğrencilerin  verdikleri cevaplara göre; en başarılı </a:t>
            </a:r>
            <a:r>
              <a:rPr lang="tr-TR" sz="2400" dirty="0"/>
              <a:t>oldukları sorunun yanıtına, </a:t>
            </a:r>
            <a:r>
              <a:rPr lang="tr-TR" sz="2400" dirty="0" smtClean="0"/>
              <a:t>aşağıdakilerden hangisini işaretlemişlerdir?</a:t>
            </a:r>
            <a:endParaRPr lang="tr-TR" sz="2400" dirty="0"/>
          </a:p>
          <a:p>
            <a:r>
              <a:rPr lang="tr-TR" sz="2400" dirty="0" smtClean="0"/>
              <a:t>A) </a:t>
            </a:r>
            <a:r>
              <a:rPr lang="tr-TR" sz="2400" dirty="0"/>
              <a:t>Çeşitliliği sağlar.</a:t>
            </a:r>
          </a:p>
          <a:p>
            <a:r>
              <a:rPr lang="tr-TR" sz="2400" dirty="0"/>
              <a:t>B) Çeşitlilik olmasını önler.</a:t>
            </a:r>
          </a:p>
          <a:p>
            <a:r>
              <a:rPr lang="tr-TR" sz="2400" dirty="0" smtClean="0"/>
              <a:t>C) </a:t>
            </a:r>
            <a:r>
              <a:rPr lang="tr-TR" sz="2400" dirty="0"/>
              <a:t>Türün çeşitlilik bakımından sabit </a:t>
            </a:r>
            <a:r>
              <a:rPr lang="tr-TR" sz="2400" dirty="0" smtClean="0"/>
              <a:t>kalmasını </a:t>
            </a:r>
            <a:r>
              <a:rPr lang="tr-TR" sz="2400" dirty="0"/>
              <a:t>sağlar.</a:t>
            </a:r>
          </a:p>
          <a:p>
            <a:r>
              <a:rPr lang="tr-TR" sz="2400" dirty="0" smtClean="0"/>
              <a:t>D) </a:t>
            </a:r>
            <a:r>
              <a:rPr lang="tr-TR" sz="2400" dirty="0"/>
              <a:t>Bireyin </a:t>
            </a:r>
            <a:r>
              <a:rPr lang="tr-TR" sz="2400" dirty="0" err="1"/>
              <a:t>atasal</a:t>
            </a:r>
            <a:r>
              <a:rPr lang="tr-TR" sz="2400" dirty="0"/>
              <a:t> özelliklerinin aynısını </a:t>
            </a:r>
            <a:r>
              <a:rPr lang="tr-TR" sz="2400" dirty="0" smtClean="0"/>
              <a:t>taşımasını </a:t>
            </a:r>
            <a:r>
              <a:rPr lang="tr-TR" sz="2400" dirty="0"/>
              <a:t>sağlar.</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013176"/>
            <a:ext cx="45290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o 5"/>
          <p:cNvGraphicFramePr>
            <a:graphicFrameLocks noGrp="1"/>
          </p:cNvGraphicFramePr>
          <p:nvPr>
            <p:extLst>
              <p:ext uri="{D42A27DB-BD31-4B8C-83A1-F6EECF244321}">
                <p14:modId xmlns:p14="http://schemas.microsoft.com/office/powerpoint/2010/main" val="3204867125"/>
              </p:ext>
            </p:extLst>
          </p:nvPr>
        </p:nvGraphicFramePr>
        <p:xfrm>
          <a:off x="353438" y="1268760"/>
          <a:ext cx="8568952" cy="2880319"/>
        </p:xfrm>
        <a:graphic>
          <a:graphicData uri="http://schemas.openxmlformats.org/drawingml/2006/table">
            <a:tbl>
              <a:tblPr firstRow="1" bandRow="1">
                <a:tableStyleId>{5C22544A-7EE6-4342-B048-85BDC9FD1C3A}</a:tableStyleId>
              </a:tblPr>
              <a:tblGrid>
                <a:gridCol w="6120680"/>
                <a:gridCol w="2448272"/>
              </a:tblGrid>
              <a:tr h="616441">
                <a:tc>
                  <a:txBody>
                    <a:bodyPr/>
                    <a:lstStyle/>
                    <a:p>
                      <a:pPr algn="ctr"/>
                      <a:r>
                        <a:rPr lang="tr-TR" sz="2400" b="1" dirty="0" smtClean="0">
                          <a:solidFill>
                            <a:schemeClr val="tx1"/>
                          </a:solidFill>
                        </a:rPr>
                        <a:t> soru</a:t>
                      </a:r>
                      <a:endParaRPr lang="tr-T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dirty="0" smtClean="0">
                          <a:solidFill>
                            <a:schemeClr val="tx1"/>
                          </a:solidFill>
                        </a:rPr>
                        <a:t>Öğrencilerin doğru cevaplama yüzdesi</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81">
                <a:tc>
                  <a:txBody>
                    <a:bodyPr/>
                    <a:lstStyle/>
                    <a:p>
                      <a:r>
                        <a:rPr lang="tr-TR" sz="2400" dirty="0" err="1" smtClean="0"/>
                        <a:t>Mayoz</a:t>
                      </a:r>
                      <a:r>
                        <a:rPr lang="tr-TR" sz="2400" dirty="0" smtClean="0"/>
                        <a:t> bölünmenin canlılar</a:t>
                      </a:r>
                      <a:r>
                        <a:rPr lang="tr-TR" sz="2400" baseline="0" dirty="0" smtClean="0"/>
                        <a:t> </a:t>
                      </a:r>
                      <a:r>
                        <a:rPr lang="tr-TR" sz="2400" dirty="0" smtClean="0"/>
                        <a:t>için önemi nedir?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90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err="1" smtClean="0">
                          <a:solidFill>
                            <a:schemeClr val="dk1"/>
                          </a:solidFill>
                          <a:effectLst/>
                          <a:latin typeface="+mn-lt"/>
                          <a:ea typeface="+mn-ea"/>
                          <a:cs typeface="+mn-cs"/>
                        </a:rPr>
                        <a:t>Mayoz</a:t>
                      </a:r>
                      <a:r>
                        <a:rPr lang="tr-TR" sz="2400" kern="1200" dirty="0" smtClean="0">
                          <a:solidFill>
                            <a:schemeClr val="dk1"/>
                          </a:solidFill>
                          <a:effectLst/>
                          <a:latin typeface="+mn-lt"/>
                          <a:ea typeface="+mn-ea"/>
                          <a:cs typeface="+mn-cs"/>
                        </a:rPr>
                        <a:t> bölünmenin  Kaç Kromozomlu canlılarda görülür?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80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kern="1200" dirty="0" err="1" smtClean="0">
                          <a:solidFill>
                            <a:schemeClr val="dk1"/>
                          </a:solidFill>
                          <a:effectLst/>
                          <a:latin typeface="+mn-lt"/>
                          <a:ea typeface="+mn-ea"/>
                          <a:cs typeface="+mn-cs"/>
                        </a:rPr>
                        <a:t>Mayoz</a:t>
                      </a:r>
                      <a:r>
                        <a:rPr lang="de-DE" sz="2400" kern="120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bölünme sonucu Kaç</a:t>
                      </a:r>
                      <a:r>
                        <a:rPr lang="tr-TR" sz="2400" kern="1200" baseline="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hücre oluşur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60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879">
                <a:tc>
                  <a:txBody>
                    <a:bodyPr/>
                    <a:lstStyle/>
                    <a:p>
                      <a:r>
                        <a:rPr lang="tr-TR" sz="2400" dirty="0" err="1" smtClean="0"/>
                        <a:t>Mayoz</a:t>
                      </a:r>
                      <a:r>
                        <a:rPr lang="tr-TR" sz="2400" dirty="0" smtClean="0"/>
                        <a:t> bölünme hangi</a:t>
                      </a:r>
                      <a:r>
                        <a:rPr lang="tr-TR" sz="2400" baseline="0" dirty="0" smtClean="0"/>
                        <a:t> </a:t>
                      </a:r>
                      <a:r>
                        <a:rPr lang="tr-TR" sz="2400" dirty="0" smtClean="0"/>
                        <a:t>hücrelerde  oluşur?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40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1231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6632"/>
            <a:ext cx="6696744" cy="323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93545" y="3356349"/>
            <a:ext cx="8712967" cy="3293209"/>
          </a:xfrm>
          <a:prstGeom prst="rect">
            <a:avLst/>
          </a:prstGeom>
        </p:spPr>
        <p:txBody>
          <a:bodyPr wrap="square">
            <a:spAutoFit/>
          </a:bodyPr>
          <a:lstStyle/>
          <a:p>
            <a:r>
              <a:rPr lang="tr-TR" sz="2000" dirty="0"/>
              <a:t>Yukarıda </a:t>
            </a:r>
            <a:r>
              <a:rPr lang="tr-TR" sz="2000" dirty="0" smtClean="0"/>
              <a:t>verilen </a:t>
            </a:r>
            <a:r>
              <a:rPr lang="tr-TR" sz="2000" dirty="0"/>
              <a:t>dallanmış ağaç tekniğini </a:t>
            </a:r>
            <a:r>
              <a:rPr lang="tr-TR" sz="2000" dirty="0" smtClean="0"/>
              <a:t>Kullanan </a:t>
            </a:r>
            <a:r>
              <a:rPr lang="tr-TR" sz="2000" dirty="0"/>
              <a:t>Sema Öğretmen, Öğrencilerine </a:t>
            </a:r>
            <a:r>
              <a:rPr lang="tr-TR" sz="2000" dirty="0" smtClean="0"/>
              <a:t>hücre bölünmelerinin </a:t>
            </a:r>
            <a:r>
              <a:rPr lang="tr-TR" sz="2000" dirty="0"/>
              <a:t>özelliklerini iyice kavratmak </a:t>
            </a:r>
            <a:r>
              <a:rPr lang="tr-TR" sz="2000" dirty="0" smtClean="0"/>
              <a:t>istemektedir</a:t>
            </a:r>
            <a:r>
              <a:rPr lang="tr-TR" sz="2000" dirty="0"/>
              <a:t>. Öğrenciler. 1 numaradan </a:t>
            </a:r>
            <a:r>
              <a:rPr lang="tr-TR" sz="2000" dirty="0" smtClean="0"/>
              <a:t>başlayarak </a:t>
            </a:r>
            <a:r>
              <a:rPr lang="tr-TR" sz="2000" dirty="0"/>
              <a:t>verilen özellikleri okuyup </a:t>
            </a:r>
            <a:r>
              <a:rPr lang="tr-TR" sz="2000" dirty="0" smtClean="0"/>
              <a:t>doğru-yanlış olup </a:t>
            </a:r>
            <a:r>
              <a:rPr lang="tr-TR" sz="2000" dirty="0"/>
              <a:t>olmamalarına göre sınıflayacaklar ve </a:t>
            </a:r>
            <a:r>
              <a:rPr lang="tr-TR" sz="2000" dirty="0" smtClean="0"/>
              <a:t>en sonda </a:t>
            </a:r>
            <a:r>
              <a:rPr lang="tr-TR" sz="2000" dirty="0"/>
              <a:t>bulunan çıkış noktalarına </a:t>
            </a:r>
            <a:r>
              <a:rPr lang="tr-TR" sz="2000" dirty="0" smtClean="0"/>
              <a:t>ulaşacaklardır</a:t>
            </a:r>
            <a:r>
              <a:rPr lang="tr-TR" sz="2000" dirty="0"/>
              <a:t>.</a:t>
            </a:r>
          </a:p>
          <a:p>
            <a:r>
              <a:rPr lang="tr-TR" sz="2000" dirty="0"/>
              <a:t>Berke'yi tahtaya kaldıran Sema Öğretmen.</a:t>
            </a:r>
          </a:p>
          <a:p>
            <a:r>
              <a:rPr lang="tr-TR" sz="2000" dirty="0"/>
              <a:t>Berke'ye </a:t>
            </a:r>
            <a:r>
              <a:rPr lang="tr-TR" sz="2000" dirty="0" err="1" smtClean="0"/>
              <a:t>mayoz</a:t>
            </a:r>
            <a:r>
              <a:rPr lang="tr-TR" sz="2000" dirty="0" smtClean="0"/>
              <a:t> </a:t>
            </a:r>
            <a:r>
              <a:rPr lang="tr-TR" sz="2000" dirty="0"/>
              <a:t>bölünme ile ilgili verileri </a:t>
            </a:r>
            <a:r>
              <a:rPr lang="tr-TR" sz="2000" dirty="0" smtClean="0"/>
              <a:t>takip </a:t>
            </a:r>
            <a:r>
              <a:rPr lang="tr-TR" sz="2000" dirty="0"/>
              <a:t>etmesini ve çıkış noktalarından </a:t>
            </a:r>
            <a:r>
              <a:rPr lang="tr-TR" sz="2000" dirty="0" smtClean="0"/>
              <a:t>birinden çıkmasını </a:t>
            </a:r>
            <a:r>
              <a:rPr lang="tr-TR" sz="2000" dirty="0"/>
              <a:t>söyler.</a:t>
            </a:r>
          </a:p>
          <a:p>
            <a:r>
              <a:rPr lang="tr-TR" sz="2000" dirty="0" smtClean="0"/>
              <a:t>Berke’nin </a:t>
            </a:r>
            <a:r>
              <a:rPr lang="tr-TR" sz="2000" dirty="0"/>
              <a:t>çıkması gereken doğru </a:t>
            </a:r>
            <a:r>
              <a:rPr lang="tr-TR" sz="2000" dirty="0" smtClean="0"/>
              <a:t>çıkış hangisidir</a:t>
            </a:r>
            <a:r>
              <a:rPr lang="tr-TR" sz="2000" dirty="0"/>
              <a:t>?</a:t>
            </a:r>
          </a:p>
          <a:p>
            <a:r>
              <a:rPr lang="tr-TR" sz="2400" dirty="0"/>
              <a:t>A) 3. çıkış	B) 2. çıkış</a:t>
            </a:r>
          </a:p>
          <a:p>
            <a:r>
              <a:rPr lang="tr-TR" sz="2400" dirty="0"/>
              <a:t>C) 1 . çıkış	D) </a:t>
            </a:r>
            <a:r>
              <a:rPr lang="tr-TR" sz="2400" dirty="0" smtClean="0"/>
              <a:t>4</a:t>
            </a:r>
            <a:r>
              <a:rPr lang="tr-TR" sz="2400" dirty="0"/>
              <a:t>. çıkış</a:t>
            </a:r>
          </a:p>
        </p:txBody>
      </p:sp>
      <p:sp>
        <p:nvSpPr>
          <p:cNvPr id="5" name="4 Oval"/>
          <p:cNvSpPr>
            <a:spLocks noChangeArrowheads="1"/>
          </p:cNvSpPr>
          <p:nvPr/>
        </p:nvSpPr>
        <p:spPr bwMode="auto">
          <a:xfrm>
            <a:off x="178737" y="6211328"/>
            <a:ext cx="503237" cy="438230"/>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385475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978" y="3837241"/>
            <a:ext cx="5633892" cy="30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4020" y="19374"/>
            <a:ext cx="9002425" cy="830997"/>
          </a:xfrm>
          <a:prstGeom prst="rect">
            <a:avLst/>
          </a:prstGeom>
        </p:spPr>
        <p:txBody>
          <a:bodyPr wrap="square">
            <a:spAutoFit/>
          </a:bodyPr>
          <a:lstStyle/>
          <a:p>
            <a:r>
              <a:rPr lang="tr-TR" sz="2400" dirty="0" err="1"/>
              <a:t>Mayoz</a:t>
            </a:r>
            <a:r>
              <a:rPr lang="tr-TR" sz="2400" dirty="0"/>
              <a:t>  </a:t>
            </a:r>
            <a:r>
              <a:rPr lang="tr-TR" sz="2400" dirty="0" smtClean="0"/>
              <a:t>bölünmede  </a:t>
            </a:r>
            <a:r>
              <a:rPr lang="tr-TR" sz="2400" dirty="0"/>
              <a:t>homolog kromozomlar </a:t>
            </a:r>
            <a:r>
              <a:rPr lang="tr-TR" sz="2400" dirty="0" smtClean="0"/>
              <a:t>arasında parça </a:t>
            </a:r>
            <a:r>
              <a:rPr lang="tr-TR" sz="2400" dirty="0"/>
              <a:t>değişimi olur. Parça değişimi </a:t>
            </a:r>
            <a:r>
              <a:rPr lang="tr-TR" sz="2400" dirty="0" smtClean="0"/>
              <a:t>kromozomlar arasındaki gen </a:t>
            </a:r>
            <a:r>
              <a:rPr lang="tr-TR" sz="2400" dirty="0"/>
              <a:t>alış verişidir.</a:t>
            </a:r>
          </a:p>
        </p:txBody>
      </p:sp>
      <p:sp>
        <p:nvSpPr>
          <p:cNvPr id="3" name="Dikdörtgen 2"/>
          <p:cNvSpPr/>
          <p:nvPr/>
        </p:nvSpPr>
        <p:spPr>
          <a:xfrm>
            <a:off x="213762" y="2636912"/>
            <a:ext cx="8856982" cy="1200329"/>
          </a:xfrm>
          <a:prstGeom prst="rect">
            <a:avLst/>
          </a:prstGeom>
        </p:spPr>
        <p:txBody>
          <a:bodyPr wrap="square">
            <a:spAutoFit/>
          </a:bodyPr>
          <a:lstStyle/>
          <a:p>
            <a:r>
              <a:rPr lang="tr-TR" sz="2400" dirty="0"/>
              <a:t>Yukarıdaki hücre, </a:t>
            </a:r>
            <a:r>
              <a:rPr lang="tr-TR" sz="2400" dirty="0" err="1"/>
              <a:t>mayoz</a:t>
            </a:r>
            <a:r>
              <a:rPr lang="tr-TR" sz="2400" dirty="0"/>
              <a:t> bölünme </a:t>
            </a:r>
            <a:r>
              <a:rPr lang="tr-TR" sz="2400" dirty="0" smtClean="0"/>
              <a:t>geçirerek, gamet </a:t>
            </a:r>
            <a:r>
              <a:rPr lang="tr-TR" sz="2400" dirty="0"/>
              <a:t>hücreleri oluşturduğuna göre, oluşan </a:t>
            </a:r>
            <a:r>
              <a:rPr lang="tr-TR" sz="2400" dirty="0" smtClean="0"/>
              <a:t>gamet </a:t>
            </a:r>
            <a:r>
              <a:rPr lang="tr-TR" sz="2400" dirty="0"/>
              <a:t>hücreleri aşağıdaki seçeneklerden </a:t>
            </a:r>
            <a:r>
              <a:rPr lang="tr-TR" sz="2400" dirty="0" smtClean="0"/>
              <a:t>hangisi gibi </a:t>
            </a:r>
            <a:r>
              <a:rPr lang="tr-TR" sz="2400" b="1" dirty="0"/>
              <a:t>olamaz?</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484" y="768260"/>
            <a:ext cx="2912309" cy="1905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Oval"/>
          <p:cNvSpPr>
            <a:spLocks noChangeArrowheads="1"/>
          </p:cNvSpPr>
          <p:nvPr/>
        </p:nvSpPr>
        <p:spPr bwMode="auto">
          <a:xfrm>
            <a:off x="1691732" y="5391393"/>
            <a:ext cx="503238" cy="28733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27136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530" y="55208"/>
            <a:ext cx="6284282" cy="236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46301" y="2276872"/>
            <a:ext cx="8640960" cy="4154984"/>
          </a:xfrm>
          <a:prstGeom prst="rect">
            <a:avLst/>
          </a:prstGeom>
        </p:spPr>
        <p:txBody>
          <a:bodyPr wrap="square">
            <a:spAutoFit/>
          </a:bodyPr>
          <a:lstStyle/>
          <a:p>
            <a:r>
              <a:rPr lang="tr-TR" sz="2400" dirty="0"/>
              <a:t>Öğretmen tahtaya bir hücrede  </a:t>
            </a:r>
            <a:r>
              <a:rPr lang="tr-TR" sz="2400" dirty="0" smtClean="0"/>
              <a:t>belli zaman aralıklarında </a:t>
            </a:r>
            <a:r>
              <a:rPr lang="tr-TR" sz="2400" dirty="0"/>
              <a:t>meydana gelen olaylar sonucunda. </a:t>
            </a:r>
            <a:r>
              <a:rPr lang="tr-TR" sz="2400" dirty="0" smtClean="0"/>
              <a:t>kromozom </a:t>
            </a:r>
            <a:r>
              <a:rPr lang="tr-TR" sz="2400" dirty="0"/>
              <a:t>sayılarındaki değişimlerin yer aldığı </a:t>
            </a:r>
            <a:r>
              <a:rPr lang="tr-TR" sz="2400" dirty="0" smtClean="0"/>
              <a:t>yukarıdaki </a:t>
            </a:r>
            <a:r>
              <a:rPr lang="tr-TR" sz="2400" dirty="0"/>
              <a:t>grafiği çizmiş ve bu olayların ne olabileceği </a:t>
            </a:r>
            <a:r>
              <a:rPr lang="tr-TR" sz="2400" dirty="0" smtClean="0"/>
              <a:t>hakkında </a:t>
            </a:r>
            <a:r>
              <a:rPr lang="tr-TR" sz="2400" dirty="0"/>
              <a:t>öğrencilerden fikir yürütmeleri istemiştir.</a:t>
            </a:r>
            <a:br>
              <a:rPr lang="tr-TR" sz="2400" dirty="0"/>
            </a:br>
            <a:r>
              <a:rPr lang="tr-TR" sz="2400" b="1" dirty="0"/>
              <a:t>Buna göre öğretmen, öğrencilerin yaptıkları </a:t>
            </a:r>
            <a:r>
              <a:rPr lang="tr-TR" sz="2400" b="1" dirty="0" smtClean="0"/>
              <a:t>yorumlardan </a:t>
            </a:r>
            <a:r>
              <a:rPr lang="tr-TR" sz="2400" b="1" dirty="0"/>
              <a:t>hangisinin yanlış olduğunu </a:t>
            </a:r>
            <a:r>
              <a:rPr lang="tr-TR" sz="2400" b="1" dirty="0" smtClean="0"/>
              <a:t>açıklamalıdır</a:t>
            </a:r>
            <a:r>
              <a:rPr lang="tr-TR" sz="2400" b="1" dirty="0"/>
              <a:t>?</a:t>
            </a:r>
          </a:p>
          <a:p>
            <a:r>
              <a:rPr lang="tr-TR" sz="2400" dirty="0" smtClean="0"/>
              <a:t>A) I</a:t>
            </a:r>
            <a:r>
              <a:rPr lang="tr-TR" sz="2400" dirty="0"/>
              <a:t>. zaman aralığında meydana gelen olay </a:t>
            </a:r>
            <a:r>
              <a:rPr lang="tr-TR" sz="2400" dirty="0" smtClean="0"/>
              <a:t>mitoz bölünmedir</a:t>
            </a:r>
            <a:r>
              <a:rPr lang="tr-TR" sz="2400" dirty="0"/>
              <a:t>.</a:t>
            </a:r>
          </a:p>
          <a:p>
            <a:r>
              <a:rPr lang="tr-TR" sz="2400" dirty="0" smtClean="0"/>
              <a:t>B) II</a:t>
            </a:r>
            <a:r>
              <a:rPr lang="tr-TR" sz="2400" dirty="0"/>
              <a:t>. zaman aralığında hücre </a:t>
            </a:r>
            <a:r>
              <a:rPr lang="tr-TR" sz="2400" dirty="0" err="1"/>
              <a:t>mayoz</a:t>
            </a:r>
            <a:r>
              <a:rPr lang="tr-TR" sz="2400" dirty="0"/>
              <a:t> bölünme </a:t>
            </a:r>
            <a:r>
              <a:rPr lang="tr-TR" sz="2400" dirty="0" smtClean="0"/>
              <a:t>geçirmiştir</a:t>
            </a:r>
            <a:r>
              <a:rPr lang="tr-TR" sz="2400" dirty="0"/>
              <a:t>.</a:t>
            </a:r>
          </a:p>
          <a:p>
            <a:r>
              <a:rPr lang="tr-TR" sz="2400" dirty="0" smtClean="0"/>
              <a:t>C) III</a:t>
            </a:r>
            <a:r>
              <a:rPr lang="tr-TR" sz="2400" dirty="0"/>
              <a:t>. zaman aralığında hücrede döllenme </a:t>
            </a:r>
            <a:r>
              <a:rPr lang="tr-TR" sz="2400" dirty="0" smtClean="0"/>
              <a:t>gerçekleşmiştir</a:t>
            </a:r>
            <a:r>
              <a:rPr lang="tr-TR" sz="2400" dirty="0"/>
              <a:t>.</a:t>
            </a:r>
          </a:p>
          <a:p>
            <a:r>
              <a:rPr lang="tr-TR" sz="2400" dirty="0" smtClean="0"/>
              <a:t>D) </a:t>
            </a:r>
            <a:r>
              <a:rPr lang="tr-TR" sz="2400" dirty="0"/>
              <a:t>IV- zaman aralığında gerçekleşen olayda </a:t>
            </a:r>
            <a:r>
              <a:rPr lang="tr-TR" sz="2400" dirty="0" smtClean="0"/>
              <a:t>canlılarda </a:t>
            </a:r>
            <a:r>
              <a:rPr lang="tr-TR" sz="2400" dirty="0"/>
              <a:t>çeşitlilik esastır.</a:t>
            </a:r>
          </a:p>
        </p:txBody>
      </p:sp>
      <p:sp>
        <p:nvSpPr>
          <p:cNvPr id="4" name="4 Oval"/>
          <p:cNvSpPr>
            <a:spLocks noChangeArrowheads="1"/>
          </p:cNvSpPr>
          <p:nvPr/>
        </p:nvSpPr>
        <p:spPr bwMode="auto">
          <a:xfrm>
            <a:off x="243606" y="5661248"/>
            <a:ext cx="503237" cy="360040"/>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29091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252028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1" y="3573016"/>
            <a:ext cx="844893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2843808" y="277011"/>
            <a:ext cx="6192688" cy="1200329"/>
          </a:xfrm>
          <a:prstGeom prst="rect">
            <a:avLst/>
          </a:prstGeom>
        </p:spPr>
        <p:txBody>
          <a:bodyPr wrap="square">
            <a:spAutoFit/>
          </a:bodyPr>
          <a:lstStyle/>
          <a:p>
            <a:r>
              <a:rPr lang="tr-TR" sz="2400" dirty="0"/>
              <a:t>Yanda şekli gösterilen 2n = </a:t>
            </a:r>
            <a:r>
              <a:rPr lang="tr-TR" sz="2400" dirty="0" smtClean="0"/>
              <a:t>8 kromozomlu </a:t>
            </a:r>
            <a:r>
              <a:rPr lang="tr-TR" sz="2400" dirty="0"/>
              <a:t>bir hücre, </a:t>
            </a:r>
            <a:r>
              <a:rPr lang="tr-TR" sz="2400" dirty="0" err="1" smtClean="0"/>
              <a:t>mayoz</a:t>
            </a:r>
            <a:r>
              <a:rPr lang="tr-TR" sz="2400" dirty="0"/>
              <a:t> </a:t>
            </a:r>
            <a:r>
              <a:rPr lang="tr-TR" sz="2400" dirty="0" smtClean="0"/>
              <a:t>bölünme </a:t>
            </a:r>
            <a:r>
              <a:rPr lang="tr-TR" sz="2400" dirty="0"/>
              <a:t>geçirerek X. Y, Z ve </a:t>
            </a:r>
            <a:r>
              <a:rPr lang="tr-TR" sz="2400" dirty="0" smtClean="0"/>
              <a:t>T hücrelerini </a:t>
            </a:r>
            <a:r>
              <a:rPr lang="tr-TR" sz="2400" dirty="0"/>
              <a:t>oluşturuyor</a:t>
            </a:r>
          </a:p>
        </p:txBody>
      </p:sp>
      <p:sp>
        <p:nvSpPr>
          <p:cNvPr id="3" name="Dikdörtgen 2"/>
          <p:cNvSpPr/>
          <p:nvPr/>
        </p:nvSpPr>
        <p:spPr>
          <a:xfrm>
            <a:off x="179512" y="2276872"/>
            <a:ext cx="8712968" cy="830997"/>
          </a:xfrm>
          <a:prstGeom prst="rect">
            <a:avLst/>
          </a:prstGeom>
        </p:spPr>
        <p:txBody>
          <a:bodyPr wrap="square">
            <a:spAutoFit/>
          </a:bodyPr>
          <a:lstStyle/>
          <a:p>
            <a:r>
              <a:rPr lang="tr-TR" sz="2400" dirty="0"/>
              <a:t>Buna göre oluşan X ve Y hücreleri </a:t>
            </a:r>
            <a:r>
              <a:rPr lang="tr-TR" sz="2400" dirty="0" smtClean="0"/>
              <a:t>aşağıdakilerden </a:t>
            </a:r>
            <a:r>
              <a:rPr lang="tr-TR" sz="2400" dirty="0"/>
              <a:t>hangisinde gösterilen kromozomları taşıyabilir?</a:t>
            </a:r>
          </a:p>
        </p:txBody>
      </p:sp>
      <p:sp>
        <p:nvSpPr>
          <p:cNvPr id="6" name="4 Oval"/>
          <p:cNvSpPr>
            <a:spLocks noChangeArrowheads="1"/>
          </p:cNvSpPr>
          <p:nvPr/>
        </p:nvSpPr>
        <p:spPr bwMode="auto">
          <a:xfrm>
            <a:off x="5148064" y="3909529"/>
            <a:ext cx="648072" cy="57571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14445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42361"/>
            <a:ext cx="633670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23528" y="2417"/>
            <a:ext cx="8568952" cy="830997"/>
          </a:xfrm>
          <a:prstGeom prst="rect">
            <a:avLst/>
          </a:prstGeom>
        </p:spPr>
        <p:txBody>
          <a:bodyPr wrap="square">
            <a:spAutoFit/>
          </a:bodyPr>
          <a:lstStyle/>
          <a:p>
            <a:r>
              <a:rPr lang="tr-TR" sz="2400" dirty="0"/>
              <a:t>Aşağıdaki üreme şekillerde canlılarda </a:t>
            </a:r>
            <a:r>
              <a:rPr lang="tr-TR" sz="2400" dirty="0" smtClean="0"/>
              <a:t>görülen üreme </a:t>
            </a:r>
            <a:r>
              <a:rPr lang="tr-TR" sz="2400" dirty="0"/>
              <a:t>çeşitleri </a:t>
            </a:r>
            <a:r>
              <a:rPr lang="tr-TR" sz="2400" dirty="0" smtClean="0"/>
              <a:t>gösterilmiştir.</a:t>
            </a:r>
            <a:endParaRPr lang="tr-TR" sz="2400" dirty="0"/>
          </a:p>
        </p:txBody>
      </p:sp>
      <p:sp>
        <p:nvSpPr>
          <p:cNvPr id="3" name="Dikdörtgen 2"/>
          <p:cNvSpPr/>
          <p:nvPr/>
        </p:nvSpPr>
        <p:spPr>
          <a:xfrm>
            <a:off x="323528" y="4458785"/>
            <a:ext cx="8568952" cy="1938992"/>
          </a:xfrm>
          <a:prstGeom prst="rect">
            <a:avLst/>
          </a:prstGeom>
        </p:spPr>
        <p:txBody>
          <a:bodyPr wrap="square">
            <a:spAutoFit/>
          </a:bodyPr>
          <a:lstStyle/>
          <a:p>
            <a:r>
              <a:rPr lang="tr-TR" sz="2400" dirty="0"/>
              <a:t>Buna göre aşağıdakilerden hangisi söylenebilir?</a:t>
            </a:r>
          </a:p>
          <a:p>
            <a:r>
              <a:rPr lang="tr-TR" sz="2400" dirty="0"/>
              <a:t>A) I. ve III. üreme sonucunda canlılarda çeşitlilik sağlanır</a:t>
            </a:r>
            <a:r>
              <a:rPr lang="en-US" sz="2400" dirty="0"/>
              <a:t/>
            </a:r>
            <a:br>
              <a:rPr lang="en-US" sz="2400" dirty="0"/>
            </a:br>
            <a:r>
              <a:rPr lang="tr-TR" sz="2400" dirty="0"/>
              <a:t>B) II. ve III. Üremenin sonucunda mitoz bölünme vardır,</a:t>
            </a:r>
          </a:p>
          <a:p>
            <a:r>
              <a:rPr lang="tr-TR" sz="2400" dirty="0"/>
              <a:t>C) I. ve III. üremede döllenme gerçekleşmiştir.</a:t>
            </a:r>
          </a:p>
          <a:p>
            <a:r>
              <a:rPr lang="tr-TR" sz="2400" dirty="0"/>
              <a:t>D) III üremenin gerçekleşebilmesi için dişi ve erkek birey  olmalıdır.</a:t>
            </a:r>
          </a:p>
        </p:txBody>
      </p:sp>
      <p:sp>
        <p:nvSpPr>
          <p:cNvPr id="5" name="4 Oval"/>
          <p:cNvSpPr>
            <a:spLocks noChangeArrowheads="1"/>
          </p:cNvSpPr>
          <p:nvPr/>
        </p:nvSpPr>
        <p:spPr bwMode="auto">
          <a:xfrm>
            <a:off x="316276" y="5949279"/>
            <a:ext cx="503237" cy="44849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326624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3892" y="188640"/>
            <a:ext cx="8930596" cy="830997"/>
          </a:xfrm>
          <a:prstGeom prst="rect">
            <a:avLst/>
          </a:prstGeom>
        </p:spPr>
        <p:txBody>
          <a:bodyPr wrap="square">
            <a:spAutoFit/>
          </a:bodyPr>
          <a:lstStyle/>
          <a:p>
            <a:r>
              <a:rPr lang="tr-TR" sz="2400" dirty="0"/>
              <a:t>Mitoz ve </a:t>
            </a:r>
            <a:r>
              <a:rPr lang="tr-TR" sz="2400" dirty="0" err="1"/>
              <a:t>mayoz</a:t>
            </a:r>
            <a:r>
              <a:rPr lang="tr-TR" sz="2400" dirty="0"/>
              <a:t> bölünmeye ait özellikler </a:t>
            </a:r>
            <a:r>
              <a:rPr lang="tr-TR" sz="2400" dirty="0" smtClean="0"/>
              <a:t>aşağı </a:t>
            </a:r>
            <a:r>
              <a:rPr lang="tr-TR" sz="2400" dirty="0" err="1" smtClean="0"/>
              <a:t>daki</a:t>
            </a:r>
            <a:r>
              <a:rPr lang="tr-TR" sz="2400" dirty="0" smtClean="0"/>
              <a:t> </a:t>
            </a:r>
            <a:r>
              <a:rPr lang="tr-TR" sz="2400" dirty="0"/>
              <a:t>tabloya yerleştirilirken hata yapılmıştır.</a:t>
            </a:r>
          </a:p>
        </p:txBody>
      </p:sp>
      <p:graphicFrame>
        <p:nvGraphicFramePr>
          <p:cNvPr id="3" name="Tablo 2"/>
          <p:cNvGraphicFramePr>
            <a:graphicFrameLocks noGrp="1"/>
          </p:cNvGraphicFramePr>
          <p:nvPr>
            <p:extLst>
              <p:ext uri="{D42A27DB-BD31-4B8C-83A1-F6EECF244321}">
                <p14:modId xmlns:p14="http://schemas.microsoft.com/office/powerpoint/2010/main" val="4094429647"/>
              </p:ext>
            </p:extLst>
          </p:nvPr>
        </p:nvGraphicFramePr>
        <p:xfrm>
          <a:off x="613520" y="1019637"/>
          <a:ext cx="7273923" cy="3092639"/>
        </p:xfrm>
        <a:graphic>
          <a:graphicData uri="http://schemas.openxmlformats.org/drawingml/2006/table">
            <a:tbl>
              <a:tblPr firstRow="1" bandRow="1">
                <a:tableStyleId>{5C22544A-7EE6-4342-B048-85BDC9FD1C3A}</a:tableStyleId>
              </a:tblPr>
              <a:tblGrid>
                <a:gridCol w="2424641"/>
                <a:gridCol w="2424641"/>
                <a:gridCol w="2424641"/>
              </a:tblGrid>
              <a:tr h="5506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b="1" dirty="0" smtClean="0">
                          <a:solidFill>
                            <a:schemeClr val="tx1"/>
                          </a:solidFill>
                        </a:rPr>
                        <a:t>Özellikler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tr-TR" sz="2400" dirty="0" smtClean="0">
                          <a:solidFill>
                            <a:schemeClr val="tx1"/>
                          </a:solidFill>
                        </a:rPr>
                        <a:t>mitoz</a:t>
                      </a:r>
                      <a:endParaRPr lang="tr-T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err="1" smtClean="0">
                          <a:solidFill>
                            <a:schemeClr val="tx1"/>
                          </a:solidFill>
                        </a:rPr>
                        <a:t>Mayoz</a:t>
                      </a:r>
                      <a:endParaRPr lang="tr-T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959">
                <a:tc>
                  <a:txBody>
                    <a:bodyPr/>
                    <a:lstStyle/>
                    <a:p>
                      <a:pPr algn="ctr"/>
                      <a:r>
                        <a:rPr lang="tr-TR" sz="2000" b="1" dirty="0" smtClean="0"/>
                        <a:t>Gerçekleştiği hücre</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Vücut hücresi</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Üreme ana hücresi</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02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t>Amacı</a:t>
                      </a:r>
                    </a:p>
                    <a:p>
                      <a:pPr algn="ct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Büyüme gelişme ve onarım</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Üreme hücrelerinin oluşturulması</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39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t>Kromozom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Yarıya iner</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Sabit kalır</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3878">
                <a:tc>
                  <a:txBody>
                    <a:bodyPr/>
                    <a:lstStyle/>
                    <a:p>
                      <a:pPr algn="ctr"/>
                      <a:r>
                        <a:rPr lang="tr-TR" sz="2000" b="1" dirty="0" smtClean="0"/>
                        <a:t>Oluşan hücrelerin kalıtsal yapısı </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Aynı kalıtsal özelliklere sahiptir</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000" b="1" dirty="0" smtClean="0"/>
                        <a:t>Farklı kalıtsal özelliklere sahiptir</a:t>
                      </a:r>
                      <a:endParaRPr lang="tr-TR"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Dikdörtgen 3"/>
          <p:cNvSpPr/>
          <p:nvPr/>
        </p:nvSpPr>
        <p:spPr>
          <a:xfrm>
            <a:off x="323528" y="4221088"/>
            <a:ext cx="8208912" cy="2308324"/>
          </a:xfrm>
          <a:prstGeom prst="rect">
            <a:avLst/>
          </a:prstGeom>
        </p:spPr>
        <p:txBody>
          <a:bodyPr wrap="square">
            <a:spAutoFit/>
          </a:bodyPr>
          <a:lstStyle/>
          <a:p>
            <a:r>
              <a:rPr lang="tr-TR" sz="2400" dirty="0"/>
              <a:t>Buna göre, hangi özellikle ilgili bilgi </a:t>
            </a:r>
            <a:r>
              <a:rPr lang="tr-TR" sz="2400" dirty="0" smtClean="0"/>
              <a:t>tabloya hatalı </a:t>
            </a:r>
            <a:r>
              <a:rPr lang="tr-TR" sz="2400" dirty="0"/>
              <a:t>olarak yerleştirilmiştir?</a:t>
            </a:r>
          </a:p>
          <a:p>
            <a:r>
              <a:rPr lang="tr-TR" sz="2400" dirty="0" smtClean="0"/>
              <a:t>A)Gerçekleştiği </a:t>
            </a:r>
            <a:r>
              <a:rPr lang="tr-TR" sz="2400" dirty="0"/>
              <a:t>hücre</a:t>
            </a:r>
          </a:p>
          <a:p>
            <a:r>
              <a:rPr lang="tr-TR" sz="2400" dirty="0" smtClean="0"/>
              <a:t>B)Amacı</a:t>
            </a:r>
            <a:endParaRPr lang="tr-TR" sz="2400" dirty="0"/>
          </a:p>
          <a:p>
            <a:r>
              <a:rPr lang="tr-TR" sz="2400" dirty="0" smtClean="0"/>
              <a:t>C)Kromozom </a:t>
            </a:r>
            <a:r>
              <a:rPr lang="tr-TR" sz="2400" dirty="0"/>
              <a:t>sayısı</a:t>
            </a:r>
          </a:p>
          <a:p>
            <a:r>
              <a:rPr lang="tr-TR" sz="2400" dirty="0" smtClean="0"/>
              <a:t>D) </a:t>
            </a:r>
            <a:r>
              <a:rPr lang="tr-TR" sz="2400" dirty="0"/>
              <a:t>Oluşan hücrelerin kalıtsal yapısı</a:t>
            </a:r>
          </a:p>
        </p:txBody>
      </p:sp>
      <p:sp>
        <p:nvSpPr>
          <p:cNvPr id="5" name="4 Oval"/>
          <p:cNvSpPr>
            <a:spLocks noChangeArrowheads="1"/>
          </p:cNvSpPr>
          <p:nvPr/>
        </p:nvSpPr>
        <p:spPr bwMode="auto">
          <a:xfrm>
            <a:off x="282140" y="5733256"/>
            <a:ext cx="503237" cy="359345"/>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78338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4293830592"/>
              </p:ext>
            </p:extLst>
          </p:nvPr>
        </p:nvGraphicFramePr>
        <p:xfrm>
          <a:off x="1691680" y="188641"/>
          <a:ext cx="4752528" cy="3697559"/>
        </p:xfrm>
        <a:graphic>
          <a:graphicData uri="http://schemas.openxmlformats.org/drawingml/2006/table">
            <a:tbl>
              <a:tblPr firstRow="1" bandRow="1">
                <a:tableStyleId>{5C22544A-7EE6-4342-B048-85BDC9FD1C3A}</a:tableStyleId>
              </a:tblPr>
              <a:tblGrid>
                <a:gridCol w="2376264"/>
                <a:gridCol w="2376264"/>
              </a:tblGrid>
              <a:tr h="1368151">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0506">
                <a:tc>
                  <a:txBody>
                    <a:bodyPr/>
                    <a:lstStyle/>
                    <a:p>
                      <a:pPr algn="ctr"/>
                      <a:r>
                        <a:rPr lang="tr-TR" sz="2400" b="1" dirty="0" smtClean="0"/>
                        <a:t>l</a:t>
                      </a:r>
                      <a:endParaRPr lang="tr-TR"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400" b="1" dirty="0" err="1" smtClean="0"/>
                        <a:t>ll</a:t>
                      </a:r>
                      <a:endParaRPr lang="tr-TR"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415008">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tr-T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0506">
                <a:tc>
                  <a:txBody>
                    <a:bodyPr/>
                    <a:lstStyle/>
                    <a:p>
                      <a:pPr algn="ctr"/>
                      <a:r>
                        <a:rPr lang="tr-TR" sz="2400" b="1" dirty="0" err="1" smtClean="0"/>
                        <a:t>lll</a:t>
                      </a:r>
                      <a:endParaRPr lang="tr-TR"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2400" b="1" dirty="0" err="1" smtClean="0"/>
                        <a:t>lV</a:t>
                      </a:r>
                      <a:endParaRPr lang="tr-TR"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2267223"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88640"/>
            <a:ext cx="2376263"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2019463"/>
            <a:ext cx="2267223" cy="14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1990297"/>
            <a:ext cx="2299677" cy="143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395536" y="4322618"/>
            <a:ext cx="8424936" cy="1938992"/>
          </a:xfrm>
          <a:prstGeom prst="rect">
            <a:avLst/>
          </a:prstGeom>
        </p:spPr>
        <p:txBody>
          <a:bodyPr wrap="square">
            <a:spAutoFit/>
          </a:bodyPr>
          <a:lstStyle/>
          <a:p>
            <a:r>
              <a:rPr lang="tr-TR" sz="2400" dirty="0"/>
              <a:t>Serkan. </a:t>
            </a:r>
            <a:r>
              <a:rPr lang="tr-TR" sz="2400" dirty="0" err="1"/>
              <a:t>mayoz</a:t>
            </a:r>
            <a:r>
              <a:rPr lang="tr-TR" sz="2400" dirty="0"/>
              <a:t> bölünme ile ilgili </a:t>
            </a:r>
            <a:r>
              <a:rPr lang="tr-TR" sz="2400" dirty="0" smtClean="0"/>
              <a:t>olayların gerçekleştiği </a:t>
            </a:r>
            <a:r>
              <a:rPr lang="tr-TR" sz="2400" dirty="0"/>
              <a:t>balonları almak istemektedir.</a:t>
            </a:r>
          </a:p>
          <a:p>
            <a:r>
              <a:rPr lang="tr-TR" sz="2400" dirty="0"/>
              <a:t>Buna </a:t>
            </a:r>
            <a:r>
              <a:rPr lang="tr-TR" sz="2400" dirty="0" smtClean="0"/>
              <a:t>göre  </a:t>
            </a:r>
            <a:r>
              <a:rPr lang="tr-TR" sz="2400" dirty="0"/>
              <a:t>Serkan hangi renk </a:t>
            </a:r>
            <a:r>
              <a:rPr lang="tr-TR" sz="2400" dirty="0" smtClean="0"/>
              <a:t>balonları almalıdır</a:t>
            </a:r>
            <a:r>
              <a:rPr lang="tr-TR" sz="2400" dirty="0"/>
              <a:t>?</a:t>
            </a:r>
          </a:p>
          <a:p>
            <a:r>
              <a:rPr lang="tr-TR" sz="2400" dirty="0"/>
              <a:t>A) Pembe – Yeşil       </a:t>
            </a:r>
            <a:r>
              <a:rPr lang="tr-TR" sz="2400" dirty="0" smtClean="0"/>
              <a:t>            B</a:t>
            </a:r>
            <a:r>
              <a:rPr lang="tr-TR" sz="2400" dirty="0"/>
              <a:t>) Mavi - </a:t>
            </a:r>
            <a:r>
              <a:rPr lang="tr-TR" sz="2400" dirty="0" smtClean="0"/>
              <a:t>Sarı</a:t>
            </a:r>
            <a:r>
              <a:rPr lang="tr-TR" sz="2400" dirty="0"/>
              <a:t/>
            </a:r>
            <a:br>
              <a:rPr lang="tr-TR" sz="2400" dirty="0"/>
            </a:br>
            <a:r>
              <a:rPr lang="tr-TR" sz="2400" dirty="0"/>
              <a:t>C) Yeşil </a:t>
            </a:r>
            <a:r>
              <a:rPr lang="tr-TR" sz="2400" dirty="0" smtClean="0"/>
              <a:t>– Sarı                         </a:t>
            </a:r>
            <a:r>
              <a:rPr lang="tr-TR" sz="2400" dirty="0"/>
              <a:t>D) </a:t>
            </a:r>
            <a:r>
              <a:rPr lang="tr-TR" sz="2400" dirty="0" smtClean="0"/>
              <a:t>Sarı </a:t>
            </a:r>
            <a:r>
              <a:rPr lang="tr-TR" sz="2400" dirty="0"/>
              <a:t>- Pembe</a:t>
            </a:r>
          </a:p>
        </p:txBody>
      </p:sp>
      <p:sp>
        <p:nvSpPr>
          <p:cNvPr id="8" name="4 Oval"/>
          <p:cNvSpPr>
            <a:spLocks noChangeArrowheads="1"/>
          </p:cNvSpPr>
          <p:nvPr/>
        </p:nvSpPr>
        <p:spPr bwMode="auto">
          <a:xfrm>
            <a:off x="3635896" y="5445224"/>
            <a:ext cx="646633" cy="359346"/>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231814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8431"/>
            <a:ext cx="8352928" cy="1200329"/>
          </a:xfrm>
          <a:prstGeom prst="rect">
            <a:avLst/>
          </a:prstGeom>
        </p:spPr>
        <p:txBody>
          <a:bodyPr wrap="square">
            <a:spAutoFit/>
          </a:bodyPr>
          <a:lstStyle/>
          <a:p>
            <a:r>
              <a:rPr lang="tr-TR" sz="2400" dirty="0" err="1"/>
              <a:t>Mayoz</a:t>
            </a:r>
            <a:r>
              <a:rPr lang="tr-TR" sz="2400" dirty="0"/>
              <a:t> bölünmenin önemini öğrencilerine </a:t>
            </a:r>
            <a:r>
              <a:rPr lang="tr-TR" sz="2400" dirty="0" smtClean="0"/>
              <a:t>anlatan </a:t>
            </a:r>
            <a:r>
              <a:rPr lang="tr-TR" sz="2400" dirty="0"/>
              <a:t>Yasin </a:t>
            </a:r>
            <a:r>
              <a:rPr lang="tr-TR" sz="2400" dirty="0" smtClean="0"/>
              <a:t>öğretmen , </a:t>
            </a:r>
            <a:r>
              <a:rPr lang="tr-TR" sz="2400" dirty="0"/>
              <a:t>sınıfında </a:t>
            </a:r>
            <a:r>
              <a:rPr lang="tr-TR" sz="2400" dirty="0" smtClean="0"/>
              <a:t>bu konu ile ilgili </a:t>
            </a:r>
            <a:r>
              <a:rPr lang="tr-TR" sz="2400" dirty="0"/>
              <a:t>bir test düzenlemiş ve öğrencilerin </a:t>
            </a:r>
            <a:r>
              <a:rPr lang="tr-TR" sz="2400" dirty="0" smtClean="0"/>
              <a:t>öğrenme </a:t>
            </a:r>
            <a:r>
              <a:rPr lang="tr-TR" sz="2400" dirty="0"/>
              <a:t>düzeylerini aşağıda belirtmiştir</a:t>
            </a:r>
          </a:p>
        </p:txBody>
      </p:sp>
      <p:sp>
        <p:nvSpPr>
          <p:cNvPr id="4" name="Dikdörtgen 3"/>
          <p:cNvSpPr/>
          <p:nvPr/>
        </p:nvSpPr>
        <p:spPr>
          <a:xfrm>
            <a:off x="205199" y="4217020"/>
            <a:ext cx="8712968" cy="2308324"/>
          </a:xfrm>
          <a:prstGeom prst="rect">
            <a:avLst/>
          </a:prstGeom>
        </p:spPr>
        <p:txBody>
          <a:bodyPr wrap="square">
            <a:spAutoFit/>
          </a:bodyPr>
          <a:lstStyle/>
          <a:p>
            <a:r>
              <a:rPr lang="tr-TR" sz="2400" dirty="0" smtClean="0"/>
              <a:t>Öğrencilerin  verdikleri cevaplara göre; en başarılı </a:t>
            </a:r>
            <a:r>
              <a:rPr lang="tr-TR" sz="2400" dirty="0"/>
              <a:t>oldukları sorunun yanıtına, </a:t>
            </a:r>
            <a:r>
              <a:rPr lang="tr-TR" sz="2400" dirty="0" smtClean="0"/>
              <a:t>aşağıdakilerden hangisini işaretlemişlerdir?</a:t>
            </a:r>
            <a:endParaRPr lang="tr-TR" sz="2400" dirty="0"/>
          </a:p>
          <a:p>
            <a:r>
              <a:rPr lang="tr-TR" sz="2400" dirty="0"/>
              <a:t>A) Sinir hücreleri</a:t>
            </a:r>
            <a:br>
              <a:rPr lang="tr-TR" sz="2400" dirty="0"/>
            </a:br>
            <a:r>
              <a:rPr lang="tr-TR" sz="2400" dirty="0" smtClean="0"/>
              <a:t>B)Kas </a:t>
            </a:r>
            <a:r>
              <a:rPr lang="tr-TR" sz="2400" dirty="0"/>
              <a:t>hücreleri</a:t>
            </a:r>
          </a:p>
          <a:p>
            <a:r>
              <a:rPr lang="tr-TR" sz="2400" dirty="0" smtClean="0"/>
              <a:t>C) Üreme </a:t>
            </a:r>
            <a:r>
              <a:rPr lang="tr-TR" sz="2400" dirty="0"/>
              <a:t>ana hücreleri</a:t>
            </a:r>
          </a:p>
          <a:p>
            <a:r>
              <a:rPr lang="tr-TR" sz="2400" dirty="0" smtClean="0"/>
              <a:t>D) Deri </a:t>
            </a:r>
            <a:r>
              <a:rPr lang="tr-TR" sz="2400" dirty="0"/>
              <a:t>hücreleri</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751983"/>
            <a:ext cx="45290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o 2"/>
          <p:cNvGraphicFramePr>
            <a:graphicFrameLocks noGrp="1"/>
          </p:cNvGraphicFramePr>
          <p:nvPr>
            <p:extLst>
              <p:ext uri="{D42A27DB-BD31-4B8C-83A1-F6EECF244321}">
                <p14:modId xmlns:p14="http://schemas.microsoft.com/office/powerpoint/2010/main" val="2963658356"/>
              </p:ext>
            </p:extLst>
          </p:nvPr>
        </p:nvGraphicFramePr>
        <p:xfrm>
          <a:off x="353438" y="1268760"/>
          <a:ext cx="8568952" cy="2880319"/>
        </p:xfrm>
        <a:graphic>
          <a:graphicData uri="http://schemas.openxmlformats.org/drawingml/2006/table">
            <a:tbl>
              <a:tblPr firstRow="1" bandRow="1">
                <a:tableStyleId>{5C22544A-7EE6-4342-B048-85BDC9FD1C3A}</a:tableStyleId>
              </a:tblPr>
              <a:tblGrid>
                <a:gridCol w="6120680"/>
                <a:gridCol w="2448272"/>
              </a:tblGrid>
              <a:tr h="616441">
                <a:tc>
                  <a:txBody>
                    <a:bodyPr/>
                    <a:lstStyle/>
                    <a:p>
                      <a:pPr algn="ctr"/>
                      <a:r>
                        <a:rPr lang="tr-TR" sz="2400" b="1" dirty="0" smtClean="0">
                          <a:solidFill>
                            <a:schemeClr val="tx1"/>
                          </a:solidFill>
                        </a:rPr>
                        <a:t> soru</a:t>
                      </a:r>
                      <a:endParaRPr lang="tr-T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dirty="0" smtClean="0">
                          <a:solidFill>
                            <a:schemeClr val="tx1"/>
                          </a:solidFill>
                        </a:rPr>
                        <a:t>Öğrencilerin doğru cevaplama yüzdesi</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81">
                <a:tc>
                  <a:txBody>
                    <a:bodyPr/>
                    <a:lstStyle/>
                    <a:p>
                      <a:r>
                        <a:rPr lang="tr-TR" sz="2400" dirty="0" err="1" smtClean="0"/>
                        <a:t>Mayoz</a:t>
                      </a:r>
                      <a:r>
                        <a:rPr lang="tr-TR" sz="2400" dirty="0" smtClean="0"/>
                        <a:t> bölünmenin canlılar</a:t>
                      </a:r>
                      <a:r>
                        <a:rPr lang="tr-TR" sz="2400" baseline="0" dirty="0" smtClean="0"/>
                        <a:t> </a:t>
                      </a:r>
                      <a:r>
                        <a:rPr lang="tr-TR" sz="2400" dirty="0" smtClean="0"/>
                        <a:t>için önemi nedir?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90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68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err="1" smtClean="0">
                          <a:solidFill>
                            <a:schemeClr val="dk1"/>
                          </a:solidFill>
                          <a:effectLst/>
                          <a:latin typeface="+mn-lt"/>
                          <a:ea typeface="+mn-ea"/>
                          <a:cs typeface="+mn-cs"/>
                        </a:rPr>
                        <a:t>Mayoz</a:t>
                      </a:r>
                      <a:r>
                        <a:rPr lang="tr-TR" sz="2400" kern="1200" dirty="0" smtClean="0">
                          <a:solidFill>
                            <a:schemeClr val="dk1"/>
                          </a:solidFill>
                          <a:effectLst/>
                          <a:latin typeface="+mn-lt"/>
                          <a:ea typeface="+mn-ea"/>
                          <a:cs typeface="+mn-cs"/>
                        </a:rPr>
                        <a:t> bölünmenin  Kaç Kromozomlu canlılarda görülür?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80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299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400" kern="1200" dirty="0" err="1" smtClean="0">
                          <a:solidFill>
                            <a:schemeClr val="dk1"/>
                          </a:solidFill>
                          <a:effectLst/>
                          <a:latin typeface="+mn-lt"/>
                          <a:ea typeface="+mn-ea"/>
                          <a:cs typeface="+mn-cs"/>
                        </a:rPr>
                        <a:t>Mayoz</a:t>
                      </a:r>
                      <a:r>
                        <a:rPr lang="de-DE" sz="2400" kern="120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bölünme sonucu Kaç</a:t>
                      </a:r>
                      <a:r>
                        <a:rPr lang="tr-TR" sz="2400" kern="1200" baseline="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hücre oluşur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60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879">
                <a:tc>
                  <a:txBody>
                    <a:bodyPr/>
                    <a:lstStyle/>
                    <a:p>
                      <a:r>
                        <a:rPr lang="tr-TR" sz="2400" dirty="0" err="1" smtClean="0"/>
                        <a:t>Mayoz</a:t>
                      </a:r>
                      <a:r>
                        <a:rPr lang="tr-TR" sz="2400" dirty="0" smtClean="0"/>
                        <a:t> bölünme hangi</a:t>
                      </a:r>
                      <a:r>
                        <a:rPr lang="tr-TR" sz="2400" baseline="0" dirty="0" smtClean="0"/>
                        <a:t> </a:t>
                      </a:r>
                      <a:r>
                        <a:rPr lang="tr-TR" sz="2400" dirty="0" smtClean="0"/>
                        <a:t>hücrelerde  oluşur?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2400" dirty="0" smtClean="0"/>
                        <a:t> % 40</a:t>
                      </a:r>
                      <a:endParaRPr lang="tr-TR"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4317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708920"/>
            <a:ext cx="8640960" cy="3785652"/>
          </a:xfrm>
          <a:prstGeom prst="rect">
            <a:avLst/>
          </a:prstGeom>
        </p:spPr>
        <p:txBody>
          <a:bodyPr wrap="square">
            <a:spAutoFit/>
          </a:bodyPr>
          <a:lstStyle/>
          <a:p>
            <a:r>
              <a:rPr lang="tr-TR" sz="2400" dirty="0"/>
              <a:t>Hücre bölünmeleri ile ilgili özelliklerin yer aldığı </a:t>
            </a:r>
            <a:r>
              <a:rPr lang="tr-TR" sz="2400" dirty="0" smtClean="0"/>
              <a:t>numaralandırılmış </a:t>
            </a:r>
            <a:r>
              <a:rPr lang="tr-TR" sz="2400" dirty="0"/>
              <a:t>kutucuklardaki bilgileri </a:t>
            </a:r>
            <a:r>
              <a:rPr lang="tr-TR" sz="2400" dirty="0" smtClean="0"/>
              <a:t>kullanarak Meltem </a:t>
            </a:r>
            <a:r>
              <a:rPr lang="tr-TR" sz="2400" dirty="0"/>
              <a:t>bazı sınıflandırmalar yapmıştır.</a:t>
            </a:r>
          </a:p>
          <a:p>
            <a:r>
              <a:rPr lang="tr-TR" sz="2400" b="1" dirty="0" smtClean="0"/>
              <a:t>I.1</a:t>
            </a:r>
            <a:r>
              <a:rPr lang="tr-TR" sz="2400" b="1" dirty="0"/>
              <a:t>. ve 3. cümleler </a:t>
            </a:r>
            <a:r>
              <a:rPr lang="tr-TR" sz="2400" b="1" dirty="0" smtClean="0"/>
              <a:t>mitoz </a:t>
            </a:r>
            <a:r>
              <a:rPr lang="tr-TR" sz="2400" b="1" dirty="0"/>
              <a:t>bölünmeye aittir.</a:t>
            </a:r>
          </a:p>
          <a:p>
            <a:r>
              <a:rPr lang="tr-TR" sz="2400" b="1" dirty="0"/>
              <a:t>II- 2. ve 5. cümleler </a:t>
            </a:r>
            <a:r>
              <a:rPr lang="tr-TR" sz="2400" b="1" dirty="0" smtClean="0"/>
              <a:t>mitoz </a:t>
            </a:r>
            <a:r>
              <a:rPr lang="tr-TR" sz="2400" b="1" dirty="0"/>
              <a:t>bölünmeye aittir.</a:t>
            </a:r>
          </a:p>
          <a:p>
            <a:r>
              <a:rPr lang="tr-TR" sz="2400" b="1" dirty="0"/>
              <a:t>III. 2. </a:t>
            </a:r>
            <a:r>
              <a:rPr lang="tr-TR" sz="2400" b="1" dirty="0" smtClean="0"/>
              <a:t>4</a:t>
            </a:r>
            <a:r>
              <a:rPr lang="tr-TR" sz="2400" b="1" dirty="0"/>
              <a:t>. 5 ve 6. cümleler </a:t>
            </a:r>
            <a:r>
              <a:rPr lang="tr-TR" sz="2400" b="1" dirty="0" err="1"/>
              <a:t>mayoz</a:t>
            </a:r>
            <a:r>
              <a:rPr lang="tr-TR" sz="2400" b="1" dirty="0"/>
              <a:t> bölünme ile ilgilidir.</a:t>
            </a:r>
            <a:br>
              <a:rPr lang="tr-TR" sz="2400" b="1" dirty="0"/>
            </a:br>
            <a:r>
              <a:rPr lang="tr-TR" sz="2400" dirty="0"/>
              <a:t>Buna göre, Meltem’in yaptığı </a:t>
            </a:r>
            <a:r>
              <a:rPr lang="tr-TR" sz="2400" dirty="0" smtClean="0"/>
              <a:t>sınıflandırmalardan </a:t>
            </a:r>
            <a:r>
              <a:rPr lang="tr-TR" sz="2400" dirty="0"/>
              <a:t>hangileri doğrudur?</a:t>
            </a:r>
          </a:p>
          <a:p>
            <a:r>
              <a:rPr lang="tr-TR" sz="2400" b="1" dirty="0"/>
              <a:t>A) I ve II	B) I ve III</a:t>
            </a:r>
          </a:p>
          <a:p>
            <a:r>
              <a:rPr lang="tr-TR" sz="2400" b="1" dirty="0" smtClean="0"/>
              <a:t>C) II ve III	D) I, II ve III</a:t>
            </a:r>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val="166273522"/>
              </p:ext>
            </p:extLst>
          </p:nvPr>
        </p:nvGraphicFramePr>
        <p:xfrm>
          <a:off x="323528" y="317768"/>
          <a:ext cx="8352928" cy="2103120"/>
        </p:xfrm>
        <a:graphic>
          <a:graphicData uri="http://schemas.openxmlformats.org/drawingml/2006/table">
            <a:tbl>
              <a:tblPr firstRow="1" bandRow="1">
                <a:tableStyleId>{5C22544A-7EE6-4342-B048-85BDC9FD1C3A}</a:tableStyleId>
              </a:tblPr>
              <a:tblGrid>
                <a:gridCol w="360040"/>
                <a:gridCol w="3744416"/>
                <a:gridCol w="432048"/>
                <a:gridCol w="3816424"/>
              </a:tblGrid>
              <a:tr h="370840">
                <a:tc>
                  <a:txBody>
                    <a:bodyPr/>
                    <a:lstStyle/>
                    <a:p>
                      <a:r>
                        <a:rPr lang="tr-TR" sz="2400" b="1" dirty="0" smtClean="0">
                          <a:solidFill>
                            <a:schemeClr val="tx1"/>
                          </a:solidFill>
                        </a:rPr>
                        <a:t>1</a:t>
                      </a:r>
                      <a:endParaRPr lang="tr-T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1" kern="1200" dirty="0" smtClean="0">
                          <a:solidFill>
                            <a:schemeClr val="tx1"/>
                          </a:solidFill>
                          <a:effectLst/>
                          <a:latin typeface="+mn-lt"/>
                          <a:ea typeface="+mn-ea"/>
                          <a:cs typeface="+mn-cs"/>
                        </a:rPr>
                        <a:t>Oluşan hücrelerin Kromozom sayıları 2n d ir.</a:t>
                      </a:r>
                      <a:endParaRPr lang="tr-TR" sz="2400" b="1"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1" dirty="0" smtClean="0">
                          <a:solidFill>
                            <a:schemeClr val="tx1"/>
                          </a:solidFill>
                        </a:rPr>
                        <a:t>2</a:t>
                      </a:r>
                      <a:endParaRPr lang="tr-T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kern="1200" dirty="0" smtClean="0">
                          <a:solidFill>
                            <a:schemeClr val="tx1"/>
                          </a:solidFill>
                          <a:effectLst/>
                          <a:latin typeface="+mn-lt"/>
                          <a:ea typeface="+mn-ea"/>
                          <a:cs typeface="+mn-cs"/>
                        </a:rPr>
                        <a:t>Üreme hücrelerinde görülür.</a:t>
                      </a:r>
                    </a:p>
                    <a:p>
                      <a:endParaRPr lang="tr-TR"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tr-TR" sz="2400" b="1" dirty="0" smtClean="0"/>
                        <a:t>3</a:t>
                      </a:r>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kern="1200" dirty="0" smtClean="0">
                          <a:solidFill>
                            <a:schemeClr val="dk1"/>
                          </a:solidFill>
                          <a:effectLst/>
                          <a:latin typeface="+mn-lt"/>
                          <a:ea typeface="+mn-ea"/>
                          <a:cs typeface="+mn-cs"/>
                        </a:rPr>
                        <a:t>Eşeysiz üremelerde görülür.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1" dirty="0" smtClean="0"/>
                        <a:t>4</a:t>
                      </a:r>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1" dirty="0" smtClean="0"/>
                        <a:t>Kalıtsal çeşitlilik esastır.</a:t>
                      </a:r>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tr-TR" sz="2400" b="1" dirty="0" smtClean="0"/>
                        <a:t>5</a:t>
                      </a:r>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kern="1200" dirty="0" smtClean="0">
                          <a:solidFill>
                            <a:schemeClr val="dk1"/>
                          </a:solidFill>
                          <a:effectLst/>
                          <a:latin typeface="+mn-lt"/>
                          <a:ea typeface="+mn-ea"/>
                          <a:cs typeface="+mn-cs"/>
                        </a:rPr>
                        <a:t>Çok hücreli canlıları</a:t>
                      </a:r>
                      <a:br>
                        <a:rPr lang="tr-TR" sz="2400" b="1" kern="1200" dirty="0" smtClean="0">
                          <a:solidFill>
                            <a:schemeClr val="dk1"/>
                          </a:solidFill>
                          <a:effectLst/>
                          <a:latin typeface="+mn-lt"/>
                          <a:ea typeface="+mn-ea"/>
                          <a:cs typeface="+mn-cs"/>
                        </a:rPr>
                      </a:br>
                      <a:r>
                        <a:rPr lang="tr-TR" sz="2400" b="1" kern="1200" dirty="0" smtClean="0">
                          <a:solidFill>
                            <a:schemeClr val="dk1"/>
                          </a:solidFill>
                          <a:effectLst/>
                          <a:latin typeface="+mn-lt"/>
                          <a:ea typeface="+mn-ea"/>
                          <a:cs typeface="+mn-cs"/>
                        </a:rPr>
                        <a:t>üreme şeklidir.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1" dirty="0" smtClean="0"/>
                        <a:t>6</a:t>
                      </a:r>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1" kern="1200" dirty="0" smtClean="0">
                          <a:solidFill>
                            <a:schemeClr val="dk1"/>
                          </a:solidFill>
                          <a:effectLst/>
                          <a:latin typeface="+mn-lt"/>
                          <a:ea typeface="+mn-ea"/>
                          <a:cs typeface="+mn-cs"/>
                        </a:rPr>
                        <a:t>Oluşan hücre sayısı 4 tür.</a:t>
                      </a:r>
                    </a:p>
                    <a:p>
                      <a:endParaRPr lang="tr-T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4 Oval"/>
          <p:cNvSpPr>
            <a:spLocks noChangeArrowheads="1"/>
          </p:cNvSpPr>
          <p:nvPr/>
        </p:nvSpPr>
        <p:spPr bwMode="auto">
          <a:xfrm>
            <a:off x="2195736" y="6093296"/>
            <a:ext cx="360040" cy="28733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397881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51489" y="836712"/>
            <a:ext cx="8352928" cy="2677656"/>
          </a:xfrm>
          <a:prstGeom prst="rect">
            <a:avLst/>
          </a:prstGeom>
        </p:spPr>
        <p:txBody>
          <a:bodyPr wrap="square">
            <a:spAutoFit/>
          </a:bodyPr>
          <a:lstStyle/>
          <a:p>
            <a:r>
              <a:rPr lang="tr-TR" sz="2400" dirty="0" err="1"/>
              <a:t>Mayoz</a:t>
            </a:r>
            <a:r>
              <a:rPr lang="tr-TR" sz="2400" dirty="0"/>
              <a:t> bölünme canlıların üreme organlarındaki </a:t>
            </a:r>
            <a:r>
              <a:rPr lang="tr-TR" sz="2400" b="1" dirty="0"/>
              <a:t>2n kromozoma sahip üreme </a:t>
            </a:r>
            <a:r>
              <a:rPr lang="tr-TR" sz="2400" b="1" dirty="0" smtClean="0"/>
              <a:t>ana hücrelerinde </a:t>
            </a:r>
            <a:r>
              <a:rPr lang="tr-TR" sz="2400" b="1" dirty="0"/>
              <a:t>görülen </a:t>
            </a:r>
            <a:r>
              <a:rPr lang="tr-TR" sz="2400" dirty="0"/>
              <a:t>ve 2 ana </a:t>
            </a:r>
            <a:r>
              <a:rPr lang="tr-TR" sz="2400" dirty="0" smtClean="0"/>
              <a:t>bölümden (</a:t>
            </a:r>
            <a:r>
              <a:rPr lang="tr-TR" sz="2400" dirty="0" err="1"/>
              <a:t>mayoz</a:t>
            </a:r>
            <a:r>
              <a:rPr lang="tr-TR" sz="2400" dirty="0"/>
              <a:t>-l mayoz-2) oluşan bölünme çeşididir.</a:t>
            </a:r>
          </a:p>
          <a:p>
            <a:r>
              <a:rPr lang="tr-TR" sz="2400" dirty="0" err="1"/>
              <a:t>Mayoz</a:t>
            </a:r>
            <a:r>
              <a:rPr lang="tr-TR" sz="2400" dirty="0"/>
              <a:t> bölünme başlamadan önce üreme ana hücresi büyür ve bölünme büyüklüğüne ulaşır.</a:t>
            </a:r>
          </a:p>
          <a:p>
            <a:r>
              <a:rPr lang="tr-TR" sz="2400" dirty="0"/>
              <a:t>Hücre belli bir büyüklüğe gelmezse kesinlikle bölünemez. Daha sonra aşağıdaki </a:t>
            </a:r>
            <a:r>
              <a:rPr lang="tr-TR" sz="2400" dirty="0" smtClean="0"/>
              <a:t>evreler oluşmaya </a:t>
            </a:r>
            <a:r>
              <a:rPr lang="tr-TR" sz="2400" dirty="0"/>
              <a:t>başlar.</a:t>
            </a:r>
          </a:p>
        </p:txBody>
      </p:sp>
    </p:spTree>
    <p:extLst>
      <p:ext uri="{BB962C8B-B14F-4D97-AF65-F5344CB8AC3E}">
        <p14:creationId xmlns:p14="http://schemas.microsoft.com/office/powerpoint/2010/main" val="3254543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60648"/>
            <a:ext cx="8568952" cy="2308324"/>
          </a:xfrm>
          <a:prstGeom prst="rect">
            <a:avLst/>
          </a:prstGeom>
        </p:spPr>
        <p:txBody>
          <a:bodyPr wrap="square">
            <a:spAutoFit/>
          </a:bodyPr>
          <a:lstStyle/>
          <a:p>
            <a:r>
              <a:rPr lang="tr-TR" sz="2400" dirty="0"/>
              <a:t>Öğrenciler. 2n = 20 Kromozoma sahip bir hücrenin arka arkaya 1 </a:t>
            </a:r>
            <a:r>
              <a:rPr lang="tr-TR" sz="2400" dirty="0" err="1"/>
              <a:t>mayoz</a:t>
            </a:r>
            <a:r>
              <a:rPr lang="tr-TR" sz="2400" dirty="0"/>
              <a:t> </a:t>
            </a:r>
            <a:r>
              <a:rPr lang="tr-TR" sz="2400" dirty="0" smtClean="0"/>
              <a:t> ve </a:t>
            </a:r>
            <a:r>
              <a:rPr lang="tr-TR" sz="2400" dirty="0"/>
              <a:t>1 mitoz bölünme geçirdiğinde oluşacak olan yeni hücrelerin kromozom sayıları ile hücre sayıları hakkında aşağıdaki yorumları yapmaktadırlar.</a:t>
            </a:r>
          </a:p>
          <a:p>
            <a:r>
              <a:rPr lang="tr-TR" sz="2400" dirty="0"/>
              <a:t>Bölünmeler tamamlandığında hangi öğrencilerin yaptığı yorumların doğru olduğu gözlenir?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56" y="3399296"/>
            <a:ext cx="637675" cy="91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52" y="4398438"/>
            <a:ext cx="711055" cy="106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416" y="11937"/>
            <a:ext cx="6286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548190"/>
            <a:ext cx="599574" cy="80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Belirtme Çizgisi 2"/>
          <p:cNvSpPr/>
          <p:nvPr/>
        </p:nvSpPr>
        <p:spPr>
          <a:xfrm>
            <a:off x="1555231" y="2548189"/>
            <a:ext cx="6329137" cy="803001"/>
          </a:xfrm>
          <a:prstGeom prst="wedgeEllipseCallout">
            <a:avLst>
              <a:gd name="adj1" fmla="val -55238"/>
              <a:gd name="adj2" fmla="val -38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dirty="0" err="1">
              <a:latin typeface="Arial" pitchFamily="34" charset="0"/>
              <a:cs typeface="Arial" pitchFamily="34" charset="0"/>
            </a:endParaRPr>
          </a:p>
          <a:p>
            <a:pPr algn="ctr"/>
            <a:r>
              <a:rPr lang="tr-TR" dirty="0" smtClean="0">
                <a:latin typeface="Arial" pitchFamily="34" charset="0"/>
                <a:cs typeface="Arial" pitchFamily="34" charset="0"/>
              </a:rPr>
              <a:t>Bence </a:t>
            </a:r>
            <a:r>
              <a:rPr lang="tr-TR" dirty="0">
                <a:latin typeface="Arial" pitchFamily="34" charset="0"/>
                <a:cs typeface="Arial" pitchFamily="34" charset="0"/>
              </a:rPr>
              <a:t>oluşan hücre sayısı 16 </a:t>
            </a:r>
            <a:r>
              <a:rPr lang="tr-TR" dirty="0" err="1">
                <a:latin typeface="Arial" pitchFamily="34" charset="0"/>
                <a:cs typeface="Arial" pitchFamily="34" charset="0"/>
              </a:rPr>
              <a:t>dır</a:t>
            </a:r>
            <a:r>
              <a:rPr lang="tr-TR" dirty="0">
                <a:latin typeface="Arial" pitchFamily="34" charset="0"/>
                <a:cs typeface="Arial" pitchFamily="34" charset="0"/>
              </a:rPr>
              <a:t>.</a:t>
            </a:r>
          </a:p>
          <a:p>
            <a:pPr algn="ctr"/>
            <a:endParaRPr lang="tr-TR" dirty="0">
              <a:latin typeface="Arial" pitchFamily="34" charset="0"/>
              <a:cs typeface="Arial" pitchFamily="34" charset="0"/>
            </a:endParaRPr>
          </a:p>
        </p:txBody>
      </p:sp>
      <p:sp>
        <p:nvSpPr>
          <p:cNvPr id="9" name="Oval Belirtme Çizgisi 8"/>
          <p:cNvSpPr/>
          <p:nvPr/>
        </p:nvSpPr>
        <p:spPr>
          <a:xfrm>
            <a:off x="1555231" y="3399296"/>
            <a:ext cx="7075509" cy="916658"/>
          </a:xfrm>
          <a:prstGeom prst="wedgeEllipseCallout">
            <a:avLst>
              <a:gd name="adj1" fmla="val -53951"/>
              <a:gd name="adj2" fmla="val -389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tr-TR" dirty="0" smtClean="0"/>
          </a:p>
          <a:p>
            <a:pPr algn="ctr"/>
            <a:r>
              <a:rPr lang="tr-TR" dirty="0" smtClean="0"/>
              <a:t>Bence </a:t>
            </a:r>
            <a:r>
              <a:rPr lang="tr-TR" dirty="0"/>
              <a:t>oluşan hücrelerin kromozom sayıları 20 </a:t>
            </a:r>
            <a:r>
              <a:rPr lang="tr-TR" dirty="0" err="1"/>
              <a:t>dir</a:t>
            </a:r>
            <a:r>
              <a:rPr lang="tr-TR" dirty="0"/>
              <a:t>.</a:t>
            </a:r>
          </a:p>
          <a:p>
            <a:pPr algn="ctr"/>
            <a:endParaRPr lang="tr-TR" dirty="0"/>
          </a:p>
        </p:txBody>
      </p:sp>
      <p:sp>
        <p:nvSpPr>
          <p:cNvPr id="10" name="Oval Belirtme Çizgisi 9"/>
          <p:cNvSpPr/>
          <p:nvPr/>
        </p:nvSpPr>
        <p:spPr>
          <a:xfrm>
            <a:off x="1555230" y="4398438"/>
            <a:ext cx="7265241" cy="884519"/>
          </a:xfrm>
          <a:prstGeom prst="wedgeEllipseCallout">
            <a:avLst>
              <a:gd name="adj1" fmla="val -52633"/>
              <a:gd name="adj2" fmla="val -3893"/>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dirty="0"/>
              <a:t>Bence oluşan </a:t>
            </a:r>
            <a:r>
              <a:rPr lang="tr-TR" dirty="0" smtClean="0"/>
              <a:t>hücreler  </a:t>
            </a:r>
            <a:r>
              <a:rPr lang="tr-TR" b="1" dirty="0" smtClean="0"/>
              <a:t>n</a:t>
            </a:r>
            <a:r>
              <a:rPr lang="tr-TR" dirty="0" smtClean="0"/>
              <a:t> </a:t>
            </a:r>
            <a:r>
              <a:rPr lang="tr-TR" dirty="0"/>
              <a:t>= 10 kromozoma sahiptir.</a:t>
            </a:r>
          </a:p>
          <a:p>
            <a:pPr algn="ctr"/>
            <a:endParaRPr lang="tr-TR" dirty="0"/>
          </a:p>
        </p:txBody>
      </p:sp>
      <p:sp>
        <p:nvSpPr>
          <p:cNvPr id="4" name="Dikdörtgen 3"/>
          <p:cNvSpPr/>
          <p:nvPr/>
        </p:nvSpPr>
        <p:spPr>
          <a:xfrm>
            <a:off x="839528" y="5655987"/>
            <a:ext cx="2168799" cy="461665"/>
          </a:xfrm>
          <a:prstGeom prst="rect">
            <a:avLst/>
          </a:prstGeom>
        </p:spPr>
        <p:txBody>
          <a:bodyPr wrap="none">
            <a:spAutoFit/>
          </a:bodyPr>
          <a:lstStyle/>
          <a:p>
            <a:r>
              <a:rPr lang="tr-TR" sz="2400" b="1" dirty="0" smtClean="0"/>
              <a:t>A) Yalnız Merve</a:t>
            </a:r>
            <a:endParaRPr lang="tr-TR" sz="2400" b="1" dirty="0"/>
          </a:p>
        </p:txBody>
      </p:sp>
      <p:sp>
        <p:nvSpPr>
          <p:cNvPr id="12" name="Dikdörtgen 11"/>
          <p:cNvSpPr/>
          <p:nvPr/>
        </p:nvSpPr>
        <p:spPr>
          <a:xfrm>
            <a:off x="4932040" y="5711405"/>
            <a:ext cx="1997470" cy="461665"/>
          </a:xfrm>
          <a:prstGeom prst="rect">
            <a:avLst/>
          </a:prstGeom>
        </p:spPr>
        <p:txBody>
          <a:bodyPr wrap="none">
            <a:spAutoFit/>
          </a:bodyPr>
          <a:lstStyle/>
          <a:p>
            <a:r>
              <a:rPr lang="tr-TR" sz="2400" b="1" dirty="0" smtClean="0"/>
              <a:t>B) Yalnız Gülin</a:t>
            </a:r>
            <a:endParaRPr lang="tr-TR" sz="2400" b="1" dirty="0"/>
          </a:p>
        </p:txBody>
      </p:sp>
      <p:sp>
        <p:nvSpPr>
          <p:cNvPr id="13" name="Dikdörtgen 12"/>
          <p:cNvSpPr/>
          <p:nvPr/>
        </p:nvSpPr>
        <p:spPr>
          <a:xfrm>
            <a:off x="829540" y="6043026"/>
            <a:ext cx="2526846" cy="461665"/>
          </a:xfrm>
          <a:prstGeom prst="rect">
            <a:avLst/>
          </a:prstGeom>
        </p:spPr>
        <p:txBody>
          <a:bodyPr wrap="none">
            <a:spAutoFit/>
          </a:bodyPr>
          <a:lstStyle/>
          <a:p>
            <a:r>
              <a:rPr lang="tr-TR" sz="2400" b="1" dirty="0" smtClean="0"/>
              <a:t>C) Merve  ve Eylül </a:t>
            </a:r>
            <a:endParaRPr lang="tr-TR" sz="2400" b="1" dirty="0"/>
          </a:p>
        </p:txBody>
      </p:sp>
      <p:sp>
        <p:nvSpPr>
          <p:cNvPr id="14" name="Dikdörtgen 13"/>
          <p:cNvSpPr/>
          <p:nvPr/>
        </p:nvSpPr>
        <p:spPr>
          <a:xfrm>
            <a:off x="4932040" y="6172978"/>
            <a:ext cx="1946238" cy="461665"/>
          </a:xfrm>
          <a:prstGeom prst="rect">
            <a:avLst/>
          </a:prstGeom>
        </p:spPr>
        <p:txBody>
          <a:bodyPr wrap="none">
            <a:spAutoFit/>
          </a:bodyPr>
          <a:lstStyle/>
          <a:p>
            <a:r>
              <a:rPr lang="tr-TR" sz="2400" b="1" dirty="0"/>
              <a:t>D</a:t>
            </a:r>
            <a:r>
              <a:rPr lang="tr-TR" sz="2400" b="1" dirty="0" smtClean="0"/>
              <a:t>) Yalnız Eylül</a:t>
            </a:r>
            <a:endParaRPr lang="tr-TR" sz="2400" b="1" dirty="0"/>
          </a:p>
        </p:txBody>
      </p:sp>
      <p:sp>
        <p:nvSpPr>
          <p:cNvPr id="15" name="4 Oval"/>
          <p:cNvSpPr>
            <a:spLocks noChangeArrowheads="1"/>
          </p:cNvSpPr>
          <p:nvPr/>
        </p:nvSpPr>
        <p:spPr bwMode="auto">
          <a:xfrm>
            <a:off x="4841366" y="6273858"/>
            <a:ext cx="503237" cy="28733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41191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69158563"/>
              </p:ext>
            </p:extLst>
          </p:nvPr>
        </p:nvGraphicFramePr>
        <p:xfrm>
          <a:off x="1259632" y="188640"/>
          <a:ext cx="7128792" cy="3581400"/>
        </p:xfrm>
        <a:graphic>
          <a:graphicData uri="http://schemas.openxmlformats.org/drawingml/2006/table">
            <a:tbl>
              <a:tblPr firstRow="1" bandRow="1">
                <a:tableStyleId>{5C22544A-7EE6-4342-B048-85BDC9FD1C3A}</a:tableStyleId>
              </a:tblPr>
              <a:tblGrid>
                <a:gridCol w="792088"/>
                <a:gridCol w="6336704"/>
              </a:tblGrid>
              <a:tr h="370840">
                <a:tc>
                  <a:txBody>
                    <a:bodyPr/>
                    <a:lstStyle/>
                    <a:p>
                      <a:r>
                        <a:rPr lang="tr-TR" sz="2400" dirty="0" smtClean="0">
                          <a:solidFill>
                            <a:schemeClr val="tx1"/>
                          </a:solidFill>
                        </a:rPr>
                        <a:t>D/Y</a:t>
                      </a:r>
                      <a:endParaRPr lang="tr-TR"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smtClean="0">
                          <a:solidFill>
                            <a:schemeClr val="dk1"/>
                          </a:solidFill>
                          <a:effectLst/>
                          <a:latin typeface="+mn-lt"/>
                          <a:ea typeface="+mn-ea"/>
                          <a:cs typeface="+mn-cs"/>
                        </a:rPr>
                        <a:t>Parça değişimi olayı hem</a:t>
                      </a:r>
                      <a:r>
                        <a:rPr lang="tr-TR" sz="2400" kern="1200" baseline="0" dirty="0" smtClean="0">
                          <a:solidFill>
                            <a:schemeClr val="dk1"/>
                          </a:solidFill>
                          <a:effectLst/>
                          <a:latin typeface="+mn-lt"/>
                          <a:ea typeface="+mn-ea"/>
                          <a:cs typeface="+mn-cs"/>
                        </a:rPr>
                        <a:t> </a:t>
                      </a:r>
                      <a:r>
                        <a:rPr lang="tr-TR" sz="2400" kern="1200" dirty="0" err="1" smtClean="0">
                          <a:solidFill>
                            <a:schemeClr val="dk1"/>
                          </a:solidFill>
                          <a:effectLst/>
                          <a:latin typeface="+mn-lt"/>
                          <a:ea typeface="+mn-ea"/>
                          <a:cs typeface="+mn-cs"/>
                        </a:rPr>
                        <a:t>mayoz</a:t>
                      </a:r>
                      <a:r>
                        <a:rPr lang="tr-TR" sz="2400" kern="1200" dirty="0" smtClean="0">
                          <a:solidFill>
                            <a:schemeClr val="dk1"/>
                          </a:solidFill>
                          <a:effectLst/>
                          <a:latin typeface="+mn-lt"/>
                          <a:ea typeface="+mn-ea"/>
                          <a:cs typeface="+mn-cs"/>
                        </a:rPr>
                        <a:t> hem mitozda gerçekleşir.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kern="1200" dirty="0" err="1" smtClean="0">
                          <a:solidFill>
                            <a:schemeClr val="dk1"/>
                          </a:solidFill>
                          <a:effectLst/>
                          <a:latin typeface="+mn-lt"/>
                          <a:ea typeface="+mn-ea"/>
                          <a:cs typeface="+mn-cs"/>
                        </a:rPr>
                        <a:t>Mayoz</a:t>
                      </a:r>
                      <a:r>
                        <a:rPr lang="tr-TR" sz="2400" kern="1200" dirty="0" smtClean="0">
                          <a:solidFill>
                            <a:schemeClr val="dk1"/>
                          </a:solidFill>
                          <a:effectLst/>
                          <a:latin typeface="+mn-lt"/>
                          <a:ea typeface="+mn-ea"/>
                          <a:cs typeface="+mn-cs"/>
                        </a:rPr>
                        <a:t> bölünmede 2n kromozomlu bir hücreden n kromozomlu </a:t>
                      </a:r>
                      <a:r>
                        <a:rPr lang="tr-TR" sz="2400" kern="1200" baseline="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4</a:t>
                      </a:r>
                      <a:r>
                        <a:rPr lang="tr-TR" sz="2400" kern="1200" baseline="0" dirty="0" smtClean="0">
                          <a:solidFill>
                            <a:schemeClr val="dk1"/>
                          </a:solidFill>
                          <a:effectLst/>
                          <a:latin typeface="+mn-lt"/>
                          <a:ea typeface="+mn-ea"/>
                          <a:cs typeface="+mn-cs"/>
                        </a:rPr>
                        <a:t>  </a:t>
                      </a:r>
                      <a:r>
                        <a:rPr lang="tr-TR" sz="2400" kern="1200" dirty="0" smtClean="0">
                          <a:solidFill>
                            <a:schemeClr val="dk1"/>
                          </a:solidFill>
                          <a:effectLst/>
                          <a:latin typeface="+mn-lt"/>
                          <a:ea typeface="+mn-ea"/>
                          <a:cs typeface="+mn-cs"/>
                        </a:rPr>
                        <a:t>hücre oluşur.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dot"/>
                      <a:round/>
                      <a:headEnd type="none" w="med" len="med"/>
                      <a:tailEnd type="none" w="med" len="med"/>
                    </a:lnB>
                    <a:solidFill>
                      <a:schemeClr val="bg1"/>
                    </a:solidFill>
                  </a:tcPr>
                </a:tc>
                <a:tc rowSpan="2">
                  <a:txBody>
                    <a:bodyPr/>
                    <a:lstStyle/>
                    <a:p>
                      <a:r>
                        <a:rPr lang="tr-TR" sz="2400" dirty="0" err="1" smtClean="0"/>
                        <a:t>Mayoz</a:t>
                      </a:r>
                      <a:r>
                        <a:rPr lang="tr-TR" sz="2400" dirty="0" smtClean="0"/>
                        <a:t> bölünme 2 safhadan</a:t>
                      </a:r>
                      <a:r>
                        <a:rPr lang="tr-TR" sz="2400" baseline="0" dirty="0" smtClean="0"/>
                        <a:t> </a:t>
                      </a:r>
                      <a:r>
                        <a:rPr lang="tr-TR" sz="2400" dirty="0" smtClean="0"/>
                        <a:t>oluşur.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84616">
                <a:tc>
                  <a:txBody>
                    <a:bodyPr/>
                    <a:lstStyle/>
                    <a:p>
                      <a:endParaRPr lang="tr-T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dot"/>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tc rowSpan="2">
                  <a:txBody>
                    <a:bodyPr/>
                    <a:lstStyle/>
                    <a:p>
                      <a:r>
                        <a:rPr lang="tr-TR" sz="2400" dirty="0" err="1" smtClean="0"/>
                        <a:t>Mayoz</a:t>
                      </a:r>
                      <a:r>
                        <a:rPr lang="tr-TR" sz="2400" dirty="0" smtClean="0"/>
                        <a:t> bölünme, eşeysiz üremenin temel olayıdır.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tr-TR" dirty="0">
                        <a:ln>
                          <a:solidFill>
                            <a:schemeClr val="tx1"/>
                          </a:solidFill>
                          <a:prstDash val="sysDash"/>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tr-TR"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Dikdörtgen 3"/>
          <p:cNvSpPr/>
          <p:nvPr/>
        </p:nvSpPr>
        <p:spPr>
          <a:xfrm>
            <a:off x="179512" y="3789040"/>
            <a:ext cx="8856984" cy="1569660"/>
          </a:xfrm>
          <a:prstGeom prst="rect">
            <a:avLst/>
          </a:prstGeom>
        </p:spPr>
        <p:txBody>
          <a:bodyPr wrap="square">
            <a:spAutoFit/>
          </a:bodyPr>
          <a:lstStyle/>
          <a:p>
            <a:r>
              <a:rPr lang="tr-TR" sz="2400" dirty="0"/>
              <a:t>Bir öğrenci doğru (</a:t>
            </a:r>
            <a:r>
              <a:rPr lang="tr-TR" sz="2400" b="1" dirty="0"/>
              <a:t>D</a:t>
            </a:r>
            <a:r>
              <a:rPr lang="tr-TR" sz="2400" dirty="0"/>
              <a:t>) ve yanlış </a:t>
            </a:r>
            <a:r>
              <a:rPr lang="tr-TR" sz="2400" dirty="0" smtClean="0"/>
              <a:t>(</a:t>
            </a:r>
            <a:r>
              <a:rPr lang="tr-TR" sz="2400" b="1" dirty="0" smtClean="0"/>
              <a:t>Y</a:t>
            </a:r>
            <a:r>
              <a:rPr lang="tr-TR" sz="2400" dirty="0" smtClean="0"/>
              <a:t>) kodlaması </a:t>
            </a:r>
            <a:r>
              <a:rPr lang="tr-TR" sz="2400" dirty="0"/>
              <a:t>yaparak tabloyu doldurmak istiyor.</a:t>
            </a:r>
          </a:p>
          <a:p>
            <a:r>
              <a:rPr lang="tr-TR" sz="2400" dirty="0"/>
              <a:t>Bu öğrencinin, doğru kodlama </a:t>
            </a:r>
            <a:r>
              <a:rPr lang="tr-TR" sz="2400" dirty="0" smtClean="0"/>
              <a:t>yapabilmesi </a:t>
            </a:r>
            <a:r>
              <a:rPr lang="tr-TR" sz="2400" dirty="0"/>
              <a:t>için sırasıyla aşağıdakilerden </a:t>
            </a:r>
            <a:r>
              <a:rPr lang="tr-TR" sz="2400" dirty="0" smtClean="0"/>
              <a:t>hangisini </a:t>
            </a:r>
            <a:r>
              <a:rPr lang="tr-TR" sz="2400" dirty="0"/>
              <a:t>yazmalıdır?</a:t>
            </a:r>
          </a:p>
        </p:txBody>
      </p:sp>
      <p:sp>
        <p:nvSpPr>
          <p:cNvPr id="5" name="Dikdörtgen 4"/>
          <p:cNvSpPr/>
          <p:nvPr/>
        </p:nvSpPr>
        <p:spPr>
          <a:xfrm>
            <a:off x="899592" y="5445637"/>
            <a:ext cx="6453011" cy="830997"/>
          </a:xfrm>
          <a:prstGeom prst="rect">
            <a:avLst/>
          </a:prstGeom>
        </p:spPr>
        <p:txBody>
          <a:bodyPr wrap="square">
            <a:spAutoFit/>
          </a:bodyPr>
          <a:lstStyle/>
          <a:p>
            <a:r>
              <a:rPr lang="en-US" sz="2400" b="1" dirty="0"/>
              <a:t>A) </a:t>
            </a:r>
            <a:r>
              <a:rPr lang="en-US" sz="2400" b="1" dirty="0" smtClean="0"/>
              <a:t>D-D-</a:t>
            </a:r>
            <a:r>
              <a:rPr lang="tr-TR" sz="2400" b="1" dirty="0" smtClean="0"/>
              <a:t>Y</a:t>
            </a:r>
            <a:r>
              <a:rPr lang="en-US" sz="2400" b="1" dirty="0" smtClean="0"/>
              <a:t>-D</a:t>
            </a:r>
            <a:r>
              <a:rPr lang="en-US" sz="2400" b="1" dirty="0"/>
              <a:t>	</a:t>
            </a:r>
            <a:r>
              <a:rPr lang="tr-TR" sz="2400" b="1" dirty="0" smtClean="0"/>
              <a:t>                         </a:t>
            </a:r>
            <a:r>
              <a:rPr lang="fr-FR" sz="2400" b="1" dirty="0" smtClean="0"/>
              <a:t>B</a:t>
            </a:r>
            <a:r>
              <a:rPr lang="fr-FR" sz="2400" b="1" dirty="0"/>
              <a:t>) </a:t>
            </a:r>
            <a:r>
              <a:rPr lang="en-US" sz="2400" b="1" dirty="0"/>
              <a:t>Y-D-Y-D</a:t>
            </a:r>
            <a:endParaRPr lang="tr-TR" sz="2400" b="1" dirty="0"/>
          </a:p>
          <a:p>
            <a:r>
              <a:rPr lang="tr-TR" sz="2400" b="1" dirty="0"/>
              <a:t>C</a:t>
            </a:r>
            <a:r>
              <a:rPr lang="tr-TR" sz="2400" b="1" dirty="0" smtClean="0"/>
              <a:t>) </a:t>
            </a:r>
            <a:r>
              <a:rPr lang="tr-TR" sz="2400" b="1" dirty="0"/>
              <a:t>Y</a:t>
            </a:r>
            <a:r>
              <a:rPr lang="en-US" sz="2400" b="1" dirty="0" smtClean="0"/>
              <a:t>-D-D-D</a:t>
            </a:r>
            <a:r>
              <a:rPr lang="en-US" sz="2400" b="1" dirty="0"/>
              <a:t>	</a:t>
            </a:r>
            <a:r>
              <a:rPr lang="tr-TR" sz="2400" b="1" dirty="0" smtClean="0"/>
              <a:t>                         </a:t>
            </a:r>
            <a:r>
              <a:rPr lang="en-US" sz="2400" b="1" dirty="0" smtClean="0"/>
              <a:t>D</a:t>
            </a:r>
            <a:r>
              <a:rPr lang="en-US" sz="2400" b="1" dirty="0"/>
              <a:t>) </a:t>
            </a:r>
            <a:r>
              <a:rPr lang="en-US" sz="2400" b="1" dirty="0" smtClean="0"/>
              <a:t>Y-D-D-</a:t>
            </a:r>
            <a:r>
              <a:rPr lang="tr-TR" sz="2400" b="1" dirty="0" smtClean="0"/>
              <a:t>Y</a:t>
            </a:r>
            <a:endParaRPr lang="tr-TR" sz="2400" b="1" dirty="0"/>
          </a:p>
        </p:txBody>
      </p:sp>
      <p:sp>
        <p:nvSpPr>
          <p:cNvPr id="6" name="4 Oval"/>
          <p:cNvSpPr>
            <a:spLocks noChangeArrowheads="1"/>
          </p:cNvSpPr>
          <p:nvPr/>
        </p:nvSpPr>
        <p:spPr bwMode="auto">
          <a:xfrm>
            <a:off x="4356385" y="5900101"/>
            <a:ext cx="503238" cy="28733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15146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9650"/>
            <a:ext cx="9144000" cy="1508105"/>
          </a:xfrm>
          <a:prstGeom prst="rect">
            <a:avLst/>
          </a:prstGeom>
        </p:spPr>
        <p:txBody>
          <a:bodyPr wrap="square">
            <a:spAutoFit/>
          </a:bodyPr>
          <a:lstStyle/>
          <a:p>
            <a:r>
              <a:rPr lang="tr-TR" sz="2300" dirty="0"/>
              <a:t>Sınıf içinde etkinlik çalışması yapan </a:t>
            </a:r>
            <a:r>
              <a:rPr lang="tr-TR" sz="2300" dirty="0" smtClean="0"/>
              <a:t>Oğuz Öğretmen</a:t>
            </a:r>
            <a:r>
              <a:rPr lang="tr-TR" sz="2300" dirty="0"/>
              <a:t>. üremenin </a:t>
            </a:r>
            <a:r>
              <a:rPr lang="tr-TR" sz="2300" dirty="0" smtClean="0"/>
              <a:t>basamak-</a:t>
            </a:r>
            <a:r>
              <a:rPr lang="tr-TR" sz="2300" dirty="0" err="1" smtClean="0"/>
              <a:t>larından</a:t>
            </a:r>
            <a:r>
              <a:rPr lang="tr-TR" sz="2300" dirty="0" smtClean="0"/>
              <a:t> bölünme geçiren </a:t>
            </a:r>
            <a:r>
              <a:rPr lang="tr-TR" sz="2300" dirty="0"/>
              <a:t>kısımları çizmesi için Ayşe’yi </a:t>
            </a:r>
            <a:r>
              <a:rPr lang="tr-TR" sz="2300" dirty="0" smtClean="0"/>
              <a:t>tahtaya kaldırmıştır</a:t>
            </a:r>
            <a:r>
              <a:rPr lang="tr-TR" sz="2300" dirty="0"/>
              <a:t>.</a:t>
            </a:r>
          </a:p>
          <a:p>
            <a:r>
              <a:rPr lang="tr-TR" sz="2300" dirty="0"/>
              <a:t>Ayşe, üremenin hangi kısımlarını </a:t>
            </a:r>
            <a:r>
              <a:rPr lang="tr-TR" sz="2300" dirty="0" smtClean="0"/>
              <a:t>çizerse, bu </a:t>
            </a:r>
            <a:r>
              <a:rPr lang="tr-TR" sz="2300" dirty="0"/>
              <a:t>kısımlarda bölünmenin </a:t>
            </a:r>
            <a:r>
              <a:rPr lang="tr-TR" sz="2300" dirty="0" smtClean="0"/>
              <a:t>gerçekleştiğini </a:t>
            </a:r>
            <a:r>
              <a:rPr lang="tr-TR" sz="2300" dirty="0"/>
              <a:t>doğru ifade etmiş olur?</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22" y="1527755"/>
            <a:ext cx="5924949" cy="5281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4 Oval"/>
          <p:cNvSpPr>
            <a:spLocks noChangeArrowheads="1"/>
          </p:cNvSpPr>
          <p:nvPr/>
        </p:nvSpPr>
        <p:spPr bwMode="auto">
          <a:xfrm>
            <a:off x="1187624" y="5085184"/>
            <a:ext cx="503238" cy="287337"/>
          </a:xfrm>
          <a:prstGeom prst="ellipse">
            <a:avLst/>
          </a:prstGeom>
          <a:solidFill>
            <a:srgbClr val="0000FF">
              <a:alpha val="10196"/>
            </a:srgbClr>
          </a:solidFill>
          <a:ln w="53975">
            <a:solidFill>
              <a:srgbClr val="0000FF"/>
            </a:solidFill>
            <a:round/>
            <a:headEnd/>
            <a:tailEnd/>
          </a:ln>
        </p:spPr>
        <p:txBody>
          <a:bodyPr wrap="none" anchor="ctr"/>
          <a:lstStyle/>
          <a:p>
            <a:pPr algn="ctr"/>
            <a:endParaRPr lang="tr-TR"/>
          </a:p>
        </p:txBody>
      </p:sp>
    </p:spTree>
    <p:extLst>
      <p:ext uri="{BB962C8B-B14F-4D97-AF65-F5344CB8AC3E}">
        <p14:creationId xmlns:p14="http://schemas.microsoft.com/office/powerpoint/2010/main" val="104611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23528" y="116632"/>
            <a:ext cx="8640960" cy="6192688"/>
          </a:xfrm>
          <a:prstGeom prst="rect">
            <a:avLst/>
          </a:prstGeom>
          <a:noFill/>
          <a:ln w="9525">
            <a:noFill/>
            <a:miter lim="800000"/>
            <a:headEnd/>
            <a:tailEnd/>
          </a:ln>
        </p:spPr>
      </p:pic>
      <p:sp>
        <p:nvSpPr>
          <p:cNvPr id="3" name="2 Oval"/>
          <p:cNvSpPr/>
          <p:nvPr/>
        </p:nvSpPr>
        <p:spPr>
          <a:xfrm>
            <a:off x="467544" y="4581128"/>
            <a:ext cx="432048" cy="504056"/>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387927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187624" y="764704"/>
            <a:ext cx="6264696" cy="2577143"/>
          </a:xfrm>
          <a:prstGeom prst="rect">
            <a:avLst/>
          </a:prstGeom>
          <a:noFill/>
          <a:ln w="9525">
            <a:noFill/>
            <a:miter lim="800000"/>
            <a:headEnd/>
            <a:tailEnd/>
          </a:ln>
        </p:spPr>
      </p:pic>
      <p:sp>
        <p:nvSpPr>
          <p:cNvPr id="3" name="2 Dikdörtgen"/>
          <p:cNvSpPr/>
          <p:nvPr/>
        </p:nvSpPr>
        <p:spPr>
          <a:xfrm>
            <a:off x="539552" y="332656"/>
            <a:ext cx="7992888" cy="369332"/>
          </a:xfrm>
          <a:prstGeom prst="rect">
            <a:avLst/>
          </a:prstGeom>
        </p:spPr>
        <p:txBody>
          <a:bodyPr wrap="square">
            <a:spAutoFit/>
          </a:bodyPr>
          <a:lstStyle/>
          <a:p>
            <a:r>
              <a:rPr lang="tr-TR" dirty="0" smtClean="0"/>
              <a:t>Hücre bölünmesi sürecinde meydana gelen olaylardan birisi, şekilde gösterilmiştir.</a:t>
            </a:r>
            <a:endParaRPr lang="tr-TR" dirty="0"/>
          </a:p>
        </p:txBody>
      </p:sp>
      <p:sp>
        <p:nvSpPr>
          <p:cNvPr id="4" name="3 Dikdörtgen"/>
          <p:cNvSpPr/>
          <p:nvPr/>
        </p:nvSpPr>
        <p:spPr>
          <a:xfrm>
            <a:off x="467544" y="3356992"/>
            <a:ext cx="8280920" cy="3046988"/>
          </a:xfrm>
          <a:prstGeom prst="rect">
            <a:avLst/>
          </a:prstGeom>
        </p:spPr>
        <p:txBody>
          <a:bodyPr wrap="square">
            <a:spAutoFit/>
          </a:bodyPr>
          <a:lstStyle/>
          <a:p>
            <a:r>
              <a:rPr lang="tr-TR" sz="2400" b="1" dirty="0" smtClean="0">
                <a:latin typeface="Arial" pitchFamily="34" charset="0"/>
                <a:cs typeface="Arial" pitchFamily="34" charset="0"/>
              </a:rPr>
              <a:t>Bu olayın gerçekleştiği bölünme evresiyle ilgili olarak, hangi açıklama doğrudur?</a:t>
            </a:r>
          </a:p>
          <a:p>
            <a:endParaRPr lang="tr-TR" sz="2400" b="1" dirty="0" smtClean="0">
              <a:latin typeface="Arial" pitchFamily="34" charset="0"/>
              <a:cs typeface="Arial" pitchFamily="34" charset="0"/>
            </a:endParaRP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A)Kromozomlar hücre ortasına dizildikten sonra gerçekleşir.</a:t>
            </a:r>
          </a:p>
          <a:p>
            <a:r>
              <a:rPr lang="tr-TR" sz="2400" dirty="0" smtClean="0">
                <a:latin typeface="Arial" pitchFamily="34" charset="0"/>
                <a:cs typeface="Arial" pitchFamily="34" charset="0"/>
              </a:rPr>
              <a:t>B)Bölünme bitiminde gerçekleşir.</a:t>
            </a:r>
          </a:p>
          <a:p>
            <a:r>
              <a:rPr lang="tr-TR" sz="2400" dirty="0" smtClean="0">
                <a:latin typeface="Arial" pitchFamily="34" charset="0"/>
                <a:cs typeface="Arial" pitchFamily="34" charset="0"/>
              </a:rPr>
              <a:t>C)Bölünme öncesinde gerçekleşir.</a:t>
            </a:r>
          </a:p>
          <a:p>
            <a:r>
              <a:rPr lang="tr-TR" sz="2400" dirty="0" smtClean="0">
                <a:latin typeface="Arial" pitchFamily="34" charset="0"/>
                <a:cs typeface="Arial" pitchFamily="34" charset="0"/>
              </a:rPr>
              <a:t>D)Çekirdek bölünmesinden sonra gerçekleşir.</a:t>
            </a:r>
            <a:endParaRPr lang="tr-TR" sz="2400" dirty="0">
              <a:latin typeface="Arial" pitchFamily="34" charset="0"/>
              <a:cs typeface="Arial" pitchFamily="34" charset="0"/>
            </a:endParaRPr>
          </a:p>
        </p:txBody>
      </p:sp>
      <p:sp>
        <p:nvSpPr>
          <p:cNvPr id="5" name="4 Oval"/>
          <p:cNvSpPr/>
          <p:nvPr/>
        </p:nvSpPr>
        <p:spPr>
          <a:xfrm>
            <a:off x="467544" y="5229200"/>
            <a:ext cx="360040" cy="360040"/>
          </a:xfrm>
          <a:prstGeom prst="ellipse">
            <a:avLst/>
          </a:prstGeom>
          <a:noFill/>
          <a:ln w="57150"/>
        </p:spPr>
        <p:style>
          <a:lnRef idx="2">
            <a:schemeClr val="accent2"/>
          </a:lnRef>
          <a:fillRef idx="1">
            <a:schemeClr val="lt1"/>
          </a:fillRef>
          <a:effectRef idx="0">
            <a:schemeClr val="accent2"/>
          </a:effectRef>
          <a:fontRef idx="minor">
            <a:schemeClr val="dk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tr-TR"/>
          </a:p>
        </p:txBody>
      </p:sp>
    </p:spTree>
    <p:extLst>
      <p:ext uri="{BB962C8B-B14F-4D97-AF65-F5344CB8AC3E}">
        <p14:creationId xmlns:p14="http://schemas.microsoft.com/office/powerpoint/2010/main" val="19031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692696"/>
            <a:ext cx="7776864" cy="4524315"/>
          </a:xfrm>
          <a:prstGeom prst="rect">
            <a:avLst/>
          </a:prstGeom>
        </p:spPr>
        <p:txBody>
          <a:bodyPr wrap="square">
            <a:spAutoFit/>
          </a:bodyPr>
          <a:lstStyle/>
          <a:p>
            <a:r>
              <a:rPr lang="tr-TR" sz="3200" dirty="0"/>
              <a:t>Mitoz bölünme, canlılarda farklı </a:t>
            </a:r>
            <a:r>
              <a:rPr lang="tr-TR" sz="3200" dirty="0" smtClean="0"/>
              <a:t>olayların gerçekleşmesini </a:t>
            </a:r>
            <a:r>
              <a:rPr lang="tr-TR" sz="3200" dirty="0"/>
              <a:t>sağlar.</a:t>
            </a:r>
          </a:p>
          <a:p>
            <a:r>
              <a:rPr lang="tr-TR" sz="3200" dirty="0"/>
              <a:t>Buna göre aşağıdaki olaylardan hangisi </a:t>
            </a:r>
            <a:r>
              <a:rPr lang="tr-TR" sz="3200" dirty="0" smtClean="0"/>
              <a:t>mitoz </a:t>
            </a:r>
            <a:r>
              <a:rPr lang="tr-TR" sz="3200" dirty="0"/>
              <a:t>bölünme ile </a:t>
            </a:r>
            <a:r>
              <a:rPr lang="tr-TR" sz="3200" dirty="0">
                <a:solidFill>
                  <a:srgbClr val="FF0000"/>
                </a:solidFill>
              </a:rPr>
              <a:t>gerçekleşmez?</a:t>
            </a:r>
          </a:p>
          <a:p>
            <a:r>
              <a:rPr lang="tr-TR" sz="3200" dirty="0"/>
              <a:t>A) Üreme hücrelerinin oluşması</a:t>
            </a:r>
          </a:p>
          <a:p>
            <a:r>
              <a:rPr lang="tr-TR" sz="3200" dirty="0" smtClean="0"/>
              <a:t>B)Deniz </a:t>
            </a:r>
            <a:r>
              <a:rPr lang="tr-TR" sz="3200" dirty="0"/>
              <a:t>yıldızının kesilen kolunu </a:t>
            </a:r>
            <a:r>
              <a:rPr lang="tr-TR" sz="3200" dirty="0" smtClean="0"/>
              <a:t>yeniden yapması</a:t>
            </a:r>
            <a:endParaRPr lang="tr-TR" sz="3200" dirty="0"/>
          </a:p>
          <a:p>
            <a:r>
              <a:rPr lang="tr-TR" sz="3200" dirty="0" smtClean="0"/>
              <a:t>C)Bakterilerin </a:t>
            </a:r>
            <a:r>
              <a:rPr lang="tr-TR" sz="3200" dirty="0"/>
              <a:t>çoğalması</a:t>
            </a:r>
          </a:p>
          <a:p>
            <a:r>
              <a:rPr lang="tr-TR" sz="3200" dirty="0" smtClean="0"/>
              <a:t>D)Bitkilerin </a:t>
            </a:r>
            <a:r>
              <a:rPr lang="tr-TR" sz="3200" dirty="0"/>
              <a:t>büyümesi</a:t>
            </a:r>
          </a:p>
        </p:txBody>
      </p:sp>
      <p:sp>
        <p:nvSpPr>
          <p:cNvPr id="3" name="2 Altıgen"/>
          <p:cNvSpPr/>
          <p:nvPr/>
        </p:nvSpPr>
        <p:spPr>
          <a:xfrm>
            <a:off x="696469" y="2774833"/>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spTree>
    <p:extLst>
      <p:ext uri="{BB962C8B-B14F-4D97-AF65-F5344CB8AC3E}">
        <p14:creationId xmlns:p14="http://schemas.microsoft.com/office/powerpoint/2010/main" val="23398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919442"/>
            <a:ext cx="8496944" cy="3539430"/>
          </a:xfrm>
          <a:prstGeom prst="rect">
            <a:avLst/>
          </a:prstGeom>
        </p:spPr>
        <p:txBody>
          <a:bodyPr wrap="square">
            <a:spAutoFit/>
          </a:bodyPr>
          <a:lstStyle/>
          <a:p>
            <a:r>
              <a:rPr lang="tr-TR" sz="2800" dirty="0"/>
              <a:t>Yukarıda Karaca ve Gümüş </a:t>
            </a:r>
            <a:r>
              <a:rPr lang="tr-TR" sz="2800" dirty="0" smtClean="0"/>
              <a:t>ailelerindeki bazı </a:t>
            </a:r>
            <a:r>
              <a:rPr lang="tr-TR" sz="2800" dirty="0"/>
              <a:t>bireylerin kan grupları </a:t>
            </a:r>
            <a:r>
              <a:rPr lang="tr-TR" sz="2800" dirty="0" err="1"/>
              <a:t>genotipleri</a:t>
            </a:r>
            <a:r>
              <a:rPr lang="tr-TR" sz="2800" dirty="0"/>
              <a:t> verilmiştir.</a:t>
            </a:r>
          </a:p>
          <a:p>
            <a:r>
              <a:rPr lang="tr-TR" sz="2800" dirty="0"/>
              <a:t>Buna göre Kuzey ve Güney’in kan </a:t>
            </a:r>
            <a:r>
              <a:rPr lang="tr-TR" sz="2800" dirty="0" smtClean="0"/>
              <a:t>grupları ile </a:t>
            </a:r>
            <a:r>
              <a:rPr lang="tr-TR" sz="2800" dirty="0"/>
              <a:t>ilgili verilen bilgilerden hangisi </a:t>
            </a:r>
            <a:r>
              <a:rPr lang="tr-TR" sz="2800" dirty="0" smtClean="0">
                <a:solidFill>
                  <a:srgbClr val="FF0000"/>
                </a:solidFill>
              </a:rPr>
              <a:t>yanlıştır</a:t>
            </a:r>
            <a:r>
              <a:rPr lang="tr-TR" sz="2800" dirty="0" smtClean="0"/>
              <a:t> ?</a:t>
            </a:r>
            <a:endParaRPr lang="tr-TR" sz="2800" dirty="0"/>
          </a:p>
          <a:p>
            <a:r>
              <a:rPr lang="tr-TR" sz="2800" dirty="0"/>
              <a:t>A) Güney’in O kan gruplu olma ihtimali %25' tir.</a:t>
            </a:r>
          </a:p>
          <a:p>
            <a:r>
              <a:rPr lang="tr-TR" sz="2800" dirty="0"/>
              <a:t>B) Kuzey'in AB kan gruplu olma </a:t>
            </a:r>
            <a:r>
              <a:rPr lang="tr-TR" sz="2800" dirty="0" smtClean="0"/>
              <a:t>ihtimali % </a:t>
            </a:r>
            <a:r>
              <a:rPr lang="tr-TR" sz="2800" dirty="0"/>
              <a:t>75'tir.</a:t>
            </a:r>
          </a:p>
          <a:p>
            <a:r>
              <a:rPr lang="tr-TR" sz="2800" dirty="0" smtClean="0"/>
              <a:t>C) </a:t>
            </a:r>
            <a:r>
              <a:rPr lang="tr-TR" sz="2800" dirty="0"/>
              <a:t>Güney’in AB kan gruplu olma </a:t>
            </a:r>
            <a:r>
              <a:rPr lang="tr-TR" sz="2800" dirty="0" smtClean="0"/>
              <a:t>ihtimali  % </a:t>
            </a:r>
            <a:r>
              <a:rPr lang="tr-TR" sz="2800" dirty="0"/>
              <a:t>25’tir.</a:t>
            </a:r>
          </a:p>
          <a:p>
            <a:r>
              <a:rPr lang="tr-TR" sz="2800" dirty="0"/>
              <a:t>D) Kuzey O kan gruplu olamaz.</a:t>
            </a:r>
          </a:p>
        </p:txBody>
      </p:sp>
      <p:sp>
        <p:nvSpPr>
          <p:cNvPr id="3" name="2 Altıgen"/>
          <p:cNvSpPr/>
          <p:nvPr/>
        </p:nvSpPr>
        <p:spPr>
          <a:xfrm>
            <a:off x="251520" y="5157192"/>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617523642"/>
              </p:ext>
            </p:extLst>
          </p:nvPr>
        </p:nvGraphicFramePr>
        <p:xfrm>
          <a:off x="1451992" y="188640"/>
          <a:ext cx="6096000" cy="23164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gridSpan="2">
                  <a:txBody>
                    <a:bodyPr/>
                    <a:lstStyle/>
                    <a:p>
                      <a:pPr algn="ctr"/>
                      <a:r>
                        <a:rPr lang="tr-TR" sz="3200" dirty="0" smtClean="0">
                          <a:solidFill>
                            <a:schemeClr val="tx1"/>
                          </a:solidFill>
                        </a:rPr>
                        <a:t>Gümüş Ailesi</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c gridSpan="2">
                  <a:txBody>
                    <a:bodyPr/>
                    <a:lstStyle/>
                    <a:p>
                      <a:pPr algn="ctr"/>
                      <a:r>
                        <a:rPr lang="tr-TR" sz="3200" dirty="0" smtClean="0">
                          <a:solidFill>
                            <a:schemeClr val="tx1"/>
                          </a:solidFill>
                        </a:rPr>
                        <a:t>Karaca</a:t>
                      </a:r>
                      <a:r>
                        <a:rPr lang="tr-TR" sz="3200" baseline="0" dirty="0" smtClean="0">
                          <a:solidFill>
                            <a:schemeClr val="tx1"/>
                          </a:solidFill>
                        </a:rPr>
                        <a:t>  </a:t>
                      </a:r>
                      <a:r>
                        <a:rPr lang="tr-TR" sz="3200" dirty="0" smtClean="0">
                          <a:solidFill>
                            <a:schemeClr val="tx1"/>
                          </a:solidFill>
                        </a:rPr>
                        <a:t>Ailesi</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tr-TR"/>
                    </a:p>
                  </a:txBody>
                  <a:tcPr/>
                </a:tc>
              </a:tr>
              <a:tr h="370840">
                <a:tc>
                  <a:txBody>
                    <a:bodyPr/>
                    <a:lstStyle/>
                    <a:p>
                      <a:pPr algn="ctr"/>
                      <a:r>
                        <a:rPr lang="tr-TR" sz="3200" dirty="0" smtClean="0">
                          <a:solidFill>
                            <a:schemeClr val="tx1"/>
                          </a:solidFill>
                        </a:rPr>
                        <a:t>Anne</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AO</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Anne</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AA</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tr-TR" sz="3200" dirty="0" smtClean="0">
                          <a:solidFill>
                            <a:schemeClr val="tx1"/>
                          </a:solidFill>
                        </a:rPr>
                        <a:t>Baba</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BO</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Baba</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BB</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tr-TR" sz="3200" dirty="0" smtClean="0">
                          <a:solidFill>
                            <a:schemeClr val="tx1"/>
                          </a:solidFill>
                        </a:rPr>
                        <a:t>Güney </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Kuzey </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r-TR" sz="3200" dirty="0" smtClean="0">
                          <a:solidFill>
                            <a:schemeClr val="tx1"/>
                          </a:solidFill>
                        </a:rPr>
                        <a:t>?</a:t>
                      </a:r>
                      <a:endParaRPr lang="tr-TR" sz="3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30442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8000"/>
                    </a14:imgEffect>
                    <a14:imgEffect>
                      <a14:brightnessContrast bright="18000" contrast="44000"/>
                    </a14:imgEffect>
                  </a14:imgLayer>
                </a14:imgProps>
              </a:ext>
              <a:ext uri="{28A0092B-C50C-407E-A947-70E740481C1C}">
                <a14:useLocalDpi xmlns:a14="http://schemas.microsoft.com/office/drawing/2010/main" val="0"/>
              </a:ext>
            </a:extLst>
          </a:blip>
          <a:srcRect/>
          <a:stretch>
            <a:fillRect/>
          </a:stretch>
        </p:blipFill>
        <p:spPr bwMode="auto">
          <a:xfrm>
            <a:off x="899592" y="20960"/>
            <a:ext cx="7632848" cy="3089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0" y="3161171"/>
            <a:ext cx="9144000" cy="1200329"/>
          </a:xfrm>
          <a:prstGeom prst="rect">
            <a:avLst/>
          </a:prstGeom>
        </p:spPr>
        <p:txBody>
          <a:bodyPr wrap="square">
            <a:spAutoFit/>
          </a:bodyPr>
          <a:lstStyle/>
          <a:p>
            <a:r>
              <a:rPr lang="tr-TR" sz="2400" dirty="0"/>
              <a:t>Yukarıda yağmur damlaları üzerine </a:t>
            </a:r>
            <a:r>
              <a:rPr lang="tr-TR" sz="2400" dirty="0" err="1" smtClean="0"/>
              <a:t>mayoz</a:t>
            </a:r>
            <a:r>
              <a:rPr lang="tr-TR" sz="2400" dirty="0" smtClean="0"/>
              <a:t>  ve </a:t>
            </a:r>
            <a:r>
              <a:rPr lang="tr-TR" sz="2400" dirty="0"/>
              <a:t>mitoz bölünmeye ait bazı özellikler yazılmıştır. </a:t>
            </a:r>
          </a:p>
          <a:p>
            <a:r>
              <a:rPr lang="tr-TR" sz="2400" dirty="0"/>
              <a:t>Bu damlalar ilgili olduğu göle düştüğüne </a:t>
            </a:r>
            <a:r>
              <a:rPr lang="tr-TR" sz="2400" dirty="0" smtClean="0"/>
              <a:t>göre </a:t>
            </a:r>
            <a:r>
              <a:rPr lang="tr-TR" sz="2400" dirty="0"/>
              <a:t>hangi eşleştirme </a:t>
            </a:r>
            <a:r>
              <a:rPr lang="tr-TR" sz="2400" b="1" dirty="0">
                <a:solidFill>
                  <a:srgbClr val="FF0000"/>
                </a:solidFill>
              </a:rPr>
              <a:t>yanlıştır ?</a:t>
            </a:r>
          </a:p>
        </p:txBody>
      </p:sp>
      <p:graphicFrame>
        <p:nvGraphicFramePr>
          <p:cNvPr id="3" name="Tablo 2"/>
          <p:cNvGraphicFramePr>
            <a:graphicFrameLocks noGrp="1"/>
          </p:cNvGraphicFramePr>
          <p:nvPr>
            <p:extLst>
              <p:ext uri="{D42A27DB-BD31-4B8C-83A1-F6EECF244321}">
                <p14:modId xmlns:p14="http://schemas.microsoft.com/office/powerpoint/2010/main" val="3189697955"/>
              </p:ext>
            </p:extLst>
          </p:nvPr>
        </p:nvGraphicFramePr>
        <p:xfrm>
          <a:off x="1524000" y="4480520"/>
          <a:ext cx="6432376" cy="1828800"/>
        </p:xfrm>
        <a:graphic>
          <a:graphicData uri="http://schemas.openxmlformats.org/drawingml/2006/table">
            <a:tbl>
              <a:tblPr firstRow="1" bandRow="1">
                <a:tableStyleId>{5C22544A-7EE6-4342-B048-85BDC9FD1C3A}</a:tableStyleId>
              </a:tblPr>
              <a:tblGrid>
                <a:gridCol w="599728"/>
                <a:gridCol w="1872208"/>
                <a:gridCol w="1368152"/>
                <a:gridCol w="2592288"/>
              </a:tblGrid>
              <a:tr h="370840">
                <a:tc>
                  <a:txBody>
                    <a:bodyPr/>
                    <a:lstStyle/>
                    <a:p>
                      <a:r>
                        <a:rPr lang="tr-TR" sz="2400" b="0" dirty="0" smtClean="0">
                          <a:ln w="9525">
                            <a:solidFill>
                              <a:schemeClr val="tx1"/>
                            </a:solidFill>
                          </a:ln>
                          <a:solidFill>
                            <a:schemeClr val="tx1"/>
                          </a:solidFill>
                          <a:latin typeface="Arial" pitchFamily="34" charset="0"/>
                          <a:cs typeface="Arial" pitchFamily="34" charset="0"/>
                        </a:rPr>
                        <a:t>A)</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0" dirty="0" smtClean="0">
                          <a:ln w="9525">
                            <a:solidFill>
                              <a:schemeClr val="tx1"/>
                            </a:solidFill>
                          </a:ln>
                          <a:solidFill>
                            <a:schemeClr val="tx1"/>
                          </a:solidFill>
                          <a:latin typeface="Arial" pitchFamily="34" charset="0"/>
                          <a:cs typeface="Arial" pitchFamily="34" charset="0"/>
                        </a:rPr>
                        <a:t>  l. Damla</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0" dirty="0" smtClean="0">
                          <a:ln w="9525">
                            <a:solidFill>
                              <a:schemeClr val="tx1"/>
                            </a:solidFill>
                          </a:ln>
                          <a:solidFill>
                            <a:schemeClr val="tx1"/>
                          </a:solidFill>
                          <a:latin typeface="Arial" pitchFamily="34" charset="0"/>
                          <a:cs typeface="Arial" pitchFamily="34" charset="0"/>
                        </a:rPr>
                        <a:t>Mitoz gölüne</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tr-TR" sz="2400" b="0" dirty="0" smtClean="0">
                          <a:ln w="9525">
                            <a:solidFill>
                              <a:schemeClr val="tx1"/>
                            </a:solidFill>
                          </a:ln>
                          <a:solidFill>
                            <a:schemeClr val="tx1"/>
                          </a:solidFill>
                          <a:latin typeface="Arial" pitchFamily="34" charset="0"/>
                          <a:cs typeface="Arial" pitchFamily="34" charset="0"/>
                        </a:rPr>
                        <a:t>B)</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0" dirty="0" smtClean="0">
                          <a:ln w="9525">
                            <a:solidFill>
                              <a:schemeClr val="tx1"/>
                            </a:solidFill>
                          </a:ln>
                          <a:solidFill>
                            <a:schemeClr val="tx1"/>
                          </a:solidFill>
                          <a:latin typeface="Arial" pitchFamily="34" charset="0"/>
                          <a:cs typeface="Arial" pitchFamily="34" charset="0"/>
                        </a:rPr>
                        <a:t> </a:t>
                      </a:r>
                      <a:r>
                        <a:rPr lang="tr-TR" sz="2400" b="0" dirty="0" err="1" smtClean="0">
                          <a:ln w="9525">
                            <a:solidFill>
                              <a:schemeClr val="tx1"/>
                            </a:solidFill>
                          </a:ln>
                          <a:solidFill>
                            <a:schemeClr val="tx1"/>
                          </a:solidFill>
                          <a:latin typeface="Arial" pitchFamily="34" charset="0"/>
                          <a:cs typeface="Arial" pitchFamily="34" charset="0"/>
                        </a:rPr>
                        <a:t>ll</a:t>
                      </a:r>
                      <a:r>
                        <a:rPr lang="tr-TR" sz="2400" b="0" dirty="0" smtClean="0">
                          <a:ln w="9525">
                            <a:solidFill>
                              <a:schemeClr val="tx1"/>
                            </a:solidFill>
                          </a:ln>
                          <a:solidFill>
                            <a:schemeClr val="tx1"/>
                          </a:solidFill>
                          <a:latin typeface="Arial" pitchFamily="34" charset="0"/>
                          <a:cs typeface="Arial" pitchFamily="34" charset="0"/>
                        </a:rPr>
                        <a:t>. Damla</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0" dirty="0" err="1" smtClean="0">
                          <a:ln w="9525">
                            <a:solidFill>
                              <a:schemeClr val="tx1"/>
                            </a:solidFill>
                          </a:ln>
                          <a:solidFill>
                            <a:schemeClr val="tx1"/>
                          </a:solidFill>
                          <a:latin typeface="Arial" pitchFamily="34" charset="0"/>
                          <a:cs typeface="Arial" pitchFamily="34" charset="0"/>
                        </a:rPr>
                        <a:t>Mayoz</a:t>
                      </a:r>
                      <a:r>
                        <a:rPr lang="tr-TR" sz="2400" b="0" dirty="0" smtClean="0">
                          <a:ln w="9525">
                            <a:solidFill>
                              <a:schemeClr val="tx1"/>
                            </a:solidFill>
                          </a:ln>
                          <a:solidFill>
                            <a:schemeClr val="tx1"/>
                          </a:solidFill>
                          <a:latin typeface="Arial" pitchFamily="34" charset="0"/>
                          <a:cs typeface="Arial" pitchFamily="34" charset="0"/>
                        </a:rPr>
                        <a:t> gölüne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tr-TR" sz="2400" b="0" dirty="0" smtClean="0">
                          <a:ln w="9525">
                            <a:solidFill>
                              <a:schemeClr val="tx1"/>
                            </a:solidFill>
                          </a:ln>
                          <a:solidFill>
                            <a:schemeClr val="tx1"/>
                          </a:solidFill>
                          <a:latin typeface="Arial" pitchFamily="34" charset="0"/>
                          <a:cs typeface="Arial" pitchFamily="34" charset="0"/>
                        </a:rPr>
                        <a:t>C)</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0" dirty="0" err="1" smtClean="0">
                          <a:ln w="9525">
                            <a:solidFill>
                              <a:schemeClr val="tx1"/>
                            </a:solidFill>
                          </a:ln>
                          <a:solidFill>
                            <a:schemeClr val="tx1"/>
                          </a:solidFill>
                          <a:latin typeface="Arial" pitchFamily="34" charset="0"/>
                          <a:cs typeface="Arial" pitchFamily="34" charset="0"/>
                        </a:rPr>
                        <a:t>lll</a:t>
                      </a:r>
                      <a:r>
                        <a:rPr lang="tr-TR" sz="2400" b="0" dirty="0" smtClean="0">
                          <a:ln w="9525">
                            <a:solidFill>
                              <a:schemeClr val="tx1"/>
                            </a:solidFill>
                          </a:ln>
                          <a:solidFill>
                            <a:schemeClr val="tx1"/>
                          </a:solidFill>
                          <a:latin typeface="Arial" pitchFamily="34" charset="0"/>
                          <a:cs typeface="Arial" pitchFamily="34" charset="0"/>
                        </a:rPr>
                        <a:t>. Damla</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0" dirty="0" smtClean="0">
                          <a:ln w="9525">
                            <a:solidFill>
                              <a:schemeClr val="tx1"/>
                            </a:solidFill>
                          </a:ln>
                          <a:solidFill>
                            <a:schemeClr val="tx1"/>
                          </a:solidFill>
                          <a:latin typeface="Arial" pitchFamily="34" charset="0"/>
                          <a:cs typeface="Arial" pitchFamily="34" charset="0"/>
                        </a:rPr>
                        <a:t>Mitoz gölüne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tr-TR" sz="2400" b="0" dirty="0" smtClean="0">
                          <a:ln w="9525">
                            <a:solidFill>
                              <a:schemeClr val="tx1"/>
                            </a:solidFill>
                          </a:ln>
                          <a:solidFill>
                            <a:schemeClr val="tx1"/>
                          </a:solidFill>
                          <a:latin typeface="Arial" pitchFamily="34" charset="0"/>
                          <a:cs typeface="Arial" pitchFamily="34" charset="0"/>
                        </a:rPr>
                        <a:t>D)</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tr-TR" sz="2400" b="0" dirty="0" err="1" smtClean="0">
                          <a:ln w="9525">
                            <a:solidFill>
                              <a:schemeClr val="tx1"/>
                            </a:solidFill>
                          </a:ln>
                          <a:solidFill>
                            <a:schemeClr val="tx1"/>
                          </a:solidFill>
                          <a:latin typeface="Arial" pitchFamily="34" charset="0"/>
                          <a:cs typeface="Arial" pitchFamily="34" charset="0"/>
                        </a:rPr>
                        <a:t>lV</a:t>
                      </a:r>
                      <a:r>
                        <a:rPr lang="tr-TR" sz="2400" b="0" dirty="0" smtClean="0">
                          <a:ln w="9525">
                            <a:solidFill>
                              <a:schemeClr val="tx1"/>
                            </a:solidFill>
                          </a:ln>
                          <a:solidFill>
                            <a:schemeClr val="tx1"/>
                          </a:solidFill>
                          <a:latin typeface="Arial" pitchFamily="34" charset="0"/>
                          <a:cs typeface="Arial" pitchFamily="34" charset="0"/>
                        </a:rPr>
                        <a:t>. Damla</a:t>
                      </a:r>
                      <a:endParaRPr lang="tr-TR" sz="2400" b="0" dirty="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sz="2400" b="0">
                        <a:ln w="9525">
                          <a:solidFill>
                            <a:schemeClr val="tx1"/>
                          </a:solidFill>
                        </a:ln>
                        <a:solidFill>
                          <a:schemeClr val="tx1"/>
                        </a:solidFill>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400" b="0" dirty="0" smtClean="0">
                          <a:ln w="9525">
                            <a:solidFill>
                              <a:schemeClr val="tx1"/>
                            </a:solidFill>
                          </a:ln>
                          <a:solidFill>
                            <a:schemeClr val="tx1"/>
                          </a:solidFill>
                          <a:latin typeface="Arial" pitchFamily="34" charset="0"/>
                          <a:cs typeface="Arial" pitchFamily="34" charset="0"/>
                        </a:rPr>
                        <a:t>Mitoz gölüne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Dikdörtgen 3"/>
          <p:cNvSpPr/>
          <p:nvPr/>
        </p:nvSpPr>
        <p:spPr>
          <a:xfrm>
            <a:off x="1763688" y="807095"/>
            <a:ext cx="260008" cy="461665"/>
          </a:xfrm>
          <a:prstGeom prst="rect">
            <a:avLst/>
          </a:prstGeom>
        </p:spPr>
        <p:txBody>
          <a:bodyPr wrap="none">
            <a:spAutoFit/>
          </a:bodyPr>
          <a:lstStyle/>
          <a:p>
            <a:r>
              <a:rPr lang="tr-TR" sz="2400" b="1" dirty="0">
                <a:solidFill>
                  <a:srgbClr val="FF0000"/>
                </a:solidFill>
              </a:rPr>
              <a:t>l</a:t>
            </a:r>
          </a:p>
        </p:txBody>
      </p:sp>
      <p:sp>
        <p:nvSpPr>
          <p:cNvPr id="6" name="Dikdörtgen 5"/>
          <p:cNvSpPr/>
          <p:nvPr/>
        </p:nvSpPr>
        <p:spPr>
          <a:xfrm>
            <a:off x="3372556" y="692696"/>
            <a:ext cx="335348" cy="461665"/>
          </a:xfrm>
          <a:prstGeom prst="rect">
            <a:avLst/>
          </a:prstGeom>
        </p:spPr>
        <p:txBody>
          <a:bodyPr wrap="none">
            <a:spAutoFit/>
          </a:bodyPr>
          <a:lstStyle/>
          <a:p>
            <a:r>
              <a:rPr lang="tr-TR" sz="2400" b="1" dirty="0" err="1" smtClean="0">
                <a:solidFill>
                  <a:srgbClr val="FF0000"/>
                </a:solidFill>
              </a:rPr>
              <a:t>ll</a:t>
            </a:r>
            <a:endParaRPr lang="tr-TR" sz="2400" b="1" dirty="0">
              <a:solidFill>
                <a:srgbClr val="FF0000"/>
              </a:solidFill>
            </a:endParaRPr>
          </a:p>
        </p:txBody>
      </p:sp>
      <p:sp>
        <p:nvSpPr>
          <p:cNvPr id="7" name="Dikdörtgen 6"/>
          <p:cNvSpPr/>
          <p:nvPr/>
        </p:nvSpPr>
        <p:spPr>
          <a:xfrm>
            <a:off x="5076056" y="692696"/>
            <a:ext cx="410690" cy="461665"/>
          </a:xfrm>
          <a:prstGeom prst="rect">
            <a:avLst/>
          </a:prstGeom>
        </p:spPr>
        <p:txBody>
          <a:bodyPr wrap="none">
            <a:spAutoFit/>
          </a:bodyPr>
          <a:lstStyle/>
          <a:p>
            <a:r>
              <a:rPr lang="tr-TR" sz="2400" b="1" dirty="0" err="1" smtClean="0">
                <a:solidFill>
                  <a:srgbClr val="FF0000"/>
                </a:solidFill>
              </a:rPr>
              <a:t>lll</a:t>
            </a:r>
            <a:endParaRPr lang="tr-TR" sz="2400" b="1" dirty="0">
              <a:solidFill>
                <a:srgbClr val="FF0000"/>
              </a:solidFill>
            </a:endParaRPr>
          </a:p>
        </p:txBody>
      </p:sp>
      <p:sp>
        <p:nvSpPr>
          <p:cNvPr id="8" name="Dikdörtgen 7"/>
          <p:cNvSpPr/>
          <p:nvPr/>
        </p:nvSpPr>
        <p:spPr>
          <a:xfrm>
            <a:off x="7297602" y="764704"/>
            <a:ext cx="442750" cy="461665"/>
          </a:xfrm>
          <a:prstGeom prst="rect">
            <a:avLst/>
          </a:prstGeom>
        </p:spPr>
        <p:txBody>
          <a:bodyPr wrap="none">
            <a:spAutoFit/>
          </a:bodyPr>
          <a:lstStyle/>
          <a:p>
            <a:r>
              <a:rPr lang="tr-TR" sz="2400" b="1" dirty="0" err="1" smtClean="0">
                <a:solidFill>
                  <a:srgbClr val="FF0000"/>
                </a:solidFill>
              </a:rPr>
              <a:t>lV</a:t>
            </a:r>
            <a:endParaRPr lang="tr-TR" sz="2400" b="1" dirty="0">
              <a:solidFill>
                <a:srgbClr val="FF0000"/>
              </a:solidFill>
            </a:endParaRPr>
          </a:p>
        </p:txBody>
      </p:sp>
      <p:sp>
        <p:nvSpPr>
          <p:cNvPr id="5" name="Sağ Ok 4"/>
          <p:cNvSpPr/>
          <p:nvPr/>
        </p:nvSpPr>
        <p:spPr>
          <a:xfrm>
            <a:off x="4139952" y="4653136"/>
            <a:ext cx="936104"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0" name="Sağ Ok 9"/>
          <p:cNvSpPr/>
          <p:nvPr/>
        </p:nvSpPr>
        <p:spPr>
          <a:xfrm>
            <a:off x="4139952" y="5157192"/>
            <a:ext cx="936104"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1" name="Sağ Ok 10"/>
          <p:cNvSpPr/>
          <p:nvPr/>
        </p:nvSpPr>
        <p:spPr>
          <a:xfrm>
            <a:off x="4139952" y="5517232"/>
            <a:ext cx="936104"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 name="Sağ Ok 11"/>
          <p:cNvSpPr/>
          <p:nvPr/>
        </p:nvSpPr>
        <p:spPr>
          <a:xfrm>
            <a:off x="4139952" y="6021288"/>
            <a:ext cx="936104" cy="1440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2 Altıgen"/>
          <p:cNvSpPr/>
          <p:nvPr/>
        </p:nvSpPr>
        <p:spPr>
          <a:xfrm flipV="1">
            <a:off x="1547664" y="5481228"/>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spTree>
    <p:extLst>
      <p:ext uri="{BB962C8B-B14F-4D97-AF65-F5344CB8AC3E}">
        <p14:creationId xmlns:p14="http://schemas.microsoft.com/office/powerpoint/2010/main" val="119253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476672"/>
            <a:ext cx="8568952" cy="4524315"/>
          </a:xfrm>
          <a:prstGeom prst="rect">
            <a:avLst/>
          </a:prstGeom>
        </p:spPr>
        <p:txBody>
          <a:bodyPr wrap="square">
            <a:spAutoFit/>
          </a:bodyPr>
          <a:lstStyle/>
          <a:p>
            <a:r>
              <a:rPr lang="tr-TR" sz="3200" dirty="0"/>
              <a:t>Bazı olaylar kalıtsal çeşitlilik sağlar.</a:t>
            </a:r>
          </a:p>
          <a:p>
            <a:r>
              <a:rPr lang="tr-TR" sz="3200" dirty="0"/>
              <a:t>Buna göre,</a:t>
            </a:r>
          </a:p>
          <a:p>
            <a:r>
              <a:rPr lang="tr-TR" sz="3200" b="1" dirty="0" smtClean="0"/>
              <a:t>  I. </a:t>
            </a:r>
            <a:r>
              <a:rPr lang="tr-TR" sz="3200" dirty="0" err="1" smtClean="0"/>
              <a:t>Mayoz</a:t>
            </a:r>
            <a:r>
              <a:rPr lang="tr-TR" sz="3200" dirty="0" smtClean="0"/>
              <a:t> </a:t>
            </a:r>
            <a:r>
              <a:rPr lang="tr-TR" sz="3200" dirty="0"/>
              <a:t>bölünmede parça değişiminin olması</a:t>
            </a:r>
          </a:p>
          <a:p>
            <a:r>
              <a:rPr lang="tr-TR" sz="3200" b="1" dirty="0" smtClean="0"/>
              <a:t> II. </a:t>
            </a:r>
            <a:r>
              <a:rPr lang="tr-TR" sz="3200" dirty="0" smtClean="0"/>
              <a:t>Mitoz </a:t>
            </a:r>
            <a:r>
              <a:rPr lang="tr-TR" sz="3200" dirty="0"/>
              <a:t>bölünme ile büyüme ve gelişmemiz</a:t>
            </a:r>
          </a:p>
          <a:p>
            <a:r>
              <a:rPr lang="tr-TR" sz="3200" b="1" dirty="0" smtClean="0"/>
              <a:t>III.</a:t>
            </a:r>
            <a:r>
              <a:rPr lang="tr-TR" sz="3200" dirty="0"/>
              <a:t> </a:t>
            </a:r>
            <a:r>
              <a:rPr lang="tr-TR" sz="3200" dirty="0" smtClean="0"/>
              <a:t>Spermin </a:t>
            </a:r>
            <a:r>
              <a:rPr lang="tr-TR" sz="3200" dirty="0"/>
              <a:t>yumurta ile birleşmesi</a:t>
            </a:r>
          </a:p>
          <a:p>
            <a:r>
              <a:rPr lang="tr-TR" sz="3200" dirty="0"/>
              <a:t>olaylarından hangileri kalıtsal çeşitlilik sağlar</a:t>
            </a:r>
            <a:r>
              <a:rPr lang="tr-TR" sz="3200" dirty="0" smtClean="0"/>
              <a:t>?</a:t>
            </a:r>
          </a:p>
          <a:p>
            <a:endParaRPr lang="tr-TR" sz="3200" dirty="0"/>
          </a:p>
          <a:p>
            <a:r>
              <a:rPr lang="tr-TR" sz="3200" b="1" dirty="0"/>
              <a:t>A) Yalnız I	</a:t>
            </a:r>
            <a:r>
              <a:rPr lang="tr-TR" sz="3200" b="1" dirty="0" smtClean="0"/>
              <a:t>          B) Yalnız</a:t>
            </a:r>
            <a:r>
              <a:rPr lang="tr-TR" sz="3200" b="1" dirty="0"/>
              <a:t> </a:t>
            </a:r>
            <a:r>
              <a:rPr lang="tr-TR" sz="3200" b="1" dirty="0" smtClean="0"/>
              <a:t>III</a:t>
            </a:r>
            <a:endParaRPr lang="tr-TR" sz="3200" b="1" dirty="0"/>
          </a:p>
          <a:p>
            <a:r>
              <a:rPr lang="tr-TR" sz="3200" b="1" dirty="0"/>
              <a:t>C) I ve III	</a:t>
            </a:r>
            <a:r>
              <a:rPr lang="tr-TR" sz="3200" b="1" dirty="0" smtClean="0"/>
              <a:t>          D) II </a:t>
            </a:r>
            <a:r>
              <a:rPr lang="tr-TR" sz="3200" b="1" dirty="0"/>
              <a:t>ve III</a:t>
            </a:r>
          </a:p>
        </p:txBody>
      </p:sp>
      <p:sp>
        <p:nvSpPr>
          <p:cNvPr id="3" name="2 Altıgen"/>
          <p:cNvSpPr/>
          <p:nvPr/>
        </p:nvSpPr>
        <p:spPr>
          <a:xfrm>
            <a:off x="433411" y="4005064"/>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spTree>
    <p:extLst>
      <p:ext uri="{BB962C8B-B14F-4D97-AF65-F5344CB8AC3E}">
        <p14:creationId xmlns:p14="http://schemas.microsoft.com/office/powerpoint/2010/main" val="242336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8640"/>
            <a:ext cx="4896544" cy="334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179512" y="3538012"/>
            <a:ext cx="8784976" cy="3046988"/>
          </a:xfrm>
          <a:prstGeom prst="rect">
            <a:avLst/>
          </a:prstGeom>
        </p:spPr>
        <p:txBody>
          <a:bodyPr wrap="square">
            <a:spAutoFit/>
          </a:bodyPr>
          <a:lstStyle/>
          <a:p>
            <a:r>
              <a:rPr lang="tr-TR" sz="2400" dirty="0"/>
              <a:t>Yukarıda Ali’nin ailesindeki bireylerin dil </a:t>
            </a:r>
            <a:r>
              <a:rPr lang="tr-TR" sz="2400" dirty="0" smtClean="0"/>
              <a:t>yuvarlama veya </a:t>
            </a:r>
            <a:r>
              <a:rPr lang="tr-TR" sz="2400" dirty="0"/>
              <a:t>dil yuvarlayamama durumlarını gösteren </a:t>
            </a:r>
            <a:r>
              <a:rPr lang="tr-TR" sz="2400" dirty="0" smtClean="0"/>
              <a:t>bir soyağacı </a:t>
            </a:r>
            <a:r>
              <a:rPr lang="tr-TR" sz="2400" dirty="0"/>
              <a:t>yer almaktadır.</a:t>
            </a:r>
          </a:p>
          <a:p>
            <a:r>
              <a:rPr lang="tr-TR" sz="2400" dirty="0"/>
              <a:t>Buna göre, aşağıdaki bilgilerden hangisi </a:t>
            </a:r>
            <a:r>
              <a:rPr lang="tr-TR" sz="2400" dirty="0" smtClean="0"/>
              <a:t> yanlıştır</a:t>
            </a:r>
            <a:r>
              <a:rPr lang="tr-TR" sz="2400" dirty="0"/>
              <a:t>?</a:t>
            </a:r>
          </a:p>
          <a:p>
            <a:r>
              <a:rPr lang="tr-TR" sz="2400" dirty="0" smtClean="0"/>
              <a:t>A) Dil </a:t>
            </a:r>
            <a:r>
              <a:rPr lang="tr-TR" sz="2400" dirty="0"/>
              <a:t>yuvarlama baskın bir özelliktir.</a:t>
            </a:r>
          </a:p>
          <a:p>
            <a:r>
              <a:rPr lang="tr-TR" sz="2400" dirty="0" smtClean="0"/>
              <a:t>B) Ali’nin </a:t>
            </a:r>
            <a:r>
              <a:rPr lang="tr-TR" sz="2400" dirty="0"/>
              <a:t>dedesi </a:t>
            </a:r>
            <a:r>
              <a:rPr lang="tr-TR" sz="2400" dirty="0" err="1"/>
              <a:t>homozigot</a:t>
            </a:r>
            <a:r>
              <a:rPr lang="tr-TR" sz="2400" dirty="0"/>
              <a:t> baskındır.</a:t>
            </a:r>
          </a:p>
          <a:p>
            <a:r>
              <a:rPr lang="tr-TR" sz="2400" dirty="0" smtClean="0"/>
              <a:t>C) Ali’nin </a:t>
            </a:r>
            <a:r>
              <a:rPr lang="tr-TR" sz="2400" dirty="0"/>
              <a:t>dayısı dil yuvarlama genini </a:t>
            </a:r>
            <a:r>
              <a:rPr lang="tr-TR" sz="2400" dirty="0" smtClean="0"/>
              <a:t>taşımamaktadır</a:t>
            </a:r>
            <a:r>
              <a:rPr lang="tr-TR" sz="2400" dirty="0"/>
              <a:t>.</a:t>
            </a:r>
          </a:p>
          <a:p>
            <a:r>
              <a:rPr lang="tr-TR" sz="2400" dirty="0" smtClean="0"/>
              <a:t>D) Ali’nin </a:t>
            </a:r>
            <a:r>
              <a:rPr lang="tr-TR" sz="2400" dirty="0"/>
              <a:t>anneannesi ve babası dil yuvarlama </a:t>
            </a:r>
            <a:r>
              <a:rPr lang="tr-TR" sz="2400" dirty="0" smtClean="0"/>
              <a:t>genini </a:t>
            </a:r>
            <a:r>
              <a:rPr lang="tr-TR" sz="2400" dirty="0" err="1"/>
              <a:t>heterozigot</a:t>
            </a:r>
            <a:r>
              <a:rPr lang="tr-TR" sz="2400" dirty="0"/>
              <a:t> baskın olarak taşır.</a:t>
            </a:r>
          </a:p>
        </p:txBody>
      </p:sp>
      <p:sp>
        <p:nvSpPr>
          <p:cNvPr id="5" name="2 Altıgen"/>
          <p:cNvSpPr/>
          <p:nvPr/>
        </p:nvSpPr>
        <p:spPr>
          <a:xfrm>
            <a:off x="179565" y="5061506"/>
            <a:ext cx="432048"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spTree>
    <p:extLst>
      <p:ext uri="{BB962C8B-B14F-4D97-AF65-F5344CB8AC3E}">
        <p14:creationId xmlns:p14="http://schemas.microsoft.com/office/powerpoint/2010/main" val="303239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88640"/>
            <a:ext cx="1514004" cy="523220"/>
          </a:xfrm>
          <a:prstGeom prst="rect">
            <a:avLst/>
          </a:prstGeom>
        </p:spPr>
        <p:txBody>
          <a:bodyPr wrap="none">
            <a:spAutoFit/>
          </a:bodyPr>
          <a:lstStyle/>
          <a:p>
            <a:r>
              <a:rPr lang="es-ES" sz="2800" b="1" dirty="0" smtClean="0"/>
              <a:t>Mayoz </a:t>
            </a:r>
            <a:r>
              <a:rPr lang="tr-TR" sz="2800" b="1" dirty="0" smtClean="0"/>
              <a:t> </a:t>
            </a:r>
            <a:r>
              <a:rPr lang="es-ES" sz="2800" b="1" dirty="0" smtClean="0"/>
              <a:t>1</a:t>
            </a:r>
            <a:endParaRPr lang="tr-TR" sz="2800" b="1" dirty="0"/>
          </a:p>
        </p:txBody>
      </p:sp>
      <p:sp>
        <p:nvSpPr>
          <p:cNvPr id="4" name="Dikdörtgen 3"/>
          <p:cNvSpPr/>
          <p:nvPr/>
        </p:nvSpPr>
        <p:spPr>
          <a:xfrm>
            <a:off x="34249" y="836712"/>
            <a:ext cx="4248472" cy="3785652"/>
          </a:xfrm>
          <a:prstGeom prst="rect">
            <a:avLst/>
          </a:prstGeom>
        </p:spPr>
        <p:txBody>
          <a:bodyPr wrap="square">
            <a:spAutoFit/>
          </a:bodyPr>
          <a:lstStyle/>
          <a:p>
            <a:endParaRPr lang="tr-TR" sz="2400" dirty="0">
              <a:latin typeface="+mj-lt"/>
            </a:endParaRPr>
          </a:p>
          <a:p>
            <a:r>
              <a:rPr lang="tr-TR" sz="2400" b="1" dirty="0" smtClean="0">
                <a:latin typeface="+mj-lt"/>
              </a:rPr>
              <a:t>Hazırlık </a:t>
            </a:r>
            <a:r>
              <a:rPr lang="tr-TR" sz="2400" b="1" dirty="0">
                <a:latin typeface="+mj-lt"/>
              </a:rPr>
              <a:t>evresi</a:t>
            </a:r>
            <a:endParaRPr lang="tr-TR" sz="2400" dirty="0">
              <a:latin typeface="+mj-lt"/>
            </a:endParaRPr>
          </a:p>
          <a:p>
            <a:r>
              <a:rPr lang="tr-TR" sz="2400" dirty="0">
                <a:latin typeface="+mj-lt"/>
              </a:rPr>
              <a:t>Bu evrede şu olaylar gözlenir: </a:t>
            </a:r>
          </a:p>
          <a:p>
            <a:pPr marL="285750" indent="-285750">
              <a:buFont typeface="Wingdings" pitchFamily="2" charset="2"/>
              <a:buChar char="ü"/>
            </a:pPr>
            <a:r>
              <a:rPr lang="tr-TR" sz="2400" dirty="0" smtClean="0">
                <a:latin typeface="+mj-lt"/>
              </a:rPr>
              <a:t>Hücredeki kalıtsal </a:t>
            </a:r>
            <a:r>
              <a:rPr lang="tr-TR" sz="2400" dirty="0">
                <a:latin typeface="+mj-lt"/>
              </a:rPr>
              <a:t>madde iki katına çıkar, </a:t>
            </a:r>
            <a:r>
              <a:rPr lang="tr-TR" sz="2400" dirty="0" smtClean="0">
                <a:latin typeface="+mj-lt"/>
              </a:rPr>
              <a:t>kromatin iplikler kendini </a:t>
            </a:r>
            <a:r>
              <a:rPr lang="tr-TR" sz="2400" dirty="0">
                <a:latin typeface="+mj-lt"/>
              </a:rPr>
              <a:t>eşler(kopyalar</a:t>
            </a:r>
            <a:r>
              <a:rPr lang="tr-TR" sz="2400" dirty="0" smtClean="0">
                <a:latin typeface="+mj-lt"/>
              </a:rPr>
              <a:t>).</a:t>
            </a:r>
          </a:p>
          <a:p>
            <a:pPr marL="285750" indent="-285750">
              <a:buFont typeface="Wingdings" pitchFamily="2" charset="2"/>
              <a:buChar char="ü"/>
            </a:pPr>
            <a:r>
              <a:rPr lang="tr-TR" sz="2400" dirty="0" smtClean="0">
                <a:latin typeface="+mj-lt"/>
              </a:rPr>
              <a:t>Hücrenin </a:t>
            </a:r>
            <a:r>
              <a:rPr lang="tr-TR" sz="2400" dirty="0">
                <a:latin typeface="+mj-lt"/>
              </a:rPr>
              <a:t>içindeki yaşamsal faaliyetler hızlanır. </a:t>
            </a:r>
          </a:p>
          <a:p>
            <a:pPr marL="285750" indent="-285750">
              <a:buFont typeface="Wingdings" pitchFamily="2" charset="2"/>
              <a:buChar char="ü"/>
            </a:pPr>
            <a:r>
              <a:rPr lang="tr-TR" sz="2400" dirty="0" err="1" smtClean="0">
                <a:latin typeface="+mj-lt"/>
              </a:rPr>
              <a:t>Sentrozom</a:t>
            </a:r>
            <a:r>
              <a:rPr lang="tr-TR" sz="2400" dirty="0" smtClean="0">
                <a:latin typeface="+mj-lt"/>
              </a:rPr>
              <a:t>  (</a:t>
            </a:r>
            <a:r>
              <a:rPr lang="tr-TR" sz="2400" dirty="0" err="1" smtClean="0">
                <a:latin typeface="+mj-lt"/>
              </a:rPr>
              <a:t>sentriol</a:t>
            </a:r>
            <a:r>
              <a:rPr lang="tr-TR" sz="2400" dirty="0" smtClean="0">
                <a:latin typeface="+mj-lt"/>
              </a:rPr>
              <a:t>) kendini </a:t>
            </a:r>
            <a:r>
              <a:rPr lang="tr-TR" sz="2400" dirty="0">
                <a:latin typeface="+mj-lt"/>
              </a:rPr>
              <a:t>eşler(kopyalar)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724436"/>
            <a:ext cx="500543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84962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35877934"/>
              </p:ext>
            </p:extLst>
          </p:nvPr>
        </p:nvGraphicFramePr>
        <p:xfrm>
          <a:off x="323528" y="369332"/>
          <a:ext cx="4680519" cy="2324236"/>
        </p:xfrm>
        <a:graphic>
          <a:graphicData uri="http://schemas.openxmlformats.org/drawingml/2006/table">
            <a:tbl>
              <a:tblPr firstRow="1" firstCol="1" bandRow="1">
                <a:tableStyleId>{5C22544A-7EE6-4342-B048-85BDC9FD1C3A}</a:tableStyleId>
              </a:tblPr>
              <a:tblGrid>
                <a:gridCol w="2520279"/>
                <a:gridCol w="792088"/>
                <a:gridCol w="1368152"/>
              </a:tblGrid>
              <a:tr h="382114">
                <a:tc>
                  <a:txBody>
                    <a:bodyPr/>
                    <a:lstStyle/>
                    <a:p>
                      <a:pPr>
                        <a:spcAft>
                          <a:spcPts val="0"/>
                        </a:spcAft>
                      </a:pPr>
                      <a:r>
                        <a:rPr lang="tr-TR" sz="1800" dirty="0" err="1">
                          <a:solidFill>
                            <a:schemeClr val="tx1"/>
                          </a:solidFill>
                          <a:effectLst/>
                        </a:rPr>
                        <a:t>Adenin</a:t>
                      </a:r>
                      <a:r>
                        <a:rPr lang="tr-TR" sz="1800" dirty="0">
                          <a:solidFill>
                            <a:schemeClr val="tx1"/>
                          </a:solidFill>
                          <a:effectLst/>
                        </a:rPr>
                        <a:t> bazı</a:t>
                      </a: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dirty="0">
                          <a:solidFill>
                            <a:schemeClr val="tx1"/>
                          </a:solidFill>
                          <a:effectLst/>
                        </a:rPr>
                        <a:t>■</a:t>
                      </a: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50</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114">
                <a:tc>
                  <a:txBody>
                    <a:bodyPr/>
                    <a:lstStyle/>
                    <a:p>
                      <a:pPr>
                        <a:spcAft>
                          <a:spcPts val="0"/>
                        </a:spcAft>
                      </a:pPr>
                      <a:r>
                        <a:rPr lang="tr-TR" sz="1800">
                          <a:solidFill>
                            <a:schemeClr val="tx1"/>
                          </a:solidFill>
                          <a:effectLst/>
                        </a:rPr>
                        <a:t>Guanin bazı</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40</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114">
                <a:tc>
                  <a:txBody>
                    <a:bodyPr/>
                    <a:lstStyle/>
                    <a:p>
                      <a:pPr>
                        <a:spcAft>
                          <a:spcPts val="0"/>
                        </a:spcAft>
                      </a:pPr>
                      <a:r>
                        <a:rPr lang="tr-TR" sz="1800">
                          <a:solidFill>
                            <a:schemeClr val="tx1"/>
                          </a:solidFill>
                          <a:effectLst/>
                        </a:rPr>
                        <a:t>Sitozin bazı</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dirty="0">
                          <a:solidFill>
                            <a:schemeClr val="tx1"/>
                          </a:solidFill>
                          <a:effectLst/>
                        </a:rPr>
                        <a:t>O</a:t>
                      </a: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50</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114">
                <a:tc>
                  <a:txBody>
                    <a:bodyPr/>
                    <a:lstStyle/>
                    <a:p>
                      <a:pPr>
                        <a:spcAft>
                          <a:spcPts val="0"/>
                        </a:spcAft>
                      </a:pPr>
                      <a:r>
                        <a:rPr lang="tr-TR" sz="1800">
                          <a:solidFill>
                            <a:schemeClr val="tx1"/>
                          </a:solidFill>
                          <a:effectLst/>
                        </a:rPr>
                        <a:t>Timin bazı</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20</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2114">
                <a:tc>
                  <a:txBody>
                    <a:bodyPr/>
                    <a:lstStyle/>
                    <a:p>
                      <a:pPr>
                        <a:spcAft>
                          <a:spcPts val="0"/>
                        </a:spcAft>
                      </a:pPr>
                      <a:r>
                        <a:rPr lang="tr-TR" sz="1800">
                          <a:solidFill>
                            <a:schemeClr val="tx1"/>
                          </a:solidFill>
                          <a:effectLst/>
                        </a:rPr>
                        <a:t>Fosfat</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2800" dirty="0">
                          <a:solidFill>
                            <a:schemeClr val="tx1"/>
                          </a:solidFill>
                          <a:effectLst/>
                        </a:rPr>
                        <a:t>•</a:t>
                      </a:r>
                      <a:endParaRPr lang="tr-TR" sz="28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a:solidFill>
                            <a:schemeClr val="tx1"/>
                          </a:solidFill>
                          <a:effectLst/>
                        </a:rPr>
                        <a:t>100</a:t>
                      </a:r>
                      <a:endParaRPr lang="tr-TR" sz="120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9060">
                <a:tc>
                  <a:txBody>
                    <a:bodyPr/>
                    <a:lstStyle/>
                    <a:p>
                      <a:pPr>
                        <a:spcAft>
                          <a:spcPts val="0"/>
                        </a:spcAft>
                      </a:pPr>
                      <a:r>
                        <a:rPr lang="tr-TR" sz="1800" dirty="0" err="1">
                          <a:solidFill>
                            <a:schemeClr val="tx1"/>
                          </a:solidFill>
                          <a:effectLst/>
                        </a:rPr>
                        <a:t>Deoksiriboz</a:t>
                      </a:r>
                      <a:r>
                        <a:rPr lang="tr-TR" sz="1800" dirty="0">
                          <a:solidFill>
                            <a:schemeClr val="tx1"/>
                          </a:solidFill>
                          <a:effectLst/>
                        </a:rPr>
                        <a:t> </a:t>
                      </a:r>
                      <a:r>
                        <a:rPr lang="tr-TR" sz="1200" baseline="0" dirty="0" smtClean="0">
                          <a:solidFill>
                            <a:schemeClr val="tx1"/>
                          </a:solidFill>
                          <a:effectLst/>
                        </a:rPr>
                        <a:t>   </a:t>
                      </a:r>
                      <a:r>
                        <a:rPr lang="tr-TR" sz="1800" dirty="0" smtClean="0">
                          <a:solidFill>
                            <a:schemeClr val="tx1"/>
                          </a:solidFill>
                          <a:effectLst/>
                        </a:rPr>
                        <a:t>Şekeri</a:t>
                      </a: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2400" dirty="0">
                          <a:solidFill>
                            <a:schemeClr val="tx1"/>
                          </a:solidFill>
                          <a:effectLst/>
                        </a:rPr>
                        <a:t>▲</a:t>
                      </a:r>
                      <a:endParaRPr lang="tr-TR" sz="24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tr-TR" sz="1800" dirty="0">
                          <a:solidFill>
                            <a:schemeClr val="tx1"/>
                          </a:solidFill>
                          <a:effectLst/>
                        </a:rPr>
                        <a:t>120</a:t>
                      </a:r>
                      <a:endParaRPr lang="tr-TR" sz="1200" dirty="0">
                        <a:solidFill>
                          <a:schemeClr val="tx1"/>
                        </a:solidFill>
                        <a:effectLst/>
                        <a:latin typeface="Courier New"/>
                        <a:ea typeface="Courier New"/>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1"/>
          <p:cNvSpPr>
            <a:spLocks noChangeArrowheads="1"/>
          </p:cNvSpPr>
          <p:nvPr/>
        </p:nvSpPr>
        <p:spPr bwMode="auto">
          <a:xfrm>
            <a:off x="5292080" y="292388"/>
            <a:ext cx="367240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rgbClr val="000000"/>
                </a:solidFill>
                <a:effectLst/>
                <a:latin typeface="Arial" pitchFamily="34" charset="0"/>
                <a:ea typeface="Courier New" pitchFamily="49" charset="0"/>
                <a:cs typeface="Arial" pitchFamily="34" charset="0"/>
              </a:rPr>
              <a:t>Ece öğretmen, kartondan yukarıda belirtilen miktar</a:t>
            </a:r>
            <a:r>
              <a:rPr lang="tr-TR" dirty="0">
                <a:latin typeface="Arial" pitchFamily="34" charset="0"/>
                <a:cs typeface="Arial" pitchFamily="34" charset="0"/>
              </a:rPr>
              <a:t> </a:t>
            </a:r>
            <a:r>
              <a:rPr kumimoji="0" lang="tr-TR" b="0" i="0" u="none" strike="noStrike" cap="none" normalizeH="0" baseline="0" dirty="0" smtClean="0">
                <a:ln>
                  <a:noFill/>
                </a:ln>
                <a:solidFill>
                  <a:srgbClr val="000000"/>
                </a:solidFill>
                <a:effectLst/>
                <a:latin typeface="Arial" pitchFamily="34" charset="0"/>
                <a:ea typeface="Courier New" pitchFamily="49" charset="0"/>
                <a:cs typeface="Arial" pitchFamily="34" charset="0"/>
              </a:rPr>
              <a:t>ve şekilde parçalar keserek, bu şekillerden öğrencilerinin bir DNA modeli oluşturmasını istemiştir. Bu</a:t>
            </a:r>
            <a:r>
              <a:rPr lang="tr-TR" dirty="0">
                <a:latin typeface="Arial" pitchFamily="34" charset="0"/>
                <a:cs typeface="Arial" pitchFamily="34" charset="0"/>
              </a:rPr>
              <a:t> </a:t>
            </a:r>
            <a:r>
              <a:rPr kumimoji="0" lang="tr-TR" b="0" i="0" u="none" strike="noStrike" cap="none" normalizeH="0" baseline="0" dirty="0" smtClean="0">
                <a:ln>
                  <a:noFill/>
                </a:ln>
                <a:solidFill>
                  <a:srgbClr val="000000"/>
                </a:solidFill>
                <a:effectLst/>
                <a:latin typeface="Arial" pitchFamily="34" charset="0"/>
                <a:ea typeface="Courier New" pitchFamily="49" charset="0"/>
                <a:cs typeface="Arial" pitchFamily="34" charset="0"/>
              </a:rPr>
              <a:t>modeli oluştururken öğrencilerin □ ve </a:t>
            </a:r>
            <a:r>
              <a:rPr kumimoji="0" lang="tr-TR" sz="2800" b="0" i="0" u="none" strike="noStrike" cap="none" normalizeH="0" baseline="0" dirty="0" smtClean="0">
                <a:ln>
                  <a:noFill/>
                </a:ln>
                <a:solidFill>
                  <a:srgbClr val="000000"/>
                </a:solidFill>
                <a:effectLst/>
                <a:latin typeface="Arial" pitchFamily="34" charset="0"/>
                <a:ea typeface="Courier New" pitchFamily="49" charset="0"/>
                <a:cs typeface="Arial" pitchFamily="34" charset="0"/>
              </a:rPr>
              <a:t>•</a:t>
            </a:r>
            <a:r>
              <a:rPr kumimoji="0" lang="tr-TR" b="0" i="0" u="none" strike="noStrike" cap="none" normalizeH="0" baseline="0" dirty="0" smtClean="0">
                <a:ln>
                  <a:noFill/>
                </a:ln>
                <a:solidFill>
                  <a:srgbClr val="000000"/>
                </a:solidFill>
                <a:effectLst/>
                <a:latin typeface="Arial" pitchFamily="34" charset="0"/>
                <a:ea typeface="Courier New" pitchFamily="49" charset="0"/>
                <a:cs typeface="Arial" pitchFamily="34" charset="0"/>
              </a:rPr>
              <a:t> sembollerinin tamamını kullanmaları tek şarttır.</a:t>
            </a: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Dikdörtgen 3"/>
          <p:cNvSpPr/>
          <p:nvPr/>
        </p:nvSpPr>
        <p:spPr>
          <a:xfrm>
            <a:off x="2699792" y="0"/>
            <a:ext cx="2376264" cy="369332"/>
          </a:xfrm>
          <a:prstGeom prst="rect">
            <a:avLst/>
          </a:prstGeom>
        </p:spPr>
        <p:txBody>
          <a:bodyPr wrap="square">
            <a:spAutoFit/>
          </a:bodyPr>
          <a:lstStyle/>
          <a:p>
            <a:pPr lvl="0" fontAlgn="base">
              <a:spcBef>
                <a:spcPct val="0"/>
              </a:spcBef>
              <a:spcAft>
                <a:spcPct val="0"/>
              </a:spcAft>
            </a:pPr>
            <a:r>
              <a:rPr lang="tr-TR" b="1" u="sng" dirty="0">
                <a:solidFill>
                  <a:srgbClr val="000000"/>
                </a:solidFill>
                <a:latin typeface="Arial" pitchFamily="34" charset="0"/>
                <a:ea typeface="Courier New" pitchFamily="49" charset="0"/>
                <a:cs typeface="Arial" pitchFamily="34" charset="0"/>
              </a:rPr>
              <a:t>Sembo</a:t>
            </a:r>
            <a:r>
              <a:rPr lang="tr-TR" u="sng" dirty="0">
                <a:solidFill>
                  <a:srgbClr val="000000"/>
                </a:solidFill>
                <a:latin typeface="Arial" pitchFamily="34" charset="0"/>
                <a:ea typeface="Courier New" pitchFamily="49" charset="0"/>
                <a:cs typeface="Arial" pitchFamily="34" charset="0"/>
              </a:rPr>
              <a:t>l</a:t>
            </a:r>
            <a:r>
              <a:rPr lang="tr-TR" dirty="0">
                <a:solidFill>
                  <a:srgbClr val="000000"/>
                </a:solidFill>
                <a:latin typeface="Arial" pitchFamily="34" charset="0"/>
                <a:ea typeface="Courier New" pitchFamily="49" charset="0"/>
                <a:cs typeface="Arial" pitchFamily="34" charset="0"/>
              </a:rPr>
              <a:t>  </a:t>
            </a:r>
            <a:r>
              <a:rPr lang="tr-TR" b="1" u="sng" dirty="0">
                <a:solidFill>
                  <a:srgbClr val="000000"/>
                </a:solidFill>
                <a:latin typeface="Arial" pitchFamily="34" charset="0"/>
                <a:ea typeface="Courier New" pitchFamily="49" charset="0"/>
                <a:cs typeface="Arial" pitchFamily="34" charset="0"/>
              </a:rPr>
              <a:t>Sayı (tane)</a:t>
            </a:r>
            <a:endParaRPr lang="tr-TR" sz="1100" b="1" u="sng"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060064"/>
            <a:ext cx="4968552" cy="37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179512" y="2690732"/>
            <a:ext cx="8352928" cy="369332"/>
          </a:xfrm>
          <a:prstGeom prst="rect">
            <a:avLst/>
          </a:prstGeom>
        </p:spPr>
        <p:txBody>
          <a:bodyPr wrap="square">
            <a:spAutoFit/>
          </a:bodyPr>
          <a:lstStyle/>
          <a:p>
            <a:pPr lvl="0" eaLnBrk="0" fontAlgn="base" hangingPunct="0">
              <a:spcBef>
                <a:spcPct val="0"/>
              </a:spcBef>
              <a:spcAft>
                <a:spcPct val="0"/>
              </a:spcAft>
            </a:pPr>
            <a:r>
              <a:rPr lang="tr-TR" dirty="0">
                <a:solidFill>
                  <a:srgbClr val="000000"/>
                </a:solidFill>
                <a:latin typeface="Arial" pitchFamily="34" charset="0"/>
                <a:ea typeface="Courier New" pitchFamily="49" charset="0"/>
                <a:cs typeface="Arial" pitchFamily="34" charset="0"/>
              </a:rPr>
              <a:t>Bu şart doğrultusunda oluşturulan modelle ilgili</a:t>
            </a:r>
            <a:r>
              <a:rPr lang="tr-TR" dirty="0">
                <a:latin typeface="Arial" pitchFamily="34" charset="0"/>
                <a:cs typeface="Arial" pitchFamily="34" charset="0"/>
              </a:rPr>
              <a:t> </a:t>
            </a:r>
            <a:r>
              <a:rPr lang="tr-TR" dirty="0">
                <a:solidFill>
                  <a:srgbClr val="000000"/>
                </a:solidFill>
                <a:latin typeface="Arial" pitchFamily="34" charset="0"/>
                <a:ea typeface="Courier New" pitchFamily="49" charset="0"/>
                <a:cs typeface="Arial" pitchFamily="34" charset="0"/>
              </a:rPr>
              <a:t>hangi öğrencinin tespiti yanlıştır?</a:t>
            </a:r>
            <a:endParaRPr lang="tr-TR" dirty="0">
              <a:latin typeface="Arial" pitchFamily="34" charset="0"/>
              <a:cs typeface="Arial" pitchFamily="34" charset="0"/>
            </a:endParaRPr>
          </a:p>
        </p:txBody>
      </p:sp>
      <p:sp>
        <p:nvSpPr>
          <p:cNvPr id="6" name="İkizkenar Üçgen 5"/>
          <p:cNvSpPr/>
          <p:nvPr/>
        </p:nvSpPr>
        <p:spPr>
          <a:xfrm>
            <a:off x="2915816" y="836712"/>
            <a:ext cx="144016" cy="144016"/>
          </a:xfrm>
          <a:prstGeom prst="triangl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2 Altıgen"/>
          <p:cNvSpPr/>
          <p:nvPr/>
        </p:nvSpPr>
        <p:spPr>
          <a:xfrm>
            <a:off x="4266656" y="3060064"/>
            <a:ext cx="305344" cy="360040"/>
          </a:xfrm>
          <a:prstGeom prst="hexagon">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tr-T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tr-TR" dirty="0"/>
          </a:p>
        </p:txBody>
      </p:sp>
    </p:spTree>
    <p:extLst>
      <p:ext uri="{BB962C8B-B14F-4D97-AF65-F5344CB8AC3E}">
        <p14:creationId xmlns:p14="http://schemas.microsoft.com/office/powerpoint/2010/main" val="9356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2 İçerik Yer Tutucusu"/>
          <p:cNvSpPr txBox="1">
            <a:spLocks/>
          </p:cNvSpPr>
          <p:nvPr/>
        </p:nvSpPr>
        <p:spPr bwMode="auto">
          <a:xfrm>
            <a:off x="107504" y="981075"/>
            <a:ext cx="892899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Font typeface="Arial" charset="0"/>
              <a:buNone/>
            </a:pPr>
            <a:r>
              <a:rPr lang="tr-TR" sz="4800" b="1" i="1" dirty="0">
                <a:latin typeface="Calibri" pitchFamily="34" charset="0"/>
              </a:rPr>
              <a:t>Hidayet </a:t>
            </a:r>
            <a:r>
              <a:rPr lang="tr-TR" sz="4800" b="1" i="1" dirty="0" smtClean="0">
                <a:latin typeface="Calibri" pitchFamily="34" charset="0"/>
              </a:rPr>
              <a:t>GÜNEŞ</a:t>
            </a:r>
          </a:p>
          <a:p>
            <a:pPr algn="ctr" eaLnBrk="1" hangingPunct="1">
              <a:spcBef>
                <a:spcPct val="20000"/>
              </a:spcBef>
            </a:pPr>
            <a:r>
              <a:rPr lang="tr-TR" sz="4800" b="1" i="1" dirty="0">
                <a:latin typeface="Calibri" pitchFamily="34" charset="0"/>
              </a:rPr>
              <a:t>Fen ve Teknoloji Öğretmeni</a:t>
            </a:r>
          </a:p>
          <a:p>
            <a:pPr algn="ctr" eaLnBrk="1" hangingPunct="1">
              <a:spcBef>
                <a:spcPct val="20000"/>
              </a:spcBef>
              <a:buFont typeface="Arial" charset="0"/>
              <a:buNone/>
            </a:pPr>
            <a:r>
              <a:rPr lang="tr-TR" sz="4800" b="1" i="1" dirty="0" err="1" smtClean="0">
                <a:latin typeface="Calibri" pitchFamily="34" charset="0"/>
              </a:rPr>
              <a:t>Beşeylül</a:t>
            </a:r>
            <a:r>
              <a:rPr lang="tr-TR" sz="4800" b="1" i="1" dirty="0" smtClean="0">
                <a:latin typeface="Calibri" pitchFamily="34" charset="0"/>
              </a:rPr>
              <a:t> Ortaokulu</a:t>
            </a:r>
            <a:endParaRPr lang="tr-TR" sz="4800" b="1" i="1" dirty="0">
              <a:latin typeface="Calibri" pitchFamily="34" charset="0"/>
            </a:endParaRPr>
          </a:p>
          <a:p>
            <a:pPr algn="ctr" eaLnBrk="1" hangingPunct="1">
              <a:spcBef>
                <a:spcPct val="20000"/>
              </a:spcBef>
              <a:buFont typeface="Arial" charset="0"/>
              <a:buNone/>
            </a:pPr>
            <a:r>
              <a:rPr lang="tr-TR" sz="4800" b="1" i="1" dirty="0" smtClean="0">
                <a:latin typeface="Calibri" pitchFamily="34" charset="0"/>
              </a:rPr>
              <a:t>Nazilli/AYDIN </a:t>
            </a:r>
            <a:endParaRPr lang="tr-TR" sz="4800" b="1" i="1" dirty="0">
              <a:latin typeface="Calibri" pitchFamily="34" charset="0"/>
            </a:endParaRPr>
          </a:p>
        </p:txBody>
      </p:sp>
      <p:sp>
        <p:nvSpPr>
          <p:cNvPr id="134147" name="2 Dikdörtgen"/>
          <p:cNvSpPr>
            <a:spLocks noChangeArrowheads="1"/>
          </p:cNvSpPr>
          <p:nvPr/>
        </p:nvSpPr>
        <p:spPr bwMode="auto">
          <a:xfrm>
            <a:off x="395536" y="5298896"/>
            <a:ext cx="835292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tr-TR" b="1" i="1" dirty="0">
                <a:latin typeface="Calibri" pitchFamily="34" charset="0"/>
              </a:rPr>
              <a:t>KAYNAK:  </a:t>
            </a:r>
            <a:r>
              <a:rPr lang="tr-TR" b="1" i="1" dirty="0" smtClean="0">
                <a:latin typeface="Calibri" pitchFamily="34" charset="0"/>
              </a:rPr>
              <a:t>ismini yazmayan 8 sınıf ders kitabı hazırlayan  arkadaşın ve Ders </a:t>
            </a:r>
            <a:r>
              <a:rPr lang="tr-TR" b="1" i="1" dirty="0">
                <a:latin typeface="Calibri" pitchFamily="34" charset="0"/>
              </a:rPr>
              <a:t>kitapları ve yardımcı </a:t>
            </a:r>
            <a:r>
              <a:rPr lang="tr-TR" b="1" i="1" dirty="0" smtClean="0">
                <a:latin typeface="Calibri" pitchFamily="34" charset="0"/>
              </a:rPr>
              <a:t>kitaplar</a:t>
            </a:r>
          </a:p>
          <a:p>
            <a:r>
              <a:rPr lang="tr-TR" b="1" i="1" dirty="0" smtClean="0">
                <a:latin typeface="Calibri" pitchFamily="34" charset="0"/>
              </a:rPr>
              <a:t>08/10/2013</a:t>
            </a:r>
            <a:endParaRPr lang="tr-TR" b="1" i="1" dirty="0">
              <a:latin typeface="Calibri" pitchFamily="34" charset="0"/>
            </a:endParaRPr>
          </a:p>
        </p:txBody>
      </p:sp>
    </p:spTree>
    <p:controls>
      <mc:AlternateContent xmlns:mc="http://schemas.openxmlformats.org/markup-compatibility/2006">
        <mc:Choice xmlns:v="urn:schemas-microsoft-com:vml" Requires="v">
          <p:control spid="1035" name="ShockwaveFlash1" r:id="rId2" imgW="8857143" imgH="791943"/>
        </mc:Choice>
        <mc:Fallback>
          <p:control name="ShockwaveFlash1" r:id="rId2" imgW="8857143" imgH="791943">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88913"/>
                  <a:ext cx="8856662" cy="7921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955212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1686" y="683180"/>
            <a:ext cx="1118704" cy="523220"/>
          </a:xfrm>
          <a:prstGeom prst="rect">
            <a:avLst/>
          </a:prstGeom>
        </p:spPr>
        <p:txBody>
          <a:bodyPr wrap="none">
            <a:spAutoFit/>
          </a:bodyPr>
          <a:lstStyle/>
          <a:p>
            <a:r>
              <a:rPr lang="tr-TR" sz="2800" b="1" dirty="0"/>
              <a:t>Evre-1</a:t>
            </a:r>
          </a:p>
        </p:txBody>
      </p:sp>
      <p:sp>
        <p:nvSpPr>
          <p:cNvPr id="3" name="Dikdörtgen 2"/>
          <p:cNvSpPr/>
          <p:nvPr/>
        </p:nvSpPr>
        <p:spPr>
          <a:xfrm>
            <a:off x="179512" y="173846"/>
            <a:ext cx="4176464" cy="523220"/>
          </a:xfrm>
          <a:prstGeom prst="rect">
            <a:avLst/>
          </a:prstGeom>
        </p:spPr>
        <p:txBody>
          <a:bodyPr wrap="square">
            <a:spAutoFit/>
          </a:bodyPr>
          <a:lstStyle/>
          <a:p>
            <a:r>
              <a:rPr lang="tr-TR" sz="2800" b="1" dirty="0" smtClean="0"/>
              <a:t>ÇEKİRDEK BÖLÜNMESİ</a:t>
            </a:r>
            <a:endParaRPr lang="tr-TR" sz="2800" b="1" dirty="0"/>
          </a:p>
        </p:txBody>
      </p:sp>
      <p:sp>
        <p:nvSpPr>
          <p:cNvPr id="4" name="Dikdörtgen 3"/>
          <p:cNvSpPr/>
          <p:nvPr/>
        </p:nvSpPr>
        <p:spPr>
          <a:xfrm>
            <a:off x="4561596" y="1230986"/>
            <a:ext cx="4402892" cy="2677656"/>
          </a:xfrm>
          <a:prstGeom prst="rect">
            <a:avLst/>
          </a:prstGeom>
        </p:spPr>
        <p:txBody>
          <a:bodyPr wrap="square">
            <a:spAutoFit/>
          </a:bodyPr>
          <a:lstStyle/>
          <a:p>
            <a:pPr marL="285750" indent="-285750">
              <a:buFont typeface="Wingdings" pitchFamily="2" charset="2"/>
              <a:buChar char="Ø"/>
            </a:pPr>
            <a:r>
              <a:rPr lang="tr-TR" sz="2400" dirty="0" smtClean="0"/>
              <a:t>Eşlenmiş </a:t>
            </a:r>
            <a:r>
              <a:rPr lang="tr-TR" sz="2400" dirty="0"/>
              <a:t>olan kromatin iplikler </a:t>
            </a:r>
            <a:r>
              <a:rPr lang="tr-TR" sz="2400" dirty="0" smtClean="0"/>
              <a:t>kısalıp kalınlaşarak </a:t>
            </a:r>
            <a:r>
              <a:rPr lang="tr-TR" sz="2400" dirty="0"/>
              <a:t>kromozomu meydana getirirler.</a:t>
            </a:r>
          </a:p>
          <a:p>
            <a:pPr marL="285750" indent="-285750">
              <a:buFont typeface="Wingdings" pitchFamily="2" charset="2"/>
              <a:buChar char="Ø"/>
            </a:pPr>
            <a:r>
              <a:rPr lang="tr-TR" sz="2400" dirty="0" err="1" smtClean="0"/>
              <a:t>Sentrozomlar</a:t>
            </a:r>
            <a:r>
              <a:rPr lang="tr-TR" sz="2400" dirty="0" smtClean="0"/>
              <a:t> </a:t>
            </a:r>
            <a:r>
              <a:rPr lang="tr-TR" sz="2400" dirty="0"/>
              <a:t>kutuplara </a:t>
            </a:r>
            <a:r>
              <a:rPr lang="tr-TR" sz="2400" dirty="0" smtClean="0"/>
              <a:t>çekilmeye başlar</a:t>
            </a:r>
            <a:r>
              <a:rPr lang="tr-TR" sz="2400" dirty="0"/>
              <a:t>.</a:t>
            </a:r>
          </a:p>
          <a:p>
            <a:pPr marL="285750" indent="-285750">
              <a:buFont typeface="Wingdings" pitchFamily="2" charset="2"/>
              <a:buChar char="Ø"/>
            </a:pPr>
            <a:r>
              <a:rPr lang="tr-TR" sz="2400" dirty="0" err="1" smtClean="0"/>
              <a:t>Sentrozomlar</a:t>
            </a:r>
            <a:r>
              <a:rPr lang="tr-TR" sz="2400" dirty="0" smtClean="0"/>
              <a:t> </a:t>
            </a:r>
            <a:r>
              <a:rPr lang="tr-TR" sz="2400" dirty="0"/>
              <a:t>arasında iğ </a:t>
            </a:r>
            <a:r>
              <a:rPr lang="tr-TR" sz="2400" dirty="0" smtClean="0"/>
              <a:t>iplikleri oluşmaya </a:t>
            </a:r>
            <a:r>
              <a:rPr lang="tr-TR" sz="2400" dirty="0"/>
              <a:t>başlar.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79" y="1249210"/>
            <a:ext cx="4414017" cy="318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261686" y="4453566"/>
            <a:ext cx="8558786" cy="1569660"/>
          </a:xfrm>
          <a:prstGeom prst="rect">
            <a:avLst/>
          </a:prstGeom>
        </p:spPr>
        <p:txBody>
          <a:bodyPr wrap="square">
            <a:spAutoFit/>
          </a:bodyPr>
          <a:lstStyle/>
          <a:p>
            <a:pPr marL="342900" indent="-342900">
              <a:buFont typeface="Wingdings" pitchFamily="2" charset="2"/>
              <a:buChar char="Ø"/>
            </a:pPr>
            <a:r>
              <a:rPr lang="tr-TR" sz="2400" dirty="0"/>
              <a:t>Daha sonra anadan ve babadan gelen homolog kromozomlar birbirinin </a:t>
            </a:r>
            <a:r>
              <a:rPr lang="tr-TR" sz="2400" dirty="0" smtClean="0"/>
              <a:t>üzerine kıvrılırlar</a:t>
            </a:r>
            <a:r>
              <a:rPr lang="tr-TR" sz="2400" dirty="0"/>
              <a:t>.</a:t>
            </a:r>
          </a:p>
          <a:p>
            <a:r>
              <a:rPr lang="tr-TR" sz="2400" dirty="0"/>
              <a:t>Bu kıvrılma sonucunda homolog kromozomlar </a:t>
            </a:r>
            <a:r>
              <a:rPr lang="tr-TR" sz="2400" dirty="0" smtClean="0"/>
              <a:t>arasında </a:t>
            </a:r>
            <a:r>
              <a:rPr lang="tr-TR" sz="2400" dirty="0"/>
              <a:t>gen </a:t>
            </a:r>
            <a:r>
              <a:rPr lang="tr-TR" sz="2400" dirty="0" smtClean="0"/>
              <a:t>alış-verişi(</a:t>
            </a:r>
            <a:r>
              <a:rPr lang="tr-TR" sz="2400" dirty="0" err="1" smtClean="0"/>
              <a:t>crossing-over</a:t>
            </a:r>
            <a:r>
              <a:rPr lang="tr-TR" sz="2400" dirty="0"/>
              <a:t>) olur.</a:t>
            </a:r>
          </a:p>
        </p:txBody>
      </p:sp>
    </p:spTree>
    <p:extLst>
      <p:ext uri="{BB962C8B-B14F-4D97-AF65-F5344CB8AC3E}">
        <p14:creationId xmlns:p14="http://schemas.microsoft.com/office/powerpoint/2010/main" val="2526607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404664"/>
            <a:ext cx="8568951" cy="44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174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6"/>
            <a:ext cx="8856984" cy="5010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395536" y="5445224"/>
            <a:ext cx="8568952" cy="830997"/>
          </a:xfrm>
          <a:prstGeom prst="rect">
            <a:avLst/>
          </a:prstGeom>
        </p:spPr>
        <p:txBody>
          <a:bodyPr wrap="square">
            <a:spAutoFit/>
          </a:bodyPr>
          <a:lstStyle/>
          <a:p>
            <a:r>
              <a:rPr lang="tr-TR" sz="2400" dirty="0"/>
              <a:t>Dünyadaki insanların bu kadar çeşitli olmasının sebebi gerçekleşen gen alış verişidir.</a:t>
            </a:r>
          </a:p>
        </p:txBody>
      </p:sp>
    </p:spTree>
    <p:extLst>
      <p:ext uri="{BB962C8B-B14F-4D97-AF65-F5344CB8AC3E}">
        <p14:creationId xmlns:p14="http://schemas.microsoft.com/office/powerpoint/2010/main" val="3912555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3" y="140439"/>
            <a:ext cx="8751053" cy="830997"/>
          </a:xfrm>
          <a:prstGeom prst="rect">
            <a:avLst/>
          </a:prstGeom>
        </p:spPr>
        <p:txBody>
          <a:bodyPr wrap="square">
            <a:spAutoFit/>
          </a:bodyPr>
          <a:lstStyle/>
          <a:p>
            <a:pPr marL="342900" indent="-342900">
              <a:buFont typeface="Wingdings" pitchFamily="2" charset="2"/>
              <a:buChar char="Ø"/>
            </a:pPr>
            <a:r>
              <a:rPr lang="tr-TR" sz="2400" dirty="0"/>
              <a:t>Gen alış verişinden sonra çekirdek zarı erir ve </a:t>
            </a:r>
            <a:r>
              <a:rPr lang="tr-TR" sz="2400" dirty="0" smtClean="0"/>
              <a:t>kromozomlar sitoplazmaya </a:t>
            </a:r>
            <a:r>
              <a:rPr lang="tr-TR" sz="2400" dirty="0"/>
              <a:t>dağılır.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570" y="971436"/>
            <a:ext cx="4790885" cy="504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7406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dfe32558dc966d1228325a2567b81247110cd4f"/>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TotalTime>
  <Words>2519</Words>
  <Application>Microsoft Office PowerPoint</Application>
  <PresentationFormat>Ekran Gösterisi (4:3)</PresentationFormat>
  <Paragraphs>357</Paragraphs>
  <Slides>51</Slides>
  <Notes>3</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Ofis Teması</vt:lpstr>
      <vt:lpstr>Eşeyli Üreme Nedir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su</dc:creator>
  <cp:lastModifiedBy>su</cp:lastModifiedBy>
  <cp:revision>76</cp:revision>
  <dcterms:created xsi:type="dcterms:W3CDTF">2013-10-07T21:32:24Z</dcterms:created>
  <dcterms:modified xsi:type="dcterms:W3CDTF">2013-10-13T13:27:27Z</dcterms:modified>
</cp:coreProperties>
</file>