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66" r:id="rId3"/>
    <p:sldId id="267" r:id="rId4"/>
    <p:sldId id="268" r:id="rId5"/>
    <p:sldId id="269" r:id="rId6"/>
    <p:sldId id="270" r:id="rId7"/>
    <p:sldId id="271" r:id="rId8"/>
    <p:sldId id="272" r:id="rId9"/>
    <p:sldId id="274" r:id="rId10"/>
    <p:sldId id="273" r:id="rId11"/>
    <p:sldId id="275" r:id="rId12"/>
    <p:sldId id="276" r:id="rId13"/>
    <p:sldId id="277" r:id="rId14"/>
    <p:sldId id="278" r:id="rId15"/>
    <p:sldId id="279" r:id="rId16"/>
    <p:sldId id="280" r:id="rId17"/>
    <p:sldId id="281" r:id="rId18"/>
    <p:sldId id="282" r:id="rId19"/>
    <p:sldId id="283" r:id="rId20"/>
    <p:sldId id="284" r:id="rId21"/>
    <p:sldId id="285" r:id="rId22"/>
    <p:sldId id="286" r:id="rId23"/>
    <p:sldId id="287" r:id="rId24"/>
    <p:sldId id="288" r:id="rId25"/>
    <p:sldId id="289" r:id="rId26"/>
    <p:sldId id="265" r:id="rId27"/>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576"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8 Başlık"/>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16 Alt Başlık"/>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29 Veri Yer Tutucusu"/>
          <p:cNvSpPr>
            <a:spLocks noGrp="1"/>
          </p:cNvSpPr>
          <p:nvPr>
            <p:ph type="dt" sz="half" idx="10"/>
          </p:nvPr>
        </p:nvSpPr>
        <p:spPr/>
        <p:txBody>
          <a:bodyPr/>
          <a:lstStyle/>
          <a:p>
            <a:fld id="{ECB69BC9-20B7-4407-86D4-1BB326BD48AC}" type="datetimeFigureOut">
              <a:rPr lang="tr-TR" smtClean="0"/>
              <a:pPr/>
              <a:t>16.05.2011</a:t>
            </a:fld>
            <a:endParaRPr lang="tr-TR"/>
          </a:p>
        </p:txBody>
      </p:sp>
      <p:sp>
        <p:nvSpPr>
          <p:cNvPr id="19" name="18 Altbilgi Yer Tutucusu"/>
          <p:cNvSpPr>
            <a:spLocks noGrp="1"/>
          </p:cNvSpPr>
          <p:nvPr>
            <p:ph type="ftr" sz="quarter" idx="11"/>
          </p:nvPr>
        </p:nvSpPr>
        <p:spPr/>
        <p:txBody>
          <a:bodyPr/>
          <a:lstStyle/>
          <a:p>
            <a:endParaRPr lang="tr-TR"/>
          </a:p>
        </p:txBody>
      </p:sp>
      <p:sp>
        <p:nvSpPr>
          <p:cNvPr id="27" name="26 Slayt Numarası Yer Tutucusu"/>
          <p:cNvSpPr>
            <a:spLocks noGrp="1"/>
          </p:cNvSpPr>
          <p:nvPr>
            <p:ph type="sldNum" sz="quarter" idx="12"/>
          </p:nvPr>
        </p:nvSpPr>
        <p:spPr/>
        <p:txBody>
          <a:bodyPr/>
          <a:lstStyle/>
          <a:p>
            <a:fld id="{FAA3090C-63E5-4E4C-8F8F-08EDCC3B14D4}"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ECB69BC9-20B7-4407-86D4-1BB326BD48AC}" type="datetimeFigureOut">
              <a:rPr lang="tr-TR" smtClean="0"/>
              <a:pPr/>
              <a:t>16.05.2011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AA3090C-63E5-4E4C-8F8F-08EDCC3B14D4}"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914401"/>
            <a:ext cx="2057400" cy="5211763"/>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914401"/>
            <a:ext cx="6019800" cy="521176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ECB69BC9-20B7-4407-86D4-1BB326BD48AC}" type="datetimeFigureOut">
              <a:rPr lang="tr-TR" smtClean="0"/>
              <a:pPr/>
              <a:t>16.05.2011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AA3090C-63E5-4E4C-8F8F-08EDCC3B14D4}"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ECB69BC9-20B7-4407-86D4-1BB326BD48AC}" type="datetimeFigureOut">
              <a:rPr lang="tr-TR" smtClean="0"/>
              <a:pPr/>
              <a:t>16.05.2011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AA3090C-63E5-4E4C-8F8F-08EDCC3B14D4}"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p>
            <a:fld id="{ECB69BC9-20B7-4407-86D4-1BB326BD48AC}" type="datetimeFigureOut">
              <a:rPr lang="tr-TR" smtClean="0"/>
              <a:pPr/>
              <a:t>16.05.2011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AA3090C-63E5-4E4C-8F8F-08EDCC3B14D4}"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ECB69BC9-20B7-4407-86D4-1BB326BD48AC}" type="datetimeFigureOut">
              <a:rPr lang="tr-TR" smtClean="0"/>
              <a:pPr/>
              <a:t>16.05.2011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AA3090C-63E5-4E4C-8F8F-08EDCC3B14D4}"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tIns="45720" anchor="b"/>
          <a:lstStyle>
            <a:lvl1pPr>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p>
            <a:fld id="{ECB69BC9-20B7-4407-86D4-1BB326BD48AC}" type="datetimeFigureOut">
              <a:rPr lang="tr-TR" smtClean="0"/>
              <a:pPr/>
              <a:t>16.05.2011</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AA3090C-63E5-4E4C-8F8F-08EDCC3B14D4}"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fld id="{ECB69BC9-20B7-4407-86D4-1BB326BD48AC}" type="datetimeFigureOut">
              <a:rPr lang="tr-TR" smtClean="0"/>
              <a:pPr/>
              <a:t>16.05.2011</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AA3090C-63E5-4E4C-8F8F-08EDCC3B14D4}"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ECB69BC9-20B7-4407-86D4-1BB326BD48AC}" type="datetimeFigureOut">
              <a:rPr lang="tr-TR" smtClean="0"/>
              <a:pPr/>
              <a:t>16.05.2011</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AA3090C-63E5-4E4C-8F8F-08EDCC3B14D4}"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ECB69BC9-20B7-4407-86D4-1BB326BD48AC}" type="datetimeFigureOut">
              <a:rPr lang="tr-TR" smtClean="0"/>
              <a:pPr/>
              <a:t>16.05.2011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AA3090C-63E5-4E4C-8F8F-08EDCC3B14D4}"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8 Tek Köşesi Kesik ve Yuvarlatılmış Dikdörtgen"/>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Dik Üçgen"/>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Başlık"/>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3 Metin Yer Tutucusu"/>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fld id="{ECB69BC9-20B7-4407-86D4-1BB326BD48AC}" type="datetimeFigureOut">
              <a:rPr lang="tr-TR" smtClean="0"/>
              <a:pPr/>
              <a:t>16.05.2011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a:xfrm>
            <a:off x="8077200" y="6356350"/>
            <a:ext cx="609600" cy="365125"/>
          </a:xfrm>
        </p:spPr>
        <p:txBody>
          <a:bodyPr/>
          <a:lstStyle/>
          <a:p>
            <a:fld id="{FAA3090C-63E5-4E4C-8F8F-08EDCC3B14D4}" type="slidenum">
              <a:rPr lang="tr-TR" smtClean="0"/>
              <a:pPr/>
              <a:t>‹#›</a:t>
            </a:fld>
            <a:endParaRPr lang="tr-TR"/>
          </a:p>
        </p:txBody>
      </p:sp>
      <p:sp>
        <p:nvSpPr>
          <p:cNvPr id="3" name="2 Resim Yer Tutucusu"/>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smtClean="0"/>
              <a:t>Resim eklemek için simgeyi tıklatın</a:t>
            </a:r>
            <a:endParaRPr kumimoji="0" lang="en-US" dirty="0"/>
          </a:p>
        </p:txBody>
      </p:sp>
      <p:sp>
        <p:nvSpPr>
          <p:cNvPr id="10" name="9 Serbest Form"/>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Serbest Form"/>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Serbest Form"/>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Serbest Form"/>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Başlık Yer Tutucusu"/>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29 Metin Yer Tutucusu"/>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9 Veri Yer Tutucusu"/>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ECB69BC9-20B7-4407-86D4-1BB326BD48AC}" type="datetimeFigureOut">
              <a:rPr lang="tr-TR" smtClean="0"/>
              <a:pPr/>
              <a:t>16.05.2011</a:t>
            </a:fld>
            <a:endParaRPr lang="tr-TR"/>
          </a:p>
        </p:txBody>
      </p:sp>
      <p:sp>
        <p:nvSpPr>
          <p:cNvPr id="22" name="21 Altbilgi Yer Tutucusu"/>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tr-TR"/>
          </a:p>
        </p:txBody>
      </p:sp>
      <p:sp>
        <p:nvSpPr>
          <p:cNvPr id="18" name="17 Slayt Numarası Yer Tutucusu"/>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FAA3090C-63E5-4E4C-8F8F-08EDCC3B14D4}" type="slidenum">
              <a:rPr lang="tr-TR" smtClean="0"/>
              <a:pPr/>
              <a:t>‹#›</a:t>
            </a:fld>
            <a:endParaRPr lang="tr-TR"/>
          </a:p>
        </p:txBody>
      </p:sp>
      <p:grpSp>
        <p:nvGrpSpPr>
          <p:cNvPr id="2" name="1 Grup"/>
          <p:cNvGrpSpPr/>
          <p:nvPr/>
        </p:nvGrpSpPr>
        <p:grpSpPr>
          <a:xfrm>
            <a:off x="-19017" y="202408"/>
            <a:ext cx="9180548" cy="649224"/>
            <a:chOff x="-19045" y="216550"/>
            <a:chExt cx="9180548" cy="649224"/>
          </a:xfrm>
        </p:grpSpPr>
        <p:sp>
          <p:nvSpPr>
            <p:cNvPr id="12" name="11 Serbest Form"/>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Serbest Form"/>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63332" y="3000372"/>
            <a:ext cx="9001156" cy="1470025"/>
          </a:xfrm>
        </p:spPr>
        <p:txBody>
          <a:bodyPr>
            <a:normAutofit fontScale="90000"/>
          </a:bodyPr>
          <a:lstStyle/>
          <a:p>
            <a:pPr algn="ctr"/>
            <a:r>
              <a:rPr lang="tr-TR" dirty="0" smtClean="0"/>
              <a:t>MADDENİN YAPISI ve </a:t>
            </a:r>
            <a:br>
              <a:rPr lang="tr-TR" dirty="0" smtClean="0"/>
            </a:br>
            <a:r>
              <a:rPr lang="tr-TR" dirty="0" smtClean="0"/>
              <a:t>ÖZELLİKLERİ</a:t>
            </a:r>
            <a:endParaRPr lang="tr-TR" dirty="0"/>
          </a:p>
        </p:txBody>
      </p:sp>
      <p:sp>
        <p:nvSpPr>
          <p:cNvPr id="3" name="2 Alt Başlık"/>
          <p:cNvSpPr>
            <a:spLocks noGrp="1"/>
          </p:cNvSpPr>
          <p:nvPr>
            <p:ph type="subTitle" idx="1"/>
          </p:nvPr>
        </p:nvSpPr>
        <p:spPr>
          <a:xfrm>
            <a:off x="1357290" y="4643446"/>
            <a:ext cx="6400800" cy="785818"/>
          </a:xfrm>
        </p:spPr>
        <p:txBody>
          <a:bodyPr>
            <a:normAutofit/>
          </a:bodyPr>
          <a:lstStyle/>
          <a:p>
            <a:pPr algn="ctr"/>
            <a:r>
              <a:rPr lang="tr-TR" sz="3600" dirty="0" smtClean="0">
                <a:solidFill>
                  <a:srgbClr val="FF0000"/>
                </a:solidFill>
              </a:rPr>
              <a:t>Asitler - Bazlar</a:t>
            </a:r>
            <a:endParaRPr lang="tr-TR" sz="3600" dirty="0">
              <a:solidFill>
                <a:srgbClr val="FF0000"/>
              </a:solidFill>
            </a:endParaRPr>
          </a:p>
        </p:txBody>
      </p:sp>
      <p:pic>
        <p:nvPicPr>
          <p:cNvPr id="1026" name="Picture 2" descr="C:\Users\MUSTAFA\Desktop\strateji\LOGOMUZ.png"/>
          <p:cNvPicPr>
            <a:picLocks noChangeAspect="1" noChangeArrowheads="1"/>
          </p:cNvPicPr>
          <p:nvPr/>
        </p:nvPicPr>
        <p:blipFill>
          <a:blip r:embed="rId2" cstate="print"/>
          <a:srcRect/>
          <a:stretch>
            <a:fillRect/>
          </a:stretch>
        </p:blipFill>
        <p:spPr bwMode="auto">
          <a:xfrm>
            <a:off x="2571736" y="214290"/>
            <a:ext cx="4025908" cy="3014997"/>
          </a:xfrm>
          <a:prstGeom prst="rect">
            <a:avLst/>
          </a:prstGeom>
          <a:noFill/>
        </p:spPr>
      </p:pic>
      <p:sp>
        <p:nvSpPr>
          <p:cNvPr id="5" name="2 Alt Başlık"/>
          <p:cNvSpPr txBox="1">
            <a:spLocks/>
          </p:cNvSpPr>
          <p:nvPr/>
        </p:nvSpPr>
        <p:spPr>
          <a:xfrm>
            <a:off x="5214910" y="6143644"/>
            <a:ext cx="3929090" cy="500066"/>
          </a:xfrm>
          <a:prstGeom prst="rect">
            <a:avLst/>
          </a:prstGeom>
        </p:spPr>
        <p:txBody>
          <a:bodyPr vert="horz" lIns="0" rIns="18288">
            <a:normAutofit/>
          </a:bodyPr>
          <a:lstStyle/>
          <a:p>
            <a:pPr marL="0" marR="45720" lvl="0" indent="0" algn="ctr"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tr-TR" sz="2000" b="1" i="1" u="none" strike="noStrike" kern="1200" cap="none" spc="0" normalizeH="0" baseline="0" noProof="0" dirty="0" smtClean="0">
                <a:ln>
                  <a:noFill/>
                </a:ln>
                <a:solidFill>
                  <a:schemeClr val="bg1"/>
                </a:solidFill>
                <a:effectLst/>
                <a:uLnTx/>
                <a:uFillTx/>
                <a:latin typeface="+mn-lt"/>
                <a:ea typeface="+mn-ea"/>
                <a:cs typeface="+mn-cs"/>
              </a:rPr>
              <a:t>Mustafa ÇELİK</a:t>
            </a:r>
            <a:endParaRPr kumimoji="0" lang="tr-TR" sz="2000" b="1" i="1" u="none" strike="noStrike" kern="1200" cap="none" spc="0" normalizeH="0" baseline="0" noProof="0" dirty="0">
              <a:ln>
                <a:noFill/>
              </a:ln>
              <a:solidFill>
                <a:schemeClr val="bg1"/>
              </a:solidFill>
              <a:effectLst/>
              <a:uLnTx/>
              <a:uFillTx/>
              <a:latin typeface="+mn-lt"/>
              <a:ea typeface="+mn-ea"/>
              <a:cs typeface="+mn-cs"/>
            </a:endParaRPr>
          </a:p>
        </p:txBody>
      </p:sp>
      <p:pic>
        <p:nvPicPr>
          <p:cNvPr id="4" name="Picture 2" descr="D:\FLASH OLARAK DÜZENLENENCEK SUNULAR\özgün slayttt\88\ÜNİTE 3 MADDENİN YAPISI ve ÖZELLİKLERİ\fenci.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6246039"/>
            <a:ext cx="1737180" cy="61196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71472" y="4000504"/>
            <a:ext cx="8229600" cy="1993586"/>
          </a:xfrm>
        </p:spPr>
        <p:txBody>
          <a:bodyPr/>
          <a:lstStyle/>
          <a:p>
            <a:r>
              <a:rPr lang="tr-TR" dirty="0" err="1" smtClean="0"/>
              <a:t>pH</a:t>
            </a:r>
            <a:r>
              <a:rPr lang="tr-TR" dirty="0" smtClean="0"/>
              <a:t> derecesi 3'ün altında ve 12'nin üstünde olan maddeler bize ve eşyalarımıza zarar verebilir. Bu sebeple bu tür maddeleri tüketirken ve kullanırken dikkatli olmalıyız.</a:t>
            </a:r>
            <a:endParaRPr lang="tr-TR" dirty="0"/>
          </a:p>
        </p:txBody>
      </p:sp>
      <p:pic>
        <p:nvPicPr>
          <p:cNvPr id="9218" name="Picture 2"/>
          <p:cNvPicPr>
            <a:picLocks noChangeAspect="1" noChangeArrowheads="1"/>
          </p:cNvPicPr>
          <p:nvPr/>
        </p:nvPicPr>
        <p:blipFill>
          <a:blip r:embed="rId2" cstate="print"/>
          <a:srcRect/>
          <a:stretch>
            <a:fillRect/>
          </a:stretch>
        </p:blipFill>
        <p:spPr bwMode="auto">
          <a:xfrm>
            <a:off x="0" y="1571612"/>
            <a:ext cx="9144000" cy="207170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00034" y="285728"/>
            <a:ext cx="8229600" cy="561228"/>
          </a:xfrm>
        </p:spPr>
        <p:txBody>
          <a:bodyPr>
            <a:normAutofit/>
          </a:bodyPr>
          <a:lstStyle/>
          <a:p>
            <a:pPr algn="ctr"/>
            <a:r>
              <a:rPr lang="tr-TR" sz="3200" b="1" dirty="0" smtClean="0"/>
              <a:t>Kuvvetli Asitler</a:t>
            </a:r>
            <a:endParaRPr lang="tr-TR" sz="3200" b="1" dirty="0"/>
          </a:p>
        </p:txBody>
      </p:sp>
      <p:pic>
        <p:nvPicPr>
          <p:cNvPr id="1027" name="Picture 3"/>
          <p:cNvPicPr>
            <a:picLocks noChangeAspect="1" noChangeArrowheads="1"/>
          </p:cNvPicPr>
          <p:nvPr/>
        </p:nvPicPr>
        <p:blipFill>
          <a:blip r:embed="rId2" cstate="print"/>
          <a:srcRect/>
          <a:stretch>
            <a:fillRect/>
          </a:stretch>
        </p:blipFill>
        <p:spPr bwMode="auto">
          <a:xfrm>
            <a:off x="4714876" y="4357694"/>
            <a:ext cx="3847829" cy="2214578"/>
          </a:xfrm>
          <a:prstGeom prst="rect">
            <a:avLst/>
          </a:prstGeom>
          <a:ln w="228600" cap="sq" cmpd="thickThin">
            <a:solidFill>
              <a:srgbClr val="000000"/>
            </a:solidFill>
            <a:prstDash val="solid"/>
            <a:miter lim="800000"/>
          </a:ln>
          <a:effectLst>
            <a:innerShdw blurRad="76200">
              <a:srgbClr val="000000"/>
            </a:innerShdw>
          </a:effectLst>
        </p:spPr>
      </p:pic>
      <p:pic>
        <p:nvPicPr>
          <p:cNvPr id="1028" name="Picture 4"/>
          <p:cNvPicPr>
            <a:picLocks noChangeAspect="1" noChangeArrowheads="1"/>
          </p:cNvPicPr>
          <p:nvPr/>
        </p:nvPicPr>
        <p:blipFill>
          <a:blip r:embed="rId3" cstate="print"/>
          <a:srcRect/>
          <a:stretch>
            <a:fillRect/>
          </a:stretch>
        </p:blipFill>
        <p:spPr bwMode="auto">
          <a:xfrm>
            <a:off x="428596" y="1285860"/>
            <a:ext cx="3662821" cy="3000396"/>
          </a:xfrm>
          <a:prstGeom prst="rect">
            <a:avLst/>
          </a:prstGeom>
          <a:ln w="228600" cap="sq" cmpd="thickThin">
            <a:solidFill>
              <a:srgbClr val="000000"/>
            </a:solidFill>
            <a:prstDash val="solid"/>
            <a:miter lim="800000"/>
          </a:ln>
          <a:effectLst>
            <a:innerShdw blurRad="76200">
              <a:srgbClr val="000000"/>
            </a:innerShdw>
          </a:effectLst>
        </p:spPr>
      </p:pic>
      <p:pic>
        <p:nvPicPr>
          <p:cNvPr id="1029" name="Picture 5"/>
          <p:cNvPicPr>
            <a:picLocks noChangeAspect="1" noChangeArrowheads="1"/>
          </p:cNvPicPr>
          <p:nvPr/>
        </p:nvPicPr>
        <p:blipFill>
          <a:blip r:embed="rId4" cstate="print"/>
          <a:srcRect/>
          <a:stretch>
            <a:fillRect/>
          </a:stretch>
        </p:blipFill>
        <p:spPr bwMode="auto">
          <a:xfrm>
            <a:off x="4714876" y="1285860"/>
            <a:ext cx="4000528" cy="2374872"/>
          </a:xfrm>
          <a:prstGeom prst="rect">
            <a:avLst/>
          </a:prstGeom>
          <a:ln w="228600" cap="sq" cmpd="thickThin">
            <a:solidFill>
              <a:srgbClr val="000000"/>
            </a:solidFill>
            <a:prstDash val="solid"/>
            <a:miter lim="800000"/>
          </a:ln>
          <a:effectLst>
            <a:innerShdw blurRad="76200">
              <a:srgbClr val="000000"/>
            </a:innerShdw>
          </a:effectLst>
        </p:spPr>
      </p:pic>
      <p:sp>
        <p:nvSpPr>
          <p:cNvPr id="8" name="7 Metin kutusu"/>
          <p:cNvSpPr txBox="1"/>
          <p:nvPr/>
        </p:nvSpPr>
        <p:spPr>
          <a:xfrm>
            <a:off x="500034" y="5000636"/>
            <a:ext cx="3214710" cy="1292662"/>
          </a:xfrm>
          <a:prstGeom prst="rect">
            <a:avLst/>
          </a:prstGeom>
          <a:noFill/>
        </p:spPr>
        <p:txBody>
          <a:bodyPr wrap="square" rtlCol="0">
            <a:spAutoFit/>
          </a:bodyPr>
          <a:lstStyle/>
          <a:p>
            <a:pPr>
              <a:buFont typeface="Wingdings" pitchFamily="2" charset="2"/>
              <a:buChar char="Ø"/>
            </a:pPr>
            <a:r>
              <a:rPr lang="tr-TR" sz="2600" b="1" dirty="0" smtClean="0">
                <a:solidFill>
                  <a:srgbClr val="FF0000"/>
                </a:solidFill>
              </a:rPr>
              <a:t>H2SO4</a:t>
            </a:r>
          </a:p>
          <a:p>
            <a:pPr>
              <a:buFont typeface="Wingdings" pitchFamily="2" charset="2"/>
              <a:buChar char="Ø"/>
            </a:pPr>
            <a:r>
              <a:rPr lang="tr-TR" sz="2600" b="1" dirty="0" smtClean="0">
                <a:solidFill>
                  <a:srgbClr val="FF0000"/>
                </a:solidFill>
              </a:rPr>
              <a:t>HNO3</a:t>
            </a:r>
          </a:p>
          <a:p>
            <a:pPr>
              <a:buFont typeface="Wingdings" pitchFamily="2" charset="2"/>
              <a:buChar char="Ø"/>
            </a:pPr>
            <a:r>
              <a:rPr lang="tr-TR" sz="2600" b="1" dirty="0" err="1" smtClean="0">
                <a:solidFill>
                  <a:srgbClr val="FF0000"/>
                </a:solidFill>
              </a:rPr>
              <a:t>HCl</a:t>
            </a:r>
            <a:endParaRPr lang="tr-TR" sz="2600" b="1" dirty="0">
              <a:solidFill>
                <a:srgbClr val="FF00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71472" y="214290"/>
            <a:ext cx="8229600" cy="561228"/>
          </a:xfrm>
        </p:spPr>
        <p:txBody>
          <a:bodyPr>
            <a:normAutofit/>
          </a:bodyPr>
          <a:lstStyle/>
          <a:p>
            <a:pPr algn="ctr"/>
            <a:r>
              <a:rPr lang="tr-TR" sz="3200" b="1" dirty="0" smtClean="0"/>
              <a:t>Kuvvetli Bazlar</a:t>
            </a:r>
            <a:endParaRPr lang="tr-TR" sz="3200" b="1" dirty="0"/>
          </a:p>
        </p:txBody>
      </p:sp>
      <p:sp>
        <p:nvSpPr>
          <p:cNvPr id="3" name="2 İçerik Yer Tutucusu"/>
          <p:cNvSpPr>
            <a:spLocks noGrp="1"/>
          </p:cNvSpPr>
          <p:nvPr>
            <p:ph idx="1"/>
          </p:nvPr>
        </p:nvSpPr>
        <p:spPr>
          <a:xfrm>
            <a:off x="5643570" y="4714884"/>
            <a:ext cx="2900354" cy="1323964"/>
          </a:xfrm>
        </p:spPr>
        <p:txBody>
          <a:bodyPr>
            <a:normAutofit lnSpcReduction="10000"/>
          </a:bodyPr>
          <a:lstStyle/>
          <a:p>
            <a:pPr>
              <a:buFont typeface="Wingdings" pitchFamily="2" charset="2"/>
              <a:buChar char="Ø"/>
            </a:pPr>
            <a:r>
              <a:rPr lang="tr-TR" b="1" dirty="0" smtClean="0">
                <a:solidFill>
                  <a:srgbClr val="00B0F0"/>
                </a:solidFill>
              </a:rPr>
              <a:t>KOH</a:t>
            </a:r>
          </a:p>
          <a:p>
            <a:pPr>
              <a:buFont typeface="Wingdings" pitchFamily="2" charset="2"/>
              <a:buChar char="Ø"/>
            </a:pPr>
            <a:r>
              <a:rPr lang="tr-TR" b="1" dirty="0" err="1" smtClean="0">
                <a:solidFill>
                  <a:srgbClr val="00B0F0"/>
                </a:solidFill>
              </a:rPr>
              <a:t>NaOH</a:t>
            </a:r>
            <a:endParaRPr lang="tr-TR" b="1" dirty="0" smtClean="0">
              <a:solidFill>
                <a:srgbClr val="00B0F0"/>
              </a:solidFill>
            </a:endParaRPr>
          </a:p>
          <a:p>
            <a:pPr>
              <a:buFont typeface="Wingdings" pitchFamily="2" charset="2"/>
              <a:buChar char="Ø"/>
            </a:pPr>
            <a:r>
              <a:rPr lang="tr-TR" b="1" dirty="0" err="1" smtClean="0">
                <a:solidFill>
                  <a:srgbClr val="00B0F0"/>
                </a:solidFill>
              </a:rPr>
              <a:t>Ca</a:t>
            </a:r>
            <a:r>
              <a:rPr lang="tr-TR" b="1" dirty="0" smtClean="0">
                <a:solidFill>
                  <a:srgbClr val="00B0F0"/>
                </a:solidFill>
              </a:rPr>
              <a:t>(OH)2</a:t>
            </a:r>
            <a:endParaRPr lang="tr-TR" b="1" dirty="0">
              <a:solidFill>
                <a:srgbClr val="00B0F0"/>
              </a:solidFill>
            </a:endParaRPr>
          </a:p>
        </p:txBody>
      </p:sp>
      <p:pic>
        <p:nvPicPr>
          <p:cNvPr id="2050" name="Picture 2"/>
          <p:cNvPicPr>
            <a:picLocks noChangeAspect="1" noChangeArrowheads="1"/>
          </p:cNvPicPr>
          <p:nvPr/>
        </p:nvPicPr>
        <p:blipFill>
          <a:blip r:embed="rId2" cstate="print"/>
          <a:srcRect/>
          <a:stretch>
            <a:fillRect/>
          </a:stretch>
        </p:blipFill>
        <p:spPr bwMode="auto">
          <a:xfrm rot="350564">
            <a:off x="401068" y="818365"/>
            <a:ext cx="3571900" cy="2448479"/>
          </a:xfrm>
          <a:prstGeom prst="rect">
            <a:avLst/>
          </a:prstGeom>
          <a:ln w="228600" cap="sq" cmpd="thickThin">
            <a:solidFill>
              <a:srgbClr val="000000"/>
            </a:solidFill>
            <a:prstDash val="solid"/>
            <a:miter lim="800000"/>
          </a:ln>
          <a:effectLst>
            <a:innerShdw blurRad="76200">
              <a:srgbClr val="000000"/>
            </a:innerShdw>
          </a:effectLst>
        </p:spPr>
      </p:pic>
      <p:pic>
        <p:nvPicPr>
          <p:cNvPr id="2051" name="Picture 3"/>
          <p:cNvPicPr>
            <a:picLocks noChangeAspect="1" noChangeArrowheads="1"/>
          </p:cNvPicPr>
          <p:nvPr/>
        </p:nvPicPr>
        <p:blipFill>
          <a:blip r:embed="rId3" cstate="print"/>
          <a:srcRect/>
          <a:stretch>
            <a:fillRect/>
          </a:stretch>
        </p:blipFill>
        <p:spPr bwMode="auto">
          <a:xfrm>
            <a:off x="285720" y="3929066"/>
            <a:ext cx="4065980" cy="2571768"/>
          </a:xfrm>
          <a:prstGeom prst="rect">
            <a:avLst/>
          </a:prstGeom>
          <a:ln w="228600" cap="sq" cmpd="thickThin">
            <a:solidFill>
              <a:srgbClr val="000000"/>
            </a:solidFill>
            <a:prstDash val="solid"/>
            <a:miter lim="800000"/>
          </a:ln>
          <a:effectLst>
            <a:innerShdw blurRad="76200">
              <a:srgbClr val="000000"/>
            </a:innerShdw>
          </a:effectLst>
        </p:spPr>
      </p:pic>
      <p:pic>
        <p:nvPicPr>
          <p:cNvPr id="2052" name="Picture 4"/>
          <p:cNvPicPr>
            <a:picLocks noChangeAspect="1" noChangeArrowheads="1"/>
          </p:cNvPicPr>
          <p:nvPr/>
        </p:nvPicPr>
        <p:blipFill>
          <a:blip r:embed="rId4" cstate="print"/>
          <a:srcRect/>
          <a:stretch>
            <a:fillRect/>
          </a:stretch>
        </p:blipFill>
        <p:spPr bwMode="auto">
          <a:xfrm rot="21405210">
            <a:off x="4786352" y="1248081"/>
            <a:ext cx="3786182" cy="2631531"/>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00034" y="428604"/>
            <a:ext cx="8229600" cy="561228"/>
          </a:xfrm>
        </p:spPr>
        <p:txBody>
          <a:bodyPr>
            <a:normAutofit/>
          </a:bodyPr>
          <a:lstStyle/>
          <a:p>
            <a:pPr algn="ctr"/>
            <a:r>
              <a:rPr lang="tr-TR" sz="3200" dirty="0" smtClean="0"/>
              <a:t>Günlük Hayatımızdaki Asit ve Bazlar</a:t>
            </a:r>
            <a:endParaRPr lang="tr-TR" sz="3200" dirty="0"/>
          </a:p>
        </p:txBody>
      </p:sp>
      <p:sp>
        <p:nvSpPr>
          <p:cNvPr id="3" name="2 İçerik Yer Tutucusu"/>
          <p:cNvSpPr>
            <a:spLocks noGrp="1"/>
          </p:cNvSpPr>
          <p:nvPr>
            <p:ph idx="1"/>
          </p:nvPr>
        </p:nvSpPr>
        <p:spPr>
          <a:xfrm>
            <a:off x="5715008" y="4929198"/>
            <a:ext cx="3214710" cy="1714512"/>
          </a:xfrm>
        </p:spPr>
        <p:txBody>
          <a:bodyPr>
            <a:normAutofit/>
          </a:bodyPr>
          <a:lstStyle/>
          <a:p>
            <a:pPr>
              <a:buFont typeface="Wingdings" pitchFamily="2" charset="2"/>
              <a:buChar char="Ø"/>
            </a:pPr>
            <a:r>
              <a:rPr lang="tr-TR" dirty="0" smtClean="0"/>
              <a:t>Elma – Malik asit</a:t>
            </a:r>
          </a:p>
          <a:p>
            <a:pPr>
              <a:buFont typeface="Wingdings" pitchFamily="2" charset="2"/>
              <a:buChar char="Ø"/>
            </a:pPr>
            <a:r>
              <a:rPr lang="tr-TR" dirty="0" smtClean="0"/>
              <a:t>Limon – Sitrik asit</a:t>
            </a:r>
          </a:p>
          <a:p>
            <a:pPr>
              <a:buFont typeface="Wingdings" pitchFamily="2" charset="2"/>
              <a:buChar char="Ø"/>
            </a:pPr>
            <a:r>
              <a:rPr lang="tr-TR" dirty="0" smtClean="0"/>
              <a:t>Süt – Laktik asit</a:t>
            </a:r>
          </a:p>
          <a:p>
            <a:endParaRPr lang="tr-TR" dirty="0" smtClean="0"/>
          </a:p>
          <a:p>
            <a:endParaRPr lang="tr-TR" dirty="0"/>
          </a:p>
        </p:txBody>
      </p:sp>
      <p:pic>
        <p:nvPicPr>
          <p:cNvPr id="3074" name="Picture 2"/>
          <p:cNvPicPr>
            <a:picLocks noChangeAspect="1" noChangeArrowheads="1"/>
          </p:cNvPicPr>
          <p:nvPr/>
        </p:nvPicPr>
        <p:blipFill>
          <a:blip r:embed="rId2" cstate="print"/>
          <a:srcRect/>
          <a:stretch>
            <a:fillRect/>
          </a:stretch>
        </p:blipFill>
        <p:spPr bwMode="auto">
          <a:xfrm>
            <a:off x="285720" y="1071546"/>
            <a:ext cx="4734925" cy="2500330"/>
          </a:xfrm>
          <a:prstGeom prst="rect">
            <a:avLst/>
          </a:prstGeom>
          <a:noFill/>
          <a:ln w="9525">
            <a:noFill/>
            <a:miter lim="800000"/>
            <a:headEnd/>
            <a:tailEnd/>
          </a:ln>
        </p:spPr>
      </p:pic>
      <p:pic>
        <p:nvPicPr>
          <p:cNvPr id="3076" name="Picture 4"/>
          <p:cNvPicPr>
            <a:picLocks noChangeAspect="1" noChangeArrowheads="1"/>
          </p:cNvPicPr>
          <p:nvPr/>
        </p:nvPicPr>
        <p:blipFill>
          <a:blip r:embed="rId3" cstate="print"/>
          <a:srcRect/>
          <a:stretch>
            <a:fillRect/>
          </a:stretch>
        </p:blipFill>
        <p:spPr bwMode="auto">
          <a:xfrm>
            <a:off x="5214942" y="1142984"/>
            <a:ext cx="3791336" cy="3429024"/>
          </a:xfrm>
          <a:prstGeom prst="rect">
            <a:avLst/>
          </a:prstGeom>
          <a:noFill/>
          <a:ln w="9525">
            <a:noFill/>
            <a:miter lim="800000"/>
            <a:headEnd/>
            <a:tailEnd/>
          </a:ln>
        </p:spPr>
      </p:pic>
      <p:pic>
        <p:nvPicPr>
          <p:cNvPr id="3077" name="Picture 5"/>
          <p:cNvPicPr>
            <a:picLocks noChangeAspect="1" noChangeArrowheads="1"/>
          </p:cNvPicPr>
          <p:nvPr/>
        </p:nvPicPr>
        <p:blipFill>
          <a:blip r:embed="rId4" cstate="print"/>
          <a:srcRect/>
          <a:stretch>
            <a:fillRect/>
          </a:stretch>
        </p:blipFill>
        <p:spPr bwMode="auto">
          <a:xfrm rot="21339247">
            <a:off x="95226" y="3641316"/>
            <a:ext cx="5696491" cy="244512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14282" y="3643314"/>
            <a:ext cx="3900486" cy="1538278"/>
          </a:xfrm>
        </p:spPr>
        <p:txBody>
          <a:bodyPr/>
          <a:lstStyle/>
          <a:p>
            <a:pPr>
              <a:buFont typeface="Wingdings" pitchFamily="2" charset="2"/>
              <a:buChar char="Ø"/>
            </a:pPr>
            <a:r>
              <a:rPr lang="tr-TR" dirty="0" smtClean="0"/>
              <a:t>Çilek- </a:t>
            </a:r>
            <a:r>
              <a:rPr lang="tr-TR" dirty="0" err="1" smtClean="0"/>
              <a:t>Folik</a:t>
            </a:r>
            <a:r>
              <a:rPr lang="tr-TR" dirty="0" smtClean="0"/>
              <a:t> asit</a:t>
            </a:r>
          </a:p>
          <a:p>
            <a:pPr>
              <a:buFont typeface="Wingdings" pitchFamily="2" charset="2"/>
              <a:buChar char="Ø"/>
            </a:pPr>
            <a:r>
              <a:rPr lang="tr-TR" dirty="0" smtClean="0"/>
              <a:t>Üzüm – Tartarik asit</a:t>
            </a:r>
          </a:p>
          <a:p>
            <a:pPr>
              <a:buFont typeface="Wingdings" pitchFamily="2" charset="2"/>
              <a:buChar char="Ø"/>
            </a:pPr>
            <a:r>
              <a:rPr lang="tr-TR" dirty="0" smtClean="0"/>
              <a:t>Sirke – Asetik asit</a:t>
            </a:r>
          </a:p>
          <a:p>
            <a:endParaRPr lang="tr-TR" dirty="0"/>
          </a:p>
        </p:txBody>
      </p:sp>
      <p:pic>
        <p:nvPicPr>
          <p:cNvPr id="4098" name="Picture 2"/>
          <p:cNvPicPr>
            <a:picLocks noChangeAspect="1" noChangeArrowheads="1"/>
          </p:cNvPicPr>
          <p:nvPr/>
        </p:nvPicPr>
        <p:blipFill>
          <a:blip r:embed="rId2" cstate="print"/>
          <a:srcRect/>
          <a:stretch>
            <a:fillRect/>
          </a:stretch>
        </p:blipFill>
        <p:spPr bwMode="auto">
          <a:xfrm>
            <a:off x="4388217" y="642918"/>
            <a:ext cx="4755783" cy="4500594"/>
          </a:xfrm>
          <a:prstGeom prst="rect">
            <a:avLst/>
          </a:prstGeom>
          <a:noFill/>
          <a:ln w="9525">
            <a:noFill/>
            <a:miter lim="800000"/>
            <a:headEnd/>
            <a:tailEnd/>
          </a:ln>
        </p:spPr>
      </p:pic>
      <p:pic>
        <p:nvPicPr>
          <p:cNvPr id="4099" name="Picture 3"/>
          <p:cNvPicPr>
            <a:picLocks noChangeAspect="1" noChangeArrowheads="1"/>
          </p:cNvPicPr>
          <p:nvPr/>
        </p:nvPicPr>
        <p:blipFill>
          <a:blip r:embed="rId3" cstate="print"/>
          <a:srcRect/>
          <a:stretch>
            <a:fillRect/>
          </a:stretch>
        </p:blipFill>
        <p:spPr bwMode="auto">
          <a:xfrm>
            <a:off x="357158" y="1071546"/>
            <a:ext cx="3767558" cy="2143140"/>
          </a:xfrm>
          <a:prstGeom prst="rect">
            <a:avLst/>
          </a:prstGeom>
          <a:noFill/>
          <a:ln w="9525">
            <a:noFill/>
            <a:miter lim="800000"/>
            <a:headEnd/>
            <a:tailEnd/>
          </a:ln>
        </p:spPr>
      </p:pic>
      <p:sp>
        <p:nvSpPr>
          <p:cNvPr id="6" name="2 İçerik Yer Tutucusu"/>
          <p:cNvSpPr txBox="1">
            <a:spLocks/>
          </p:cNvSpPr>
          <p:nvPr/>
        </p:nvSpPr>
        <p:spPr>
          <a:xfrm>
            <a:off x="3500430" y="5143512"/>
            <a:ext cx="5500726" cy="1538278"/>
          </a:xfrm>
          <a:prstGeom prst="rect">
            <a:avLst/>
          </a:prstGeom>
        </p:spPr>
        <p:txBody>
          <a:bodyPr vert="horz">
            <a:norm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pitchFamily="2" charset="2"/>
              <a:buChar char="Ø"/>
              <a:tabLst/>
              <a:defRPr/>
            </a:pPr>
            <a:r>
              <a:rPr lang="tr-TR" sz="2600" dirty="0" smtClean="0"/>
              <a:t>Reçel – </a:t>
            </a:r>
            <a:r>
              <a:rPr lang="tr-TR" sz="2600" dirty="0" err="1" smtClean="0"/>
              <a:t>Sorbik</a:t>
            </a:r>
            <a:r>
              <a:rPr lang="tr-TR" sz="2600" dirty="0" smtClean="0"/>
              <a:t> asit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pitchFamily="2" charset="2"/>
              <a:buChar char="Ø"/>
              <a:tabLst/>
              <a:defRPr/>
            </a:pPr>
            <a:r>
              <a:rPr kumimoji="0" lang="tr-TR" sz="2600" b="0" i="0" u="none" strike="noStrike" kern="1200" cap="none" spc="0" normalizeH="0" baseline="0" noProof="0" dirty="0" smtClean="0">
                <a:ln>
                  <a:noFill/>
                </a:ln>
                <a:solidFill>
                  <a:schemeClr val="tx1"/>
                </a:solidFill>
                <a:effectLst/>
                <a:uLnTx/>
                <a:uFillTx/>
                <a:latin typeface="+mn-lt"/>
                <a:ea typeface="+mn-ea"/>
                <a:cs typeface="+mn-cs"/>
              </a:rPr>
              <a:t>Meyve</a:t>
            </a:r>
            <a:r>
              <a:rPr kumimoji="0" lang="tr-TR" sz="2600" b="0" i="0" u="none" strike="noStrike" kern="1200" cap="none" spc="0" normalizeH="0" noProof="0" dirty="0" smtClean="0">
                <a:ln>
                  <a:noFill/>
                </a:ln>
                <a:solidFill>
                  <a:schemeClr val="tx1"/>
                </a:solidFill>
                <a:effectLst/>
                <a:uLnTx/>
                <a:uFillTx/>
                <a:latin typeface="+mn-lt"/>
                <a:ea typeface="+mn-ea"/>
                <a:cs typeface="+mn-cs"/>
              </a:rPr>
              <a:t> suyu ve turşu – </a:t>
            </a:r>
            <a:r>
              <a:rPr kumimoji="0" lang="tr-TR" sz="2600" b="0" i="0" u="none" strike="noStrike" kern="1200" cap="none" spc="0" normalizeH="0" noProof="0" dirty="0" err="1" smtClean="0">
                <a:ln>
                  <a:noFill/>
                </a:ln>
                <a:solidFill>
                  <a:schemeClr val="tx1"/>
                </a:solidFill>
                <a:effectLst/>
                <a:uLnTx/>
                <a:uFillTx/>
                <a:latin typeface="+mn-lt"/>
                <a:ea typeface="+mn-ea"/>
                <a:cs typeface="+mn-cs"/>
              </a:rPr>
              <a:t>Benzoik</a:t>
            </a:r>
            <a:r>
              <a:rPr kumimoji="0" lang="tr-TR" sz="2600" b="0" i="0" u="none" strike="noStrike" kern="1200" cap="none" spc="0" normalizeH="0" noProof="0" dirty="0" smtClean="0">
                <a:ln>
                  <a:noFill/>
                </a:ln>
                <a:solidFill>
                  <a:schemeClr val="tx1"/>
                </a:solidFill>
                <a:effectLst/>
                <a:uLnTx/>
                <a:uFillTx/>
                <a:latin typeface="+mn-lt"/>
                <a:ea typeface="+mn-ea"/>
                <a:cs typeface="+mn-cs"/>
              </a:rPr>
              <a:t> asit</a:t>
            </a:r>
            <a:endParaRPr kumimoji="0" lang="tr-TR" sz="26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85720" y="642918"/>
            <a:ext cx="6715172" cy="5681682"/>
          </a:xfrm>
        </p:spPr>
        <p:txBody>
          <a:bodyPr>
            <a:normAutofit fontScale="92500" lnSpcReduction="10000"/>
          </a:bodyPr>
          <a:lstStyle/>
          <a:p>
            <a:r>
              <a:rPr lang="tr-TR" dirty="0" smtClean="0"/>
              <a:t>Asitlerin mermer ve metaller üzerinde bazların ise cam ve porselenlerde aşındırıcı etkisi vardır.</a:t>
            </a:r>
          </a:p>
          <a:p>
            <a:r>
              <a:rPr lang="tr-TR" dirty="0" smtClean="0"/>
              <a:t>Ağız sağlığımız da yediğimiz yiyeceklerin asidik olmasından etkilenir, bu sebeple bazik özellik gösteren diş macunu ile dişlerimizin korunmasını sağlayabiliriz. </a:t>
            </a:r>
          </a:p>
          <a:p>
            <a:r>
              <a:rPr lang="tr-TR" dirty="0" smtClean="0"/>
              <a:t>Ağız sağlığımız kadar diğer sindirim organlarımızın sağlığı da önemlidir. Yiyecekler ağzımızda küçültüldükten sonra midede asitli bir ortamla karşılaşırlar. Bizim de tükettiğimiz asitli içecek ve ayaküstü yediğimiz yiyecekler son yıllarda adını sıkça duyduğumuz </a:t>
            </a:r>
            <a:r>
              <a:rPr lang="tr-TR" dirty="0" err="1" smtClean="0"/>
              <a:t>reflü</a:t>
            </a:r>
            <a:r>
              <a:rPr lang="tr-TR" dirty="0" smtClean="0"/>
              <a:t>, gastrit ve ülser gibi hastalıklara sahip olan insanların şikayetlerinin artmasına da sebep olur. Bu yüzden sağlığımızı düşünerek uygun yiyecek ve içecekler seçmeliyiz.</a:t>
            </a:r>
            <a:endParaRPr lang="tr-TR" dirty="0"/>
          </a:p>
        </p:txBody>
      </p:sp>
      <p:pic>
        <p:nvPicPr>
          <p:cNvPr id="5122" name="Picture 2"/>
          <p:cNvPicPr>
            <a:picLocks noChangeAspect="1" noChangeArrowheads="1"/>
          </p:cNvPicPr>
          <p:nvPr/>
        </p:nvPicPr>
        <p:blipFill>
          <a:blip r:embed="rId2" cstate="print"/>
          <a:srcRect/>
          <a:stretch>
            <a:fillRect/>
          </a:stretch>
        </p:blipFill>
        <p:spPr bwMode="auto">
          <a:xfrm>
            <a:off x="7000860" y="1714488"/>
            <a:ext cx="2143140" cy="21431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14282" y="1000108"/>
            <a:ext cx="6715172" cy="5572164"/>
          </a:xfrm>
        </p:spPr>
        <p:txBody>
          <a:bodyPr>
            <a:normAutofit/>
          </a:bodyPr>
          <a:lstStyle/>
          <a:p>
            <a:r>
              <a:rPr lang="tr-TR" dirty="0" smtClean="0"/>
              <a:t>Asit ve bazların bazı durumlarda meydana getireceği tehlikelerden korunmak için öncelikle bu maddeleri tanımamız gerekir.</a:t>
            </a:r>
          </a:p>
          <a:p>
            <a:r>
              <a:rPr lang="tr-TR" dirty="0" smtClean="0"/>
              <a:t>Maddelerin bize zararlı olup olmadığını anlamak için ambalajın üzerindeki uyarıları dikkate almalıyız.</a:t>
            </a:r>
          </a:p>
          <a:p>
            <a:r>
              <a:rPr lang="tr-TR" b="1" dirty="0" smtClean="0"/>
              <a:t>"Asit", "baz", "tahriş edici" </a:t>
            </a:r>
            <a:r>
              <a:rPr lang="tr-TR" dirty="0" smtClean="0"/>
              <a:t>ya da </a:t>
            </a:r>
            <a:r>
              <a:rPr lang="tr-TR" b="1" dirty="0" smtClean="0"/>
              <a:t>"aşındırıcı“ </a:t>
            </a:r>
            <a:r>
              <a:rPr lang="tr-TR" dirty="0" smtClean="0"/>
              <a:t>etiketi taşıyan kimyasal maddelerle çalışırken dikkatli olmalıyız. Böylece tehlike işaretlerini belirten sembollerle oluşabilecek tehlikelerden korunmuş oluruz.</a:t>
            </a:r>
            <a:endParaRPr lang="tr-TR" dirty="0"/>
          </a:p>
        </p:txBody>
      </p:sp>
      <p:pic>
        <p:nvPicPr>
          <p:cNvPr id="6146" name="Picture 2"/>
          <p:cNvPicPr>
            <a:picLocks noChangeAspect="1" noChangeArrowheads="1"/>
          </p:cNvPicPr>
          <p:nvPr/>
        </p:nvPicPr>
        <p:blipFill>
          <a:blip r:embed="rId2" cstate="print"/>
          <a:srcRect/>
          <a:stretch>
            <a:fillRect/>
          </a:stretch>
        </p:blipFill>
        <p:spPr bwMode="auto">
          <a:xfrm>
            <a:off x="7006070" y="1142984"/>
            <a:ext cx="2071670" cy="1797276"/>
          </a:xfrm>
          <a:prstGeom prst="rect">
            <a:avLst/>
          </a:prstGeom>
          <a:noFill/>
          <a:ln w="9525">
            <a:noFill/>
            <a:miter lim="800000"/>
            <a:headEnd/>
            <a:tailEnd/>
          </a:ln>
        </p:spPr>
      </p:pic>
      <p:pic>
        <p:nvPicPr>
          <p:cNvPr id="6147" name="Picture 3"/>
          <p:cNvPicPr>
            <a:picLocks noChangeAspect="1" noChangeArrowheads="1"/>
          </p:cNvPicPr>
          <p:nvPr/>
        </p:nvPicPr>
        <p:blipFill>
          <a:blip r:embed="rId3" cstate="print"/>
          <a:srcRect/>
          <a:stretch>
            <a:fillRect/>
          </a:stretch>
        </p:blipFill>
        <p:spPr bwMode="auto">
          <a:xfrm>
            <a:off x="7143768" y="3286124"/>
            <a:ext cx="1243015" cy="1590525"/>
          </a:xfrm>
          <a:prstGeom prst="rect">
            <a:avLst/>
          </a:prstGeom>
          <a:noFill/>
          <a:ln w="9525">
            <a:noFill/>
            <a:miter lim="800000"/>
            <a:headEnd/>
            <a:tailEnd/>
          </a:ln>
        </p:spPr>
      </p:pic>
      <p:pic>
        <p:nvPicPr>
          <p:cNvPr id="6148" name="Picture 4"/>
          <p:cNvPicPr>
            <a:picLocks noChangeAspect="1" noChangeArrowheads="1"/>
          </p:cNvPicPr>
          <p:nvPr/>
        </p:nvPicPr>
        <p:blipFill>
          <a:blip r:embed="rId4" cstate="print"/>
          <a:srcRect/>
          <a:stretch>
            <a:fillRect/>
          </a:stretch>
        </p:blipFill>
        <p:spPr bwMode="auto">
          <a:xfrm>
            <a:off x="7215206" y="5000636"/>
            <a:ext cx="1190627" cy="12658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00034" y="571480"/>
            <a:ext cx="8229600" cy="632666"/>
          </a:xfrm>
        </p:spPr>
        <p:txBody>
          <a:bodyPr>
            <a:normAutofit/>
          </a:bodyPr>
          <a:lstStyle/>
          <a:p>
            <a:pPr algn="ctr"/>
            <a:r>
              <a:rPr lang="tr-TR" sz="3200" dirty="0" smtClean="0"/>
              <a:t>Asit Yağmurları</a:t>
            </a:r>
            <a:endParaRPr lang="tr-TR" sz="3200" dirty="0"/>
          </a:p>
        </p:txBody>
      </p:sp>
      <p:pic>
        <p:nvPicPr>
          <p:cNvPr id="7170" name="Picture 2"/>
          <p:cNvPicPr>
            <a:picLocks noGrp="1" noChangeAspect="1" noChangeArrowheads="1"/>
          </p:cNvPicPr>
          <p:nvPr>
            <p:ph idx="1"/>
          </p:nvPr>
        </p:nvPicPr>
        <p:blipFill>
          <a:blip r:embed="rId2" cstate="print"/>
          <a:srcRect/>
          <a:stretch>
            <a:fillRect/>
          </a:stretch>
        </p:blipFill>
        <p:spPr bwMode="auto">
          <a:xfrm>
            <a:off x="214282" y="1428736"/>
            <a:ext cx="8769818" cy="497932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00034" y="785794"/>
            <a:ext cx="8229600" cy="3571900"/>
          </a:xfrm>
        </p:spPr>
        <p:txBody>
          <a:bodyPr/>
          <a:lstStyle/>
          <a:p>
            <a:r>
              <a:rPr lang="tr-TR" dirty="0" smtClean="0"/>
              <a:t>Ev ve işyerlerinde fosil yakıtların kullanılması sonucunda çıkan baca gazları, motorlu taşıtlardan çıkan egzoz gazları hava kirliliğine sebep olur. Hava kirliliğine sebep olan başlıca gazlar karbon dioksit (CO2), kükürt dioksit (SO2) ve azot dioksit (NO2)'tir.</a:t>
            </a:r>
          </a:p>
          <a:p>
            <a:r>
              <a:rPr lang="tr-TR" dirty="0" smtClean="0"/>
              <a:t>Bu gazlar bulutlardaki su buharı ve diğer maddelerle tepkimeye girerek sülfürik asit (H2SO4) ve nitrik asit (HNO3) gibi maddelerin oluşumuna yol açmaktadır.</a:t>
            </a:r>
            <a:endParaRPr lang="tr-TR" dirty="0"/>
          </a:p>
        </p:txBody>
      </p:sp>
      <p:pic>
        <p:nvPicPr>
          <p:cNvPr id="8194" name="Picture 2"/>
          <p:cNvPicPr>
            <a:picLocks noChangeAspect="1" noChangeArrowheads="1"/>
          </p:cNvPicPr>
          <p:nvPr/>
        </p:nvPicPr>
        <p:blipFill>
          <a:blip r:embed="rId2" cstate="print"/>
          <a:srcRect/>
          <a:stretch>
            <a:fillRect/>
          </a:stretch>
        </p:blipFill>
        <p:spPr bwMode="auto">
          <a:xfrm>
            <a:off x="642910" y="4357694"/>
            <a:ext cx="7858180" cy="22223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00034" y="4572008"/>
            <a:ext cx="8229600" cy="1928826"/>
          </a:xfrm>
        </p:spPr>
        <p:txBody>
          <a:bodyPr>
            <a:normAutofit lnSpcReduction="10000"/>
          </a:bodyPr>
          <a:lstStyle/>
          <a:p>
            <a:r>
              <a:rPr lang="tr-TR" dirty="0" smtClean="0"/>
              <a:t>Asidik özellik taşıyan bu gazlar, bulut oluşturduğunda yağ an yağmur </a:t>
            </a:r>
            <a:r>
              <a:rPr lang="tr-TR" b="1" dirty="0" smtClean="0">
                <a:solidFill>
                  <a:srgbClr val="FF0000"/>
                </a:solidFill>
              </a:rPr>
              <a:t>asit yağmuru </a:t>
            </a:r>
            <a:r>
              <a:rPr lang="tr-TR" dirty="0" smtClean="0"/>
              <a:t>olarak adlandırılır. Bu yağmurun </a:t>
            </a:r>
            <a:r>
              <a:rPr lang="tr-TR" dirty="0" err="1" smtClean="0"/>
              <a:t>pH</a:t>
            </a:r>
            <a:r>
              <a:rPr lang="tr-TR" dirty="0" smtClean="0"/>
              <a:t> derecesi ikiye kadar düşebilmektedir. Bu durum yalnız yağmurda değil, diğer bütün yağış biçimlerinde de görülebilmektedir.</a:t>
            </a:r>
            <a:endParaRPr lang="tr-TR" dirty="0"/>
          </a:p>
        </p:txBody>
      </p:sp>
      <p:pic>
        <p:nvPicPr>
          <p:cNvPr id="9218" name="Picture 2"/>
          <p:cNvPicPr>
            <a:picLocks noChangeAspect="1" noChangeArrowheads="1"/>
          </p:cNvPicPr>
          <p:nvPr/>
        </p:nvPicPr>
        <p:blipFill>
          <a:blip r:embed="rId2" cstate="print"/>
          <a:srcRect/>
          <a:stretch>
            <a:fillRect/>
          </a:stretch>
        </p:blipFill>
        <p:spPr bwMode="auto">
          <a:xfrm>
            <a:off x="1928794" y="928670"/>
            <a:ext cx="5357850" cy="1081874"/>
          </a:xfrm>
          <a:prstGeom prst="rect">
            <a:avLst/>
          </a:prstGeom>
          <a:noFill/>
          <a:ln w="9525">
            <a:noFill/>
            <a:miter lim="800000"/>
            <a:headEnd/>
            <a:tailEnd/>
          </a:ln>
        </p:spPr>
      </p:pic>
      <p:pic>
        <p:nvPicPr>
          <p:cNvPr id="9219" name="Picture 3"/>
          <p:cNvPicPr>
            <a:picLocks noChangeAspect="1" noChangeArrowheads="1"/>
          </p:cNvPicPr>
          <p:nvPr/>
        </p:nvPicPr>
        <p:blipFill>
          <a:blip r:embed="rId3" cstate="print"/>
          <a:srcRect/>
          <a:stretch>
            <a:fillRect/>
          </a:stretch>
        </p:blipFill>
        <p:spPr bwMode="auto">
          <a:xfrm>
            <a:off x="2071670" y="2214555"/>
            <a:ext cx="5000660" cy="999372"/>
          </a:xfrm>
          <a:prstGeom prst="rect">
            <a:avLst/>
          </a:prstGeom>
          <a:noFill/>
          <a:ln w="9525">
            <a:noFill/>
            <a:miter lim="800000"/>
            <a:headEnd/>
            <a:tailEnd/>
          </a:ln>
        </p:spPr>
      </p:pic>
      <p:pic>
        <p:nvPicPr>
          <p:cNvPr id="9221" name="Picture 5"/>
          <p:cNvPicPr>
            <a:picLocks noChangeAspect="1" noChangeArrowheads="1"/>
          </p:cNvPicPr>
          <p:nvPr/>
        </p:nvPicPr>
        <p:blipFill>
          <a:blip r:embed="rId4" cstate="print"/>
          <a:srcRect/>
          <a:stretch>
            <a:fillRect/>
          </a:stretch>
        </p:blipFill>
        <p:spPr bwMode="auto">
          <a:xfrm>
            <a:off x="2214546" y="3429000"/>
            <a:ext cx="4731394" cy="92869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214290"/>
            <a:ext cx="8229600" cy="632666"/>
          </a:xfrm>
        </p:spPr>
        <p:txBody>
          <a:bodyPr>
            <a:normAutofit/>
          </a:bodyPr>
          <a:lstStyle/>
          <a:p>
            <a:pPr algn="ctr"/>
            <a:r>
              <a:rPr lang="tr-TR" sz="3200" dirty="0" smtClean="0"/>
              <a:t>Asitler - Bazlar</a:t>
            </a:r>
            <a:endParaRPr lang="tr-TR" sz="3200"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0" y="928670"/>
            <a:ext cx="9144000" cy="5929330"/>
          </a:xfrm>
          <a:prstGeom prst="rect">
            <a:avLst/>
          </a:prstGeom>
          <a:noFill/>
          <a:ln w="9525">
            <a:noFill/>
            <a:miter lim="800000"/>
            <a:headEnd/>
            <a:tailEnd/>
          </a:ln>
        </p:spPr>
      </p:pic>
      <p:sp>
        <p:nvSpPr>
          <p:cNvPr id="7" name="6 Oval"/>
          <p:cNvSpPr/>
          <p:nvPr/>
        </p:nvSpPr>
        <p:spPr>
          <a:xfrm>
            <a:off x="6704784" y="5254092"/>
            <a:ext cx="857256" cy="785818"/>
          </a:xfrm>
          <a:prstGeom prst="ellipse">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357298"/>
            <a:ext cx="4257676" cy="4967302"/>
          </a:xfrm>
        </p:spPr>
        <p:txBody>
          <a:bodyPr/>
          <a:lstStyle/>
          <a:p>
            <a:r>
              <a:rPr lang="tr-TR" dirty="0" smtClean="0"/>
              <a:t>Asit yağmurları yağdıkları bölgeye çeşitli zararlar verir.</a:t>
            </a:r>
          </a:p>
          <a:p>
            <a:r>
              <a:rPr lang="tr-TR" dirty="0" smtClean="0"/>
              <a:t>Ülkemizde asit yağmurlarının olumsuz etkileri Samsun </a:t>
            </a:r>
            <a:r>
              <a:rPr lang="tr-TR" dirty="0" err="1" smtClean="0"/>
              <a:t>Gelemen</a:t>
            </a:r>
            <a:r>
              <a:rPr lang="tr-TR" dirty="0" smtClean="0"/>
              <a:t> ve Muğla Yatağan gibi ormanlık bölgelerde görülmektedir.</a:t>
            </a:r>
            <a:endParaRPr lang="tr-TR" dirty="0"/>
          </a:p>
        </p:txBody>
      </p:sp>
      <p:pic>
        <p:nvPicPr>
          <p:cNvPr id="10242" name="Picture 2"/>
          <p:cNvPicPr>
            <a:picLocks noChangeAspect="1" noChangeArrowheads="1"/>
          </p:cNvPicPr>
          <p:nvPr/>
        </p:nvPicPr>
        <p:blipFill>
          <a:blip r:embed="rId2" cstate="print"/>
          <a:srcRect/>
          <a:stretch>
            <a:fillRect/>
          </a:stretch>
        </p:blipFill>
        <p:spPr bwMode="auto">
          <a:xfrm>
            <a:off x="4929190" y="1643050"/>
            <a:ext cx="4023675" cy="321471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85720" y="642918"/>
            <a:ext cx="6357982" cy="5929354"/>
          </a:xfrm>
        </p:spPr>
        <p:txBody>
          <a:bodyPr>
            <a:normAutofit fontScale="92500"/>
          </a:bodyPr>
          <a:lstStyle/>
          <a:p>
            <a:r>
              <a:rPr lang="tr-TR" dirty="0" smtClean="0"/>
              <a:t>Asit yağmuru toprağın kimyasal yapısını ve biyolojik koşullarını da etkilemektedir. Asit yağmuru topraktaki mineralleri çözerek kalsiyum, magnezyum, potasyum gibi iyonların yer altı ve yüzey suları ile taşınmasına ve toprağın minerallerinin eksilmesine yol açar. Bu durum topraktaki verimin düşmesine sebep olur.</a:t>
            </a:r>
          </a:p>
          <a:p>
            <a:r>
              <a:rPr lang="tr-TR" dirty="0" smtClean="0"/>
              <a:t>Bu sular deniz, göl, akarsulara karışarak suların asitlik derecesini etkiler ve burada yaşayan canlılar için de tehlike oluşturur.</a:t>
            </a:r>
          </a:p>
          <a:p>
            <a:r>
              <a:rPr lang="tr-TR" dirty="0" smtClean="0"/>
              <a:t>Tarihi değeri olan antik yapıtlarımız da asit yağmurları ile aşınmış, böylece insanlığın ortak mirası da zarar görmüştür.</a:t>
            </a:r>
            <a:endParaRPr lang="tr-TR" dirty="0"/>
          </a:p>
        </p:txBody>
      </p:sp>
      <p:pic>
        <p:nvPicPr>
          <p:cNvPr id="11266" name="Picture 2"/>
          <p:cNvPicPr>
            <a:picLocks noChangeAspect="1" noChangeArrowheads="1"/>
          </p:cNvPicPr>
          <p:nvPr/>
        </p:nvPicPr>
        <p:blipFill>
          <a:blip r:embed="rId2" cstate="print"/>
          <a:srcRect/>
          <a:stretch>
            <a:fillRect/>
          </a:stretch>
        </p:blipFill>
        <p:spPr bwMode="auto">
          <a:xfrm>
            <a:off x="6357950" y="1142985"/>
            <a:ext cx="2786050" cy="2136242"/>
          </a:xfrm>
          <a:prstGeom prst="rect">
            <a:avLst/>
          </a:prstGeom>
          <a:noFill/>
          <a:ln w="9525">
            <a:noFill/>
            <a:miter lim="800000"/>
            <a:headEnd/>
            <a:tailEnd/>
          </a:ln>
        </p:spPr>
      </p:pic>
      <p:pic>
        <p:nvPicPr>
          <p:cNvPr id="11267" name="Picture 3"/>
          <p:cNvPicPr>
            <a:picLocks noChangeAspect="1" noChangeArrowheads="1"/>
          </p:cNvPicPr>
          <p:nvPr/>
        </p:nvPicPr>
        <p:blipFill>
          <a:blip r:embed="rId3" cstate="print"/>
          <a:srcRect/>
          <a:stretch>
            <a:fillRect/>
          </a:stretch>
        </p:blipFill>
        <p:spPr bwMode="auto">
          <a:xfrm>
            <a:off x="6286512" y="3857628"/>
            <a:ext cx="2857488" cy="192211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00034" y="1428736"/>
            <a:ext cx="8229600" cy="4389120"/>
          </a:xfrm>
        </p:spPr>
        <p:txBody>
          <a:bodyPr>
            <a:normAutofit lnSpcReduction="10000"/>
          </a:bodyPr>
          <a:lstStyle/>
          <a:p>
            <a:r>
              <a:rPr lang="tr-TR" dirty="0" smtClean="0"/>
              <a:t>Suları, toprağı ve havayı kirleten bu kimyasal maddelerden korunmak için;</a:t>
            </a:r>
          </a:p>
          <a:p>
            <a:pPr>
              <a:buFont typeface="Wingdings" pitchFamily="2" charset="2"/>
              <a:buChar char="Ø"/>
            </a:pPr>
            <a:r>
              <a:rPr lang="tr-TR" dirty="0" smtClean="0"/>
              <a:t>Evlerde ve endüstride fosil yakıtlar yerine doğalgaz gibi kükürt ve azot içermeyen temiz yakıtlar tercih edilmelidir. Ayrıca güneş, rüzgar ve hidroelektrik santralleri gibi alternatif enerji kaynaklarından yararlanılmalıdır.</a:t>
            </a:r>
          </a:p>
          <a:p>
            <a:pPr>
              <a:buFont typeface="Wingdings" pitchFamily="2" charset="2"/>
              <a:buChar char="Ø"/>
            </a:pPr>
            <a:r>
              <a:rPr lang="tr-TR" dirty="0" smtClean="0"/>
              <a:t>Fabrika bacalarına filtre takılması sağlanmalıdır.</a:t>
            </a:r>
          </a:p>
          <a:p>
            <a:pPr>
              <a:buFont typeface="Wingdings" pitchFamily="2" charset="2"/>
              <a:buChar char="Ø"/>
            </a:pPr>
            <a:r>
              <a:rPr lang="tr-TR" dirty="0" smtClean="0"/>
              <a:t>Motorlu taşıtların bakımı zamanında yapılmalıdır.</a:t>
            </a:r>
          </a:p>
          <a:p>
            <a:pPr>
              <a:buFont typeface="Wingdings" pitchFamily="2" charset="2"/>
              <a:buChar char="Ø"/>
            </a:pPr>
            <a:r>
              <a:rPr lang="tr-TR" dirty="0" smtClean="0"/>
              <a:t>Çevremizin ağaçlandırılması esnasında kışın yaprak döken bitkiler tercih edilmemelidir.</a:t>
            </a:r>
            <a:endParaRPr lang="tr-TR"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28596" y="1214422"/>
            <a:ext cx="8229600" cy="1064892"/>
          </a:xfrm>
        </p:spPr>
        <p:txBody>
          <a:bodyPr>
            <a:normAutofit fontScale="92500" lnSpcReduction="20000"/>
          </a:bodyPr>
          <a:lstStyle/>
          <a:p>
            <a:r>
              <a:rPr lang="tr-TR" dirty="0" smtClean="0"/>
              <a:t>Farklı kimyasal özelliklere sahip asit ve baz bir araya geldiğinde kimyasal tepkimeye girer ve yeni maddeler oluşur.</a:t>
            </a:r>
            <a:endParaRPr lang="tr-TR" dirty="0"/>
          </a:p>
        </p:txBody>
      </p:sp>
      <p:pic>
        <p:nvPicPr>
          <p:cNvPr id="12290" name="Picture 2"/>
          <p:cNvPicPr>
            <a:picLocks noChangeAspect="1" noChangeArrowheads="1"/>
          </p:cNvPicPr>
          <p:nvPr/>
        </p:nvPicPr>
        <p:blipFill>
          <a:blip r:embed="rId2" cstate="print"/>
          <a:srcRect/>
          <a:stretch>
            <a:fillRect/>
          </a:stretch>
        </p:blipFill>
        <p:spPr bwMode="auto">
          <a:xfrm>
            <a:off x="571472" y="2428868"/>
            <a:ext cx="7848327" cy="2143140"/>
          </a:xfrm>
          <a:prstGeom prst="rect">
            <a:avLst/>
          </a:prstGeom>
          <a:noFill/>
          <a:ln w="9525">
            <a:noFill/>
            <a:miter lim="800000"/>
            <a:headEnd/>
            <a:tailEnd/>
          </a:ln>
        </p:spPr>
      </p:pic>
      <p:sp>
        <p:nvSpPr>
          <p:cNvPr id="5" name="2 İçerik Yer Tutucusu"/>
          <p:cNvSpPr txBox="1">
            <a:spLocks/>
          </p:cNvSpPr>
          <p:nvPr/>
        </p:nvSpPr>
        <p:spPr>
          <a:xfrm>
            <a:off x="285720" y="5072074"/>
            <a:ext cx="8643998" cy="1064892"/>
          </a:xfrm>
          <a:prstGeom prst="rect">
            <a:avLst/>
          </a:prstGeom>
        </p:spPr>
        <p:txBody>
          <a:bodyPr vert="horz">
            <a:normAutofit/>
          </a:bodyPr>
          <a:lstStyle/>
          <a:p>
            <a:pPr>
              <a:buClr>
                <a:schemeClr val="accent3"/>
              </a:buClr>
            </a:pPr>
            <a:r>
              <a:rPr lang="tr-TR" sz="2600" dirty="0" smtClean="0"/>
              <a:t>Bir asit ve bazın tepkimeye girerek su ve tuz oluşturmasına </a:t>
            </a:r>
            <a:r>
              <a:rPr lang="tr-TR" sz="2600" b="1" dirty="0" err="1" smtClean="0">
                <a:solidFill>
                  <a:srgbClr val="FF0000"/>
                </a:solidFill>
              </a:rPr>
              <a:t>nötralleşme</a:t>
            </a:r>
            <a:r>
              <a:rPr lang="tr-TR" sz="2600" b="1" dirty="0" smtClean="0">
                <a:solidFill>
                  <a:srgbClr val="FF0000"/>
                </a:solidFill>
              </a:rPr>
              <a:t> tepkimesi </a:t>
            </a:r>
            <a:r>
              <a:rPr lang="tr-TR" sz="2600" dirty="0" smtClean="0"/>
              <a:t>adı verilir.</a:t>
            </a:r>
            <a:endParaRPr kumimoji="0" lang="tr-TR" sz="2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5000636"/>
            <a:ext cx="8229600" cy="1323964"/>
          </a:xfrm>
        </p:spPr>
        <p:txBody>
          <a:bodyPr/>
          <a:lstStyle/>
          <a:p>
            <a:r>
              <a:rPr lang="tr-TR" dirty="0" smtClean="0"/>
              <a:t>Asit ve bazın tepkimeye girmesi sonucu tuz ve su oluşur.</a:t>
            </a:r>
            <a:endParaRPr lang="tr-TR" dirty="0"/>
          </a:p>
        </p:txBody>
      </p:sp>
      <p:pic>
        <p:nvPicPr>
          <p:cNvPr id="13314" name="Picture 2"/>
          <p:cNvPicPr>
            <a:picLocks noChangeAspect="1" noChangeArrowheads="1"/>
          </p:cNvPicPr>
          <p:nvPr/>
        </p:nvPicPr>
        <p:blipFill>
          <a:blip r:embed="rId2" cstate="print"/>
          <a:srcRect/>
          <a:stretch>
            <a:fillRect/>
          </a:stretch>
        </p:blipFill>
        <p:spPr bwMode="auto">
          <a:xfrm>
            <a:off x="1285852" y="857232"/>
            <a:ext cx="6286544" cy="375421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14282" y="2214554"/>
            <a:ext cx="5143536" cy="2565090"/>
          </a:xfrm>
        </p:spPr>
        <p:txBody>
          <a:bodyPr/>
          <a:lstStyle/>
          <a:p>
            <a:r>
              <a:rPr lang="tr-TR" dirty="0" smtClean="0"/>
              <a:t>Asit ve bazın tepkimeye girmesi sonucu tuz ve su oluşur.</a:t>
            </a:r>
          </a:p>
          <a:p>
            <a:r>
              <a:rPr lang="tr-TR" dirty="0" smtClean="0"/>
              <a:t>Oluşan ürünün </a:t>
            </a:r>
            <a:r>
              <a:rPr lang="tr-TR" dirty="0" err="1" smtClean="0"/>
              <a:t>pH</a:t>
            </a:r>
            <a:r>
              <a:rPr lang="tr-TR" dirty="0" smtClean="0"/>
              <a:t>’ ı 7 ya da 7 ‘ye çok yakın bir değer olur. </a:t>
            </a:r>
            <a:endParaRPr lang="tr-TR" dirty="0"/>
          </a:p>
        </p:txBody>
      </p:sp>
      <p:pic>
        <p:nvPicPr>
          <p:cNvPr id="14338" name="Picture 2"/>
          <p:cNvPicPr>
            <a:picLocks noChangeAspect="1" noChangeArrowheads="1"/>
          </p:cNvPicPr>
          <p:nvPr/>
        </p:nvPicPr>
        <p:blipFill>
          <a:blip r:embed="rId2" cstate="print"/>
          <a:srcRect/>
          <a:stretch>
            <a:fillRect/>
          </a:stretch>
        </p:blipFill>
        <p:spPr bwMode="auto">
          <a:xfrm>
            <a:off x="5271396" y="1928802"/>
            <a:ext cx="3872604" cy="30003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2332037"/>
            <a:ext cx="9144000" cy="4525963"/>
          </a:xfrm>
        </p:spPr>
        <p:txBody>
          <a:bodyPr>
            <a:normAutofit/>
          </a:bodyPr>
          <a:lstStyle/>
          <a:p>
            <a:pPr algn="ctr">
              <a:buNone/>
            </a:pPr>
            <a:r>
              <a:rPr lang="tr-TR" sz="4800" b="1" i="1" dirty="0" smtClean="0"/>
              <a:t>Mustafa ÇELİK</a:t>
            </a:r>
          </a:p>
          <a:p>
            <a:pPr algn="ctr">
              <a:buNone/>
            </a:pPr>
            <a:r>
              <a:rPr lang="tr-TR" sz="4800" b="1" i="1" dirty="0" smtClean="0"/>
              <a:t>Fen ve Teknoloji Öğretmeni</a:t>
            </a:r>
          </a:p>
          <a:p>
            <a:pPr algn="ctr">
              <a:buNone/>
            </a:pPr>
            <a:r>
              <a:rPr lang="tr-TR" sz="4800" b="1" i="1" dirty="0" smtClean="0"/>
              <a:t>Türk Telekom YİBO</a:t>
            </a:r>
          </a:p>
          <a:p>
            <a:pPr algn="ctr">
              <a:buNone/>
            </a:pPr>
            <a:r>
              <a:rPr lang="tr-TR" sz="4800" b="1" i="1" dirty="0" smtClean="0"/>
              <a:t>Digor/KARS</a:t>
            </a:r>
            <a:endParaRPr lang="tr-TR" sz="4800" b="1" i="1" dirty="0"/>
          </a:p>
        </p:txBody>
      </p:sp>
      <p:pic>
        <p:nvPicPr>
          <p:cNvPr id="2050" name="Picture 2" descr="C:\Users\MUSTAFA\Desktop\strateji\LOGOMUZ.png"/>
          <p:cNvPicPr>
            <a:picLocks noChangeAspect="1" noChangeArrowheads="1"/>
          </p:cNvPicPr>
          <p:nvPr/>
        </p:nvPicPr>
        <p:blipFill>
          <a:blip r:embed="rId2" cstate="print"/>
          <a:srcRect/>
          <a:stretch>
            <a:fillRect/>
          </a:stretch>
        </p:blipFill>
        <p:spPr bwMode="auto">
          <a:xfrm>
            <a:off x="2680034" y="79512"/>
            <a:ext cx="3500462" cy="2621491"/>
          </a:xfrm>
          <a:prstGeom prst="rect">
            <a:avLst/>
          </a:prstGeom>
          <a:noFill/>
        </p:spPr>
      </p:pic>
      <p:pic>
        <p:nvPicPr>
          <p:cNvPr id="2" name="Picture 2" descr="D:\FLASH OLARAK DÜZENLENENCEK SUNULAR\özgün slayttt\88\ÜNİTE 3 MADDENİN YAPISI ve ÖZELLİKLERİ\fenci.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9194" y="6237312"/>
            <a:ext cx="1761953" cy="6206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rot="20511761">
            <a:off x="4847126" y="1622882"/>
            <a:ext cx="3974275" cy="2706968"/>
          </a:xfrm>
          <a:prstGeom prst="rect">
            <a:avLst/>
          </a:prstGeom>
          <a:noFill/>
          <a:ln w="9525">
            <a:noFill/>
            <a:miter lim="800000"/>
            <a:headEnd/>
            <a:tailEnd/>
          </a:ln>
        </p:spPr>
      </p:pic>
      <p:sp>
        <p:nvSpPr>
          <p:cNvPr id="3" name="2 İçerik Yer Tutucusu"/>
          <p:cNvSpPr>
            <a:spLocks noGrp="1"/>
          </p:cNvSpPr>
          <p:nvPr>
            <p:ph idx="1"/>
          </p:nvPr>
        </p:nvSpPr>
        <p:spPr>
          <a:xfrm>
            <a:off x="0" y="714356"/>
            <a:ext cx="5143504" cy="6143644"/>
          </a:xfrm>
        </p:spPr>
        <p:txBody>
          <a:bodyPr>
            <a:normAutofit fontScale="92500" lnSpcReduction="20000"/>
          </a:bodyPr>
          <a:lstStyle/>
          <a:p>
            <a:r>
              <a:rPr lang="tr-TR" dirty="0" smtClean="0"/>
              <a:t>Bu maddelerden </a:t>
            </a:r>
            <a:r>
              <a:rPr lang="tr-TR" b="1" dirty="0" smtClean="0">
                <a:solidFill>
                  <a:srgbClr val="FF0000"/>
                </a:solidFill>
              </a:rPr>
              <a:t>ekşi</a:t>
            </a:r>
            <a:r>
              <a:rPr lang="tr-TR" dirty="0" smtClean="0"/>
              <a:t> olan ve turnusol kâğıdını </a:t>
            </a:r>
            <a:r>
              <a:rPr lang="tr-TR" b="1" dirty="0" smtClean="0">
                <a:solidFill>
                  <a:srgbClr val="FF0000"/>
                </a:solidFill>
              </a:rPr>
              <a:t>kırmızı</a:t>
            </a:r>
            <a:r>
              <a:rPr lang="tr-TR" b="1" dirty="0" smtClean="0"/>
              <a:t> </a:t>
            </a:r>
            <a:r>
              <a:rPr lang="tr-TR" dirty="0" smtClean="0"/>
              <a:t>renge dönüştürenler </a:t>
            </a:r>
            <a:r>
              <a:rPr lang="tr-TR" b="1" dirty="0" smtClean="0">
                <a:solidFill>
                  <a:srgbClr val="FF0000"/>
                </a:solidFill>
              </a:rPr>
              <a:t>asit</a:t>
            </a:r>
            <a:r>
              <a:rPr lang="tr-TR" dirty="0" smtClean="0"/>
              <a:t> özelliği taşır. </a:t>
            </a:r>
          </a:p>
          <a:p>
            <a:r>
              <a:rPr lang="tr-TR" dirty="0" smtClean="0"/>
              <a:t>Tadı </a:t>
            </a:r>
            <a:r>
              <a:rPr lang="tr-TR" b="1" dirty="0" smtClean="0">
                <a:solidFill>
                  <a:schemeClr val="tx2">
                    <a:lumMod val="60000"/>
                    <a:lumOff val="40000"/>
                  </a:schemeClr>
                </a:solidFill>
              </a:rPr>
              <a:t>acı</a:t>
            </a:r>
            <a:r>
              <a:rPr lang="tr-TR" b="1" dirty="0" smtClean="0"/>
              <a:t> </a:t>
            </a:r>
            <a:r>
              <a:rPr lang="tr-TR" dirty="0" smtClean="0"/>
              <a:t>olan, </a:t>
            </a:r>
            <a:r>
              <a:rPr lang="tr-TR" b="1" dirty="0" smtClean="0">
                <a:solidFill>
                  <a:schemeClr val="tx2">
                    <a:lumMod val="60000"/>
                    <a:lumOff val="40000"/>
                  </a:schemeClr>
                </a:solidFill>
              </a:rPr>
              <a:t>kayganlık</a:t>
            </a:r>
            <a:r>
              <a:rPr lang="tr-TR" dirty="0" smtClean="0"/>
              <a:t> hissi veren ve turnusol kâğıdını </a:t>
            </a:r>
            <a:r>
              <a:rPr lang="tr-TR" b="1" dirty="0" smtClean="0">
                <a:solidFill>
                  <a:schemeClr val="tx2">
                    <a:lumMod val="60000"/>
                    <a:lumOff val="40000"/>
                  </a:schemeClr>
                </a:solidFill>
              </a:rPr>
              <a:t>mavi</a:t>
            </a:r>
            <a:r>
              <a:rPr lang="tr-TR" dirty="0" smtClean="0"/>
              <a:t> renge dönüştürenler ise </a:t>
            </a:r>
            <a:r>
              <a:rPr lang="tr-TR" b="1" dirty="0" smtClean="0">
                <a:solidFill>
                  <a:schemeClr val="tx2">
                    <a:lumMod val="60000"/>
                    <a:lumOff val="40000"/>
                  </a:schemeClr>
                </a:solidFill>
              </a:rPr>
              <a:t>baz</a:t>
            </a:r>
            <a:r>
              <a:rPr lang="tr-TR" dirty="0" smtClean="0">
                <a:solidFill>
                  <a:schemeClr val="tx2">
                    <a:lumMod val="60000"/>
                    <a:lumOff val="40000"/>
                  </a:schemeClr>
                </a:solidFill>
              </a:rPr>
              <a:t> </a:t>
            </a:r>
            <a:r>
              <a:rPr lang="tr-TR" dirty="0" smtClean="0"/>
              <a:t>özelliği taşır.</a:t>
            </a:r>
          </a:p>
          <a:p>
            <a:r>
              <a:rPr lang="tr-TR" dirty="0" smtClean="0"/>
              <a:t>Örneğin; peynir ve çay asit; mide ilaçları ise baz özelliği gösterir.</a:t>
            </a:r>
          </a:p>
          <a:p>
            <a:r>
              <a:rPr lang="tr-TR" dirty="0" smtClean="0"/>
              <a:t>Asit özelliği taşıyan maddeler </a:t>
            </a:r>
            <a:r>
              <a:rPr lang="tr-TR" b="1" dirty="0" smtClean="0">
                <a:solidFill>
                  <a:srgbClr val="FF0000"/>
                </a:solidFill>
              </a:rPr>
              <a:t>asidik</a:t>
            </a:r>
            <a:r>
              <a:rPr lang="tr-TR" dirty="0" smtClean="0"/>
              <a:t>, baz özelliği taşıyan maddeler de </a:t>
            </a:r>
            <a:r>
              <a:rPr lang="tr-TR" b="1" dirty="0" smtClean="0">
                <a:solidFill>
                  <a:schemeClr val="tx2">
                    <a:lumMod val="60000"/>
                    <a:lumOff val="40000"/>
                  </a:schemeClr>
                </a:solidFill>
              </a:rPr>
              <a:t>bazik</a:t>
            </a:r>
            <a:r>
              <a:rPr lang="tr-TR" dirty="0" smtClean="0"/>
              <a:t> madde olarak adlandırılır.</a:t>
            </a:r>
          </a:p>
          <a:p>
            <a:r>
              <a:rPr lang="es-ES" dirty="0" smtClean="0"/>
              <a:t>Limon, domates ve meyve suyu gibi yiyecek ve</a:t>
            </a:r>
            <a:r>
              <a:rPr lang="tr-TR" dirty="0" smtClean="0"/>
              <a:t> içeceklerimizin çoğu asidik; diş macunu, sabun gibi temizlik malzemelerimizin çoğu baziktir.</a:t>
            </a:r>
            <a:endParaRPr lang="tr-T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14282" y="1071546"/>
            <a:ext cx="4500594" cy="4000528"/>
          </a:xfrm>
        </p:spPr>
        <p:txBody>
          <a:bodyPr/>
          <a:lstStyle/>
          <a:p>
            <a:r>
              <a:rPr lang="tr-TR" dirty="0" smtClean="0"/>
              <a:t>Asidik ve bazik maddeleri birbirinden ayırmak için bazı belirteçler kullanılır.</a:t>
            </a:r>
          </a:p>
          <a:p>
            <a:r>
              <a:rPr lang="tr-TR" dirty="0" smtClean="0"/>
              <a:t>Belirteçler asidik ve bazik özellik gösteren maddelerde farklı renk alırlar. </a:t>
            </a:r>
          </a:p>
          <a:p>
            <a:r>
              <a:rPr lang="tr-TR" dirty="0" smtClean="0"/>
              <a:t>Belirteçleri doğal yollardan elde edebiliriz.</a:t>
            </a:r>
            <a:endParaRPr lang="tr-TR" dirty="0"/>
          </a:p>
        </p:txBody>
      </p:sp>
      <p:pic>
        <p:nvPicPr>
          <p:cNvPr id="3074" name="Picture 2"/>
          <p:cNvPicPr>
            <a:picLocks noChangeAspect="1" noChangeArrowheads="1"/>
          </p:cNvPicPr>
          <p:nvPr/>
        </p:nvPicPr>
        <p:blipFill>
          <a:blip r:embed="rId2" cstate="print"/>
          <a:srcRect/>
          <a:stretch>
            <a:fillRect/>
          </a:stretch>
        </p:blipFill>
        <p:spPr bwMode="auto">
          <a:xfrm>
            <a:off x="5143504" y="1500174"/>
            <a:ext cx="3800475" cy="3143250"/>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714348" y="5143512"/>
            <a:ext cx="3430781" cy="150019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28596" y="785794"/>
            <a:ext cx="8229600" cy="2928958"/>
          </a:xfrm>
        </p:spPr>
        <p:txBody>
          <a:bodyPr/>
          <a:lstStyle/>
          <a:p>
            <a:r>
              <a:rPr lang="tr-TR" dirty="0" smtClean="0"/>
              <a:t>Asidik veya bazik özellik gösteren maddeleri her zaman duyu organlarımızla ayırt etmemiz mümkün olmayabilir.</a:t>
            </a:r>
          </a:p>
          <a:p>
            <a:r>
              <a:rPr lang="tr-TR" dirty="0" smtClean="0"/>
              <a:t>Sulu çözeltilerinde </a:t>
            </a:r>
            <a:r>
              <a:rPr lang="tr-TR" b="1" dirty="0" smtClean="0">
                <a:solidFill>
                  <a:srgbClr val="FF0000"/>
                </a:solidFill>
              </a:rPr>
              <a:t>hidrojen iyonu (H+) </a:t>
            </a:r>
            <a:r>
              <a:rPr lang="tr-TR" dirty="0" smtClean="0"/>
              <a:t>oluşturan bileşikler </a:t>
            </a:r>
            <a:r>
              <a:rPr lang="tr-TR" b="1" dirty="0" smtClean="0">
                <a:solidFill>
                  <a:srgbClr val="FF0000"/>
                </a:solidFill>
              </a:rPr>
              <a:t>"asit"</a:t>
            </a:r>
            <a:r>
              <a:rPr lang="tr-TR" b="1" dirty="0" smtClean="0"/>
              <a:t>,</a:t>
            </a:r>
            <a:r>
              <a:rPr lang="tr-TR" b="1" dirty="0" smtClean="0">
                <a:solidFill>
                  <a:srgbClr val="FF0000"/>
                </a:solidFill>
              </a:rPr>
              <a:t> </a:t>
            </a:r>
            <a:r>
              <a:rPr lang="tr-TR" b="1" dirty="0" smtClean="0">
                <a:solidFill>
                  <a:schemeClr val="bg2">
                    <a:lumMod val="50000"/>
                  </a:schemeClr>
                </a:solidFill>
              </a:rPr>
              <a:t>hidroksit iyonu (OH-) </a:t>
            </a:r>
            <a:r>
              <a:rPr lang="tr-TR" dirty="0" smtClean="0"/>
              <a:t>oluşturan bileşikler ise </a:t>
            </a:r>
            <a:r>
              <a:rPr lang="tr-TR" b="1" dirty="0" smtClean="0">
                <a:solidFill>
                  <a:schemeClr val="bg2">
                    <a:lumMod val="50000"/>
                  </a:schemeClr>
                </a:solidFill>
              </a:rPr>
              <a:t>"baz“ </a:t>
            </a:r>
            <a:r>
              <a:rPr lang="tr-TR" dirty="0" smtClean="0"/>
              <a:t>olarak tanımlanır.</a:t>
            </a:r>
            <a:endParaRPr lang="tr-TR" dirty="0"/>
          </a:p>
        </p:txBody>
      </p:sp>
      <p:pic>
        <p:nvPicPr>
          <p:cNvPr id="4098" name="Picture 2"/>
          <p:cNvPicPr>
            <a:picLocks noChangeAspect="1" noChangeArrowheads="1"/>
          </p:cNvPicPr>
          <p:nvPr/>
        </p:nvPicPr>
        <p:blipFill>
          <a:blip r:embed="rId2" cstate="print"/>
          <a:srcRect/>
          <a:stretch>
            <a:fillRect/>
          </a:stretch>
        </p:blipFill>
        <p:spPr bwMode="auto">
          <a:xfrm>
            <a:off x="857224" y="3429000"/>
            <a:ext cx="7500990" cy="320670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cstate="print"/>
          <a:srcRect/>
          <a:stretch>
            <a:fillRect/>
          </a:stretch>
        </p:blipFill>
        <p:spPr bwMode="auto">
          <a:xfrm>
            <a:off x="-9525" y="1795463"/>
            <a:ext cx="9163050" cy="3267075"/>
          </a:xfrm>
          <a:prstGeom prst="rect">
            <a:avLst/>
          </a:prstGeom>
          <a:noFill/>
          <a:ln w="9525">
            <a:noFill/>
            <a:miter lim="800000"/>
            <a:headEnd/>
            <a:tailEnd/>
          </a:ln>
        </p:spPr>
      </p:pic>
      <p:sp>
        <p:nvSpPr>
          <p:cNvPr id="3" name="2 İçerik Yer Tutucusu"/>
          <p:cNvSpPr>
            <a:spLocks noGrp="1"/>
          </p:cNvSpPr>
          <p:nvPr>
            <p:ph idx="1"/>
          </p:nvPr>
        </p:nvSpPr>
        <p:spPr>
          <a:xfrm>
            <a:off x="1928794" y="2000240"/>
            <a:ext cx="6686568" cy="1857388"/>
          </a:xfrm>
        </p:spPr>
        <p:txBody>
          <a:bodyPr>
            <a:normAutofit fontScale="92500"/>
          </a:bodyPr>
          <a:lstStyle/>
          <a:p>
            <a:r>
              <a:rPr lang="tr-TR" dirty="0" smtClean="0"/>
              <a:t>Gazlı içeceklerin asidik olması karbon dioksit gazının suda çözünerek hidrojen iyonu (H+) oluşturmasından kaynaklanmaktadır. Bundan dolayı bu tür içeceklerin tadı ekşidir.</a:t>
            </a:r>
            <a:endParaRPr lang="tr-T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28596" y="1571612"/>
            <a:ext cx="8229600" cy="2136462"/>
          </a:xfrm>
        </p:spPr>
        <p:txBody>
          <a:bodyPr/>
          <a:lstStyle/>
          <a:p>
            <a:r>
              <a:rPr lang="tr-TR" dirty="0" smtClean="0"/>
              <a:t>Cam temizleme sıvılarının bazik özellik göstermesi, bu tür maddelerin içinde bulunan amonyaktan kaynaklanır. Amonyak suda çözündüğünde hidroksit iyonu (OH - ) oluşturur.</a:t>
            </a:r>
            <a:endParaRPr lang="tr-TR" dirty="0"/>
          </a:p>
        </p:txBody>
      </p:sp>
      <p:pic>
        <p:nvPicPr>
          <p:cNvPr id="6146" name="Picture 2"/>
          <p:cNvPicPr>
            <a:picLocks noChangeAspect="1" noChangeArrowheads="1"/>
          </p:cNvPicPr>
          <p:nvPr/>
        </p:nvPicPr>
        <p:blipFill>
          <a:blip r:embed="rId2" cstate="print"/>
          <a:srcRect/>
          <a:stretch>
            <a:fillRect/>
          </a:stretch>
        </p:blipFill>
        <p:spPr bwMode="auto">
          <a:xfrm>
            <a:off x="1571604" y="3929066"/>
            <a:ext cx="5829341" cy="121444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28596" y="1000108"/>
            <a:ext cx="4686304" cy="4389120"/>
          </a:xfrm>
        </p:spPr>
        <p:txBody>
          <a:bodyPr/>
          <a:lstStyle/>
          <a:p>
            <a:r>
              <a:rPr lang="tr-TR" dirty="0" smtClean="0"/>
              <a:t>Bazı asidik ve bazik maddeler bize çeşitli zararlar verebileceği gibi çevremizde de tahribatlar yaratabilir. Bu tür maddeler </a:t>
            </a:r>
            <a:r>
              <a:rPr lang="tr-TR" dirty="0" smtClean="0">
                <a:solidFill>
                  <a:srgbClr val="FF0000"/>
                </a:solidFill>
              </a:rPr>
              <a:t>"kuvvetli asit" </a:t>
            </a:r>
            <a:r>
              <a:rPr lang="tr-TR" dirty="0" smtClean="0"/>
              <a:t>veya </a:t>
            </a:r>
            <a:r>
              <a:rPr lang="tr-TR" dirty="0" smtClean="0">
                <a:solidFill>
                  <a:srgbClr val="00B0F0"/>
                </a:solidFill>
              </a:rPr>
              <a:t>"kuvvetli baz“ </a:t>
            </a:r>
            <a:r>
              <a:rPr lang="tr-TR" dirty="0" smtClean="0"/>
              <a:t>özelliği gösterir.</a:t>
            </a:r>
            <a:endParaRPr lang="tr-TR" dirty="0"/>
          </a:p>
        </p:txBody>
      </p:sp>
      <p:pic>
        <p:nvPicPr>
          <p:cNvPr id="7170" name="Picture 2"/>
          <p:cNvPicPr>
            <a:picLocks noChangeAspect="1" noChangeArrowheads="1"/>
          </p:cNvPicPr>
          <p:nvPr/>
        </p:nvPicPr>
        <p:blipFill>
          <a:blip r:embed="rId2" cstate="print"/>
          <a:srcRect/>
          <a:stretch>
            <a:fillRect/>
          </a:stretch>
        </p:blipFill>
        <p:spPr bwMode="auto">
          <a:xfrm>
            <a:off x="5257800" y="1071546"/>
            <a:ext cx="3886200" cy="3143250"/>
          </a:xfrm>
          <a:prstGeom prst="rect">
            <a:avLst/>
          </a:prstGeom>
          <a:noFill/>
          <a:ln w="9525">
            <a:noFill/>
            <a:miter lim="800000"/>
            <a:headEnd/>
            <a:tailEnd/>
          </a:ln>
        </p:spPr>
      </p:pic>
      <p:pic>
        <p:nvPicPr>
          <p:cNvPr id="7171" name="Picture 3"/>
          <p:cNvPicPr>
            <a:picLocks noChangeAspect="1" noChangeArrowheads="1"/>
          </p:cNvPicPr>
          <p:nvPr/>
        </p:nvPicPr>
        <p:blipFill>
          <a:blip r:embed="rId3" cstate="print"/>
          <a:srcRect/>
          <a:stretch>
            <a:fillRect/>
          </a:stretch>
        </p:blipFill>
        <p:spPr bwMode="auto">
          <a:xfrm>
            <a:off x="1" y="4140484"/>
            <a:ext cx="9144000" cy="221457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428604"/>
            <a:ext cx="6286512" cy="6286520"/>
          </a:xfrm>
        </p:spPr>
        <p:txBody>
          <a:bodyPr>
            <a:normAutofit/>
          </a:bodyPr>
          <a:lstStyle/>
          <a:p>
            <a:r>
              <a:rPr lang="tr-TR" dirty="0" smtClean="0"/>
              <a:t>Bilim insanları asidik veya bazik özellik gösteren maddelerin başka maddeleri etkileme derecesini tespit etmiş ve bir ölçek geliştirmişlerdir. </a:t>
            </a:r>
          </a:p>
          <a:p>
            <a:r>
              <a:rPr lang="tr-TR" dirty="0" smtClean="0"/>
              <a:t>Bu ölçek 14 birime ayrılmış olup buna "</a:t>
            </a:r>
            <a:r>
              <a:rPr lang="tr-TR" dirty="0" err="1" smtClean="0"/>
              <a:t>pH</a:t>
            </a:r>
            <a:r>
              <a:rPr lang="tr-TR" dirty="0" smtClean="0"/>
              <a:t> ölçeği" adı verilmiştir. </a:t>
            </a:r>
          </a:p>
          <a:p>
            <a:r>
              <a:rPr lang="tr-TR" dirty="0" smtClean="0"/>
              <a:t>Bu ölçek bir maddenin ne kadar asidik veya bazik özellik taşıdığının bir ölçüsüdür. </a:t>
            </a:r>
          </a:p>
          <a:p>
            <a:r>
              <a:rPr lang="tr-TR" dirty="0" err="1" smtClean="0"/>
              <a:t>pH</a:t>
            </a:r>
            <a:r>
              <a:rPr lang="tr-TR" dirty="0" smtClean="0"/>
              <a:t> derecesi </a:t>
            </a:r>
            <a:r>
              <a:rPr lang="tr-TR" dirty="0" smtClean="0">
                <a:solidFill>
                  <a:srgbClr val="FF0000"/>
                </a:solidFill>
              </a:rPr>
              <a:t>0-7</a:t>
            </a:r>
            <a:r>
              <a:rPr lang="tr-TR" dirty="0" smtClean="0"/>
              <a:t> arasında olan maddeler </a:t>
            </a:r>
            <a:r>
              <a:rPr lang="tr-TR" dirty="0" smtClean="0">
                <a:solidFill>
                  <a:srgbClr val="FF0000"/>
                </a:solidFill>
              </a:rPr>
              <a:t>asidik</a:t>
            </a:r>
            <a:r>
              <a:rPr lang="tr-TR" dirty="0" smtClean="0"/>
              <a:t>; </a:t>
            </a:r>
            <a:r>
              <a:rPr lang="tr-TR" b="1" dirty="0" smtClean="0">
                <a:solidFill>
                  <a:srgbClr val="00B0F0"/>
                </a:solidFill>
              </a:rPr>
              <a:t>7-14</a:t>
            </a:r>
            <a:r>
              <a:rPr lang="tr-TR" dirty="0" smtClean="0"/>
              <a:t> arasında olan maddeler ise </a:t>
            </a:r>
            <a:r>
              <a:rPr lang="tr-TR" dirty="0" smtClean="0">
                <a:solidFill>
                  <a:srgbClr val="00B0F0"/>
                </a:solidFill>
              </a:rPr>
              <a:t>bazik </a:t>
            </a:r>
            <a:r>
              <a:rPr lang="tr-TR" dirty="0" smtClean="0"/>
              <a:t>özellik göstermektedir. Asidik ve bazik özellik göstermeyen maddelerin </a:t>
            </a:r>
            <a:r>
              <a:rPr lang="tr-TR" dirty="0" err="1" smtClean="0"/>
              <a:t>pH</a:t>
            </a:r>
            <a:r>
              <a:rPr lang="tr-TR" dirty="0" smtClean="0"/>
              <a:t> derecesi ise 7'dir. Bu tür maddeler nötr yapıdadır.</a:t>
            </a:r>
            <a:endParaRPr lang="tr-TR" dirty="0"/>
          </a:p>
        </p:txBody>
      </p:sp>
      <p:pic>
        <p:nvPicPr>
          <p:cNvPr id="8194" name="Picture 2"/>
          <p:cNvPicPr>
            <a:picLocks noChangeAspect="1" noChangeArrowheads="1"/>
          </p:cNvPicPr>
          <p:nvPr/>
        </p:nvPicPr>
        <p:blipFill>
          <a:blip r:embed="rId2" cstate="print"/>
          <a:srcRect/>
          <a:stretch>
            <a:fillRect/>
          </a:stretch>
        </p:blipFill>
        <p:spPr bwMode="auto">
          <a:xfrm>
            <a:off x="5939304" y="4929198"/>
            <a:ext cx="3204696" cy="1428760"/>
          </a:xfrm>
          <a:prstGeom prst="rect">
            <a:avLst/>
          </a:prstGeom>
          <a:noFill/>
          <a:ln w="9525">
            <a:noFill/>
            <a:miter lim="800000"/>
            <a:headEnd/>
            <a:tailEnd/>
          </a:ln>
        </p:spPr>
      </p:pic>
      <p:pic>
        <p:nvPicPr>
          <p:cNvPr id="8195" name="Picture 3" descr="C:\Users\MUSTAFA\Desktop\ph2.jpg"/>
          <p:cNvPicPr>
            <a:picLocks noChangeAspect="1" noChangeArrowheads="1"/>
          </p:cNvPicPr>
          <p:nvPr/>
        </p:nvPicPr>
        <p:blipFill>
          <a:blip r:embed="rId3" cstate="print"/>
          <a:srcRect/>
          <a:stretch>
            <a:fillRect/>
          </a:stretch>
        </p:blipFill>
        <p:spPr bwMode="auto">
          <a:xfrm>
            <a:off x="7000892" y="428604"/>
            <a:ext cx="1643074" cy="2190765"/>
          </a:xfrm>
          <a:prstGeom prst="rect">
            <a:avLst/>
          </a:prstGeom>
          <a:noFill/>
        </p:spPr>
      </p:pic>
      <p:pic>
        <p:nvPicPr>
          <p:cNvPr id="8196" name="Picture 4" descr="C:\Users\MUSTAFA\Desktop\ph-025.gif"/>
          <p:cNvPicPr>
            <a:picLocks noChangeAspect="1" noChangeArrowheads="1"/>
          </p:cNvPicPr>
          <p:nvPr/>
        </p:nvPicPr>
        <p:blipFill>
          <a:blip r:embed="rId4" cstate="print"/>
          <a:srcRect/>
          <a:stretch>
            <a:fillRect/>
          </a:stretch>
        </p:blipFill>
        <p:spPr bwMode="auto">
          <a:xfrm>
            <a:off x="6143636" y="2714620"/>
            <a:ext cx="2786062" cy="2228850"/>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365</TotalTime>
  <Words>924</Words>
  <Application>Microsoft Office PowerPoint</Application>
  <PresentationFormat>Ekran Gösterisi (4:3)</PresentationFormat>
  <Paragraphs>68</Paragraphs>
  <Slides>26</Slides>
  <Notes>0</Notes>
  <HiddenSlides>0</HiddenSlides>
  <MMClips>0</MMClips>
  <ScaleCrop>false</ScaleCrop>
  <HeadingPairs>
    <vt:vector size="4" baseType="variant">
      <vt:variant>
        <vt:lpstr>Tema</vt:lpstr>
      </vt:variant>
      <vt:variant>
        <vt:i4>1</vt:i4>
      </vt:variant>
      <vt:variant>
        <vt:lpstr>Slayt Başlıkları</vt:lpstr>
      </vt:variant>
      <vt:variant>
        <vt:i4>26</vt:i4>
      </vt:variant>
    </vt:vector>
  </HeadingPairs>
  <TitlesOfParts>
    <vt:vector size="27" baseType="lpstr">
      <vt:lpstr>Akış</vt:lpstr>
      <vt:lpstr>MADDENİN YAPISI ve  ÖZELLİKLERİ</vt:lpstr>
      <vt:lpstr>Asitler - Bazlar</vt:lpstr>
      <vt:lpstr>PowerPoint Sunusu</vt:lpstr>
      <vt:lpstr>PowerPoint Sunusu</vt:lpstr>
      <vt:lpstr>PowerPoint Sunusu</vt:lpstr>
      <vt:lpstr>PowerPoint Sunusu</vt:lpstr>
      <vt:lpstr>PowerPoint Sunusu</vt:lpstr>
      <vt:lpstr>PowerPoint Sunusu</vt:lpstr>
      <vt:lpstr>PowerPoint Sunusu</vt:lpstr>
      <vt:lpstr>PowerPoint Sunusu</vt:lpstr>
      <vt:lpstr>Kuvvetli Asitler</vt:lpstr>
      <vt:lpstr>Kuvvetli Bazlar</vt:lpstr>
      <vt:lpstr>Günlük Hayatımızdaki Asit ve Bazlar</vt:lpstr>
      <vt:lpstr>PowerPoint Sunusu</vt:lpstr>
      <vt:lpstr>PowerPoint Sunusu</vt:lpstr>
      <vt:lpstr>PowerPoint Sunusu</vt:lpstr>
      <vt:lpstr>Asit Yağmurları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HÜCRE BÖLÜNMESİ VE KALITIM</dc:title>
  <dc:creator>MUSTAFA</dc:creator>
  <cp:lastModifiedBy>fikret ünlü</cp:lastModifiedBy>
  <cp:revision>46</cp:revision>
  <dcterms:created xsi:type="dcterms:W3CDTF">2010-10-17T16:29:05Z</dcterms:created>
  <dcterms:modified xsi:type="dcterms:W3CDTF">2011-05-16T18:03:51Z</dcterms:modified>
</cp:coreProperties>
</file>