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5" r:id="rId3"/>
    <p:sldId id="278" r:id="rId4"/>
    <p:sldId id="277" r:id="rId5"/>
    <p:sldId id="280" r:id="rId6"/>
    <p:sldId id="281" r:id="rId7"/>
    <p:sldId id="279" r:id="rId8"/>
    <p:sldId id="282" r:id="rId9"/>
    <p:sldId id="283" r:id="rId10"/>
    <p:sldId id="285" r:id="rId11"/>
    <p:sldId id="286" r:id="rId12"/>
    <p:sldId id="287" r:id="rId13"/>
    <p:sldId id="288" r:id="rId14"/>
    <p:sldId id="289" r:id="rId15"/>
    <p:sldId id="290" r:id="rId16"/>
    <p:sldId id="291" r:id="rId17"/>
    <p:sldId id="292" r:id="rId18"/>
    <p:sldId id="274" r:id="rId1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03888-4BB9-4427-8F91-B12C68396B8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8709DFC2-403D-4D50-949E-AA31AAD00350}">
      <dgm:prSet phldrT="[Metin]"/>
      <dgm:spPr/>
      <dgm:t>
        <a:bodyPr/>
        <a:lstStyle/>
        <a:p>
          <a:r>
            <a:rPr lang="tr-TR" dirty="0" smtClean="0"/>
            <a:t>Aynalar</a:t>
          </a:r>
          <a:endParaRPr lang="tr-TR" dirty="0"/>
        </a:p>
      </dgm:t>
    </dgm:pt>
    <dgm:pt modelId="{45E7C658-4DAF-4A7E-81C0-EEEF9E9C3A3F}" type="parTrans" cxnId="{A57AE14C-0493-4D87-BF36-82113E4BB81B}">
      <dgm:prSet/>
      <dgm:spPr/>
      <dgm:t>
        <a:bodyPr/>
        <a:lstStyle/>
        <a:p>
          <a:endParaRPr lang="tr-TR"/>
        </a:p>
      </dgm:t>
    </dgm:pt>
    <dgm:pt modelId="{44AA5DCD-38BE-4948-846F-9F7222B2F3BA}" type="sibTrans" cxnId="{A57AE14C-0493-4D87-BF36-82113E4BB81B}">
      <dgm:prSet/>
      <dgm:spPr/>
      <dgm:t>
        <a:bodyPr/>
        <a:lstStyle/>
        <a:p>
          <a:endParaRPr lang="tr-TR"/>
        </a:p>
      </dgm:t>
    </dgm:pt>
    <dgm:pt modelId="{8ABDEDAF-6B0A-462B-8209-D6E72D14A145}">
      <dgm:prSet phldrT="[Metin]"/>
      <dgm:spPr/>
      <dgm:t>
        <a:bodyPr/>
        <a:lstStyle/>
        <a:p>
          <a:r>
            <a:rPr lang="tr-TR" dirty="0" smtClean="0"/>
            <a:t>Düzlem Ayna</a:t>
          </a:r>
          <a:endParaRPr lang="tr-TR" dirty="0"/>
        </a:p>
      </dgm:t>
    </dgm:pt>
    <dgm:pt modelId="{56912174-C183-4EA0-9D14-B4FBE1AA6230}" type="parTrans" cxnId="{F15E4BA3-F183-4D2A-BEFD-71866F63079A}">
      <dgm:prSet/>
      <dgm:spPr/>
      <dgm:t>
        <a:bodyPr/>
        <a:lstStyle/>
        <a:p>
          <a:endParaRPr lang="tr-TR"/>
        </a:p>
      </dgm:t>
    </dgm:pt>
    <dgm:pt modelId="{48537CC2-0586-4787-8A93-D1221DBD8018}" type="sibTrans" cxnId="{F15E4BA3-F183-4D2A-BEFD-71866F63079A}">
      <dgm:prSet/>
      <dgm:spPr/>
      <dgm:t>
        <a:bodyPr/>
        <a:lstStyle/>
        <a:p>
          <a:endParaRPr lang="tr-TR"/>
        </a:p>
      </dgm:t>
    </dgm:pt>
    <dgm:pt modelId="{F02F9666-9625-413C-A668-1995B34B95EF}">
      <dgm:prSet phldrT="[Metin]"/>
      <dgm:spPr/>
      <dgm:t>
        <a:bodyPr/>
        <a:lstStyle/>
        <a:p>
          <a:r>
            <a:rPr lang="tr-TR" dirty="0" smtClean="0"/>
            <a:t>Çukur Ayna</a:t>
          </a:r>
        </a:p>
        <a:p>
          <a:r>
            <a:rPr lang="tr-TR" dirty="0" smtClean="0"/>
            <a:t>(Konveks)</a:t>
          </a:r>
          <a:endParaRPr lang="tr-TR" dirty="0"/>
        </a:p>
      </dgm:t>
    </dgm:pt>
    <dgm:pt modelId="{8B2832E9-35E7-4674-A1D0-B3A8E55C4E44}" type="parTrans" cxnId="{14618A4B-25C5-4AD9-B157-DBE1FDAA314D}">
      <dgm:prSet/>
      <dgm:spPr/>
      <dgm:t>
        <a:bodyPr/>
        <a:lstStyle/>
        <a:p>
          <a:endParaRPr lang="tr-TR"/>
        </a:p>
      </dgm:t>
    </dgm:pt>
    <dgm:pt modelId="{A2355FA3-D05A-474E-88FB-FD98D88793EC}" type="sibTrans" cxnId="{14618A4B-25C5-4AD9-B157-DBE1FDAA314D}">
      <dgm:prSet/>
      <dgm:spPr/>
      <dgm:t>
        <a:bodyPr/>
        <a:lstStyle/>
        <a:p>
          <a:endParaRPr lang="tr-TR"/>
        </a:p>
      </dgm:t>
    </dgm:pt>
    <dgm:pt modelId="{AB2DB3FC-1088-4736-8A7C-394BE3C5D2B6}">
      <dgm:prSet phldrT="[Metin]"/>
      <dgm:spPr/>
      <dgm:t>
        <a:bodyPr/>
        <a:lstStyle/>
        <a:p>
          <a:r>
            <a:rPr lang="tr-TR" dirty="0" smtClean="0"/>
            <a:t>Tümsek Ayna</a:t>
          </a:r>
        </a:p>
        <a:p>
          <a:r>
            <a:rPr lang="tr-TR" dirty="0" smtClean="0"/>
            <a:t>(Konkav)</a:t>
          </a:r>
          <a:endParaRPr lang="tr-TR" dirty="0"/>
        </a:p>
      </dgm:t>
    </dgm:pt>
    <dgm:pt modelId="{EEBECEB4-6431-4C5F-8DD2-B7CC0E7FAF5F}" type="parTrans" cxnId="{952EAC83-8FC3-4AD0-AC8A-44C9D50FFBCF}">
      <dgm:prSet/>
      <dgm:spPr/>
      <dgm:t>
        <a:bodyPr/>
        <a:lstStyle/>
        <a:p>
          <a:endParaRPr lang="tr-TR"/>
        </a:p>
      </dgm:t>
    </dgm:pt>
    <dgm:pt modelId="{7A807398-DADC-4199-950E-0D767C786F1D}" type="sibTrans" cxnId="{952EAC83-8FC3-4AD0-AC8A-44C9D50FFBCF}">
      <dgm:prSet/>
      <dgm:spPr/>
      <dgm:t>
        <a:bodyPr/>
        <a:lstStyle/>
        <a:p>
          <a:endParaRPr lang="tr-TR"/>
        </a:p>
      </dgm:t>
    </dgm:pt>
    <dgm:pt modelId="{9CD5D6F5-7967-427B-8877-28797ABF7666}" type="pres">
      <dgm:prSet presAssocID="{64103888-4BB9-4427-8F91-B12C68396B8D}" presName="hierChild1" presStyleCnt="0">
        <dgm:presLayoutVars>
          <dgm:orgChart val="1"/>
          <dgm:chPref val="1"/>
          <dgm:dir/>
          <dgm:animOne val="branch"/>
          <dgm:animLvl val="lvl"/>
          <dgm:resizeHandles/>
        </dgm:presLayoutVars>
      </dgm:prSet>
      <dgm:spPr/>
      <dgm:t>
        <a:bodyPr/>
        <a:lstStyle/>
        <a:p>
          <a:endParaRPr lang="tr-TR"/>
        </a:p>
      </dgm:t>
    </dgm:pt>
    <dgm:pt modelId="{BB61E015-1892-4004-8CC7-8F89CCF6D71D}" type="pres">
      <dgm:prSet presAssocID="{8709DFC2-403D-4D50-949E-AA31AAD00350}" presName="hierRoot1" presStyleCnt="0">
        <dgm:presLayoutVars>
          <dgm:hierBranch val="init"/>
        </dgm:presLayoutVars>
      </dgm:prSet>
      <dgm:spPr/>
    </dgm:pt>
    <dgm:pt modelId="{77590089-CF30-4618-B115-637E05919F29}" type="pres">
      <dgm:prSet presAssocID="{8709DFC2-403D-4D50-949E-AA31AAD00350}" presName="rootComposite1" presStyleCnt="0"/>
      <dgm:spPr/>
    </dgm:pt>
    <dgm:pt modelId="{CE3D77C7-236C-4AAC-9B72-24AE8996F82C}" type="pres">
      <dgm:prSet presAssocID="{8709DFC2-403D-4D50-949E-AA31AAD00350}" presName="rootText1" presStyleLbl="node0" presStyleIdx="0" presStyleCnt="1">
        <dgm:presLayoutVars>
          <dgm:chPref val="3"/>
        </dgm:presLayoutVars>
      </dgm:prSet>
      <dgm:spPr/>
      <dgm:t>
        <a:bodyPr/>
        <a:lstStyle/>
        <a:p>
          <a:endParaRPr lang="tr-TR"/>
        </a:p>
      </dgm:t>
    </dgm:pt>
    <dgm:pt modelId="{DC466DDD-14F5-4A76-898E-B05F3C6A111A}" type="pres">
      <dgm:prSet presAssocID="{8709DFC2-403D-4D50-949E-AA31AAD00350}" presName="rootConnector1" presStyleLbl="node1" presStyleIdx="0" presStyleCnt="0"/>
      <dgm:spPr/>
      <dgm:t>
        <a:bodyPr/>
        <a:lstStyle/>
        <a:p>
          <a:endParaRPr lang="tr-TR"/>
        </a:p>
      </dgm:t>
    </dgm:pt>
    <dgm:pt modelId="{8DFE688E-9684-4734-B7CF-73909D97D071}" type="pres">
      <dgm:prSet presAssocID="{8709DFC2-403D-4D50-949E-AA31AAD00350}" presName="hierChild2" presStyleCnt="0"/>
      <dgm:spPr/>
    </dgm:pt>
    <dgm:pt modelId="{193405DE-3570-4FCA-9724-FE00A0278F46}" type="pres">
      <dgm:prSet presAssocID="{56912174-C183-4EA0-9D14-B4FBE1AA6230}" presName="Name37" presStyleLbl="parChTrans1D2" presStyleIdx="0" presStyleCnt="3"/>
      <dgm:spPr/>
      <dgm:t>
        <a:bodyPr/>
        <a:lstStyle/>
        <a:p>
          <a:endParaRPr lang="tr-TR"/>
        </a:p>
      </dgm:t>
    </dgm:pt>
    <dgm:pt modelId="{CEE24C93-A4C3-4E38-AD18-15FA4717C7A1}" type="pres">
      <dgm:prSet presAssocID="{8ABDEDAF-6B0A-462B-8209-D6E72D14A145}" presName="hierRoot2" presStyleCnt="0">
        <dgm:presLayoutVars>
          <dgm:hierBranch val="init"/>
        </dgm:presLayoutVars>
      </dgm:prSet>
      <dgm:spPr/>
    </dgm:pt>
    <dgm:pt modelId="{40F73CDE-870A-4B85-A04F-2B10F28C7F17}" type="pres">
      <dgm:prSet presAssocID="{8ABDEDAF-6B0A-462B-8209-D6E72D14A145}" presName="rootComposite" presStyleCnt="0"/>
      <dgm:spPr/>
    </dgm:pt>
    <dgm:pt modelId="{ACDC3353-13D3-4433-B4DA-FE9891430FEB}" type="pres">
      <dgm:prSet presAssocID="{8ABDEDAF-6B0A-462B-8209-D6E72D14A145}" presName="rootText" presStyleLbl="node2" presStyleIdx="0" presStyleCnt="3">
        <dgm:presLayoutVars>
          <dgm:chPref val="3"/>
        </dgm:presLayoutVars>
      </dgm:prSet>
      <dgm:spPr/>
      <dgm:t>
        <a:bodyPr/>
        <a:lstStyle/>
        <a:p>
          <a:endParaRPr lang="tr-TR"/>
        </a:p>
      </dgm:t>
    </dgm:pt>
    <dgm:pt modelId="{A4E78273-44D2-4CD3-9996-8B94E00C58A1}" type="pres">
      <dgm:prSet presAssocID="{8ABDEDAF-6B0A-462B-8209-D6E72D14A145}" presName="rootConnector" presStyleLbl="node2" presStyleIdx="0" presStyleCnt="3"/>
      <dgm:spPr/>
      <dgm:t>
        <a:bodyPr/>
        <a:lstStyle/>
        <a:p>
          <a:endParaRPr lang="tr-TR"/>
        </a:p>
      </dgm:t>
    </dgm:pt>
    <dgm:pt modelId="{85F98D2D-028C-4D37-9F5F-410CD3CE1A84}" type="pres">
      <dgm:prSet presAssocID="{8ABDEDAF-6B0A-462B-8209-D6E72D14A145}" presName="hierChild4" presStyleCnt="0"/>
      <dgm:spPr/>
    </dgm:pt>
    <dgm:pt modelId="{6CF038C1-55EC-4C78-A7F0-8E24D54433AE}" type="pres">
      <dgm:prSet presAssocID="{8ABDEDAF-6B0A-462B-8209-D6E72D14A145}" presName="hierChild5" presStyleCnt="0"/>
      <dgm:spPr/>
    </dgm:pt>
    <dgm:pt modelId="{9E53BFE9-3CCE-4914-B0A0-C96A5EBA1AE0}" type="pres">
      <dgm:prSet presAssocID="{8B2832E9-35E7-4674-A1D0-B3A8E55C4E44}" presName="Name37" presStyleLbl="parChTrans1D2" presStyleIdx="1" presStyleCnt="3"/>
      <dgm:spPr/>
      <dgm:t>
        <a:bodyPr/>
        <a:lstStyle/>
        <a:p>
          <a:endParaRPr lang="tr-TR"/>
        </a:p>
      </dgm:t>
    </dgm:pt>
    <dgm:pt modelId="{B0C14BA0-1DEF-4D5D-ABDB-321E98DD3D45}" type="pres">
      <dgm:prSet presAssocID="{F02F9666-9625-413C-A668-1995B34B95EF}" presName="hierRoot2" presStyleCnt="0">
        <dgm:presLayoutVars>
          <dgm:hierBranch val="init"/>
        </dgm:presLayoutVars>
      </dgm:prSet>
      <dgm:spPr/>
    </dgm:pt>
    <dgm:pt modelId="{17F57DDF-BC75-4A8F-86F4-67CE93A709B9}" type="pres">
      <dgm:prSet presAssocID="{F02F9666-9625-413C-A668-1995B34B95EF}" presName="rootComposite" presStyleCnt="0"/>
      <dgm:spPr/>
    </dgm:pt>
    <dgm:pt modelId="{B1AAC1A0-2A18-40D2-A8BC-AB7B3146B7B8}" type="pres">
      <dgm:prSet presAssocID="{F02F9666-9625-413C-A668-1995B34B95EF}" presName="rootText" presStyleLbl="node2" presStyleIdx="1" presStyleCnt="3">
        <dgm:presLayoutVars>
          <dgm:chPref val="3"/>
        </dgm:presLayoutVars>
      </dgm:prSet>
      <dgm:spPr/>
      <dgm:t>
        <a:bodyPr/>
        <a:lstStyle/>
        <a:p>
          <a:endParaRPr lang="tr-TR"/>
        </a:p>
      </dgm:t>
    </dgm:pt>
    <dgm:pt modelId="{C5E5DE69-7E14-4824-B3BC-9316443C7E08}" type="pres">
      <dgm:prSet presAssocID="{F02F9666-9625-413C-A668-1995B34B95EF}" presName="rootConnector" presStyleLbl="node2" presStyleIdx="1" presStyleCnt="3"/>
      <dgm:spPr/>
      <dgm:t>
        <a:bodyPr/>
        <a:lstStyle/>
        <a:p>
          <a:endParaRPr lang="tr-TR"/>
        </a:p>
      </dgm:t>
    </dgm:pt>
    <dgm:pt modelId="{235F6F78-E8B8-46B8-A349-3B32FDAC441C}" type="pres">
      <dgm:prSet presAssocID="{F02F9666-9625-413C-A668-1995B34B95EF}" presName="hierChild4" presStyleCnt="0"/>
      <dgm:spPr/>
    </dgm:pt>
    <dgm:pt modelId="{01E64C87-801E-4C34-8DCC-FC6C1D1AF3ED}" type="pres">
      <dgm:prSet presAssocID="{F02F9666-9625-413C-A668-1995B34B95EF}" presName="hierChild5" presStyleCnt="0"/>
      <dgm:spPr/>
    </dgm:pt>
    <dgm:pt modelId="{54102CE8-38AE-46E5-8DC8-803E460159F4}" type="pres">
      <dgm:prSet presAssocID="{EEBECEB4-6431-4C5F-8DD2-B7CC0E7FAF5F}" presName="Name37" presStyleLbl="parChTrans1D2" presStyleIdx="2" presStyleCnt="3"/>
      <dgm:spPr/>
      <dgm:t>
        <a:bodyPr/>
        <a:lstStyle/>
        <a:p>
          <a:endParaRPr lang="tr-TR"/>
        </a:p>
      </dgm:t>
    </dgm:pt>
    <dgm:pt modelId="{A94FB06E-B053-4D16-B29A-E12797B517B9}" type="pres">
      <dgm:prSet presAssocID="{AB2DB3FC-1088-4736-8A7C-394BE3C5D2B6}" presName="hierRoot2" presStyleCnt="0">
        <dgm:presLayoutVars>
          <dgm:hierBranch val="init"/>
        </dgm:presLayoutVars>
      </dgm:prSet>
      <dgm:spPr/>
    </dgm:pt>
    <dgm:pt modelId="{C04C9118-684C-42C6-A0F6-F423AA395363}" type="pres">
      <dgm:prSet presAssocID="{AB2DB3FC-1088-4736-8A7C-394BE3C5D2B6}" presName="rootComposite" presStyleCnt="0"/>
      <dgm:spPr/>
    </dgm:pt>
    <dgm:pt modelId="{151CA603-30CF-407C-94F0-2A4386F6FB6F}" type="pres">
      <dgm:prSet presAssocID="{AB2DB3FC-1088-4736-8A7C-394BE3C5D2B6}" presName="rootText" presStyleLbl="node2" presStyleIdx="2" presStyleCnt="3">
        <dgm:presLayoutVars>
          <dgm:chPref val="3"/>
        </dgm:presLayoutVars>
      </dgm:prSet>
      <dgm:spPr/>
      <dgm:t>
        <a:bodyPr/>
        <a:lstStyle/>
        <a:p>
          <a:endParaRPr lang="tr-TR"/>
        </a:p>
      </dgm:t>
    </dgm:pt>
    <dgm:pt modelId="{7DBACE05-DA65-49D4-B656-67B790076F95}" type="pres">
      <dgm:prSet presAssocID="{AB2DB3FC-1088-4736-8A7C-394BE3C5D2B6}" presName="rootConnector" presStyleLbl="node2" presStyleIdx="2" presStyleCnt="3"/>
      <dgm:spPr/>
      <dgm:t>
        <a:bodyPr/>
        <a:lstStyle/>
        <a:p>
          <a:endParaRPr lang="tr-TR"/>
        </a:p>
      </dgm:t>
    </dgm:pt>
    <dgm:pt modelId="{7DE5D41C-B7CC-4AF3-8328-13EDE040886B}" type="pres">
      <dgm:prSet presAssocID="{AB2DB3FC-1088-4736-8A7C-394BE3C5D2B6}" presName="hierChild4" presStyleCnt="0"/>
      <dgm:spPr/>
    </dgm:pt>
    <dgm:pt modelId="{5EF685DD-7682-4F04-8DED-7FE91EFE606F}" type="pres">
      <dgm:prSet presAssocID="{AB2DB3FC-1088-4736-8A7C-394BE3C5D2B6}" presName="hierChild5" presStyleCnt="0"/>
      <dgm:spPr/>
    </dgm:pt>
    <dgm:pt modelId="{88565ECE-0CB8-4F1A-9AD2-A20A1C2335A1}" type="pres">
      <dgm:prSet presAssocID="{8709DFC2-403D-4D50-949E-AA31AAD00350}" presName="hierChild3" presStyleCnt="0"/>
      <dgm:spPr/>
    </dgm:pt>
  </dgm:ptLst>
  <dgm:cxnLst>
    <dgm:cxn modelId="{F15E4BA3-F183-4D2A-BEFD-71866F63079A}" srcId="{8709DFC2-403D-4D50-949E-AA31AAD00350}" destId="{8ABDEDAF-6B0A-462B-8209-D6E72D14A145}" srcOrd="0" destOrd="0" parTransId="{56912174-C183-4EA0-9D14-B4FBE1AA6230}" sibTransId="{48537CC2-0586-4787-8A93-D1221DBD8018}"/>
    <dgm:cxn modelId="{6A2F7A62-96DF-4CA4-98F3-3C4A263AA816}" type="presOf" srcId="{8709DFC2-403D-4D50-949E-AA31AAD00350}" destId="{DC466DDD-14F5-4A76-898E-B05F3C6A111A}" srcOrd="1" destOrd="0" presId="urn:microsoft.com/office/officeart/2005/8/layout/orgChart1"/>
    <dgm:cxn modelId="{D95A3751-7C4B-4EC6-BBE5-75B496D043E0}" type="presOf" srcId="{AB2DB3FC-1088-4736-8A7C-394BE3C5D2B6}" destId="{7DBACE05-DA65-49D4-B656-67B790076F95}" srcOrd="1" destOrd="0" presId="urn:microsoft.com/office/officeart/2005/8/layout/orgChart1"/>
    <dgm:cxn modelId="{E8CE217E-4B79-4257-8757-FFDE41A0D802}" type="presOf" srcId="{F02F9666-9625-413C-A668-1995B34B95EF}" destId="{B1AAC1A0-2A18-40D2-A8BC-AB7B3146B7B8}" srcOrd="0" destOrd="0" presId="urn:microsoft.com/office/officeart/2005/8/layout/orgChart1"/>
    <dgm:cxn modelId="{31101C66-547A-4168-A830-B2B511074251}" type="presOf" srcId="{AB2DB3FC-1088-4736-8A7C-394BE3C5D2B6}" destId="{151CA603-30CF-407C-94F0-2A4386F6FB6F}" srcOrd="0" destOrd="0" presId="urn:microsoft.com/office/officeart/2005/8/layout/orgChart1"/>
    <dgm:cxn modelId="{28CF49AE-2AB6-4054-B22E-85B71189ACF6}" type="presOf" srcId="{64103888-4BB9-4427-8F91-B12C68396B8D}" destId="{9CD5D6F5-7967-427B-8877-28797ABF7666}" srcOrd="0" destOrd="0" presId="urn:microsoft.com/office/officeart/2005/8/layout/orgChart1"/>
    <dgm:cxn modelId="{4604C0AF-81CB-4357-B28C-2AD2AD9CA380}" type="presOf" srcId="{56912174-C183-4EA0-9D14-B4FBE1AA6230}" destId="{193405DE-3570-4FCA-9724-FE00A0278F46}" srcOrd="0" destOrd="0" presId="urn:microsoft.com/office/officeart/2005/8/layout/orgChart1"/>
    <dgm:cxn modelId="{952EAC83-8FC3-4AD0-AC8A-44C9D50FFBCF}" srcId="{8709DFC2-403D-4D50-949E-AA31AAD00350}" destId="{AB2DB3FC-1088-4736-8A7C-394BE3C5D2B6}" srcOrd="2" destOrd="0" parTransId="{EEBECEB4-6431-4C5F-8DD2-B7CC0E7FAF5F}" sibTransId="{7A807398-DADC-4199-950E-0D767C786F1D}"/>
    <dgm:cxn modelId="{14618A4B-25C5-4AD9-B157-DBE1FDAA314D}" srcId="{8709DFC2-403D-4D50-949E-AA31AAD00350}" destId="{F02F9666-9625-413C-A668-1995B34B95EF}" srcOrd="1" destOrd="0" parTransId="{8B2832E9-35E7-4674-A1D0-B3A8E55C4E44}" sibTransId="{A2355FA3-D05A-474E-88FB-FD98D88793EC}"/>
    <dgm:cxn modelId="{7D74AC5B-259E-4CB7-8115-F4EE8BA3339D}" type="presOf" srcId="{EEBECEB4-6431-4C5F-8DD2-B7CC0E7FAF5F}" destId="{54102CE8-38AE-46E5-8DC8-803E460159F4}" srcOrd="0" destOrd="0" presId="urn:microsoft.com/office/officeart/2005/8/layout/orgChart1"/>
    <dgm:cxn modelId="{08CCC187-B930-43CC-96D5-AE906FB380A1}" type="presOf" srcId="{F02F9666-9625-413C-A668-1995B34B95EF}" destId="{C5E5DE69-7E14-4824-B3BC-9316443C7E08}" srcOrd="1" destOrd="0" presId="urn:microsoft.com/office/officeart/2005/8/layout/orgChart1"/>
    <dgm:cxn modelId="{5DE9C618-A675-4314-B9F0-E00AA80D8959}" type="presOf" srcId="{8B2832E9-35E7-4674-A1D0-B3A8E55C4E44}" destId="{9E53BFE9-3CCE-4914-B0A0-C96A5EBA1AE0}" srcOrd="0" destOrd="0" presId="urn:microsoft.com/office/officeart/2005/8/layout/orgChart1"/>
    <dgm:cxn modelId="{E7BF1A5D-B682-4429-BDEB-D7945BA69123}" type="presOf" srcId="{8ABDEDAF-6B0A-462B-8209-D6E72D14A145}" destId="{A4E78273-44D2-4CD3-9996-8B94E00C58A1}" srcOrd="1" destOrd="0" presId="urn:microsoft.com/office/officeart/2005/8/layout/orgChart1"/>
    <dgm:cxn modelId="{C3A49CB2-386A-4897-964D-A76BD0F3A3F0}" type="presOf" srcId="{8709DFC2-403D-4D50-949E-AA31AAD00350}" destId="{CE3D77C7-236C-4AAC-9B72-24AE8996F82C}" srcOrd="0" destOrd="0" presId="urn:microsoft.com/office/officeart/2005/8/layout/orgChart1"/>
    <dgm:cxn modelId="{D4042925-8C8E-4EB3-B4AE-6282986A94B9}" type="presOf" srcId="{8ABDEDAF-6B0A-462B-8209-D6E72D14A145}" destId="{ACDC3353-13D3-4433-B4DA-FE9891430FEB}" srcOrd="0" destOrd="0" presId="urn:microsoft.com/office/officeart/2005/8/layout/orgChart1"/>
    <dgm:cxn modelId="{A57AE14C-0493-4D87-BF36-82113E4BB81B}" srcId="{64103888-4BB9-4427-8F91-B12C68396B8D}" destId="{8709DFC2-403D-4D50-949E-AA31AAD00350}" srcOrd="0" destOrd="0" parTransId="{45E7C658-4DAF-4A7E-81C0-EEEF9E9C3A3F}" sibTransId="{44AA5DCD-38BE-4948-846F-9F7222B2F3BA}"/>
    <dgm:cxn modelId="{679CAB04-59DA-4975-9B8A-24B45DEB4384}" type="presParOf" srcId="{9CD5D6F5-7967-427B-8877-28797ABF7666}" destId="{BB61E015-1892-4004-8CC7-8F89CCF6D71D}" srcOrd="0" destOrd="0" presId="urn:microsoft.com/office/officeart/2005/8/layout/orgChart1"/>
    <dgm:cxn modelId="{7AC327DE-B968-44FD-886C-FB3CD8D961DF}" type="presParOf" srcId="{BB61E015-1892-4004-8CC7-8F89CCF6D71D}" destId="{77590089-CF30-4618-B115-637E05919F29}" srcOrd="0" destOrd="0" presId="urn:microsoft.com/office/officeart/2005/8/layout/orgChart1"/>
    <dgm:cxn modelId="{0FCBF1D2-1E3A-4AA8-B4BC-FCA642425B6C}" type="presParOf" srcId="{77590089-CF30-4618-B115-637E05919F29}" destId="{CE3D77C7-236C-4AAC-9B72-24AE8996F82C}" srcOrd="0" destOrd="0" presId="urn:microsoft.com/office/officeart/2005/8/layout/orgChart1"/>
    <dgm:cxn modelId="{D046377E-72E0-46C1-B7CD-88712EBD2369}" type="presParOf" srcId="{77590089-CF30-4618-B115-637E05919F29}" destId="{DC466DDD-14F5-4A76-898E-B05F3C6A111A}" srcOrd="1" destOrd="0" presId="urn:microsoft.com/office/officeart/2005/8/layout/orgChart1"/>
    <dgm:cxn modelId="{BEC46220-4BE5-4141-86D7-45B1C70CB8A1}" type="presParOf" srcId="{BB61E015-1892-4004-8CC7-8F89CCF6D71D}" destId="{8DFE688E-9684-4734-B7CF-73909D97D071}" srcOrd="1" destOrd="0" presId="urn:microsoft.com/office/officeart/2005/8/layout/orgChart1"/>
    <dgm:cxn modelId="{4CA50AD9-CDE1-47F9-83F1-B80797BBAEFB}" type="presParOf" srcId="{8DFE688E-9684-4734-B7CF-73909D97D071}" destId="{193405DE-3570-4FCA-9724-FE00A0278F46}" srcOrd="0" destOrd="0" presId="urn:microsoft.com/office/officeart/2005/8/layout/orgChart1"/>
    <dgm:cxn modelId="{47EC552D-70F7-437A-81AA-45F1D2EFE717}" type="presParOf" srcId="{8DFE688E-9684-4734-B7CF-73909D97D071}" destId="{CEE24C93-A4C3-4E38-AD18-15FA4717C7A1}" srcOrd="1" destOrd="0" presId="urn:microsoft.com/office/officeart/2005/8/layout/orgChart1"/>
    <dgm:cxn modelId="{005B98F4-6685-4481-84D2-EFFA0795B4A8}" type="presParOf" srcId="{CEE24C93-A4C3-4E38-AD18-15FA4717C7A1}" destId="{40F73CDE-870A-4B85-A04F-2B10F28C7F17}" srcOrd="0" destOrd="0" presId="urn:microsoft.com/office/officeart/2005/8/layout/orgChart1"/>
    <dgm:cxn modelId="{E168B289-0EE8-4143-8E3B-1B12147FDBE0}" type="presParOf" srcId="{40F73CDE-870A-4B85-A04F-2B10F28C7F17}" destId="{ACDC3353-13D3-4433-B4DA-FE9891430FEB}" srcOrd="0" destOrd="0" presId="urn:microsoft.com/office/officeart/2005/8/layout/orgChart1"/>
    <dgm:cxn modelId="{5A45EE37-8B3B-4756-9FBA-3B65A295A7F5}" type="presParOf" srcId="{40F73CDE-870A-4B85-A04F-2B10F28C7F17}" destId="{A4E78273-44D2-4CD3-9996-8B94E00C58A1}" srcOrd="1" destOrd="0" presId="urn:microsoft.com/office/officeart/2005/8/layout/orgChart1"/>
    <dgm:cxn modelId="{8847B930-DCBD-41F6-B019-8B963917AA0C}" type="presParOf" srcId="{CEE24C93-A4C3-4E38-AD18-15FA4717C7A1}" destId="{85F98D2D-028C-4D37-9F5F-410CD3CE1A84}" srcOrd="1" destOrd="0" presId="urn:microsoft.com/office/officeart/2005/8/layout/orgChart1"/>
    <dgm:cxn modelId="{8BEE4128-CEE2-4563-9186-18B63503A9F5}" type="presParOf" srcId="{CEE24C93-A4C3-4E38-AD18-15FA4717C7A1}" destId="{6CF038C1-55EC-4C78-A7F0-8E24D54433AE}" srcOrd="2" destOrd="0" presId="urn:microsoft.com/office/officeart/2005/8/layout/orgChart1"/>
    <dgm:cxn modelId="{48A3AAE3-6B5B-40F0-B9D0-CD0CDEF5EE23}" type="presParOf" srcId="{8DFE688E-9684-4734-B7CF-73909D97D071}" destId="{9E53BFE9-3CCE-4914-B0A0-C96A5EBA1AE0}" srcOrd="2" destOrd="0" presId="urn:microsoft.com/office/officeart/2005/8/layout/orgChart1"/>
    <dgm:cxn modelId="{11E2AB4B-F14B-467C-A29B-0E5263EE3918}" type="presParOf" srcId="{8DFE688E-9684-4734-B7CF-73909D97D071}" destId="{B0C14BA0-1DEF-4D5D-ABDB-321E98DD3D45}" srcOrd="3" destOrd="0" presId="urn:microsoft.com/office/officeart/2005/8/layout/orgChart1"/>
    <dgm:cxn modelId="{BD4B4233-DE55-4CDE-B548-1DFF3CA226E6}" type="presParOf" srcId="{B0C14BA0-1DEF-4D5D-ABDB-321E98DD3D45}" destId="{17F57DDF-BC75-4A8F-86F4-67CE93A709B9}" srcOrd="0" destOrd="0" presId="urn:microsoft.com/office/officeart/2005/8/layout/orgChart1"/>
    <dgm:cxn modelId="{05DF4641-3139-4777-97A6-ADE3A021557A}" type="presParOf" srcId="{17F57DDF-BC75-4A8F-86F4-67CE93A709B9}" destId="{B1AAC1A0-2A18-40D2-A8BC-AB7B3146B7B8}" srcOrd="0" destOrd="0" presId="urn:microsoft.com/office/officeart/2005/8/layout/orgChart1"/>
    <dgm:cxn modelId="{8940D928-9DD1-4ECA-83F0-4C637B58F214}" type="presParOf" srcId="{17F57DDF-BC75-4A8F-86F4-67CE93A709B9}" destId="{C5E5DE69-7E14-4824-B3BC-9316443C7E08}" srcOrd="1" destOrd="0" presId="urn:microsoft.com/office/officeart/2005/8/layout/orgChart1"/>
    <dgm:cxn modelId="{BA197690-6978-4095-B3AC-0D54DC4CB979}" type="presParOf" srcId="{B0C14BA0-1DEF-4D5D-ABDB-321E98DD3D45}" destId="{235F6F78-E8B8-46B8-A349-3B32FDAC441C}" srcOrd="1" destOrd="0" presId="urn:microsoft.com/office/officeart/2005/8/layout/orgChart1"/>
    <dgm:cxn modelId="{A0554CDE-0E51-4123-A3BA-65984198C3D4}" type="presParOf" srcId="{B0C14BA0-1DEF-4D5D-ABDB-321E98DD3D45}" destId="{01E64C87-801E-4C34-8DCC-FC6C1D1AF3ED}" srcOrd="2" destOrd="0" presId="urn:microsoft.com/office/officeart/2005/8/layout/orgChart1"/>
    <dgm:cxn modelId="{EEF289F6-1D0D-4B82-848B-F324941F9CE6}" type="presParOf" srcId="{8DFE688E-9684-4734-B7CF-73909D97D071}" destId="{54102CE8-38AE-46E5-8DC8-803E460159F4}" srcOrd="4" destOrd="0" presId="urn:microsoft.com/office/officeart/2005/8/layout/orgChart1"/>
    <dgm:cxn modelId="{9B1CA94F-A984-4A9C-AE18-A99B59C65666}" type="presParOf" srcId="{8DFE688E-9684-4734-B7CF-73909D97D071}" destId="{A94FB06E-B053-4D16-B29A-E12797B517B9}" srcOrd="5" destOrd="0" presId="urn:microsoft.com/office/officeart/2005/8/layout/orgChart1"/>
    <dgm:cxn modelId="{9EB47BC6-BCBA-4833-9730-1BB5EE3510C8}" type="presParOf" srcId="{A94FB06E-B053-4D16-B29A-E12797B517B9}" destId="{C04C9118-684C-42C6-A0F6-F423AA395363}" srcOrd="0" destOrd="0" presId="urn:microsoft.com/office/officeart/2005/8/layout/orgChart1"/>
    <dgm:cxn modelId="{AA8AFD2E-31E3-44C8-8F5E-FF9F0AA6CB9B}" type="presParOf" srcId="{C04C9118-684C-42C6-A0F6-F423AA395363}" destId="{151CA603-30CF-407C-94F0-2A4386F6FB6F}" srcOrd="0" destOrd="0" presId="urn:microsoft.com/office/officeart/2005/8/layout/orgChart1"/>
    <dgm:cxn modelId="{0E47274C-4D05-411F-B152-5B9F08127B83}" type="presParOf" srcId="{C04C9118-684C-42C6-A0F6-F423AA395363}" destId="{7DBACE05-DA65-49D4-B656-67B790076F95}" srcOrd="1" destOrd="0" presId="urn:microsoft.com/office/officeart/2005/8/layout/orgChart1"/>
    <dgm:cxn modelId="{12FF033A-065E-40E3-864D-79F6DAF3DA5A}" type="presParOf" srcId="{A94FB06E-B053-4D16-B29A-E12797B517B9}" destId="{7DE5D41C-B7CC-4AF3-8328-13EDE040886B}" srcOrd="1" destOrd="0" presId="urn:microsoft.com/office/officeart/2005/8/layout/orgChart1"/>
    <dgm:cxn modelId="{D5D355B0-5834-4ABE-8C3E-A2758E316BE7}" type="presParOf" srcId="{A94FB06E-B053-4D16-B29A-E12797B517B9}" destId="{5EF685DD-7682-4F04-8DED-7FE91EFE606F}" srcOrd="2" destOrd="0" presId="urn:microsoft.com/office/officeart/2005/8/layout/orgChart1"/>
    <dgm:cxn modelId="{53C6CB95-C185-4AAE-AAB4-153AB9373425}" type="presParOf" srcId="{BB61E015-1892-4004-8CC7-8F89CCF6D71D}" destId="{88565ECE-0CB8-4F1A-9AD2-A20A1C2335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2CE8-38AE-46E5-8DC8-803E460159F4}">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3BFE9-3CCE-4914-B0A0-C96A5EBA1AE0}">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405DE-3570-4FCA-9724-FE00A0278F46}">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D77C7-236C-4AAC-9B72-24AE8996F82C}">
      <dsp:nvSpPr>
        <dsp:cNvPr id="0" name=""/>
        <dsp:cNvSpPr/>
      </dsp:nvSpPr>
      <dsp:spPr>
        <a:xfrm>
          <a:off x="2911803" y="739092"/>
          <a:ext cx="2405992" cy="12029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Aynalar</a:t>
          </a:r>
          <a:endParaRPr lang="tr-TR" sz="3200" kern="1200" dirty="0"/>
        </a:p>
      </dsp:txBody>
      <dsp:txXfrm>
        <a:off x="2911803" y="739092"/>
        <a:ext cx="2405992" cy="1202996"/>
      </dsp:txXfrm>
    </dsp:sp>
    <dsp:sp modelId="{ACDC3353-13D3-4433-B4DA-FE9891430FEB}">
      <dsp:nvSpPr>
        <dsp:cNvPr id="0" name=""/>
        <dsp:cNvSpPr/>
      </dsp:nvSpPr>
      <dsp:spPr>
        <a:xfrm>
          <a:off x="552" y="2447347"/>
          <a:ext cx="2405992" cy="12029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Düzlem Ayna</a:t>
          </a:r>
          <a:endParaRPr lang="tr-TR" sz="3200" kern="1200" dirty="0"/>
        </a:p>
      </dsp:txBody>
      <dsp:txXfrm>
        <a:off x="552" y="2447347"/>
        <a:ext cx="2405992" cy="1202996"/>
      </dsp:txXfrm>
    </dsp:sp>
    <dsp:sp modelId="{B1AAC1A0-2A18-40D2-A8BC-AB7B3146B7B8}">
      <dsp:nvSpPr>
        <dsp:cNvPr id="0" name=""/>
        <dsp:cNvSpPr/>
      </dsp:nvSpPr>
      <dsp:spPr>
        <a:xfrm>
          <a:off x="2911803" y="2447347"/>
          <a:ext cx="2405992" cy="12029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Çukur Ayna</a:t>
          </a:r>
        </a:p>
        <a:p>
          <a:pPr lvl="0" algn="ctr" defTabSz="1422400">
            <a:lnSpc>
              <a:spcPct val="90000"/>
            </a:lnSpc>
            <a:spcBef>
              <a:spcPct val="0"/>
            </a:spcBef>
            <a:spcAft>
              <a:spcPct val="35000"/>
            </a:spcAft>
          </a:pPr>
          <a:r>
            <a:rPr lang="tr-TR" sz="3200" kern="1200" dirty="0" smtClean="0"/>
            <a:t>(Konveks)</a:t>
          </a:r>
          <a:endParaRPr lang="tr-TR" sz="3200" kern="1200" dirty="0"/>
        </a:p>
      </dsp:txBody>
      <dsp:txXfrm>
        <a:off x="2911803" y="2447347"/>
        <a:ext cx="2405992" cy="1202996"/>
      </dsp:txXfrm>
    </dsp:sp>
    <dsp:sp modelId="{151CA603-30CF-407C-94F0-2A4386F6FB6F}">
      <dsp:nvSpPr>
        <dsp:cNvPr id="0" name=""/>
        <dsp:cNvSpPr/>
      </dsp:nvSpPr>
      <dsp:spPr>
        <a:xfrm>
          <a:off x="5823054" y="2447347"/>
          <a:ext cx="2405992" cy="12029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Tümsek Ayna</a:t>
          </a:r>
        </a:p>
        <a:p>
          <a:pPr lvl="0" algn="ctr" defTabSz="1422400">
            <a:lnSpc>
              <a:spcPct val="90000"/>
            </a:lnSpc>
            <a:spcBef>
              <a:spcPct val="0"/>
            </a:spcBef>
            <a:spcAft>
              <a:spcPct val="35000"/>
            </a:spcAft>
          </a:pPr>
          <a:r>
            <a:rPr lang="tr-TR" sz="3200" kern="1200" dirty="0" smtClean="0"/>
            <a:t>(Konkav)</a:t>
          </a:r>
          <a:endParaRPr lang="tr-TR" sz="3200" kern="1200" dirty="0"/>
        </a:p>
      </dsp:txBody>
      <dsp:txXfrm>
        <a:off x="5823054" y="2447347"/>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6F624A-9678-4EFA-8E4B-328A6AED902E}" type="datetimeFigureOut">
              <a:rPr lang="tr-TR"/>
              <a:pPr>
                <a:defRPr/>
              </a:pPr>
              <a:t>13.05.2011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FDCF5E-8C63-4BDB-A871-B9380280676C}" type="slidenum">
              <a:rPr lang="tr-TR"/>
              <a:pPr>
                <a:defRPr/>
              </a:pPr>
              <a:t>‹#›</a:t>
            </a:fld>
            <a:endParaRPr lang="tr-TR"/>
          </a:p>
        </p:txBody>
      </p:sp>
    </p:spTree>
    <p:extLst>
      <p:ext uri="{BB962C8B-B14F-4D97-AF65-F5344CB8AC3E}">
        <p14:creationId xmlns:p14="http://schemas.microsoft.com/office/powerpoint/2010/main" val="237401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3725F7D1-B7FC-4CDE-ADFA-B2CABBC952B5}" type="datetimeFigureOut">
              <a:rPr lang="tr-TR"/>
              <a:pPr>
                <a:defRPr/>
              </a:pPr>
              <a:t>13.05.2011</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2AD86EF6-4698-4D4A-8A41-B73B064EFF4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B6CF2F0-5AD9-4157-8C68-C39F59985723}"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A2F3ABB-C640-4AB4-98E3-C02BCBD75CE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4C91300D-1853-4D55-9652-27DBAF5DD23C}"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A15AFE8-7EFF-4D9B-A80B-5B7EFE4AC99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85D51AA-2CD6-4AD2-809E-CA73F556C8E7}"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B83C5D40-3603-4E56-802E-BE4A98856D0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8EC54F8-54D0-40EA-9ECD-0BB3C9B4B5A0}" type="datetimeFigureOut">
              <a:rPr lang="tr-TR"/>
              <a:pPr>
                <a:defRPr/>
              </a:pPr>
              <a:t>13.05.2011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665B513-B8DD-4FBF-B981-40C97F712DB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7F819DFC-B554-4CE7-858D-B79CAD5D5F33}"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BB472CBB-6303-4D0F-8679-83B395AAB97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906665B9-396D-43BD-8D53-2AA8CB452047}" type="datetimeFigureOut">
              <a:rPr lang="tr-TR"/>
              <a:pPr>
                <a:defRPr/>
              </a:pPr>
              <a:t>13.05.2011</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9A1B9D2A-4C70-45F0-98A1-2A2C20ECB0E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30053331-EB84-4A31-9DF2-9BB9B20E44FA}" type="datetimeFigureOut">
              <a:rPr lang="tr-TR"/>
              <a:pPr>
                <a:defRPr/>
              </a:pPr>
              <a:t>13.05.2011</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0C8C09A0-20E9-4956-94A6-AC4FCF2C237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BB9C729-498F-4A12-941D-80F5FF9466CC}" type="datetimeFigureOut">
              <a:rPr lang="tr-TR"/>
              <a:pPr>
                <a:defRPr/>
              </a:pPr>
              <a:t>13.05.2011</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35EDDA40-D1DB-4AE3-80E8-00A5DFD17CF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D0FF92C-295B-48F1-A24C-D635912B0130}"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A0083E2E-E41A-43DC-9096-9714039016C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2719E5AB-3323-4956-8A96-CA6ED8C0BD79}" type="datetimeFigureOut">
              <a:rPr lang="tr-TR"/>
              <a:pPr>
                <a:defRPr/>
              </a:pPr>
              <a:t>13.05.2011</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A863193E-7F3D-49AB-A298-9FA290ECEE6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23667D0-2451-4047-9F44-54696463B196}" type="datetimeFigureOut">
              <a:rPr lang="tr-TR"/>
              <a:pPr>
                <a:defRPr/>
              </a:pPr>
              <a:t>13.05.2011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2BF1468-4ED7-4E33-9000-6B20ED66780F}"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3357562"/>
            <a:ext cx="8572560" cy="1828800"/>
          </a:xfrm>
        </p:spPr>
        <p:txBody>
          <a:bodyPr/>
          <a:lstStyle/>
          <a:p>
            <a:pPr algn="ctr" eaLnBrk="1" fontAlgn="auto" hangingPunct="1">
              <a:spcAft>
                <a:spcPts val="0"/>
              </a:spcAft>
              <a:defRPr/>
            </a:pPr>
            <a:r>
              <a:rPr lang="tr-TR" dirty="0" smtClean="0"/>
              <a:t>IŞIK ve SES</a:t>
            </a:r>
            <a:endParaRPr lang="tr-TR" dirty="0"/>
          </a:p>
        </p:txBody>
      </p:sp>
      <p:pic>
        <p:nvPicPr>
          <p:cNvPr id="5123" name="Picture 2" descr="C:\Users\MUSTAFA\Desktop\strateji\LOGOMUZ.png"/>
          <p:cNvPicPr>
            <a:picLocks noChangeAspect="1" noChangeArrowheads="1"/>
          </p:cNvPicPr>
          <p:nvPr/>
        </p:nvPicPr>
        <p:blipFill>
          <a:blip r:embed="rId2" cstate="print"/>
          <a:srcRect/>
          <a:stretch>
            <a:fillRect/>
          </a:stretch>
        </p:blipFill>
        <p:spPr bwMode="auto">
          <a:xfrm>
            <a:off x="2073275" y="298450"/>
            <a:ext cx="4597400" cy="3443288"/>
          </a:xfrm>
          <a:prstGeom prst="rect">
            <a:avLst/>
          </a:prstGeom>
          <a:noFill/>
          <a:ln w="9525">
            <a:noFill/>
            <a:miter lim="800000"/>
            <a:headEnd/>
            <a:tailEnd/>
          </a:ln>
        </p:spPr>
      </p:pic>
      <p:sp>
        <p:nvSpPr>
          <p:cNvPr id="4" name="1 Başlık"/>
          <p:cNvSpPr txBox="1">
            <a:spLocks/>
          </p:cNvSpPr>
          <p:nvPr/>
        </p:nvSpPr>
        <p:spPr>
          <a:xfrm>
            <a:off x="285720" y="5214950"/>
            <a:ext cx="8572560" cy="685792"/>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tr-TR" sz="3200" b="1" dirty="0" smtClean="0">
                <a:solidFill>
                  <a:srgbClr val="FF0000"/>
                </a:solidFill>
                <a:effectLst>
                  <a:outerShdw blurRad="38100" dist="25400" dir="5400000" algn="tl" rotWithShape="0">
                    <a:srgbClr val="000000">
                      <a:alpha val="43000"/>
                    </a:srgbClr>
                  </a:outerShdw>
                </a:effectLst>
                <a:latin typeface="+mj-lt"/>
                <a:ea typeface="+mj-ea"/>
                <a:cs typeface="+mj-cs"/>
              </a:rPr>
              <a:t>Aynalar ve Kullanım Alanları</a:t>
            </a:r>
            <a:endParaRPr lang="tr-TR" sz="3200" b="1" dirty="0">
              <a:solidFill>
                <a:srgbClr val="FF0000"/>
              </a:solidFill>
              <a:effectLst>
                <a:outerShdw blurRad="38100" dist="25400" dir="5400000" algn="tl" rotWithShape="0">
                  <a:srgbClr val="000000">
                    <a:alpha val="43000"/>
                  </a:srgbClr>
                </a:outerShdw>
              </a:effectLst>
              <a:latin typeface="+mj-lt"/>
              <a:ea typeface="+mj-ea"/>
              <a:cs typeface="+mj-cs"/>
            </a:endParaRPr>
          </a:p>
        </p:txBody>
      </p:sp>
      <p:sp>
        <p:nvSpPr>
          <p:cNvPr id="5125" name="5 Metin kutusu"/>
          <p:cNvSpPr txBox="1">
            <a:spLocks noChangeArrowheads="1"/>
          </p:cNvSpPr>
          <p:nvPr/>
        </p:nvSpPr>
        <p:spPr bwMode="auto">
          <a:xfrm>
            <a:off x="6500813" y="6215063"/>
            <a:ext cx="2643187" cy="369887"/>
          </a:xfrm>
          <a:prstGeom prst="rect">
            <a:avLst/>
          </a:prstGeom>
          <a:noFill/>
          <a:ln w="9525">
            <a:noFill/>
            <a:miter lim="800000"/>
            <a:headEnd/>
            <a:tailEnd/>
          </a:ln>
        </p:spPr>
        <p:txBody>
          <a:bodyPr>
            <a:spAutoFit/>
          </a:bodyPr>
          <a:lstStyle/>
          <a:p>
            <a:pPr algn="ctr"/>
            <a:r>
              <a:rPr lang="tr-TR" b="1" i="1" dirty="0">
                <a:solidFill>
                  <a:schemeClr val="bg1"/>
                </a:solidFill>
                <a:latin typeface="Constantia" pitchFamily="18" charset="0"/>
              </a:rPr>
              <a:t>Mustafa ÇELİK</a:t>
            </a:r>
          </a:p>
        </p:txBody>
      </p:sp>
      <p:pic>
        <p:nvPicPr>
          <p:cNvPr id="1026" name="Picture 2" descr="D:\FLASH OLARAK DÜZENLENENCEK SUNULAR\özgün slayttt\66\ÜNİTE 7 IŞIK ve SES\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27" y="6439633"/>
            <a:ext cx="1187624" cy="418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736"/>
            <a:ext cx="8229600" cy="1071570"/>
          </a:xfrm>
        </p:spPr>
        <p:txBody>
          <a:bodyPr/>
          <a:lstStyle/>
          <a:p>
            <a:r>
              <a:rPr lang="tr-TR" dirty="0" smtClean="0"/>
              <a:t>Düzlem ayna bükülürse küresel aynalar (çukur ya da tümsek) elde edilir.</a:t>
            </a:r>
            <a:endParaRPr lang="tr-TR" dirty="0"/>
          </a:p>
        </p:txBody>
      </p:sp>
      <p:grpSp>
        <p:nvGrpSpPr>
          <p:cNvPr id="6" name="5 Grup"/>
          <p:cNvGrpSpPr/>
          <p:nvPr/>
        </p:nvGrpSpPr>
        <p:grpSpPr>
          <a:xfrm>
            <a:off x="428596" y="3071810"/>
            <a:ext cx="7802050" cy="3097866"/>
            <a:chOff x="214282" y="3357562"/>
            <a:chExt cx="7802050" cy="3097866"/>
          </a:xfrm>
        </p:grpSpPr>
        <p:pic>
          <p:nvPicPr>
            <p:cNvPr id="5122" name="Picture 2"/>
            <p:cNvPicPr>
              <a:picLocks noChangeAspect="1" noChangeArrowheads="1"/>
            </p:cNvPicPr>
            <p:nvPr/>
          </p:nvPicPr>
          <p:blipFill>
            <a:blip r:embed="rId2" cstate="print"/>
            <a:srcRect/>
            <a:stretch>
              <a:fillRect/>
            </a:stretch>
          </p:blipFill>
          <p:spPr bwMode="auto">
            <a:xfrm>
              <a:off x="214282" y="3357562"/>
              <a:ext cx="3755954" cy="307183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286248" y="3357562"/>
              <a:ext cx="3730084" cy="3097866"/>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8229600" cy="633428"/>
          </a:xfrm>
        </p:spPr>
        <p:txBody>
          <a:bodyPr/>
          <a:lstStyle/>
          <a:p>
            <a:pPr algn="ctr"/>
            <a:r>
              <a:rPr lang="tr-TR" sz="3200" dirty="0" smtClean="0"/>
              <a:t>2. Çukur Ayna</a:t>
            </a:r>
            <a:endParaRPr lang="tr-TR" sz="3200" dirty="0"/>
          </a:p>
        </p:txBody>
      </p:sp>
      <p:sp>
        <p:nvSpPr>
          <p:cNvPr id="3" name="2 İçerik Yer Tutucusu"/>
          <p:cNvSpPr>
            <a:spLocks noGrp="1"/>
          </p:cNvSpPr>
          <p:nvPr>
            <p:ph idx="1"/>
          </p:nvPr>
        </p:nvSpPr>
        <p:spPr>
          <a:xfrm>
            <a:off x="457200" y="1935163"/>
            <a:ext cx="4471990" cy="4389437"/>
          </a:xfrm>
        </p:spPr>
        <p:txBody>
          <a:bodyPr/>
          <a:lstStyle/>
          <a:p>
            <a:r>
              <a:rPr lang="tr-TR" dirty="0" smtClean="0"/>
              <a:t>Yansıyan ışığı bir noktada toplayan aynalara </a:t>
            </a:r>
            <a:r>
              <a:rPr lang="tr-TR" b="1" dirty="0" smtClean="0"/>
              <a:t>çukur ayna </a:t>
            </a:r>
            <a:r>
              <a:rPr lang="tr-TR" dirty="0" smtClean="0"/>
              <a:t>(iç </a:t>
            </a:r>
            <a:r>
              <a:rPr lang="tr-TR" dirty="0" err="1" smtClean="0"/>
              <a:t>bükey</a:t>
            </a:r>
            <a:r>
              <a:rPr lang="tr-TR" dirty="0" smtClean="0"/>
              <a:t> ayna) denir. Işığın toplandığı nokta ise çukur aynanın </a:t>
            </a:r>
            <a:r>
              <a:rPr lang="tr-TR" b="1" dirty="0" smtClean="0"/>
              <a:t>odak noktası </a:t>
            </a:r>
            <a:r>
              <a:rPr lang="tr-TR" dirty="0" smtClean="0"/>
              <a:t>olarak adlandırılır. </a:t>
            </a:r>
          </a:p>
          <a:p>
            <a:r>
              <a:rPr lang="tr-TR" dirty="0" smtClean="0"/>
              <a:t>Işık bu noktada toplandıktan sonra doğrultu ve yönünü değiştirmeden yayılmasını sürdürür.</a:t>
            </a:r>
            <a:endParaRPr lang="tr-TR" dirty="0"/>
          </a:p>
        </p:txBody>
      </p:sp>
      <p:pic>
        <p:nvPicPr>
          <p:cNvPr id="6147" name="Picture 3"/>
          <p:cNvPicPr>
            <a:picLocks noChangeAspect="1" noChangeArrowheads="1"/>
          </p:cNvPicPr>
          <p:nvPr/>
        </p:nvPicPr>
        <p:blipFill>
          <a:blip r:embed="rId2" cstate="print"/>
          <a:srcRect/>
          <a:stretch>
            <a:fillRect/>
          </a:stretch>
        </p:blipFill>
        <p:spPr bwMode="auto">
          <a:xfrm>
            <a:off x="5229377" y="2357430"/>
            <a:ext cx="3581259" cy="292895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857364"/>
            <a:ext cx="3971924" cy="4389437"/>
          </a:xfrm>
        </p:spPr>
        <p:txBody>
          <a:bodyPr/>
          <a:lstStyle/>
          <a:p>
            <a:r>
              <a:rPr lang="tr-TR" dirty="0" smtClean="0"/>
              <a:t>Çukur aynalarda cisim aynadan uzak iken görüntü terstir.Fakat ayna cisme çok yaklaştırıldığında görüntü düzleşir ve büyür.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3786182" y="3929066"/>
            <a:ext cx="5258723" cy="293912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78140" y="928670"/>
            <a:ext cx="4270370" cy="27860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642918"/>
            <a:ext cx="5214974" cy="6000792"/>
          </a:xfrm>
        </p:spPr>
        <p:txBody>
          <a:bodyPr/>
          <a:lstStyle/>
          <a:p>
            <a:r>
              <a:rPr lang="tr-TR" dirty="0" smtClean="0"/>
              <a:t>Diş hekimleri diş muayenesinde çukur aynaları kullanırlar. İnsanlar bu aynayı daha ayrıntılı görüntü sağladığı için makyaj aynası olarak da kullanırlar.</a:t>
            </a:r>
          </a:p>
          <a:p>
            <a:r>
              <a:rPr lang="tr-TR" dirty="0" smtClean="0"/>
              <a:t>Çukur aynaların kullanılmasıyla güneş ışınları bir noktada toplanarak çok yüksek sıcaklıklar elde edilir. Bu sıcaklıktan faydalanılarak özel olarak üretilmiş güneş fırınlarını dağcılar, askerler ve arazide çalışan işçiler yemek pişirmek için kullanırlar.</a:t>
            </a:r>
            <a:endParaRPr lang="tr-TR" dirty="0"/>
          </a:p>
        </p:txBody>
      </p:sp>
      <p:grpSp>
        <p:nvGrpSpPr>
          <p:cNvPr id="7" name="6 Grup"/>
          <p:cNvGrpSpPr/>
          <p:nvPr/>
        </p:nvGrpSpPr>
        <p:grpSpPr>
          <a:xfrm>
            <a:off x="5558421" y="489013"/>
            <a:ext cx="3336716" cy="6130604"/>
            <a:chOff x="5558421" y="489013"/>
            <a:chExt cx="3336716" cy="6130604"/>
          </a:xfrm>
        </p:grpSpPr>
        <p:pic>
          <p:nvPicPr>
            <p:cNvPr id="8194" name="Picture 2"/>
            <p:cNvPicPr>
              <a:picLocks noChangeAspect="1" noChangeArrowheads="1"/>
            </p:cNvPicPr>
            <p:nvPr/>
          </p:nvPicPr>
          <p:blipFill>
            <a:blip r:embed="rId2" cstate="print"/>
            <a:srcRect/>
            <a:stretch>
              <a:fillRect/>
            </a:stretch>
          </p:blipFill>
          <p:spPr bwMode="auto">
            <a:xfrm rot="20688408">
              <a:off x="5558421" y="2558030"/>
              <a:ext cx="2876550" cy="19145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rot="1202881">
              <a:off x="5685212" y="489013"/>
              <a:ext cx="3209925" cy="20193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rot="20438041">
              <a:off x="6820073" y="4383709"/>
              <a:ext cx="1819279" cy="2235908"/>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561990"/>
          </a:xfrm>
        </p:spPr>
        <p:txBody>
          <a:bodyPr/>
          <a:lstStyle/>
          <a:p>
            <a:pPr algn="ctr"/>
            <a:r>
              <a:rPr lang="tr-TR" sz="3200" dirty="0" smtClean="0"/>
              <a:t>3.Tümsek Ayna</a:t>
            </a:r>
            <a:endParaRPr lang="tr-TR" sz="3200" dirty="0"/>
          </a:p>
        </p:txBody>
      </p:sp>
      <p:sp>
        <p:nvSpPr>
          <p:cNvPr id="3" name="2 İçerik Yer Tutucusu"/>
          <p:cNvSpPr>
            <a:spLocks noGrp="1"/>
          </p:cNvSpPr>
          <p:nvPr>
            <p:ph idx="1"/>
          </p:nvPr>
        </p:nvSpPr>
        <p:spPr>
          <a:xfrm>
            <a:off x="428596" y="2000240"/>
            <a:ext cx="4329114" cy="3929089"/>
          </a:xfrm>
        </p:spPr>
        <p:txBody>
          <a:bodyPr/>
          <a:lstStyle/>
          <a:p>
            <a:r>
              <a:rPr lang="tr-TR" dirty="0" smtClean="0"/>
              <a:t>Yansıyan ışığı bir noktadan geliyormuş gibi dağıtan aynalara </a:t>
            </a:r>
            <a:r>
              <a:rPr lang="tr-TR" b="1" dirty="0" smtClean="0"/>
              <a:t>tümsek ayna (dış </a:t>
            </a:r>
            <a:r>
              <a:rPr lang="tr-TR" b="1" dirty="0" err="1" smtClean="0"/>
              <a:t>bükey</a:t>
            </a:r>
            <a:r>
              <a:rPr lang="tr-TR" b="1" dirty="0" smtClean="0"/>
              <a:t> ayna) </a:t>
            </a:r>
            <a:r>
              <a:rPr lang="tr-TR" dirty="0" smtClean="0"/>
              <a:t>denir. </a:t>
            </a:r>
          </a:p>
          <a:p>
            <a:r>
              <a:rPr lang="tr-TR" dirty="0" smtClean="0"/>
              <a:t>Yansıyan</a:t>
            </a:r>
            <a:r>
              <a:rPr lang="tr-TR" b="1" dirty="0" smtClean="0"/>
              <a:t> </a:t>
            </a:r>
            <a:r>
              <a:rPr lang="tr-TR" dirty="0" smtClean="0"/>
              <a:t>ışığın uzantılarının ayna arkasında kesiştiği noktaya da </a:t>
            </a:r>
            <a:r>
              <a:rPr lang="tr-TR" b="1" dirty="0" smtClean="0"/>
              <a:t>tümsek aynanın odak noktası </a:t>
            </a:r>
            <a:r>
              <a:rPr lang="tr-TR" dirty="0" smtClean="0"/>
              <a:t>denir. </a:t>
            </a:r>
          </a:p>
        </p:txBody>
      </p:sp>
      <p:pic>
        <p:nvPicPr>
          <p:cNvPr id="9218" name="Picture 2"/>
          <p:cNvPicPr>
            <a:picLocks noChangeAspect="1" noChangeArrowheads="1"/>
          </p:cNvPicPr>
          <p:nvPr/>
        </p:nvPicPr>
        <p:blipFill>
          <a:blip r:embed="rId2" cstate="print"/>
          <a:srcRect/>
          <a:stretch>
            <a:fillRect/>
          </a:stretch>
        </p:blipFill>
        <p:spPr bwMode="auto">
          <a:xfrm>
            <a:off x="4937264" y="2304422"/>
            <a:ext cx="4128825" cy="34290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357298"/>
            <a:ext cx="3400420" cy="2136779"/>
          </a:xfrm>
        </p:spPr>
        <p:txBody>
          <a:bodyPr/>
          <a:lstStyle/>
          <a:p>
            <a:r>
              <a:rPr lang="tr-TR" dirty="0" smtClean="0"/>
              <a:t>Tümsek aynaların oluşturduğu görüntü </a:t>
            </a:r>
            <a:r>
              <a:rPr lang="tr-TR" u="sng" dirty="0" smtClean="0"/>
              <a:t>düz ve cisimden küçük olur.</a:t>
            </a:r>
          </a:p>
          <a:p>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3534536" y="4143356"/>
            <a:ext cx="5609464" cy="2714644"/>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857752" y="1071546"/>
            <a:ext cx="3714776" cy="2783406"/>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42844" y="3929066"/>
            <a:ext cx="3286148" cy="246461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736"/>
            <a:ext cx="4829180" cy="2636845"/>
          </a:xfrm>
        </p:spPr>
        <p:txBody>
          <a:bodyPr/>
          <a:lstStyle/>
          <a:p>
            <a:r>
              <a:rPr lang="tr-TR" dirty="0" smtClean="0"/>
              <a:t>Dış </a:t>
            </a:r>
            <a:r>
              <a:rPr lang="tr-TR" dirty="0" err="1" smtClean="0"/>
              <a:t>bükey</a:t>
            </a:r>
            <a:r>
              <a:rPr lang="tr-TR" dirty="0" smtClean="0"/>
              <a:t> aynalar daha geniş alanlardan ışık yansıttıkları için arabalarda yan ayna olarak kullanılır.</a:t>
            </a:r>
          </a:p>
          <a:p>
            <a:r>
              <a:rPr lang="tr-TR" dirty="0" smtClean="0"/>
              <a:t>Ayrıca bu aynalar mağazalarda güvenlik amaçlı kullanılır.</a:t>
            </a:r>
            <a:endParaRPr lang="tr-TR" dirty="0"/>
          </a:p>
        </p:txBody>
      </p:sp>
      <p:grpSp>
        <p:nvGrpSpPr>
          <p:cNvPr id="7" name="6 Grup"/>
          <p:cNvGrpSpPr/>
          <p:nvPr/>
        </p:nvGrpSpPr>
        <p:grpSpPr>
          <a:xfrm>
            <a:off x="2495119" y="1428736"/>
            <a:ext cx="5972038" cy="5248297"/>
            <a:chOff x="2495119" y="1428736"/>
            <a:chExt cx="5972038" cy="5248297"/>
          </a:xfrm>
        </p:grpSpPr>
        <p:pic>
          <p:nvPicPr>
            <p:cNvPr id="12290" name="Picture 2"/>
            <p:cNvPicPr>
              <a:picLocks noChangeAspect="1" noChangeArrowheads="1"/>
            </p:cNvPicPr>
            <p:nvPr/>
          </p:nvPicPr>
          <p:blipFill>
            <a:blip r:embed="rId2" cstate="print"/>
            <a:srcRect/>
            <a:stretch>
              <a:fillRect/>
            </a:stretch>
          </p:blipFill>
          <p:spPr bwMode="auto">
            <a:xfrm>
              <a:off x="5929322" y="1428736"/>
              <a:ext cx="2537835" cy="250033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495119" y="4357694"/>
              <a:ext cx="2455771" cy="2319339"/>
            </a:xfrm>
            <a:prstGeom prst="rect">
              <a:avLst/>
            </a:prstGeom>
            <a:noFill/>
            <a:ln w="9525">
              <a:noFill/>
              <a:miter lim="800000"/>
              <a:headEnd/>
              <a:tailEnd/>
            </a:ln>
          </p:spPr>
        </p:pic>
        <p:pic>
          <p:nvPicPr>
            <p:cNvPr id="12292" name="Picture 4" descr="C:\Users\MUSTAFA\Desktop\take_a_bow_by_Miss_Nefer1-230x160.jpg"/>
            <p:cNvPicPr>
              <a:picLocks noChangeAspect="1" noChangeArrowheads="1"/>
            </p:cNvPicPr>
            <p:nvPr/>
          </p:nvPicPr>
          <p:blipFill>
            <a:blip r:embed="rId4" cstate="print"/>
            <a:srcRect/>
            <a:stretch>
              <a:fillRect/>
            </a:stretch>
          </p:blipFill>
          <p:spPr bwMode="auto">
            <a:xfrm rot="20243599">
              <a:off x="4947238" y="4110410"/>
              <a:ext cx="3190686" cy="2219607"/>
            </a:xfrm>
            <a:prstGeom prst="rect">
              <a:avLst/>
            </a:prstGeom>
            <a:noFill/>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85794"/>
            <a:ext cx="4357718" cy="5857916"/>
          </a:xfrm>
        </p:spPr>
        <p:txBody>
          <a:bodyPr/>
          <a:lstStyle/>
          <a:p>
            <a:r>
              <a:rPr lang="tr-TR" dirty="0" smtClean="0"/>
              <a:t>Kahkaha aynalarını yakından incelersek, bu aynalarda farklı büyüklükteki tümsek, çukur ve düz yüzeylerin belli bir kurala bağlı olmadan bir araya getirildiklerini görürüz. </a:t>
            </a:r>
          </a:p>
          <a:p>
            <a:r>
              <a:rPr lang="tr-TR" dirty="0" smtClean="0"/>
              <a:t>Ayna yapısındaki bu düzensizlik düzensiz yansımaya sebep olduğundan kahkaha ile karşılayacağımız komik görüntüler oluşturur.</a:t>
            </a:r>
            <a:endParaRPr lang="tr-TR" dirty="0"/>
          </a:p>
        </p:txBody>
      </p:sp>
      <p:pic>
        <p:nvPicPr>
          <p:cNvPr id="11266" name="Picture 2"/>
          <p:cNvPicPr>
            <a:picLocks noChangeAspect="1" noChangeArrowheads="1"/>
          </p:cNvPicPr>
          <p:nvPr/>
        </p:nvPicPr>
        <p:blipFill>
          <a:blip r:embed="rId2" cstate="print"/>
          <a:srcRect/>
          <a:stretch>
            <a:fillRect/>
          </a:stretch>
        </p:blipFill>
        <p:spPr bwMode="auto">
          <a:xfrm>
            <a:off x="4857750" y="1071546"/>
            <a:ext cx="4286250" cy="5295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0" y="2332038"/>
            <a:ext cx="9144000" cy="4525962"/>
          </a:xfrm>
        </p:spPr>
        <p:txBody>
          <a:bodyPr/>
          <a:lstStyle/>
          <a:p>
            <a:pPr algn="ctr" eaLnBrk="1" hangingPunct="1">
              <a:buFont typeface="Wingdings 2" pitchFamily="18" charset="2"/>
              <a:buNone/>
            </a:pPr>
            <a:r>
              <a:rPr lang="tr-TR" sz="4800" b="1" i="1" dirty="0" smtClean="0"/>
              <a:t>Mustafa ÇELİK</a:t>
            </a:r>
          </a:p>
          <a:p>
            <a:pPr algn="ctr" eaLnBrk="1" hangingPunct="1">
              <a:buFont typeface="Wingdings 2" pitchFamily="18" charset="2"/>
              <a:buNone/>
            </a:pPr>
            <a:r>
              <a:rPr lang="tr-TR" sz="4800" b="1" i="1" dirty="0" smtClean="0"/>
              <a:t>Fen ve Teknoloji Öğretmeni</a:t>
            </a:r>
          </a:p>
          <a:p>
            <a:pPr algn="ctr" eaLnBrk="1" hangingPunct="1">
              <a:buFont typeface="Wingdings 2" pitchFamily="18" charset="2"/>
              <a:buNone/>
            </a:pPr>
            <a:r>
              <a:rPr lang="tr-TR" sz="4800" b="1" i="1" dirty="0" smtClean="0"/>
              <a:t>Türk Telekom YİBO</a:t>
            </a:r>
          </a:p>
          <a:p>
            <a:pPr algn="ctr" eaLnBrk="1" hangingPunct="1">
              <a:buFont typeface="Wingdings 2" pitchFamily="18" charset="2"/>
              <a:buNone/>
            </a:pPr>
            <a:r>
              <a:rPr lang="tr-TR" sz="4800" b="1" i="1" dirty="0" smtClean="0"/>
              <a:t>Digor/KARS</a:t>
            </a:r>
          </a:p>
        </p:txBody>
      </p:sp>
      <p:pic>
        <p:nvPicPr>
          <p:cNvPr id="7171" name="Picture 2" descr="C:\Users\MUSTAFA\Desktop\strateji\LOGOMUZ.png"/>
          <p:cNvPicPr>
            <a:picLocks noChangeAspect="1" noChangeArrowheads="1"/>
          </p:cNvPicPr>
          <p:nvPr/>
        </p:nvPicPr>
        <p:blipFill>
          <a:blip r:embed="rId2" cstate="print"/>
          <a:srcRect/>
          <a:stretch>
            <a:fillRect/>
          </a:stretch>
        </p:blipFill>
        <p:spPr bwMode="auto">
          <a:xfrm>
            <a:off x="2679700" y="79375"/>
            <a:ext cx="3500438" cy="2620963"/>
          </a:xfrm>
          <a:prstGeom prst="rect">
            <a:avLst/>
          </a:prstGeom>
          <a:noFill/>
          <a:ln w="9525">
            <a:noFill/>
            <a:miter lim="800000"/>
            <a:headEnd/>
            <a:tailEnd/>
          </a:ln>
        </p:spPr>
      </p:pic>
      <p:pic>
        <p:nvPicPr>
          <p:cNvPr id="2050" name="Picture 2" descr="D:\FLASH OLARAK DÜZENLENENCEK SUNULAR\özgün slayttt\66\ÜNİTE 7 IŞIK ve SES\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81328"/>
            <a:ext cx="1353133" cy="476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1142984"/>
            <a:ext cx="2614928" cy="150019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20376172">
            <a:off x="2550172" y="2321704"/>
            <a:ext cx="3882893" cy="22145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24659" y="714356"/>
            <a:ext cx="2319341" cy="343651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42910" y="4214818"/>
            <a:ext cx="1314451" cy="236173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214942" y="4572008"/>
            <a:ext cx="3086104" cy="20340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28596" y="1571612"/>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642934"/>
          </a:xfrm>
        </p:spPr>
        <p:txBody>
          <a:bodyPr/>
          <a:lstStyle/>
          <a:p>
            <a:pPr algn="ctr"/>
            <a:r>
              <a:rPr lang="tr-TR" sz="3200" dirty="0" smtClean="0"/>
              <a:t>1.Düzlem Ayna</a:t>
            </a:r>
            <a:endParaRPr lang="tr-TR" sz="3200" dirty="0"/>
          </a:p>
        </p:txBody>
      </p:sp>
      <p:sp>
        <p:nvSpPr>
          <p:cNvPr id="3" name="2 İçerik Yer Tutucusu"/>
          <p:cNvSpPr>
            <a:spLocks noGrp="1"/>
          </p:cNvSpPr>
          <p:nvPr>
            <p:ph idx="1"/>
          </p:nvPr>
        </p:nvSpPr>
        <p:spPr>
          <a:xfrm>
            <a:off x="285720" y="5286388"/>
            <a:ext cx="8401080" cy="1285884"/>
          </a:xfrm>
        </p:spPr>
        <p:txBody>
          <a:bodyPr/>
          <a:lstStyle/>
          <a:p>
            <a:r>
              <a:rPr lang="tr-TR" dirty="0" smtClean="0"/>
              <a:t>Düzlem aynalarda oluşan görüntümüz, başkalarının bizi gördüğünden farklıdır. Biz sağ elimizi kaldırınca görüntümüz sol tarafındaki elini kaldırır</a:t>
            </a:r>
          </a:p>
          <a:p>
            <a:endParaRPr lang="tr-TR" dirty="0"/>
          </a:p>
        </p:txBody>
      </p:sp>
      <p:pic>
        <p:nvPicPr>
          <p:cNvPr id="4" name="Picture 3"/>
          <p:cNvPicPr>
            <a:picLocks noChangeAspect="1" noChangeArrowheads="1"/>
          </p:cNvPicPr>
          <p:nvPr/>
        </p:nvPicPr>
        <p:blipFill>
          <a:blip r:embed="rId2" cstate="print"/>
          <a:srcRect/>
          <a:stretch>
            <a:fillRect/>
          </a:stretch>
        </p:blipFill>
        <p:spPr bwMode="auto">
          <a:xfrm>
            <a:off x="0" y="1500174"/>
            <a:ext cx="9144000" cy="357509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
          <p:cNvGrpSpPr/>
          <p:nvPr/>
        </p:nvGrpSpPr>
        <p:grpSpPr>
          <a:xfrm>
            <a:off x="928662" y="1571612"/>
            <a:ext cx="7143800" cy="4500594"/>
            <a:chOff x="1619250" y="1773238"/>
            <a:chExt cx="4754563" cy="3095625"/>
          </a:xfrm>
        </p:grpSpPr>
        <p:grpSp>
          <p:nvGrpSpPr>
            <p:cNvPr id="18" name="16 Grup"/>
            <p:cNvGrpSpPr/>
            <p:nvPr/>
          </p:nvGrpSpPr>
          <p:grpSpPr>
            <a:xfrm>
              <a:off x="1619250" y="1773238"/>
              <a:ext cx="4754563" cy="3095625"/>
              <a:chOff x="1619250" y="1773238"/>
              <a:chExt cx="4754563" cy="3095625"/>
            </a:xfrm>
          </p:grpSpPr>
          <p:sp>
            <p:nvSpPr>
              <p:cNvPr id="20" name="Rectangle 4"/>
              <p:cNvSpPr>
                <a:spLocks noChangeArrowheads="1"/>
              </p:cNvSpPr>
              <p:nvPr/>
            </p:nvSpPr>
            <p:spPr bwMode="auto">
              <a:xfrm>
                <a:off x="3924300" y="1773238"/>
                <a:ext cx="71438" cy="309562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21" name="Rectangle 7"/>
              <p:cNvSpPr>
                <a:spLocks noChangeArrowheads="1"/>
              </p:cNvSpPr>
              <p:nvPr/>
            </p:nvSpPr>
            <p:spPr bwMode="auto">
              <a:xfrm>
                <a:off x="2268538" y="2997200"/>
                <a:ext cx="215900" cy="1368425"/>
              </a:xfrm>
              <a:prstGeom prst="rect">
                <a:avLst/>
              </a:prstGeom>
              <a:solidFill>
                <a:srgbClr val="5BD400"/>
              </a:solidFill>
              <a:ln w="9525">
                <a:solidFill>
                  <a:srgbClr val="00FF00"/>
                </a:solidFill>
                <a:miter lim="800000"/>
                <a:headEnd/>
                <a:tailEnd/>
              </a:ln>
            </p:spPr>
            <p:txBody>
              <a:bodyPr wrap="none" anchor="ctr"/>
              <a:lstStyle/>
              <a:p>
                <a:endParaRPr lang="tr-TR"/>
              </a:p>
            </p:txBody>
          </p:sp>
          <p:sp>
            <p:nvSpPr>
              <p:cNvPr id="22" name="AutoShape 8"/>
              <p:cNvSpPr>
                <a:spLocks noChangeArrowheads="1"/>
              </p:cNvSpPr>
              <p:nvPr/>
            </p:nvSpPr>
            <p:spPr bwMode="auto">
              <a:xfrm>
                <a:off x="1908175" y="2060575"/>
                <a:ext cx="1008063" cy="936625"/>
              </a:xfrm>
              <a:prstGeom prst="smileyFace">
                <a:avLst>
                  <a:gd name="adj" fmla="val 4653"/>
                </a:avLst>
              </a:prstGeom>
              <a:solidFill>
                <a:schemeClr val="folHlink"/>
              </a:solidFill>
              <a:ln w="9525">
                <a:solidFill>
                  <a:srgbClr val="000000"/>
                </a:solidFill>
                <a:round/>
                <a:headEnd/>
                <a:tailEnd/>
              </a:ln>
            </p:spPr>
            <p:txBody>
              <a:bodyPr wrap="none" anchor="ctr"/>
              <a:lstStyle/>
              <a:p>
                <a:endParaRPr lang="tr-TR"/>
              </a:p>
            </p:txBody>
          </p:sp>
          <p:sp>
            <p:nvSpPr>
              <p:cNvPr id="23" name="Line 9"/>
              <p:cNvSpPr>
                <a:spLocks noChangeShapeType="1"/>
              </p:cNvSpPr>
              <p:nvPr/>
            </p:nvSpPr>
            <p:spPr bwMode="auto">
              <a:xfrm flipV="1">
                <a:off x="2484438" y="3068638"/>
                <a:ext cx="719137" cy="647700"/>
              </a:xfrm>
              <a:prstGeom prst="line">
                <a:avLst/>
              </a:prstGeom>
              <a:noFill/>
              <a:ln w="76200">
                <a:solidFill>
                  <a:srgbClr val="00FF00"/>
                </a:solidFill>
                <a:round/>
                <a:headEnd/>
                <a:tailEnd type="triangle" w="med" len="med"/>
              </a:ln>
            </p:spPr>
            <p:txBody>
              <a:bodyPr/>
              <a:lstStyle/>
              <a:p>
                <a:endParaRPr lang="tr-TR"/>
              </a:p>
            </p:txBody>
          </p:sp>
          <p:sp>
            <p:nvSpPr>
              <p:cNvPr id="24" name="Oval 10"/>
              <p:cNvSpPr>
                <a:spLocks noChangeArrowheads="1"/>
              </p:cNvSpPr>
              <p:nvPr/>
            </p:nvSpPr>
            <p:spPr bwMode="auto">
              <a:xfrm>
                <a:off x="1619250" y="2349500"/>
                <a:ext cx="288925" cy="358775"/>
              </a:xfrm>
              <a:prstGeom prst="ellipse">
                <a:avLst/>
              </a:prstGeom>
              <a:solidFill>
                <a:srgbClr val="FF6600"/>
              </a:solidFill>
              <a:ln w="9525">
                <a:solidFill>
                  <a:schemeClr val="tx1"/>
                </a:solidFill>
                <a:round/>
                <a:headEnd/>
                <a:tailEnd/>
              </a:ln>
            </p:spPr>
            <p:txBody>
              <a:bodyPr wrap="none" anchor="ctr"/>
              <a:lstStyle/>
              <a:p>
                <a:endParaRPr lang="tr-TR"/>
              </a:p>
            </p:txBody>
          </p:sp>
          <p:sp>
            <p:nvSpPr>
              <p:cNvPr id="25" name="AutoShape 11"/>
              <p:cNvSpPr>
                <a:spLocks noChangeArrowheads="1"/>
              </p:cNvSpPr>
              <p:nvPr/>
            </p:nvSpPr>
            <p:spPr bwMode="auto">
              <a:xfrm>
                <a:off x="2916238" y="2349500"/>
                <a:ext cx="288925" cy="431800"/>
              </a:xfrm>
              <a:custGeom>
                <a:avLst/>
                <a:gdLst>
                  <a:gd name="T0" fmla="*/ 145265 w 21600"/>
                  <a:gd name="T1" fmla="*/ 43720 h 21600"/>
                  <a:gd name="T2" fmla="*/ 39165 w 21600"/>
                  <a:gd name="T3" fmla="*/ 215900 h 21600"/>
                  <a:gd name="T4" fmla="*/ 145265 w 21600"/>
                  <a:gd name="T5" fmla="*/ 431800 h 21600"/>
                  <a:gd name="T6" fmla="*/ 249760 w 21600"/>
                  <a:gd name="T7" fmla="*/ 2159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tr-TR"/>
              </a:p>
            </p:txBody>
          </p:sp>
          <p:sp>
            <p:nvSpPr>
              <p:cNvPr id="26" name="Rectangle 12"/>
              <p:cNvSpPr>
                <a:spLocks noChangeArrowheads="1"/>
              </p:cNvSpPr>
              <p:nvPr/>
            </p:nvSpPr>
            <p:spPr bwMode="auto">
              <a:xfrm>
                <a:off x="5437188" y="2997200"/>
                <a:ext cx="215900" cy="1368425"/>
              </a:xfrm>
              <a:prstGeom prst="rect">
                <a:avLst/>
              </a:prstGeom>
              <a:solidFill>
                <a:srgbClr val="5BD400"/>
              </a:solidFill>
              <a:ln w="9525">
                <a:solidFill>
                  <a:srgbClr val="00FF00"/>
                </a:solidFill>
                <a:miter lim="800000"/>
                <a:headEnd/>
                <a:tailEnd/>
              </a:ln>
            </p:spPr>
            <p:txBody>
              <a:bodyPr wrap="none" anchor="ctr"/>
              <a:lstStyle/>
              <a:p>
                <a:endParaRPr lang="tr-TR"/>
              </a:p>
            </p:txBody>
          </p:sp>
          <p:sp>
            <p:nvSpPr>
              <p:cNvPr id="27" name="AutoShape 13"/>
              <p:cNvSpPr>
                <a:spLocks noChangeArrowheads="1"/>
              </p:cNvSpPr>
              <p:nvPr/>
            </p:nvSpPr>
            <p:spPr bwMode="auto">
              <a:xfrm>
                <a:off x="5076825" y="2060575"/>
                <a:ext cx="1008063" cy="936625"/>
              </a:xfrm>
              <a:prstGeom prst="smileyFace">
                <a:avLst>
                  <a:gd name="adj" fmla="val 4653"/>
                </a:avLst>
              </a:prstGeom>
              <a:solidFill>
                <a:schemeClr val="folHlink"/>
              </a:solidFill>
              <a:ln w="9525">
                <a:solidFill>
                  <a:srgbClr val="000000"/>
                </a:solidFill>
                <a:round/>
                <a:headEnd/>
                <a:tailEnd/>
              </a:ln>
            </p:spPr>
            <p:txBody>
              <a:bodyPr wrap="none" anchor="ctr"/>
              <a:lstStyle/>
              <a:p>
                <a:endParaRPr lang="tr-TR"/>
              </a:p>
            </p:txBody>
          </p:sp>
          <p:sp>
            <p:nvSpPr>
              <p:cNvPr id="28" name="Line 14"/>
              <p:cNvSpPr>
                <a:spLocks noChangeShapeType="1"/>
              </p:cNvSpPr>
              <p:nvPr/>
            </p:nvSpPr>
            <p:spPr bwMode="auto">
              <a:xfrm flipH="1" flipV="1">
                <a:off x="4716463" y="3068638"/>
                <a:ext cx="719137" cy="647700"/>
              </a:xfrm>
              <a:prstGeom prst="line">
                <a:avLst/>
              </a:prstGeom>
              <a:noFill/>
              <a:ln w="76200">
                <a:solidFill>
                  <a:srgbClr val="00FF00"/>
                </a:solidFill>
                <a:round/>
                <a:headEnd/>
                <a:tailEnd type="triangle" w="med" len="med"/>
              </a:ln>
            </p:spPr>
            <p:txBody>
              <a:bodyPr/>
              <a:lstStyle/>
              <a:p>
                <a:endParaRPr lang="tr-TR"/>
              </a:p>
            </p:txBody>
          </p:sp>
          <p:sp>
            <p:nvSpPr>
              <p:cNvPr id="29" name="Oval 15"/>
              <p:cNvSpPr>
                <a:spLocks noChangeArrowheads="1"/>
              </p:cNvSpPr>
              <p:nvPr/>
            </p:nvSpPr>
            <p:spPr bwMode="auto">
              <a:xfrm>
                <a:off x="6084888" y="2349500"/>
                <a:ext cx="288925" cy="358775"/>
              </a:xfrm>
              <a:prstGeom prst="ellipse">
                <a:avLst/>
              </a:prstGeom>
              <a:solidFill>
                <a:srgbClr val="FF6600"/>
              </a:solidFill>
              <a:ln w="9525">
                <a:solidFill>
                  <a:schemeClr val="tx1"/>
                </a:solidFill>
                <a:round/>
                <a:headEnd/>
                <a:tailEnd/>
              </a:ln>
            </p:spPr>
            <p:txBody>
              <a:bodyPr wrap="none" anchor="ctr"/>
              <a:lstStyle/>
              <a:p>
                <a:endParaRPr lang="tr-TR"/>
              </a:p>
            </p:txBody>
          </p:sp>
          <p:sp>
            <p:nvSpPr>
              <p:cNvPr id="30" name="AutoShape 16"/>
              <p:cNvSpPr>
                <a:spLocks noChangeArrowheads="1"/>
              </p:cNvSpPr>
              <p:nvPr/>
            </p:nvSpPr>
            <p:spPr bwMode="auto">
              <a:xfrm>
                <a:off x="4787900" y="2349500"/>
                <a:ext cx="288925" cy="431800"/>
              </a:xfrm>
              <a:custGeom>
                <a:avLst/>
                <a:gdLst>
                  <a:gd name="T0" fmla="*/ 145265 w 21600"/>
                  <a:gd name="T1" fmla="*/ 43720 h 21600"/>
                  <a:gd name="T2" fmla="*/ 39165 w 21600"/>
                  <a:gd name="T3" fmla="*/ 215900 h 21600"/>
                  <a:gd name="T4" fmla="*/ 145265 w 21600"/>
                  <a:gd name="T5" fmla="*/ 431800 h 21600"/>
                  <a:gd name="T6" fmla="*/ 249760 w 21600"/>
                  <a:gd name="T7" fmla="*/ 2159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tr-TR"/>
              </a:p>
            </p:txBody>
          </p:sp>
          <p:sp>
            <p:nvSpPr>
              <p:cNvPr id="31" name="Line 17"/>
              <p:cNvSpPr>
                <a:spLocks noChangeShapeType="1"/>
              </p:cNvSpPr>
              <p:nvPr/>
            </p:nvSpPr>
            <p:spPr bwMode="auto">
              <a:xfrm>
                <a:off x="2484438" y="4365625"/>
                <a:ext cx="1439862" cy="0"/>
              </a:xfrm>
              <a:prstGeom prst="line">
                <a:avLst/>
              </a:prstGeom>
              <a:noFill/>
              <a:ln w="9525">
                <a:solidFill>
                  <a:schemeClr val="tx1"/>
                </a:solidFill>
                <a:round/>
                <a:headEnd/>
                <a:tailEnd/>
              </a:ln>
            </p:spPr>
            <p:txBody>
              <a:bodyPr/>
              <a:lstStyle/>
              <a:p>
                <a:endParaRPr lang="tr-TR"/>
              </a:p>
            </p:txBody>
          </p:sp>
        </p:grpSp>
        <p:sp>
          <p:nvSpPr>
            <p:cNvPr id="19" name="Line 18"/>
            <p:cNvSpPr>
              <a:spLocks noChangeShapeType="1"/>
            </p:cNvSpPr>
            <p:nvPr/>
          </p:nvSpPr>
          <p:spPr bwMode="auto">
            <a:xfrm>
              <a:off x="3995738" y="4365625"/>
              <a:ext cx="1439862" cy="0"/>
            </a:xfrm>
            <a:prstGeom prst="line">
              <a:avLst/>
            </a:prstGeom>
            <a:noFill/>
            <a:ln w="9525">
              <a:solidFill>
                <a:schemeClr val="tx1"/>
              </a:solidFill>
              <a:round/>
              <a:headEnd/>
              <a:tailEnd/>
            </a:ln>
          </p:spPr>
          <p:txBody>
            <a:bodyPr/>
            <a:lstStyle/>
            <a:p>
              <a:endParaRPr lang="tr-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cstate="print"/>
          <a:srcRect/>
          <a:stretch>
            <a:fillRect/>
          </a:stretch>
        </p:blipFill>
        <p:spPr bwMode="auto">
          <a:xfrm>
            <a:off x="642910" y="1357298"/>
            <a:ext cx="7869203" cy="492922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66732" y="1357298"/>
            <a:ext cx="8277619" cy="507209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71612"/>
            <a:ext cx="4114800" cy="4389437"/>
          </a:xfrm>
        </p:spPr>
        <p:txBody>
          <a:bodyPr/>
          <a:lstStyle/>
          <a:p>
            <a:r>
              <a:rPr lang="tr-TR" dirty="0" smtClean="0"/>
              <a:t>Ambulansların önündeki yazıların ters yazılmasının sebebi de aynaların bizi yanıltmasıyla ilgilidir. </a:t>
            </a:r>
          </a:p>
          <a:p>
            <a:r>
              <a:rPr lang="tr-TR" dirty="0" smtClean="0"/>
              <a:t>Ambulansın üzerindeki ters yazı aynadan bakıldığında düz görünecektir.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5143504" y="1714488"/>
            <a:ext cx="3489610" cy="36433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71546"/>
            <a:ext cx="8472518" cy="4389437"/>
          </a:xfrm>
        </p:spPr>
        <p:txBody>
          <a:bodyPr/>
          <a:lstStyle/>
          <a:p>
            <a:r>
              <a:rPr lang="tr-TR" dirty="0" smtClean="0"/>
              <a:t>Düz aynayı günlük hayatımızda birçok yerde; evlerimizde, mağazalarda, berberlerde, süper marketlerde, okullarda ve diğer resmi dairelerde çok amaçlı olarak kullanırız. Bazı binaların dış cepheleri ayna gibi yansıtıcı camlarla kaplanarak ışığın binaya girmesi engellenir. Böylece bina içinin yaz aylarında fazla ısınması önlenmiş olur. Düzlem aynalardan  ayrıca periskop, projeksiyon makinesi ve tepegöz yapımında da yararlanırız.</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4429124" y="4424955"/>
            <a:ext cx="2071702" cy="243304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749</TotalTime>
  <Words>372</Words>
  <Application>Microsoft Office PowerPoint</Application>
  <PresentationFormat>Ekran Gösterisi (4:3)</PresentationFormat>
  <Paragraphs>33</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Akış</vt:lpstr>
      <vt:lpstr>IŞIK ve SES</vt:lpstr>
      <vt:lpstr>PowerPoint Sunusu</vt:lpstr>
      <vt:lpstr>PowerPoint Sunusu</vt:lpstr>
      <vt:lpstr>1.Düzlem Ayna</vt:lpstr>
      <vt:lpstr>PowerPoint Sunusu</vt:lpstr>
      <vt:lpstr>PowerPoint Sunusu</vt:lpstr>
      <vt:lpstr>PowerPoint Sunusu</vt:lpstr>
      <vt:lpstr>PowerPoint Sunusu</vt:lpstr>
      <vt:lpstr>PowerPoint Sunusu</vt:lpstr>
      <vt:lpstr>PowerPoint Sunusu</vt:lpstr>
      <vt:lpstr>2. Çukur Ayna</vt:lpstr>
      <vt:lpstr>PowerPoint Sunusu</vt:lpstr>
      <vt:lpstr>PowerPoint Sunusu</vt:lpstr>
      <vt:lpstr>3.Tümsek Ayna</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İNSANLARDA ÜREME, BÜYÜME ve GELİŞME</dc:title>
  <dc:creator>MUSTAFA</dc:creator>
  <cp:lastModifiedBy>fikret ünlü</cp:lastModifiedBy>
  <cp:revision>100</cp:revision>
  <dcterms:created xsi:type="dcterms:W3CDTF">2010-10-03T19:43:53Z</dcterms:created>
  <dcterms:modified xsi:type="dcterms:W3CDTF">2011-05-13T17:52:11Z</dcterms:modified>
</cp:coreProperties>
</file>