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9" r:id="rId24"/>
    <p:sldId id="263" r:id="rId25"/>
    <p:sldId id="282" r:id="rId26"/>
    <p:sldId id="266" r:id="rId27"/>
  </p:sldIdLst>
  <p:sldSz cx="9144000" cy="6858000" type="screen4x3"/>
  <p:notesSz cx="6858000" cy="9144000"/>
  <p:custDataLst>
    <p:tags r:id="rId2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282E-0AFA-4204-B0A8-C076AABB6CB3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C4DE1-71D6-47C9-94B2-E9DA773E0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4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D31E-CE34-4DB5-BBF1-C19EAB527C5C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61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0419"/>
            <a:ext cx="3732025" cy="19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Belirtme Çizgisi 2"/>
          <p:cNvSpPr/>
          <p:nvPr/>
        </p:nvSpPr>
        <p:spPr>
          <a:xfrm>
            <a:off x="4932040" y="1196752"/>
            <a:ext cx="4109594" cy="792088"/>
          </a:xfrm>
          <a:prstGeom prst="wedgeRectCallout">
            <a:avLst>
              <a:gd name="adj1" fmla="val -84081"/>
              <a:gd name="adj2" fmla="val 49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kavramları defterimize yanıtlayalım  gelecek derste arkadaşlarımıza sunalım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2196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5. BİLEŞİKLER VE FORMÜLLERİ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51520" y="29969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</a:t>
            </a:r>
            <a:r>
              <a:rPr lang="tr-TR" b="1" dirty="0" smtClean="0">
                <a:solidFill>
                  <a:srgbClr val="FF0000"/>
                </a:solidFill>
              </a:rPr>
              <a:t>ileşik  : </a:t>
            </a:r>
            <a:r>
              <a:rPr lang="tr-TR" dirty="0" smtClean="0"/>
              <a:t>Farklı </a:t>
            </a:r>
            <a:r>
              <a:rPr lang="tr-TR" dirty="0"/>
              <a:t>cins </a:t>
            </a:r>
            <a:r>
              <a:rPr lang="tr-TR" dirty="0" smtClean="0"/>
              <a:t>elementlere </a:t>
            </a:r>
            <a:r>
              <a:rPr lang="tr-TR" dirty="0"/>
              <a:t>ait </a:t>
            </a:r>
            <a:r>
              <a:rPr lang="tr-TR" dirty="0" smtClean="0"/>
              <a:t>atomların belirli oranlarda bir araya gelmesiyle oluşan</a:t>
            </a:r>
            <a:endParaRPr lang="tr-TR" dirty="0"/>
          </a:p>
          <a:p>
            <a:r>
              <a:rPr lang="tr-TR" dirty="0" smtClean="0"/>
              <a:t>yeni </a:t>
            </a:r>
            <a:r>
              <a:rPr lang="tr-TR" dirty="0"/>
              <a:t>saf </a:t>
            </a:r>
            <a:r>
              <a:rPr lang="tr-TR" dirty="0" smtClean="0"/>
              <a:t>maddelere </a:t>
            </a:r>
            <a:r>
              <a:rPr lang="tr-TR" b="1" dirty="0" smtClean="0"/>
              <a:t>bileşik </a:t>
            </a:r>
            <a:r>
              <a:rPr lang="tr-TR" dirty="0"/>
              <a:t>adı </a:t>
            </a:r>
            <a:r>
              <a:rPr lang="tr-TR" dirty="0" smtClean="0"/>
              <a:t>verilir</a:t>
            </a:r>
            <a:r>
              <a:rPr lang="tr-TR" dirty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789040"/>
            <a:ext cx="8862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F</a:t>
            </a:r>
            <a:r>
              <a:rPr lang="tr-TR" b="1" dirty="0" smtClean="0">
                <a:solidFill>
                  <a:srgbClr val="FF0000"/>
                </a:solidFill>
              </a:rPr>
              <a:t>ormül :</a:t>
            </a:r>
            <a:r>
              <a:rPr lang="tr-TR" dirty="0" smtClean="0"/>
              <a:t>Bileşikleri göstermekte kullanılan</a:t>
            </a:r>
            <a:r>
              <a:rPr lang="tr-TR" dirty="0"/>
              <a:t>, </a:t>
            </a:r>
            <a:r>
              <a:rPr lang="tr-TR" dirty="0" smtClean="0"/>
              <a:t>element sembolleri </a:t>
            </a:r>
            <a:r>
              <a:rPr lang="tr-TR" dirty="0"/>
              <a:t>ve </a:t>
            </a:r>
            <a:r>
              <a:rPr lang="tr-TR" dirty="0" smtClean="0"/>
              <a:t>rakamlardan</a:t>
            </a:r>
            <a:r>
              <a:rPr lang="tr-TR" dirty="0"/>
              <a:t> </a:t>
            </a:r>
            <a:r>
              <a:rPr lang="tr-TR" dirty="0" smtClean="0"/>
              <a:t>oluşan ifadelere </a:t>
            </a:r>
            <a:r>
              <a:rPr lang="tr-TR" b="1" dirty="0" smtClean="0"/>
              <a:t>formül </a:t>
            </a:r>
            <a:r>
              <a:rPr lang="tr-TR" dirty="0"/>
              <a:t>adı </a:t>
            </a:r>
            <a:r>
              <a:rPr lang="tr-TR" dirty="0" smtClean="0"/>
              <a:t>verilir</a:t>
            </a:r>
            <a:r>
              <a:rPr lang="tr-TR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8156"/>
            <a:ext cx="8712968" cy="314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0466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Formül yazılırken bileşiği oluşturan element atomlarının sembolleri yan yana yazılır. Eğer bir </a:t>
            </a:r>
            <a:r>
              <a:rPr lang="tr-TR" sz="2400" dirty="0" smtClean="0"/>
              <a:t>molekülde elementin </a:t>
            </a:r>
            <a:r>
              <a:rPr lang="tr-TR" sz="2400" dirty="0"/>
              <a:t>tek atomu varsa sembolün yanına sayısı yazılmaz. Birden fazla atom varsa atomların kaç tane </a:t>
            </a:r>
            <a:r>
              <a:rPr lang="tr-TR" sz="2400" dirty="0" smtClean="0"/>
              <a:t>olduğu sembolün </a:t>
            </a:r>
            <a:r>
              <a:rPr lang="tr-TR" sz="2400" dirty="0"/>
              <a:t>sağ alt köşesine biraz daha küçük rakamlarla yazılır. Böylece su dediğimizde sadece Türkçe </a:t>
            </a:r>
            <a:r>
              <a:rPr lang="tr-TR" sz="2400" dirty="0" smtClean="0"/>
              <a:t>bilenler </a:t>
            </a:r>
            <a:r>
              <a:rPr lang="tr-TR" sz="2400" dirty="0"/>
              <a:t>hangi maddeden söz ettiğimizi bilir. Oysa H</a:t>
            </a:r>
            <a:r>
              <a:rPr lang="tr-TR" sz="1400" dirty="0"/>
              <a:t>2</a:t>
            </a:r>
            <a:r>
              <a:rPr lang="tr-TR" sz="2400" dirty="0"/>
              <a:t>O dediğimizde tüm dillerde hangi maddelerden söz </a:t>
            </a:r>
            <a:r>
              <a:rPr lang="tr-TR" sz="2400" dirty="0" smtClean="0"/>
              <a:t>ettiğimiz anlaşılır</a:t>
            </a:r>
            <a:r>
              <a:rPr lang="tr-TR" sz="2400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3429000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Hangi Maddelerin Molekülleri Vardır?</a:t>
            </a:r>
          </a:p>
          <a:p>
            <a:r>
              <a:rPr lang="tr-TR" sz="2400" dirty="0"/>
              <a:t>Bazı elementlerin atomik, bazılarınınsa moleküler </a:t>
            </a:r>
            <a:r>
              <a:rPr lang="tr-TR" sz="2400" dirty="0" smtClean="0"/>
              <a:t>hâlde bulunduğunu </a:t>
            </a:r>
            <a:r>
              <a:rPr lang="tr-TR" sz="2400" dirty="0"/>
              <a:t>öğrenmiştiniz. Peki, bileşiklerin </a:t>
            </a:r>
            <a:r>
              <a:rPr lang="tr-TR" sz="2400" dirty="0" smtClean="0"/>
              <a:t>de molekülleri </a:t>
            </a:r>
            <a:r>
              <a:rPr lang="tr-TR" sz="2400" dirty="0"/>
              <a:t>olabilir mi? Bileşik ve elementlerdeki molekülleri ve bu moleküllerdeki atomları ayırt etmek </a:t>
            </a:r>
            <a:r>
              <a:rPr lang="tr-TR" sz="2400" dirty="0" smtClean="0"/>
              <a:t>amacıyla </a:t>
            </a:r>
            <a:r>
              <a:rPr lang="tr-TR" sz="2400" dirty="0"/>
              <a:t>aşağıdaki etkinliği yapınız.</a:t>
            </a:r>
          </a:p>
        </p:txBody>
      </p:sp>
    </p:spTree>
    <p:extLst>
      <p:ext uri="{BB962C8B-B14F-4D97-AF65-F5344CB8AC3E}">
        <p14:creationId xmlns:p14="http://schemas.microsoft.com/office/powerpoint/2010/main" val="21699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196752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Karbon </a:t>
            </a:r>
            <a:r>
              <a:rPr lang="tr-TR" sz="2800" dirty="0" err="1" smtClean="0"/>
              <a:t>dioksıt</a:t>
            </a:r>
            <a:r>
              <a:rPr lang="tr-TR" sz="2800" dirty="0" smtClean="0"/>
              <a:t> </a:t>
            </a:r>
            <a:r>
              <a:rPr lang="tr-TR" sz="2800" dirty="0"/>
              <a:t>ve su gibi elektronların ortaklaşa kullanılmasıyla oluşan bileşikler moleküller halinde bulunur. </a:t>
            </a:r>
            <a:endParaRPr lang="tr-TR" sz="2800" dirty="0" smtClean="0"/>
          </a:p>
          <a:p>
            <a:r>
              <a:rPr lang="tr-TR" sz="2800" dirty="0" smtClean="0"/>
              <a:t>Bu </a:t>
            </a:r>
            <a:r>
              <a:rPr lang="tr-TR" sz="2800" dirty="0"/>
              <a:t>şekilde oluşan </a:t>
            </a:r>
            <a:r>
              <a:rPr lang="tr-TR" sz="2800" dirty="0" err="1"/>
              <a:t>kovalent</a:t>
            </a:r>
            <a:r>
              <a:rPr lang="tr-TR" sz="2800" dirty="0"/>
              <a:t> bağlı bileşiklere molekül yapılı bileşikler denir. </a:t>
            </a:r>
            <a:endParaRPr lang="tr-TR" sz="2800" dirty="0" smtClean="0"/>
          </a:p>
          <a:p>
            <a:r>
              <a:rPr lang="tr-TR" sz="2800" dirty="0" smtClean="0"/>
              <a:t>Bütün </a:t>
            </a:r>
            <a:r>
              <a:rPr lang="tr-TR" sz="2800" dirty="0"/>
              <a:t>bileşiklerin molekülleri olmadığını biliyorsunuz. İyonik bağlı bileşikler, moleküler hâlde bulunmaz. İyonlar düzenli bir yığın oluşturarak bileşiği meydana getirir.</a:t>
            </a:r>
          </a:p>
        </p:txBody>
      </p:sp>
    </p:spTree>
    <p:extLst>
      <p:ext uri="{BB962C8B-B14F-4D97-AF65-F5344CB8AC3E}">
        <p14:creationId xmlns:p14="http://schemas.microsoft.com/office/powerpoint/2010/main" val="28606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58" y="116632"/>
            <a:ext cx="503872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4881" y="436510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Bu bileşikler iyonik bağlarla bağlı </a:t>
            </a:r>
            <a:r>
              <a:rPr lang="tr-TR" sz="2800" dirty="0" smtClean="0"/>
              <a:t>sayılamayacak </a:t>
            </a:r>
            <a:r>
              <a:rPr lang="tr-TR" sz="2800" dirty="0"/>
              <a:t>kadar çok atomdan </a:t>
            </a:r>
            <a:r>
              <a:rPr lang="tr-TR" sz="2800" dirty="0" smtClean="0"/>
              <a:t>oluşmuş , “</a:t>
            </a:r>
            <a:r>
              <a:rPr lang="tr-TR" sz="2800" dirty="0"/>
              <a:t>sonsuz örgü tipi” bileşiklerdir. İyonik </a:t>
            </a:r>
            <a:r>
              <a:rPr lang="tr-TR" sz="2800" dirty="0" smtClean="0"/>
              <a:t>bileşiklerde </a:t>
            </a:r>
            <a:r>
              <a:rPr lang="tr-TR" sz="2800" dirty="0"/>
              <a:t>bileşiği oluşturan elementlerin </a:t>
            </a:r>
            <a:r>
              <a:rPr lang="tr-TR" sz="2800" dirty="0" smtClean="0"/>
              <a:t>sembollerini </a:t>
            </a:r>
            <a:r>
              <a:rPr lang="tr-TR" sz="2800" dirty="0"/>
              <a:t>yazmak kolaydır. Peki ya </a:t>
            </a:r>
            <a:r>
              <a:rPr lang="tr-TR" sz="2800" dirty="0" smtClean="0"/>
              <a:t>atomların sayısını </a:t>
            </a:r>
            <a:r>
              <a:rPr lang="tr-TR" sz="2800" dirty="0"/>
              <a:t>nasıl yazacağız?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1" y="6108526"/>
            <a:ext cx="14668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8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90011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076056" y="126876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X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59632" y="4047455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X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166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Aşağıda molekül yapıda olmayan iyonik bağlı sodyum klorür ve kalsiyum oksit bileşiklerinin atom </a:t>
            </a:r>
            <a:r>
              <a:rPr lang="tr-TR" sz="2400" dirty="0" smtClean="0"/>
              <a:t>modellerini </a:t>
            </a:r>
            <a:r>
              <a:rPr lang="tr-TR" sz="2400" dirty="0"/>
              <a:t>görüyorsunuz. Bu modellerde bileşiği oluşturan elementlerin atom sayılarının oranına dikkat ediniz.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86292"/>
            <a:ext cx="4720043" cy="275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18" y="1686292"/>
            <a:ext cx="4509992" cy="269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07249" y="4533896"/>
            <a:ext cx="8929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İyonik bağlarla bağlı bileşikte atomların aldığı ve verdiği elektron sayısı eşittir. Örneğin sodyum klor </a:t>
            </a:r>
            <a:r>
              <a:rPr lang="tr-TR" sz="2400" dirty="0" smtClean="0"/>
              <a:t>bileşiğinde </a:t>
            </a:r>
            <a:r>
              <a:rPr lang="tr-TR" sz="2400" dirty="0"/>
              <a:t>sodyum 1 elektron verir, klor ise 1 elektron alır. Dolayısıyla her sodyum iyonuna karşı 1 klor </a:t>
            </a:r>
            <a:r>
              <a:rPr lang="tr-TR" sz="2400" dirty="0" smtClean="0"/>
              <a:t>iyonu olmalıdır</a:t>
            </a:r>
            <a:r>
              <a:rPr lang="tr-TR" sz="2400" dirty="0"/>
              <a:t>. Bu durumda birleşiğin formülü </a:t>
            </a:r>
            <a:r>
              <a:rPr lang="tr-TR" sz="2400" dirty="0" err="1"/>
              <a:t>NaCI</a:t>
            </a:r>
            <a:r>
              <a:rPr lang="tr-TR" sz="2400" dirty="0"/>
              <a:t> şeklinde gösterilir.</a:t>
            </a:r>
          </a:p>
        </p:txBody>
      </p:sp>
    </p:spTree>
    <p:extLst>
      <p:ext uri="{BB962C8B-B14F-4D97-AF65-F5344CB8AC3E}">
        <p14:creationId xmlns:p14="http://schemas.microsoft.com/office/powerpoint/2010/main" val="4038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Günlük hayatta sıkça karşılaştığınız bazı </a:t>
            </a:r>
            <a:r>
              <a:rPr lang="de-DE" sz="2400" dirty="0" smtClean="0"/>
              <a:t>kovalent </a:t>
            </a:r>
            <a:r>
              <a:rPr lang="tr-TR" sz="2400" dirty="0"/>
              <a:t>bağlı bileşiklerin molekül modellerini ve </a:t>
            </a:r>
            <a:r>
              <a:rPr lang="tr-TR" sz="2400" dirty="0" smtClean="0"/>
              <a:t>formüllerinin </a:t>
            </a:r>
            <a:r>
              <a:rPr lang="tr-TR" sz="2400" dirty="0"/>
              <a:t>yazılışını görüyorsunuz. Bu </a:t>
            </a:r>
            <a:r>
              <a:rPr lang="tr-TR" sz="2400" dirty="0" smtClean="0"/>
              <a:t>molekülleri dikkatle </a:t>
            </a:r>
            <a:r>
              <a:rPr lang="tr-TR" sz="2400" dirty="0"/>
              <a:t>inceleyiniz. Verilen bileşiklerin </a:t>
            </a:r>
            <a:r>
              <a:rPr lang="tr-TR" sz="2400" dirty="0" smtClean="0"/>
              <a:t>kullanım alanlarını </a:t>
            </a:r>
            <a:r>
              <a:rPr lang="tr-TR" sz="2400" dirty="0"/>
              <a:t>araştırarak sınıf arkadaşlarınızla </a:t>
            </a:r>
            <a:r>
              <a:rPr lang="tr-TR" sz="2400" dirty="0" smtClean="0"/>
              <a:t>paylaşınız</a:t>
            </a:r>
            <a:r>
              <a:rPr lang="tr-TR" sz="24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2304"/>
            <a:ext cx="66297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7346" y="4941168"/>
            <a:ext cx="84911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şeker molekülü altı karbon, altı oksijen </a:t>
            </a:r>
            <a:r>
              <a:rPr lang="tr-TR" sz="2800" dirty="0" smtClean="0"/>
              <a:t>ve on </a:t>
            </a:r>
            <a:r>
              <a:rPr lang="tr-TR" sz="2800" dirty="0"/>
              <a:t>iki hidrojen atomunun aralarında kimyasal </a:t>
            </a:r>
            <a:r>
              <a:rPr lang="tr-TR" sz="2800" dirty="0" smtClean="0"/>
              <a:t>bağ yapması </a:t>
            </a:r>
            <a:r>
              <a:rPr lang="tr-TR" sz="2800" dirty="0"/>
              <a:t>sonucu oluşur.</a:t>
            </a:r>
          </a:p>
        </p:txBody>
      </p:sp>
    </p:spTree>
    <p:extLst>
      <p:ext uri="{BB962C8B-B14F-4D97-AF65-F5344CB8AC3E}">
        <p14:creationId xmlns:p14="http://schemas.microsoft.com/office/powerpoint/2010/main" val="32873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0152" y="4651395"/>
            <a:ext cx="831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kükürt dioksit molekülü bir kükürt </a:t>
            </a:r>
            <a:r>
              <a:rPr lang="tr-TR" sz="2800" dirty="0" smtClean="0"/>
              <a:t>atomunun </a:t>
            </a:r>
            <a:r>
              <a:rPr lang="tr-TR" sz="2800" dirty="0"/>
              <a:t>iki oksijen atomuyla bağ yapması </a:t>
            </a:r>
            <a:r>
              <a:rPr lang="tr-TR" sz="2800" dirty="0" smtClean="0"/>
              <a:t>sonucu oluşur</a:t>
            </a:r>
            <a:r>
              <a:rPr lang="tr-TR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5" y="620688"/>
            <a:ext cx="8553187" cy="35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7" y="476672"/>
            <a:ext cx="8676838" cy="35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11560" y="4509120"/>
            <a:ext cx="7760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amonyak molekülü, bir azot atomunun </a:t>
            </a:r>
            <a:r>
              <a:rPr lang="tr-TR" sz="2800" dirty="0" smtClean="0"/>
              <a:t>üç hidrojen </a:t>
            </a:r>
            <a:r>
              <a:rPr lang="tr-TR" sz="2800" dirty="0"/>
              <a:t>atomu ile kimyasal bağ yapması </a:t>
            </a:r>
            <a:r>
              <a:rPr lang="tr-TR" sz="2800" dirty="0" smtClean="0"/>
              <a:t>sonucu oluşur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8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501317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su molekülü, iki hidrojen atomunun bir </a:t>
            </a:r>
            <a:r>
              <a:rPr lang="tr-TR" sz="2800" dirty="0" smtClean="0"/>
              <a:t>oksijen </a:t>
            </a:r>
            <a:r>
              <a:rPr lang="tr-TR" sz="2800" dirty="0"/>
              <a:t>atomuyla kimyasal bağ yapması sonucu </a:t>
            </a:r>
            <a:r>
              <a:rPr lang="tr-TR" sz="2800" dirty="0" err="1" smtClean="0"/>
              <a:t>oluşur.Su</a:t>
            </a:r>
            <a:r>
              <a:rPr lang="tr-TR" sz="2800" dirty="0"/>
              <a:t>. canlıların temel ihtiyaç maddelerinden </a:t>
            </a:r>
            <a:r>
              <a:rPr lang="tr-TR" sz="2800" dirty="0" smtClean="0"/>
              <a:t>biridir</a:t>
            </a:r>
            <a:r>
              <a:rPr lang="tr-TR" sz="28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6" y="620688"/>
            <a:ext cx="882000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070" y="980728"/>
            <a:ext cx="90964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Suyun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hangi elementlerden oluştuğunu biliyor musunuz? 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Yaşamımızın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vazgeçilmez bir parçası olan su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molekülünün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hangi özelliklerini biliyorsunuz? 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Aşağıdaki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görselleri inceleyerek suyu oluşturan elementlerin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özelliklerini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okuyunuz.  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600" dirty="0" smtClean="0">
                <a:latin typeface="Arial" pitchFamily="34" charset="0"/>
                <a:cs typeface="Arial" pitchFamily="34" charset="0"/>
              </a:rPr>
              <a:t>Sizce 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bu özellikler suyun özelliklerine benzer mi?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79712" y="317847"/>
            <a:ext cx="3553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Bileşikleri Tanıyalım</a:t>
            </a:r>
          </a:p>
        </p:txBody>
      </p:sp>
    </p:spTree>
    <p:extLst>
      <p:ext uri="{BB962C8B-B14F-4D97-AF65-F5344CB8AC3E}">
        <p14:creationId xmlns:p14="http://schemas.microsoft.com/office/powerpoint/2010/main" val="20410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32009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karbon dioksit molekülü, bir karbon </a:t>
            </a:r>
            <a:r>
              <a:rPr lang="tr-TR" sz="2800" dirty="0" smtClean="0"/>
              <a:t>atomunun </a:t>
            </a:r>
            <a:r>
              <a:rPr lang="tr-TR" sz="2800" dirty="0"/>
              <a:t>iki oksijen atomu ile kimyasal bağ </a:t>
            </a:r>
            <a:r>
              <a:rPr lang="tr-TR" sz="2800" dirty="0" smtClean="0"/>
              <a:t>yapması sonucu </a:t>
            </a:r>
            <a:r>
              <a:rPr lang="tr-TR" sz="2800" dirty="0"/>
              <a:t>oluşur.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742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39" y="5661248"/>
            <a:ext cx="1409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14" y="6055915"/>
            <a:ext cx="1533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83568" y="2780928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CO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endParaRPr lang="tr-TR" sz="1200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15816" y="2751311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>
                <a:solidFill>
                  <a:srgbClr val="FF0000"/>
                </a:solidFill>
              </a:rPr>
              <a:t>HCl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04048" y="270892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H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O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020272" y="270892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NaI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971600" y="4437112"/>
            <a:ext cx="1800200" cy="1584176"/>
            <a:chOff x="971600" y="4437112"/>
            <a:chExt cx="1800200" cy="1584176"/>
          </a:xfrm>
        </p:grpSpPr>
        <p:sp>
          <p:nvSpPr>
            <p:cNvPr id="8" name="Dikdörtgen 7"/>
            <p:cNvSpPr/>
            <p:nvPr/>
          </p:nvSpPr>
          <p:spPr>
            <a:xfrm>
              <a:off x="971600" y="4437112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O</a:t>
              </a:r>
              <a:endParaRPr lang="tr-TR" sz="3600" b="1" dirty="0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2051720" y="5157192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O</a:t>
              </a:r>
              <a:endParaRPr lang="tr-TR" sz="3600" b="1" dirty="0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1124000" y="5374957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S</a:t>
              </a:r>
              <a:endParaRPr lang="tr-TR" sz="3600" b="1" dirty="0"/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635896" y="4589512"/>
            <a:ext cx="1728192" cy="1502043"/>
            <a:chOff x="3635896" y="4589512"/>
            <a:chExt cx="1728192" cy="1502043"/>
          </a:xfrm>
        </p:grpSpPr>
        <p:sp>
          <p:nvSpPr>
            <p:cNvPr id="12" name="Dikdörtgen 11"/>
            <p:cNvSpPr/>
            <p:nvPr/>
          </p:nvSpPr>
          <p:spPr>
            <a:xfrm>
              <a:off x="4139952" y="4589512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N</a:t>
              </a:r>
              <a:endParaRPr lang="tr-TR" sz="3600" b="1" dirty="0"/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3635896" y="5086925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H</a:t>
              </a:r>
              <a:endParaRPr lang="tr-TR" sz="3600" b="1" dirty="0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4644008" y="5086925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H</a:t>
              </a:r>
              <a:endParaRPr lang="tr-TR" sz="3600" b="1" dirty="0"/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4139952" y="5445224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H</a:t>
              </a:r>
              <a:endParaRPr lang="tr-TR" sz="3600" b="1" dirty="0"/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6588224" y="4653136"/>
            <a:ext cx="1224136" cy="1296144"/>
            <a:chOff x="6588224" y="4653136"/>
            <a:chExt cx="1224136" cy="1296144"/>
          </a:xfrm>
        </p:grpSpPr>
        <p:sp>
          <p:nvSpPr>
            <p:cNvPr id="10" name="Dikdörtgen 9"/>
            <p:cNvSpPr/>
            <p:nvPr/>
          </p:nvSpPr>
          <p:spPr>
            <a:xfrm>
              <a:off x="7092280" y="5302949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/>
                <a:t> </a:t>
              </a:r>
              <a:r>
                <a:rPr lang="tr-TR" sz="3600" b="1" dirty="0" smtClean="0"/>
                <a:t> O</a:t>
              </a:r>
              <a:endParaRPr lang="tr-TR" sz="3600" b="1" dirty="0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6588224" y="4653136"/>
              <a:ext cx="7200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600" b="1" dirty="0" err="1" smtClean="0"/>
                <a:t>Ca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286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90" y="32792"/>
            <a:ext cx="9163050" cy="6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563888" y="2103239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C-2.)  12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259632" y="126876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Molekül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123728" y="1484784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atom</a:t>
            </a:r>
            <a:endParaRPr lang="tr-TR" sz="2400" b="1" dirty="0">
              <a:solidFill>
                <a:srgbClr val="FF0000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flipV="1">
            <a:off x="1403648" y="1685999"/>
            <a:ext cx="360040" cy="230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V="1">
            <a:off x="1907704" y="1830015"/>
            <a:ext cx="360040" cy="230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3563888" y="27809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C-3.)  4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563888" y="347139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C-4.)  3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563888" y="4047455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C-5.)  2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4283968" y="4725144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C-6.)  oksijenle karbon atomları arasında kimyasal bağ vardır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67544" y="5694347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C-7.)  </a:t>
            </a:r>
            <a:r>
              <a:rPr lang="tr-TR" sz="2400" b="1" dirty="0" err="1" smtClean="0">
                <a:solidFill>
                  <a:srgbClr val="FF0000"/>
                </a:solidFill>
              </a:rPr>
              <a:t>kovalent</a:t>
            </a:r>
            <a:r>
              <a:rPr lang="tr-TR" sz="2400" b="1" dirty="0" smtClean="0">
                <a:solidFill>
                  <a:srgbClr val="FF0000"/>
                </a:solidFill>
              </a:rPr>
              <a:t> bağ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4 Oval"/>
          <p:cNvSpPr>
            <a:spLocks noChangeArrowheads="1"/>
          </p:cNvSpPr>
          <p:nvPr/>
        </p:nvSpPr>
        <p:spPr bwMode="auto">
          <a:xfrm>
            <a:off x="35496" y="1484784"/>
            <a:ext cx="1512168" cy="1986607"/>
          </a:xfrm>
          <a:prstGeom prst="ellipse">
            <a:avLst/>
          </a:prstGeom>
          <a:noFill/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20" name="ShockwaveFlash1" r:id="rId2" imgW="9142857" imgH="6380952"/>
        </mc:Choice>
        <mc:Fallback>
          <p:control name="ShockwaveFlash1" r:id="rId2" imgW="9142857" imgH="638095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381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57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72728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81024" y="4293096"/>
            <a:ext cx="728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Yukarıdaki kutucukların numaralarını kullanarak aşağıdaki </a:t>
            </a:r>
            <a:r>
              <a:rPr lang="tr-TR" sz="2400" b="1" dirty="0" smtClean="0"/>
              <a:t>soruların cevaplarını </a:t>
            </a:r>
            <a:r>
              <a:rPr lang="tr-TR" sz="2400" b="1" dirty="0"/>
              <a:t>defterinize yazınız.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691680" y="508518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1.Yukarıdaki </a:t>
            </a:r>
            <a:r>
              <a:rPr lang="tr-TR" dirty="0"/>
              <a:t>kutucukların hangisi ya da hangilerinde verilen madde elementi </a:t>
            </a:r>
            <a:r>
              <a:rPr lang="tr-TR" dirty="0" smtClean="0"/>
              <a:t>temsil  etmektedir</a:t>
            </a:r>
            <a:r>
              <a:rPr lang="tr-TR" dirty="0"/>
              <a:t>?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707904" y="527159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C-1.) O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, F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91680" y="566298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2.Yukarıdaki </a:t>
            </a:r>
            <a:r>
              <a:rPr lang="tr-TR" dirty="0"/>
              <a:t>kutucukların hangisi ya da hangilerinde verilen madde bileşiği </a:t>
            </a:r>
            <a:r>
              <a:rPr lang="tr-TR" dirty="0" smtClean="0"/>
              <a:t>temsil etmektedir</a:t>
            </a:r>
            <a:r>
              <a:rPr lang="tr-TR" dirty="0"/>
              <a:t>?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18672" y="6287402"/>
            <a:ext cx="710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C-2.) FO, </a:t>
            </a:r>
            <a:r>
              <a:rPr lang="tr-TR" sz="2400" b="1" dirty="0" err="1" smtClean="0">
                <a:solidFill>
                  <a:srgbClr val="FF0000"/>
                </a:solidFill>
              </a:rPr>
              <a:t>HCl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NaCl</a:t>
            </a:r>
            <a:r>
              <a:rPr lang="tr-TR" sz="2400" b="1" dirty="0" smtClean="0">
                <a:solidFill>
                  <a:srgbClr val="FF0000"/>
                </a:solidFill>
              </a:rPr>
              <a:t>, H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O,  NH</a:t>
            </a:r>
            <a:r>
              <a:rPr lang="tr-TR" sz="1200" b="1" dirty="0" smtClean="0">
                <a:solidFill>
                  <a:srgbClr val="FF0000"/>
                </a:solidFill>
              </a:rPr>
              <a:t>3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CaO</a:t>
            </a:r>
            <a:r>
              <a:rPr lang="tr-TR" sz="2400" b="1" dirty="0" smtClean="0">
                <a:solidFill>
                  <a:srgbClr val="FF0000"/>
                </a:solidFill>
              </a:rPr>
              <a:t>  , </a:t>
            </a:r>
            <a:r>
              <a:rPr lang="tr-TR" sz="2400" b="1" dirty="0" err="1" smtClean="0">
                <a:solidFill>
                  <a:srgbClr val="FF0000"/>
                </a:solidFill>
              </a:rPr>
              <a:t>Ca</a:t>
            </a:r>
            <a:r>
              <a:rPr lang="tr-TR" sz="2400" b="1" dirty="0" smtClean="0">
                <a:solidFill>
                  <a:srgbClr val="FF0000"/>
                </a:solidFill>
              </a:rPr>
              <a:t>(OH)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endParaRPr lang="tr-T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7"/>
            <a:ext cx="72739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91679" y="3717032"/>
            <a:ext cx="727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3.İkinci </a:t>
            </a:r>
            <a:r>
              <a:rPr lang="tr-TR" dirty="0"/>
              <a:t>soruda seçtiğiniz kutucuklardan hangisinin içerdiği atom çeşidi sayısı </a:t>
            </a:r>
            <a:r>
              <a:rPr lang="tr-TR" dirty="0" smtClean="0"/>
              <a:t>en fazladır</a:t>
            </a:r>
            <a:r>
              <a:rPr lang="tr-TR" dirty="0"/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059832" y="393305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C-3.)  </a:t>
            </a:r>
            <a:r>
              <a:rPr lang="tr-TR" sz="2400" b="1" dirty="0" err="1" smtClean="0">
                <a:solidFill>
                  <a:srgbClr val="FF0000"/>
                </a:solidFill>
              </a:rPr>
              <a:t>Ca</a:t>
            </a:r>
            <a:r>
              <a:rPr lang="tr-TR" sz="2400" b="1" dirty="0" smtClean="0">
                <a:solidFill>
                  <a:srgbClr val="FF0000"/>
                </a:solidFill>
              </a:rPr>
              <a:t>(HO)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91680" y="4365104"/>
            <a:ext cx="727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4.Yukarıdaki </a:t>
            </a:r>
            <a:r>
              <a:rPr lang="tr-TR" dirty="0"/>
              <a:t>kutucukların hangisi ya da hangilerinde verilen madde iyonik bağ </a:t>
            </a:r>
            <a:r>
              <a:rPr lang="tr-TR" dirty="0" smtClean="0"/>
              <a:t>içermektedir</a:t>
            </a:r>
            <a:r>
              <a:rPr lang="tr-TR" dirty="0"/>
              <a:t>?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563888" y="4623519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C-4.) </a:t>
            </a:r>
            <a:r>
              <a:rPr lang="tr-TR" sz="2400" b="1" dirty="0" err="1" smtClean="0">
                <a:solidFill>
                  <a:srgbClr val="FF0000"/>
                </a:solidFill>
              </a:rPr>
              <a:t>NaCl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CaO</a:t>
            </a:r>
            <a:r>
              <a:rPr lang="tr-TR" sz="2400" b="1" dirty="0" smtClean="0">
                <a:solidFill>
                  <a:srgbClr val="FF0000"/>
                </a:solidFill>
              </a:rPr>
              <a:t>,  </a:t>
            </a:r>
            <a:r>
              <a:rPr lang="tr-TR" sz="2400" b="1" dirty="0" err="1" smtClean="0">
                <a:solidFill>
                  <a:srgbClr val="FF0000"/>
                </a:solidFill>
              </a:rPr>
              <a:t>FeO</a:t>
            </a:r>
            <a:r>
              <a:rPr lang="tr-TR" sz="2400" b="1" dirty="0" smtClean="0">
                <a:solidFill>
                  <a:srgbClr val="FF0000"/>
                </a:solidFill>
              </a:rPr>
              <a:t> ,</a:t>
            </a:r>
            <a:r>
              <a:rPr lang="tr-TR" sz="2400" b="1" dirty="0" err="1" smtClean="0">
                <a:solidFill>
                  <a:srgbClr val="FF0000"/>
                </a:solidFill>
              </a:rPr>
              <a:t>Ca</a:t>
            </a:r>
            <a:r>
              <a:rPr lang="tr-TR" sz="2400" b="1" dirty="0" smtClean="0">
                <a:solidFill>
                  <a:srgbClr val="FF0000"/>
                </a:solidFill>
              </a:rPr>
              <a:t>(HO)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8556" y="5062502"/>
            <a:ext cx="720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5.Yukarıdaki </a:t>
            </a:r>
            <a:r>
              <a:rPr lang="tr-TR" dirty="0"/>
              <a:t>kutucukların hangisi ya da hangilerinde verilen madde </a:t>
            </a:r>
            <a:r>
              <a:rPr lang="tr-TR" dirty="0" err="1"/>
              <a:t>kovalent</a:t>
            </a:r>
            <a:r>
              <a:rPr lang="tr-TR" dirty="0"/>
              <a:t> </a:t>
            </a:r>
            <a:r>
              <a:rPr lang="tr-TR" dirty="0" smtClean="0"/>
              <a:t>bağ içermektedir</a:t>
            </a:r>
            <a:r>
              <a:rPr lang="tr-TR" dirty="0"/>
              <a:t>?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35896" y="537321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C-5.) O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, </a:t>
            </a:r>
            <a:r>
              <a:rPr lang="tr-TR" sz="2400" b="1" dirty="0" err="1" smtClean="0">
                <a:solidFill>
                  <a:srgbClr val="FF0000"/>
                </a:solidFill>
              </a:rPr>
              <a:t>HCl</a:t>
            </a:r>
            <a:r>
              <a:rPr lang="tr-TR" sz="2400" b="1" dirty="0" smtClean="0">
                <a:solidFill>
                  <a:srgbClr val="FF0000"/>
                </a:solidFill>
              </a:rPr>
              <a:t>, H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O, F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, NH</a:t>
            </a:r>
            <a:r>
              <a:rPr lang="tr-TR" sz="1200" b="1" dirty="0" smtClean="0">
                <a:solidFill>
                  <a:srgbClr val="FF0000"/>
                </a:solidFill>
              </a:rPr>
              <a:t>3</a:t>
            </a:r>
            <a:r>
              <a:rPr lang="tr-TR" sz="2400" b="1" dirty="0" smtClean="0">
                <a:solidFill>
                  <a:srgbClr val="FF0000"/>
                </a:solidFill>
              </a:rPr>
              <a:t> 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91680" y="5818038"/>
            <a:ext cx="727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6.Yukarıdaki </a:t>
            </a:r>
            <a:r>
              <a:rPr lang="tr-TR" dirty="0"/>
              <a:t>kutucukların hangisi ya da hangilerinde verilen madde molekül </a:t>
            </a:r>
            <a:r>
              <a:rPr lang="tr-TR" dirty="0" smtClean="0"/>
              <a:t>içermez</a:t>
            </a:r>
            <a:r>
              <a:rPr lang="tr-TR" dirty="0"/>
              <a:t>?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203848" y="620769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C-4.) </a:t>
            </a:r>
            <a:r>
              <a:rPr lang="tr-TR" sz="2400" b="1" dirty="0" err="1" smtClean="0">
                <a:solidFill>
                  <a:srgbClr val="FF0000"/>
                </a:solidFill>
              </a:rPr>
              <a:t>NaCl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CaO</a:t>
            </a:r>
            <a:r>
              <a:rPr lang="tr-TR" sz="2400" b="1" dirty="0" smtClean="0">
                <a:solidFill>
                  <a:srgbClr val="FF0000"/>
                </a:solidFill>
              </a:rPr>
              <a:t>,  </a:t>
            </a:r>
            <a:r>
              <a:rPr lang="tr-TR" sz="2400" b="1" dirty="0" err="1" smtClean="0">
                <a:solidFill>
                  <a:srgbClr val="FF0000"/>
                </a:solidFill>
              </a:rPr>
              <a:t>FeO</a:t>
            </a:r>
            <a:r>
              <a:rPr lang="tr-TR" sz="2400" b="1" dirty="0" smtClean="0">
                <a:solidFill>
                  <a:srgbClr val="FF0000"/>
                </a:solidFill>
              </a:rPr>
              <a:t> ,</a:t>
            </a:r>
            <a:r>
              <a:rPr lang="tr-TR" sz="2400" b="1" dirty="0" err="1" smtClean="0">
                <a:solidFill>
                  <a:srgbClr val="FF0000"/>
                </a:solidFill>
              </a:rPr>
              <a:t>Ca</a:t>
            </a:r>
            <a:r>
              <a:rPr lang="tr-TR" sz="2400" b="1" dirty="0" smtClean="0">
                <a:solidFill>
                  <a:srgbClr val="FF0000"/>
                </a:solidFill>
              </a:rPr>
              <a:t>(HO)</a:t>
            </a:r>
            <a:r>
              <a:rPr lang="tr-TR" sz="1200" b="1" dirty="0" smtClean="0">
                <a:solidFill>
                  <a:srgbClr val="FF0000"/>
                </a:solidFill>
              </a:rPr>
              <a:t>2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6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/>
      <p:bldP spid="9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2 İçerik Yer Tutucusu"/>
          <p:cNvSpPr txBox="1">
            <a:spLocks/>
          </p:cNvSpPr>
          <p:nvPr/>
        </p:nvSpPr>
        <p:spPr bwMode="auto">
          <a:xfrm>
            <a:off x="107504" y="981075"/>
            <a:ext cx="8928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>
                <a:latin typeface="Calibri" pitchFamily="34" charset="0"/>
              </a:rPr>
              <a:t>Hidayet </a:t>
            </a:r>
            <a:r>
              <a:rPr lang="tr-TR" sz="4800" b="1" i="1" dirty="0" smtClean="0">
                <a:latin typeface="Calibri" pitchFamily="34" charset="0"/>
              </a:rPr>
              <a:t>GÜNEŞ</a:t>
            </a:r>
          </a:p>
          <a:p>
            <a:pPr algn="ctr" eaLnBrk="1" hangingPunct="1">
              <a:spcBef>
                <a:spcPct val="20000"/>
              </a:spcBef>
            </a:pPr>
            <a:r>
              <a:rPr lang="tr-TR" sz="4800" b="1" i="1" dirty="0">
                <a:latin typeface="Calibri" pitchFamily="34" charset="0"/>
              </a:rPr>
              <a:t>Fen ve Teknoloji Öğretmeni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 err="1" smtClean="0">
                <a:latin typeface="Calibri" pitchFamily="34" charset="0"/>
              </a:rPr>
              <a:t>Beşeylül</a:t>
            </a:r>
            <a:r>
              <a:rPr lang="tr-TR" sz="4800" b="1" i="1" dirty="0" smtClean="0">
                <a:latin typeface="Calibri" pitchFamily="34" charset="0"/>
              </a:rPr>
              <a:t> Ortaokulu</a:t>
            </a:r>
            <a:endParaRPr lang="tr-TR" sz="4800" b="1" i="1" dirty="0"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tr-TR" sz="4800" b="1" i="1" dirty="0" smtClean="0">
                <a:latin typeface="Calibri" pitchFamily="34" charset="0"/>
              </a:rPr>
              <a:t>Nazilli/AYDIN </a:t>
            </a:r>
            <a:endParaRPr lang="tr-TR" sz="4800" b="1" i="1" dirty="0">
              <a:latin typeface="Calibri" pitchFamily="34" charset="0"/>
            </a:endParaRPr>
          </a:p>
        </p:txBody>
      </p:sp>
      <p:sp>
        <p:nvSpPr>
          <p:cNvPr id="134147" name="2 Dikdörtgen"/>
          <p:cNvSpPr>
            <a:spLocks noChangeArrowheads="1"/>
          </p:cNvSpPr>
          <p:nvPr/>
        </p:nvSpPr>
        <p:spPr bwMode="auto">
          <a:xfrm>
            <a:off x="395536" y="5298896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b="1" i="1" dirty="0">
                <a:latin typeface="Calibri" pitchFamily="34" charset="0"/>
              </a:rPr>
              <a:t>KAYNAK:  Ders kitapları ve yardımcı kitaplar ve </a:t>
            </a:r>
            <a:r>
              <a:rPr lang="tr-TR" b="1" i="1" dirty="0" err="1">
                <a:latin typeface="Calibri" pitchFamily="34" charset="0"/>
              </a:rPr>
              <a:t>fenokulu</a:t>
            </a:r>
            <a:r>
              <a:rPr lang="tr-TR" b="1" i="1" dirty="0">
                <a:latin typeface="Calibri" pitchFamily="34" charset="0"/>
              </a:rPr>
              <a:t> net, </a:t>
            </a:r>
            <a:r>
              <a:rPr lang="tr-TR" dirty="0"/>
              <a:t>www.fatihgizligider.com</a:t>
            </a:r>
            <a:br>
              <a:rPr lang="tr-TR" dirty="0"/>
            </a:br>
            <a:r>
              <a:rPr lang="tr-TR" b="1" dirty="0" smtClean="0"/>
              <a:t>ve </a:t>
            </a:r>
            <a:r>
              <a:rPr lang="tr-TR" b="1" dirty="0" err="1" smtClean="0"/>
              <a:t>eba</a:t>
            </a:r>
            <a:r>
              <a:rPr lang="tr-TR" b="1" dirty="0" smtClean="0"/>
              <a:t> </a:t>
            </a:r>
            <a:r>
              <a:rPr lang="tr-TR" b="1" i="1" dirty="0" smtClean="0">
                <a:latin typeface="Calibri" pitchFamily="34" charset="0"/>
              </a:rPr>
              <a:t>yayınlanan  </a:t>
            </a:r>
            <a:r>
              <a:rPr lang="tr-TR" b="1" i="1" dirty="0">
                <a:latin typeface="Calibri" pitchFamily="34" charset="0"/>
              </a:rPr>
              <a:t>sunularından</a:t>
            </a:r>
            <a:r>
              <a:rPr lang="tr-TR" b="1" dirty="0"/>
              <a:t> </a:t>
            </a:r>
            <a:r>
              <a:rPr lang="tr-TR" b="1" i="1" dirty="0">
                <a:latin typeface="Calibri" pitchFamily="34" charset="0"/>
              </a:rPr>
              <a:t> </a:t>
            </a:r>
            <a:r>
              <a:rPr lang="tr-TR" b="1" i="1" dirty="0" smtClean="0">
                <a:latin typeface="Calibri" pitchFamily="34" charset="0"/>
              </a:rPr>
              <a:t>yararlanılmıştır. Emeği geçen arkadaşlara teşekkürler.. </a:t>
            </a:r>
          </a:p>
          <a:p>
            <a:r>
              <a:rPr lang="tr-TR" b="1" i="1" smtClean="0">
                <a:latin typeface="Calibri" pitchFamily="34" charset="0"/>
              </a:rPr>
              <a:t>12/03/2013</a:t>
            </a:r>
            <a:endParaRPr lang="tr-TR" b="1" i="1" dirty="0">
              <a:latin typeface="Calibri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8857143" imgH="791943"/>
        </mc:Choice>
        <mc:Fallback>
          <p:control name="ShockwaveFlash1" r:id="rId2" imgW="8857143" imgH="7919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188913"/>
                  <a:ext cx="8856662" cy="792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50"/>
            <a:ext cx="800246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50"/>
            <a:ext cx="83529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9920"/>
            <a:ext cx="9207861" cy="67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7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332656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Çevrenizde gördüğünüz çok sayıda madde sadece 100 kadar elementin çeşidi şekillerde bir araya </a:t>
            </a:r>
            <a:r>
              <a:rPr lang="tr-TR" sz="3200" dirty="0" smtClean="0"/>
              <a:t>gelmesiyle </a:t>
            </a:r>
            <a:r>
              <a:rPr lang="tr-TR" sz="3200" dirty="0"/>
              <a:t>oluşmuştur. Elementler birleşerek yeni saf maddelere dönüşebilir. </a:t>
            </a:r>
            <a:endParaRPr lang="tr-TR" sz="3200" dirty="0" smtClean="0"/>
          </a:p>
          <a:p>
            <a:r>
              <a:rPr lang="tr-TR" sz="3200" dirty="0" smtClean="0"/>
              <a:t>Bu </a:t>
            </a:r>
            <a:r>
              <a:rPr lang="tr-TR" sz="3200" dirty="0"/>
              <a:t>bölümde bu maddelerin neler </a:t>
            </a:r>
            <a:r>
              <a:rPr lang="tr-TR" sz="3200" dirty="0" smtClean="0"/>
              <a:t>olduğunu </a:t>
            </a:r>
            <a:r>
              <a:rPr lang="tr-TR" sz="3200" dirty="0"/>
              <a:t>ve yapılarını öğreneceksiniz. </a:t>
            </a:r>
            <a:endParaRPr lang="tr-TR" sz="3200" dirty="0" smtClean="0"/>
          </a:p>
          <a:p>
            <a:r>
              <a:rPr lang="tr-TR" sz="3200" dirty="0" smtClean="0"/>
              <a:t>Şimdi </a:t>
            </a:r>
            <a:r>
              <a:rPr lang="tr-TR" sz="3200" dirty="0"/>
              <a:t>14. etkinliği yaparak yakın çevremizdeki bazı saf maddeleri tanıyalım.</a:t>
            </a:r>
          </a:p>
        </p:txBody>
      </p:sp>
    </p:spTree>
    <p:extLst>
      <p:ext uri="{BB962C8B-B14F-4D97-AF65-F5344CB8AC3E}">
        <p14:creationId xmlns:p14="http://schemas.microsoft.com/office/powerpoint/2010/main" val="8193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" y="116632"/>
            <a:ext cx="9058735" cy="59766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914"/>
            <a:ext cx="9144001" cy="477838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8088"/>
            <a:ext cx="9108504" cy="53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746" y="18864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Yaptığınız etkinlikte element hâldeki atomların kendi özdeşlerinden koptuğunu ve birbirine </a:t>
            </a:r>
            <a:r>
              <a:rPr lang="tr-TR" sz="3200" dirty="0" smtClean="0"/>
              <a:t>bağlanarak yeniden </a:t>
            </a:r>
            <a:r>
              <a:rPr lang="tr-TR" sz="3200" dirty="0"/>
              <a:t>düzenlendiğini fark ettiniz. Kimyasal bağların aynı ya da farklı cins element atomları arasında </a:t>
            </a:r>
            <a:r>
              <a:rPr lang="tr-TR" sz="3200" dirty="0" smtClean="0"/>
              <a:t>meydana gelebileceğini </a:t>
            </a:r>
            <a:r>
              <a:rPr lang="tr-TR" sz="3200" dirty="0"/>
              <a:t>biliyorsunuz. Farklı cins elementlere ait atomların belirli oranlarda bir araya gelmesiyle </a:t>
            </a:r>
            <a:r>
              <a:rPr lang="tr-TR" sz="3200" dirty="0" smtClean="0"/>
              <a:t>oluşan yeni </a:t>
            </a:r>
            <a:r>
              <a:rPr lang="tr-TR" sz="3200" dirty="0"/>
              <a:t>saf maddelere </a:t>
            </a:r>
            <a:r>
              <a:rPr lang="tr-TR" sz="3200" b="1" dirty="0"/>
              <a:t>bileşik</a:t>
            </a:r>
            <a:r>
              <a:rPr lang="tr-TR" sz="3200" dirty="0"/>
              <a:t> adı verilir. Her bileşik en az iki elementten oluşur. Bileşikler, kendilerini </a:t>
            </a:r>
            <a:r>
              <a:rPr lang="tr-TR" sz="3200" dirty="0" smtClean="0"/>
              <a:t>oluşturan </a:t>
            </a:r>
            <a:r>
              <a:rPr lang="tr-TR" sz="3200" dirty="0"/>
              <a:t>elementlerden tamamen farklı özellikler taşıyan, farklı maddelerdir. 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14374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746" y="188640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Konuya </a:t>
            </a:r>
            <a:r>
              <a:rPr lang="tr-TR" sz="2800" dirty="0"/>
              <a:t>giriş sayfasında yer alan “su”</a:t>
            </a:r>
            <a:br>
              <a:rPr lang="tr-TR" sz="2800" dirty="0"/>
            </a:br>
            <a:r>
              <a:rPr lang="tr-TR" sz="2800" dirty="0"/>
              <a:t>örneğini ve suyun, kendisini oluşturan elementlerden ne gibi farklı özelliklere sahip olduğunu hatırlayınız. </a:t>
            </a:r>
            <a:r>
              <a:rPr lang="tr-TR" sz="2800" dirty="0" smtClean="0"/>
              <a:t>Su, her </a:t>
            </a:r>
            <a:r>
              <a:rPr lang="tr-TR" sz="2800" dirty="0"/>
              <a:t>ikisi de oda sıcaklığında gaz hâlinde olan oksijen ve hidrojen atomlarından oluşmuş moleküllerden </a:t>
            </a:r>
            <a:r>
              <a:rPr lang="tr-TR" sz="2800" dirty="0" smtClean="0"/>
              <a:t>meydana </a:t>
            </a:r>
            <a:r>
              <a:rPr lang="tr-TR" sz="2800" dirty="0"/>
              <a:t>gelir. Hidrojen yanıcı bir gazdır. Oksijen ise yanma olayının gerçekleşmesini sağlayan yakıcı bir gazdır. </a:t>
            </a:r>
            <a:r>
              <a:rPr lang="tr-TR" sz="2800" dirty="0" smtClean="0"/>
              <a:t>Bu iki </a:t>
            </a:r>
            <a:r>
              <a:rPr lang="tr-TR" sz="2800" dirty="0"/>
              <a:t>elementten oluşmuş olan su ise ne yakıcı ne de yanıcıdır. Üstelik ateşi söndürmekte kullanılabilir.</a:t>
            </a:r>
          </a:p>
          <a:p>
            <a:r>
              <a:rPr lang="tr-TR" sz="2800" dirty="0"/>
              <a:t>Sofra tuzu da bir başka bileşik örneğidir. Son derece zehirli iki element aralarında bağ kurarak </a:t>
            </a:r>
            <a:r>
              <a:rPr lang="tr-TR" sz="2800" dirty="0" smtClean="0"/>
              <a:t>vücudumuz için </a:t>
            </a:r>
            <a:r>
              <a:rPr lang="tr-TR" sz="2800" dirty="0"/>
              <a:t>gerekli bir besin maddesine dönüşebilir. Az miktarı bile ölüme yol açabilecek olan sodyum ve </a:t>
            </a:r>
            <a:r>
              <a:rPr lang="tr-TR" sz="2800" dirty="0" smtClean="0"/>
              <a:t>mikrop öldürücü </a:t>
            </a:r>
            <a:r>
              <a:rPr lang="tr-TR" sz="2800" dirty="0"/>
              <a:t>bir gaz olan klor aralarında kimyasal bağ kurarak sofra tuzunu oluşturur.</a:t>
            </a:r>
          </a:p>
        </p:txBody>
      </p:sp>
    </p:spTree>
    <p:extLst>
      <p:ext uri="{BB962C8B-B14F-4D97-AF65-F5344CB8AC3E}">
        <p14:creationId xmlns:p14="http://schemas.microsoft.com/office/powerpoint/2010/main" val="22367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45811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Tahmin </a:t>
            </a:r>
            <a:r>
              <a:rPr lang="tr-TR" sz="2400" dirty="0"/>
              <a:t>edebileceğiniz gibi bileşiklerin </a:t>
            </a:r>
            <a:r>
              <a:rPr lang="tr-TR" sz="2400" dirty="0" smtClean="0"/>
              <a:t>milyonlarca </a:t>
            </a:r>
            <a:r>
              <a:rPr lang="tr-TR" sz="2400" dirty="0"/>
              <a:t>çeşidi olduğundan her birine bir sembol bulunması ve bu </a:t>
            </a:r>
            <a:r>
              <a:rPr lang="tr-TR" sz="2400" dirty="0" smtClean="0"/>
              <a:t>sembolün </a:t>
            </a:r>
            <a:r>
              <a:rPr lang="tr-TR" sz="2400" dirty="0"/>
              <a:t>akılda tutulması da son derece zordur. Bu nedenle bileşikler </a:t>
            </a:r>
            <a:r>
              <a:rPr lang="tr-TR" sz="2400" dirty="0" smtClean="0"/>
              <a:t>yapılarındaki </a:t>
            </a:r>
            <a:r>
              <a:rPr lang="tr-TR" sz="2400" dirty="0"/>
              <a:t>elementlerin sembolleri ve her element atomunun </a:t>
            </a:r>
            <a:r>
              <a:rPr lang="tr-TR" sz="2400" dirty="0" smtClean="0"/>
              <a:t>sayısından yararlanılarak </a:t>
            </a:r>
            <a:r>
              <a:rPr lang="tr-TR" sz="2400" dirty="0"/>
              <a:t>gösterilir. Çünkü sadece element sembollerinin </a:t>
            </a:r>
            <a:r>
              <a:rPr lang="tr-TR" sz="2400" dirty="0" smtClean="0"/>
              <a:t>yazılması bize </a:t>
            </a:r>
            <a:r>
              <a:rPr lang="tr-TR" sz="2400" dirty="0"/>
              <a:t>bileşiğin ne olduğunu gösteremez.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0712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784436" y="260648"/>
            <a:ext cx="4180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Bir bileşik, kendisini meydana getiren atomların sabit oranda birleşmesinden oluşur. Örneğin bir su molekülünde bir oksijen atomuyla kimyasal bağ yaparak birleşmiş iki hidrojen atomu bulunur</a:t>
            </a:r>
            <a:r>
              <a:rPr lang="tr-TR" sz="2400" dirty="0" smtClean="0"/>
              <a:t>.</a:t>
            </a:r>
            <a:r>
              <a:rPr lang="tr-TR" sz="2400" dirty="0"/>
              <a:t> Elementlerin sembollerle gösterildiğini ve bunun bilimsel iletişimi kolaylaştırdığını öğrenmiştiniz. </a:t>
            </a:r>
          </a:p>
        </p:txBody>
      </p:sp>
    </p:spTree>
    <p:extLst>
      <p:ext uri="{BB962C8B-B14F-4D97-AF65-F5344CB8AC3E}">
        <p14:creationId xmlns:p14="http://schemas.microsoft.com/office/powerpoint/2010/main" val="41924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2217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2284" y="4437112"/>
            <a:ext cx="8814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Örneğin karbon dioksit ve </a:t>
            </a:r>
            <a:r>
              <a:rPr lang="tr-TR" sz="2400" dirty="0" smtClean="0"/>
              <a:t>karbon monoksit </a:t>
            </a:r>
            <a:r>
              <a:rPr lang="tr-TR" sz="2400" dirty="0"/>
              <a:t>gazlarının her ikisi de karbon </a:t>
            </a:r>
            <a:r>
              <a:rPr lang="tr-TR" sz="2400" dirty="0" smtClean="0"/>
              <a:t>ve oksijen </a:t>
            </a:r>
            <a:r>
              <a:rPr lang="tr-TR" sz="2400" dirty="0"/>
              <a:t>elementlerinin atomlarından </a:t>
            </a:r>
            <a:r>
              <a:rPr lang="tr-TR" sz="2400" dirty="0" smtClean="0"/>
              <a:t>oluşmuştur</a:t>
            </a:r>
            <a:r>
              <a:rPr lang="tr-TR" sz="2400" dirty="0"/>
              <a:t>. Ancak bu bileşiklerdeki </a:t>
            </a:r>
            <a:r>
              <a:rPr lang="tr-TR" sz="2400" dirty="0" smtClean="0"/>
              <a:t>oksijen atomlarının </a:t>
            </a:r>
            <a:r>
              <a:rPr lang="tr-TR" sz="2400" dirty="0"/>
              <a:t>sayısı farklı olduğundan bu </a:t>
            </a:r>
            <a:r>
              <a:rPr lang="tr-TR" sz="2400" dirty="0" smtClean="0"/>
              <a:t>bileşiklerin </a:t>
            </a:r>
            <a:r>
              <a:rPr lang="tr-TR" sz="2400" dirty="0"/>
              <a:t>formüllerinde oksijen </a:t>
            </a:r>
            <a:r>
              <a:rPr lang="tr-TR" sz="2400" dirty="0" smtClean="0"/>
              <a:t>atomlarının sayısı </a:t>
            </a:r>
            <a:r>
              <a:rPr lang="tr-TR" sz="2400" dirty="0"/>
              <a:t>belirtilir. Bileşikleri göstermekte </a:t>
            </a:r>
            <a:r>
              <a:rPr lang="tr-TR" sz="2400" dirty="0" smtClean="0"/>
              <a:t>kullanılan</a:t>
            </a:r>
            <a:r>
              <a:rPr lang="tr-TR" sz="2400" dirty="0"/>
              <a:t>, element sembolleri ve </a:t>
            </a:r>
            <a:r>
              <a:rPr lang="tr-TR" sz="2400" dirty="0" smtClean="0"/>
              <a:t>rakamlardan oluşan </a:t>
            </a:r>
            <a:r>
              <a:rPr lang="tr-TR" sz="2400" dirty="0"/>
              <a:t>ifadelere formül adı verilir.</a:t>
            </a:r>
          </a:p>
        </p:txBody>
      </p:sp>
    </p:spTree>
    <p:extLst>
      <p:ext uri="{BB962C8B-B14F-4D97-AF65-F5344CB8AC3E}">
        <p14:creationId xmlns:p14="http://schemas.microsoft.com/office/powerpoint/2010/main" val="3584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7bea9208d62fb9fe16bd0cfcf1077a318a190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924</Words>
  <Application>Microsoft Office PowerPoint</Application>
  <PresentationFormat>Ekran Gösterisi (4:3)</PresentationFormat>
  <Paragraphs>77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</dc:creator>
  <cp:lastModifiedBy>su</cp:lastModifiedBy>
  <cp:revision>42</cp:revision>
  <dcterms:created xsi:type="dcterms:W3CDTF">2013-03-13T15:19:30Z</dcterms:created>
  <dcterms:modified xsi:type="dcterms:W3CDTF">2013-03-28T01:45:16Z</dcterms:modified>
</cp:coreProperties>
</file>