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65"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4" autoAdjust="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61CD9-AFDA-4A22-9D01-94E2FE6D82A3}" type="datetimeFigureOut">
              <a:rPr lang="tr-TR" smtClean="0"/>
              <a:pPr/>
              <a:t>16.05.2011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A87FB-3F92-4BA6-A6B9-0A525FAA1D43}" type="slidenum">
              <a:rPr lang="tr-TR" smtClean="0"/>
              <a:pPr/>
              <a:t>‹#›</a:t>
            </a:fld>
            <a:endParaRPr lang="tr-TR"/>
          </a:p>
        </p:txBody>
      </p:sp>
    </p:spTree>
    <p:extLst>
      <p:ext uri="{BB962C8B-B14F-4D97-AF65-F5344CB8AC3E}">
        <p14:creationId xmlns:p14="http://schemas.microsoft.com/office/powerpoint/2010/main" val="350690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a:bodyPr>
          <a:lstStyle/>
          <a:p>
            <a:pPr algn="ctr"/>
            <a:r>
              <a:rPr lang="tr-TR" dirty="0" smtClean="0"/>
              <a:t>CANLILAR ve ENERJİ İLİŞKİLERİ</a:t>
            </a:r>
            <a:endParaRPr lang="tr-TR" dirty="0"/>
          </a:p>
        </p:txBody>
      </p:sp>
      <p:sp>
        <p:nvSpPr>
          <p:cNvPr id="3" name="2 Alt Başlık"/>
          <p:cNvSpPr>
            <a:spLocks noGrp="1"/>
          </p:cNvSpPr>
          <p:nvPr>
            <p:ph type="subTitle" idx="1"/>
          </p:nvPr>
        </p:nvSpPr>
        <p:spPr>
          <a:xfrm>
            <a:off x="714348" y="4643446"/>
            <a:ext cx="7858180" cy="785818"/>
          </a:xfrm>
        </p:spPr>
        <p:txBody>
          <a:bodyPr>
            <a:normAutofit/>
          </a:bodyPr>
          <a:lstStyle/>
          <a:p>
            <a:pPr algn="ctr"/>
            <a:r>
              <a:rPr lang="tr-TR" sz="3600" dirty="0" smtClean="0">
                <a:solidFill>
                  <a:srgbClr val="FF0000"/>
                </a:solidFill>
              </a:rPr>
              <a:t>Besin Zincirinde Enerji Akışı</a:t>
            </a:r>
            <a:endParaRPr lang="tr-TR" sz="3600" dirty="0">
              <a:solidFill>
                <a:srgbClr val="FF0000"/>
              </a:solidFill>
            </a:endParaRPr>
          </a:p>
        </p:txBody>
      </p:sp>
      <p:pic>
        <p:nvPicPr>
          <p:cNvPr id="1026" name="Picture 2" descr="C:\Users\MUSTAFA\Desktop\strateji\LOGOMUZ.png"/>
          <p:cNvPicPr>
            <a:picLocks noChangeAspect="1" noChangeArrowheads="1"/>
          </p:cNvPicPr>
          <p:nvPr/>
        </p:nvPicPr>
        <p:blipFill>
          <a:blip r:embed="rId2" cstate="print"/>
          <a:srcRect/>
          <a:stretch>
            <a:fillRect/>
          </a:stretch>
        </p:blipFill>
        <p:spPr bwMode="auto">
          <a:xfrm>
            <a:off x="2571736" y="214290"/>
            <a:ext cx="4025908" cy="3014997"/>
          </a:xfrm>
          <a:prstGeom prst="rect">
            <a:avLst/>
          </a:prstGeom>
          <a:noFill/>
        </p:spPr>
      </p:pic>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descr="D:\FLASH OLARAK DÜZENLENENCEK SUNULAR\özgün slayttt\88\ÜNİTE 6 CANLILAR ve ENERJİ İLİŞKİLER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84" y="6348435"/>
            <a:ext cx="1532239" cy="539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filig.png"/>
          <p:cNvPicPr>
            <a:picLocks noChangeAspect="1"/>
          </p:cNvPicPr>
          <p:nvPr/>
        </p:nvPicPr>
        <p:blipFill>
          <a:blip r:embed="rId2" cstate="print">
            <a:lum bright="33000" contrast="-17000"/>
          </a:blip>
          <a:stretch>
            <a:fillRect/>
          </a:stretch>
        </p:blipFill>
        <p:spPr>
          <a:xfrm rot="19977190">
            <a:off x="747711" y="2321422"/>
            <a:ext cx="7620044" cy="2293658"/>
          </a:xfrm>
          <a:prstGeom prst="rect">
            <a:avLst/>
          </a:prstGeom>
          <a:noFill/>
          <a:ln>
            <a:noFill/>
          </a:ln>
        </p:spPr>
      </p:pic>
      <p:sp>
        <p:nvSpPr>
          <p:cNvPr id="3" name="2 İçerik Yer Tutucusu"/>
          <p:cNvSpPr>
            <a:spLocks noGrp="1"/>
          </p:cNvSpPr>
          <p:nvPr>
            <p:ph idx="1"/>
          </p:nvPr>
        </p:nvSpPr>
        <p:spPr>
          <a:xfrm>
            <a:off x="285720" y="928646"/>
            <a:ext cx="8643998" cy="5929354"/>
          </a:xfrm>
        </p:spPr>
        <p:txBody>
          <a:bodyPr>
            <a:normAutofit fontScale="85000" lnSpcReduction="10000"/>
          </a:bodyPr>
          <a:lstStyle/>
          <a:p>
            <a:r>
              <a:rPr lang="tr-TR" dirty="0" smtClean="0"/>
              <a:t>Fotosentez hayatımızı etkileyen birçok ürünün üretiminde rol oynar:</a:t>
            </a:r>
          </a:p>
          <a:p>
            <a:pPr lvl="1">
              <a:lnSpc>
                <a:spcPct val="160000"/>
              </a:lnSpc>
              <a:buFont typeface="Wingdings" pitchFamily="2" charset="2"/>
              <a:buChar char="Ø"/>
            </a:pPr>
            <a:r>
              <a:rPr lang="tr-TR" dirty="0" smtClean="0"/>
              <a:t>Tekstilde kullanılan pamuk; </a:t>
            </a:r>
          </a:p>
          <a:p>
            <a:pPr lvl="1">
              <a:lnSpc>
                <a:spcPct val="160000"/>
              </a:lnSpc>
              <a:buFont typeface="Wingdings" pitchFamily="2" charset="2"/>
              <a:buChar char="Ø"/>
            </a:pPr>
            <a:r>
              <a:rPr lang="tr-TR" dirty="0" smtClean="0"/>
              <a:t>İnşaatlarda, mobilyacılıkta, kâğıt üretiminde kullanılan kereste, </a:t>
            </a:r>
          </a:p>
          <a:p>
            <a:pPr lvl="1">
              <a:lnSpc>
                <a:spcPct val="160000"/>
              </a:lnSpc>
              <a:buFont typeface="Wingdings" pitchFamily="2" charset="2"/>
              <a:buChar char="Ø"/>
            </a:pPr>
            <a:r>
              <a:rPr lang="tr-TR" dirty="0" smtClean="0"/>
              <a:t>Sıvı yağlar, </a:t>
            </a:r>
          </a:p>
          <a:p>
            <a:pPr lvl="1">
              <a:lnSpc>
                <a:spcPct val="160000"/>
              </a:lnSpc>
              <a:buFont typeface="Wingdings" pitchFamily="2" charset="2"/>
              <a:buChar char="Ø"/>
            </a:pPr>
            <a:r>
              <a:rPr lang="tr-TR" dirty="0" smtClean="0"/>
              <a:t>İlâç hammaddeleri ve baharatlar,</a:t>
            </a:r>
          </a:p>
          <a:p>
            <a:pPr lvl="1">
              <a:lnSpc>
                <a:spcPct val="160000"/>
              </a:lnSpc>
              <a:buFont typeface="Wingdings" pitchFamily="2" charset="2"/>
              <a:buChar char="Ø"/>
            </a:pPr>
            <a:r>
              <a:rPr lang="tr-TR" dirty="0" smtClean="0"/>
              <a:t>Günümüzde enerji üretmek için kullanılan doğal gaz, petrol ve kömür gibi fosil yakıtların kaynağı geçmişte fotosentez yapan canlılar tarafından tutulan güneş enerjisidir.</a:t>
            </a:r>
          </a:p>
          <a:p>
            <a:pPr lvl="1">
              <a:lnSpc>
                <a:spcPct val="160000"/>
              </a:lnSpc>
              <a:buFont typeface="Wingdings" pitchFamily="2" charset="2"/>
              <a:buChar char="Ø"/>
            </a:pPr>
            <a:r>
              <a:rPr lang="tr-TR" dirty="0" smtClean="0"/>
              <a:t>Fosil yakıtlar yandığında açığa çıkan karbondioksitin çevreye vereceği zararı azaltmak için fotosentezde karbondioksit kullanılır.</a:t>
            </a:r>
          </a:p>
          <a:p>
            <a:pPr lvl="1">
              <a:lnSpc>
                <a:spcPct val="160000"/>
              </a:lnSpc>
              <a:buFont typeface="Wingdings" pitchFamily="2" charset="2"/>
              <a:buChar char="Ø"/>
            </a:pPr>
            <a:r>
              <a:rPr lang="tr-TR" dirty="0" smtClean="0"/>
              <a:t>Fotosentez ile tüm canlıların ihtiyacı olan oksijen oluşturulur.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500174"/>
            <a:ext cx="4572032" cy="4143404"/>
          </a:xfrm>
        </p:spPr>
        <p:txBody>
          <a:bodyPr/>
          <a:lstStyle/>
          <a:p>
            <a:r>
              <a:rPr lang="tr-TR" dirty="0" smtClean="0"/>
              <a:t>Su bitkisinin üzerine kapatılan deney tüpü, çıkarıldıktan sonra ağız kısmına kibrit yaklaştırılırsa kibritin alevinin arttığı görülür. Bu olay fotosentez sonucunda açığa çıkan gazın oksijen olduğunu gösterir. Çünkü oksijen yanıcı bir gazdır.</a:t>
            </a:r>
            <a:endParaRPr lang="tr-TR" dirty="0"/>
          </a:p>
        </p:txBody>
      </p:sp>
      <p:pic>
        <p:nvPicPr>
          <p:cNvPr id="1026" name="Picture 2" descr="C:\Users\MUSTAFA\Desktop\deney_hava.jpg"/>
          <p:cNvPicPr>
            <a:picLocks noChangeAspect="1" noChangeArrowheads="1"/>
          </p:cNvPicPr>
          <p:nvPr/>
        </p:nvPicPr>
        <p:blipFill>
          <a:blip r:embed="rId2" cstate="print"/>
          <a:srcRect/>
          <a:stretch>
            <a:fillRect/>
          </a:stretch>
        </p:blipFill>
        <p:spPr bwMode="auto">
          <a:xfrm>
            <a:off x="4845506" y="2214554"/>
            <a:ext cx="4209739" cy="23574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8229600" cy="1681154"/>
          </a:xfrm>
        </p:spPr>
        <p:txBody>
          <a:bodyPr>
            <a:normAutofit/>
          </a:bodyPr>
          <a:lstStyle/>
          <a:p>
            <a:r>
              <a:rPr lang="tr-TR" dirty="0" smtClean="0"/>
              <a:t>Üreticiler, kendilerinin ve diğer canlıların besin  ihtiyacını karşılamak için fotosentez yapar. Fotosentez olayı için ışık gereklidir. Üreticiler ışığın olmadığı ortamlarda fotosentez yapamaz.</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428596" y="2714620"/>
            <a:ext cx="8286808" cy="388544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88\ÜNİTE 6 CANLILAR ve ENERJİ İLİŞKİLER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045"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270"/>
            <a:ext cx="9144000" cy="672143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6257940" cy="5110178"/>
          </a:xfrm>
        </p:spPr>
        <p:txBody>
          <a:bodyPr/>
          <a:lstStyle/>
          <a:p>
            <a:r>
              <a:rPr lang="tr-TR" dirty="0" smtClean="0"/>
              <a:t>Tüm canlılar yaşamak için enerjiye ihtiyaç duyar.</a:t>
            </a:r>
          </a:p>
          <a:p>
            <a:r>
              <a:rPr lang="tr-TR" dirty="0" smtClean="0"/>
              <a:t>Hayvanlar enerjiyi elde etmek için besinlerini diğer canlılardan karşılar. Bitkiler ise kendi besinlerini kendileri yapar.  Bununla birlikte bitkilerin besin yapmaları sırasında da enerji kullanılır. Bu enerji ışıktan, özellikle de güneş ışığından karşılanır. </a:t>
            </a:r>
          </a:p>
          <a:p>
            <a:r>
              <a:rPr lang="tr-TR" dirty="0" smtClean="0"/>
              <a:t>Işık, bitkilerin kendi besinlerini yapmalarını sağlayan bir enerjidir.</a:t>
            </a:r>
            <a:endParaRPr lang="tr-TR" dirty="0"/>
          </a:p>
        </p:txBody>
      </p:sp>
      <p:pic>
        <p:nvPicPr>
          <p:cNvPr id="2050" name="Picture 2" descr="C:\Users\MUSTAFA\Desktop\sun.jpg"/>
          <p:cNvPicPr>
            <a:picLocks noChangeAspect="1" noChangeArrowheads="1"/>
          </p:cNvPicPr>
          <p:nvPr/>
        </p:nvPicPr>
        <p:blipFill>
          <a:blip r:embed="rId2" cstate="print"/>
          <a:srcRect/>
          <a:stretch>
            <a:fillRect/>
          </a:stretch>
        </p:blipFill>
        <p:spPr bwMode="auto">
          <a:xfrm>
            <a:off x="6572264" y="1214422"/>
            <a:ext cx="2309802" cy="2176988"/>
          </a:xfrm>
          <a:prstGeom prst="rect">
            <a:avLst/>
          </a:prstGeom>
          <a:noFill/>
        </p:spPr>
      </p:pic>
      <p:pic>
        <p:nvPicPr>
          <p:cNvPr id="2051" name="Picture 3" descr="C:\Users\MUSTAFA\Desktop\yapay-isik-09-ampul.jpg"/>
          <p:cNvPicPr>
            <a:picLocks noChangeAspect="1" noChangeArrowheads="1"/>
          </p:cNvPicPr>
          <p:nvPr/>
        </p:nvPicPr>
        <p:blipFill>
          <a:blip r:embed="rId3" cstate="print"/>
          <a:srcRect/>
          <a:stretch>
            <a:fillRect/>
          </a:stretch>
        </p:blipFill>
        <p:spPr bwMode="auto">
          <a:xfrm>
            <a:off x="6526952" y="3929065"/>
            <a:ext cx="2357454" cy="176809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5904" y="940916"/>
            <a:ext cx="4786346" cy="5786454"/>
          </a:xfrm>
        </p:spPr>
        <p:txBody>
          <a:bodyPr>
            <a:normAutofit fontScale="92500"/>
          </a:bodyPr>
          <a:lstStyle/>
          <a:p>
            <a:r>
              <a:rPr lang="tr-TR" dirty="0" smtClean="0"/>
              <a:t>Bitkilerin yeşil renkli kısımlarındaki hücrelerde kloroplastlar bulunur. Kloroplast bitki hücresinde besin üretiminden sorumlu </a:t>
            </a:r>
            <a:r>
              <a:rPr lang="tr-TR" dirty="0" err="1" smtClean="0"/>
              <a:t>organeldir</a:t>
            </a:r>
            <a:r>
              <a:rPr lang="tr-TR" dirty="0" smtClean="0"/>
              <a:t>. Klorofil ise kloroplastlar içerisinde yer alan yeşil renkli ve fotosentez olayında önemli rol oynayan bir </a:t>
            </a:r>
            <a:r>
              <a:rPr lang="nn-NO" dirty="0" smtClean="0"/>
              <a:t>moleküldür. Bu organellerde topraktaki su ile</a:t>
            </a:r>
            <a:r>
              <a:rPr lang="tr-TR" dirty="0" smtClean="0"/>
              <a:t> havadaki karbon dioksit kullanılarak basit şeker (glikoz) ve oksijenin oluşması sağlanır. Bu olay </a:t>
            </a:r>
            <a:r>
              <a:rPr lang="tr-TR" b="1" dirty="0" smtClean="0"/>
              <a:t>fotosentez </a:t>
            </a:r>
            <a:r>
              <a:rPr lang="tr-TR" dirty="0" smtClean="0"/>
              <a:t>olarak adlandırılır.</a:t>
            </a:r>
            <a:endParaRPr lang="tr-TR" dirty="0"/>
          </a:p>
        </p:txBody>
      </p:sp>
      <p:pic>
        <p:nvPicPr>
          <p:cNvPr id="3074" name="Picture 2" descr="D:\Konu Anlatımları\8. Sınıf\ÜNİTE 6\Canlılar ve Enerji İlişkileri\Adsız.png"/>
          <p:cNvPicPr>
            <a:picLocks noChangeAspect="1" noChangeArrowheads="1"/>
          </p:cNvPicPr>
          <p:nvPr/>
        </p:nvPicPr>
        <p:blipFill>
          <a:blip r:embed="rId2" cstate="print"/>
          <a:srcRect/>
          <a:stretch>
            <a:fillRect/>
          </a:stretch>
        </p:blipFill>
        <p:spPr bwMode="auto">
          <a:xfrm>
            <a:off x="5119823" y="1928802"/>
            <a:ext cx="3971925" cy="34194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52149"/>
            <a:ext cx="4972056" cy="4389120"/>
          </a:xfrm>
        </p:spPr>
        <p:txBody>
          <a:bodyPr>
            <a:normAutofit/>
          </a:bodyPr>
          <a:lstStyle/>
          <a:p>
            <a:r>
              <a:rPr lang="es-ES" dirty="0" smtClean="0"/>
              <a:t>Fotosentez olayı sadece bitkilerde görülmez. Algler ve</a:t>
            </a:r>
            <a:r>
              <a:rPr lang="tr-TR" dirty="0" smtClean="0"/>
              <a:t> fotosentez yapan bakteriler de (örneğin, </a:t>
            </a:r>
            <a:r>
              <a:rPr lang="tr-TR" dirty="0" err="1" smtClean="0"/>
              <a:t>siyanobakteriler</a:t>
            </a:r>
            <a:r>
              <a:rPr lang="tr-TR" dirty="0" smtClean="0"/>
              <a:t>) kendi besinini kendileri üretebilen canlılardır. </a:t>
            </a:r>
          </a:p>
          <a:p>
            <a:r>
              <a:rPr lang="tr-TR" dirty="0" smtClean="0"/>
              <a:t>Üreticiler, fotosentez yaparak yeryüzündeki diğer tüm canlıların besin ve enerji ihtiyaçlarını karşılar.</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5357818" y="1874099"/>
            <a:ext cx="3586405" cy="307183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4829180" cy="5324492"/>
          </a:xfrm>
        </p:spPr>
        <p:txBody>
          <a:bodyPr>
            <a:normAutofit/>
          </a:bodyPr>
          <a:lstStyle/>
          <a:p>
            <a:r>
              <a:rPr lang="tr-TR" dirty="0" smtClean="0"/>
              <a:t>Fotosentez sırasında güneş ışığı yaprağın üzerine düşerek yaprak hücrelerindeki kloroplastlarda bulunan </a:t>
            </a:r>
            <a:r>
              <a:rPr lang="tr-TR" b="1" dirty="0" smtClean="0"/>
              <a:t>klorofillere </a:t>
            </a:r>
            <a:r>
              <a:rPr lang="tr-TR" dirty="0" smtClean="0"/>
              <a:t>ulaşır. Klorofiller bu ışığın enerjisini, yaşam etkinliklerini gerçekleştirmek için kullanabileceği kimyasal enerjiye çevirir. Bu kimyasal enerjiyi üreticiler glikoz elde etmekte kullanır.</a:t>
            </a:r>
            <a:endParaRPr lang="tr-TR" dirty="0"/>
          </a:p>
        </p:txBody>
      </p:sp>
      <p:pic>
        <p:nvPicPr>
          <p:cNvPr id="5122" name="Picture 2" descr="C:\Users\MUSTAFA\Desktop\Chlorophyll.jpg"/>
          <p:cNvPicPr>
            <a:picLocks noChangeAspect="1" noChangeArrowheads="1"/>
          </p:cNvPicPr>
          <p:nvPr/>
        </p:nvPicPr>
        <p:blipFill>
          <a:blip r:embed="rId2" cstate="print"/>
          <a:srcRect/>
          <a:stretch>
            <a:fillRect/>
          </a:stretch>
        </p:blipFill>
        <p:spPr bwMode="auto">
          <a:xfrm>
            <a:off x="5500694" y="1214422"/>
            <a:ext cx="3429024" cy="456694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857232"/>
            <a:ext cx="5572164" cy="5786478"/>
          </a:xfrm>
        </p:spPr>
        <p:txBody>
          <a:bodyPr>
            <a:normAutofit fontScale="92500" lnSpcReduction="10000"/>
          </a:bodyPr>
          <a:lstStyle/>
          <a:p>
            <a:r>
              <a:rPr lang="tr-TR" dirty="0" smtClean="0"/>
              <a:t>Bitkilerin fotosentez olayını gerçekleştirip gerçekleştirmediklerini anlamanın bir yolu yapraklara iyot çözeltisi damlatmaktır. Çünkü iyot nişastanın ayıracıdır ve nişastanın bulunduğu bölgeyi mavi mor renge boyar. </a:t>
            </a:r>
          </a:p>
          <a:p>
            <a:r>
              <a:rPr lang="tr-TR" dirty="0" smtClean="0"/>
              <a:t>Fotosentez sonucu oluşan glikoz molekülleri birleştirilerek nişastaya dönüşür ve bitkinin yapısında depolanır. </a:t>
            </a:r>
          </a:p>
          <a:p>
            <a:pPr lvl="1">
              <a:buFont typeface="Wingdings" pitchFamily="2" charset="2"/>
              <a:buChar char="Ø"/>
            </a:pPr>
            <a:r>
              <a:rPr lang="tr-TR" b="1" dirty="0" smtClean="0">
                <a:solidFill>
                  <a:srgbClr val="FF0000"/>
                </a:solidFill>
              </a:rPr>
              <a:t>Glikoz + Glikoz = Nişasta</a:t>
            </a:r>
          </a:p>
          <a:p>
            <a:endParaRPr lang="tr-TR" dirty="0" smtClean="0"/>
          </a:p>
          <a:p>
            <a:r>
              <a:rPr lang="tr-TR" dirty="0" smtClean="0"/>
              <a:t>Bu nedenle bitkilerde ışık alan yapraklara iyot çözeltisi damlatılınca yaprakta mavi mor renk oluşur.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5650510" y="1778986"/>
            <a:ext cx="3376472" cy="34290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3908" y="1155230"/>
            <a:ext cx="4972056" cy="5253054"/>
          </a:xfrm>
        </p:spPr>
        <p:txBody>
          <a:bodyPr>
            <a:normAutofit/>
          </a:bodyPr>
          <a:lstStyle/>
          <a:p>
            <a:r>
              <a:rPr lang="tr-TR" dirty="0" smtClean="0"/>
              <a:t>Üreticiler, fotosentez için sadece güneş ışığını kullanmazlar. Işık şiddetinin yeterli olduğu yapay ışık kaynakları da fotosentezin gerçekleşmesini sağlayabilir.</a:t>
            </a:r>
          </a:p>
          <a:p>
            <a:r>
              <a:rPr lang="tr-TR" dirty="0" smtClean="0"/>
              <a:t>Işık şiddeti arttıkça fotosentez hızı da artmaktadır. </a:t>
            </a:r>
          </a:p>
          <a:p>
            <a:r>
              <a:rPr lang="tr-TR" dirty="0" smtClean="0"/>
              <a:t>Fotosentez en az yeşil ışıkta gerçekleşir. Çünkü bitkiler yeşil ışığın çoğunu yansıtırlar.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5974634" y="940916"/>
            <a:ext cx="2500995" cy="2786082"/>
          </a:xfrm>
          <a:prstGeom prst="rect">
            <a:avLst/>
          </a:prstGeom>
          <a:noFill/>
          <a:ln w="9525">
            <a:noFill/>
            <a:miter lim="800000"/>
            <a:headEnd/>
            <a:tailEnd/>
          </a:ln>
        </p:spPr>
      </p:pic>
      <p:pic>
        <p:nvPicPr>
          <p:cNvPr id="7173" name="Picture 5" descr="C:\Users\MUSTAFA\Desktop\05_04_51---Candle_web.jpg"/>
          <p:cNvPicPr>
            <a:picLocks noChangeAspect="1" noChangeArrowheads="1"/>
          </p:cNvPicPr>
          <p:nvPr/>
        </p:nvPicPr>
        <p:blipFill>
          <a:blip r:embed="rId3" cstate="print"/>
          <a:srcRect/>
          <a:stretch>
            <a:fillRect/>
          </a:stretch>
        </p:blipFill>
        <p:spPr bwMode="auto">
          <a:xfrm>
            <a:off x="6188948" y="3584122"/>
            <a:ext cx="1905000" cy="2857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1" y="2143116"/>
            <a:ext cx="9144001" cy="2190106"/>
          </a:xfrm>
          <a:prstGeom prst="rect">
            <a:avLst/>
          </a:prstGeom>
          <a:noFill/>
          <a:ln w="9525">
            <a:noFill/>
            <a:miter lim="800000"/>
            <a:headEnd/>
            <a:tailEnd/>
          </a:ln>
        </p:spPr>
      </p:pic>
      <p:sp>
        <p:nvSpPr>
          <p:cNvPr id="3" name="2 İçerik Yer Tutucusu"/>
          <p:cNvSpPr>
            <a:spLocks noGrp="1"/>
          </p:cNvSpPr>
          <p:nvPr>
            <p:ph idx="1"/>
          </p:nvPr>
        </p:nvSpPr>
        <p:spPr>
          <a:xfrm>
            <a:off x="2786050" y="928670"/>
            <a:ext cx="3571900" cy="5286412"/>
          </a:xfrm>
        </p:spPr>
        <p:txBody>
          <a:bodyPr>
            <a:normAutofit fontScale="92500" lnSpcReduction="10000"/>
          </a:bodyPr>
          <a:lstStyle/>
          <a:p>
            <a:r>
              <a:rPr lang="tr-TR" dirty="0" smtClean="0"/>
              <a:t>Fotosentez yapan canlıların ürettiği besinler yeryüzündeki tüm diğer canlıların beslenmesi için kullanılır. Örneğin, buğday, pirinç, mısır, arpa gibi hububat grubundaki  kültür bitkileri, yaptıkları fotosentezle  yeryüzündeki tüm insanların yıllık besin tüketiminin yaklaşık %60'ını karşılar.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615</TotalTime>
  <Words>489</Words>
  <Application>Microsoft Office PowerPoint</Application>
  <PresentationFormat>Ekran Gösterisi (4:3)</PresentationFormat>
  <Paragraphs>33</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Akış</vt:lpstr>
      <vt:lpstr>CANLILAR ve ENERJİ İLİŞKİLERİ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fikret ünlü</cp:lastModifiedBy>
  <cp:revision>84</cp:revision>
  <dcterms:created xsi:type="dcterms:W3CDTF">2010-10-17T16:29:05Z</dcterms:created>
  <dcterms:modified xsi:type="dcterms:W3CDTF">2011-05-16T18:18:03Z</dcterms:modified>
</cp:coreProperties>
</file>