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6" r:id="rId2"/>
    <p:sldId id="267" r:id="rId3"/>
    <p:sldId id="270" r:id="rId4"/>
    <p:sldId id="268" r:id="rId5"/>
    <p:sldId id="269"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65"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68" d="100"/>
          <a:sy n="68" d="100"/>
        </p:scale>
        <p:origin x="-58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D4D20-084B-4EAA-9B65-6487DFA49345}" type="datetimeFigureOut">
              <a:rPr lang="tr-TR" smtClean="0"/>
              <a:pPr/>
              <a:t>16.05.2011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3CD92-6D6A-4020-AE6E-E466F3830E89}" type="slidenum">
              <a:rPr lang="tr-TR" smtClean="0"/>
              <a:pPr/>
              <a:t>‹#›</a:t>
            </a:fld>
            <a:endParaRPr lang="tr-TR"/>
          </a:p>
        </p:txBody>
      </p:sp>
    </p:spTree>
    <p:extLst>
      <p:ext uri="{BB962C8B-B14F-4D97-AF65-F5344CB8AC3E}">
        <p14:creationId xmlns:p14="http://schemas.microsoft.com/office/powerpoint/2010/main" val="83533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AA3090C-63E5-4E4C-8F8F-08EDCC3B14D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B69BC9-20B7-4407-86D4-1BB326BD48AC}" type="datetimeFigureOut">
              <a:rPr lang="tr-TR" smtClean="0"/>
              <a:pPr/>
              <a:t>16.05.2011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A3090C-63E5-4E4C-8F8F-08EDCC3B14D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3332" y="3000372"/>
            <a:ext cx="9001156" cy="1470025"/>
          </a:xfrm>
        </p:spPr>
        <p:txBody>
          <a:bodyPr>
            <a:normAutofit/>
          </a:bodyPr>
          <a:lstStyle/>
          <a:p>
            <a:pPr algn="ctr"/>
            <a:r>
              <a:rPr lang="tr-TR" dirty="0" smtClean="0"/>
              <a:t>IŞIK</a:t>
            </a:r>
            <a:endParaRPr lang="tr-TR" dirty="0"/>
          </a:p>
        </p:txBody>
      </p:sp>
      <p:sp>
        <p:nvSpPr>
          <p:cNvPr id="3" name="2 Alt Başlık"/>
          <p:cNvSpPr>
            <a:spLocks noGrp="1"/>
          </p:cNvSpPr>
          <p:nvPr>
            <p:ph type="subTitle" idx="1"/>
          </p:nvPr>
        </p:nvSpPr>
        <p:spPr>
          <a:xfrm>
            <a:off x="1357290" y="4643446"/>
            <a:ext cx="6400800" cy="785818"/>
          </a:xfrm>
        </p:spPr>
        <p:txBody>
          <a:bodyPr>
            <a:normAutofit fontScale="92500"/>
          </a:bodyPr>
          <a:lstStyle/>
          <a:p>
            <a:pPr algn="ctr"/>
            <a:r>
              <a:rPr lang="tr-TR" sz="3600" dirty="0" smtClean="0">
                <a:solidFill>
                  <a:srgbClr val="FF0000"/>
                </a:solidFill>
              </a:rPr>
              <a:t>Beyaz Işık Gerçekten Beyaz mıdır?</a:t>
            </a:r>
            <a:endParaRPr lang="tr-TR" sz="3600" dirty="0">
              <a:solidFill>
                <a:srgbClr val="FF0000"/>
              </a:solidFill>
            </a:endParaRPr>
          </a:p>
        </p:txBody>
      </p:sp>
      <p:pic>
        <p:nvPicPr>
          <p:cNvPr id="1026" name="Picture 2" descr="C:\Users\MUSTAFA\Desktop\strateji\LOGOMUZ.png"/>
          <p:cNvPicPr>
            <a:picLocks noChangeAspect="1" noChangeArrowheads="1"/>
          </p:cNvPicPr>
          <p:nvPr/>
        </p:nvPicPr>
        <p:blipFill>
          <a:blip r:embed="rId2" cstate="print"/>
          <a:srcRect/>
          <a:stretch>
            <a:fillRect/>
          </a:stretch>
        </p:blipFill>
        <p:spPr bwMode="auto">
          <a:xfrm>
            <a:off x="2571736" y="625102"/>
            <a:ext cx="4025908" cy="3014997"/>
          </a:xfrm>
          <a:prstGeom prst="rect">
            <a:avLst/>
          </a:prstGeom>
          <a:noFill/>
        </p:spPr>
      </p:pic>
      <p:sp>
        <p:nvSpPr>
          <p:cNvPr id="5" name="2 Alt Başlık"/>
          <p:cNvSpPr txBox="1">
            <a:spLocks/>
          </p:cNvSpPr>
          <p:nvPr/>
        </p:nvSpPr>
        <p:spPr>
          <a:xfrm>
            <a:off x="5214910" y="6143644"/>
            <a:ext cx="3929090" cy="50006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000" b="1" i="1" u="none" strike="noStrike" kern="1200" cap="none" spc="0" normalizeH="0" baseline="0" noProof="0" dirty="0" smtClean="0">
                <a:ln>
                  <a:noFill/>
                </a:ln>
                <a:solidFill>
                  <a:schemeClr val="bg1"/>
                </a:solidFill>
                <a:effectLst/>
                <a:uLnTx/>
                <a:uFillTx/>
                <a:latin typeface="+mn-lt"/>
                <a:ea typeface="+mn-ea"/>
                <a:cs typeface="+mn-cs"/>
              </a:rPr>
              <a:t>Mustafa ÇELİK</a:t>
            </a:r>
            <a:endParaRPr kumimoji="0" lang="tr-TR" sz="2000" b="1" i="1" u="none" strike="noStrike" kern="1200" cap="none" spc="0" normalizeH="0" baseline="0" noProof="0" dirty="0">
              <a:ln>
                <a:noFill/>
              </a:ln>
              <a:solidFill>
                <a:schemeClr val="bg1"/>
              </a:solidFill>
              <a:effectLst/>
              <a:uLnTx/>
              <a:uFillTx/>
              <a:latin typeface="+mn-lt"/>
              <a:ea typeface="+mn-ea"/>
              <a:cs typeface="+mn-cs"/>
            </a:endParaRPr>
          </a:p>
        </p:txBody>
      </p:sp>
      <p:pic>
        <p:nvPicPr>
          <p:cNvPr id="4" name="Picture 2" descr="D:\FLASH OLARAK DÜZENLENENCEK SUNULAR\özgün slayttt\77\ÜNİTE 5 IŞIK\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475" y="6348435"/>
            <a:ext cx="1446507" cy="509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000108"/>
            <a:ext cx="5614998" cy="5715040"/>
          </a:xfrm>
        </p:spPr>
        <p:txBody>
          <a:bodyPr>
            <a:normAutofit fontScale="92500"/>
          </a:bodyPr>
          <a:lstStyle/>
          <a:p>
            <a:r>
              <a:rPr lang="tr-TR" dirty="0" smtClean="0"/>
              <a:t>Çevremizdeki cisimler kırmızıdan mora </a:t>
            </a:r>
            <a:r>
              <a:rPr lang="nb-NO" dirty="0" smtClean="0"/>
              <a:t>kadar değişen renklere ve bu renkler</a:t>
            </a:r>
            <a:r>
              <a:rPr lang="tr-TR" dirty="0" smtClean="0"/>
              <a:t> arasındaki çok sayıda geçiş tonlarına sahiptir. Kırmızı bir cisim, kırmızı ve kırmızıya yakın tonlar dışındaki bütün renkleri soğurur. Bu durumda cismi kırmızı görürüz.</a:t>
            </a:r>
          </a:p>
          <a:p>
            <a:r>
              <a:rPr lang="tr-TR" dirty="0" smtClean="0"/>
              <a:t>Kırmızı cisim üzerine yeşil ışık gönderilirse gönderilen yeşil ışık cisim tarafından soğurulacağı için yansıyan ışık olmayacak ve cisim siyah görünecektir. Bu yüzden bizler, renkli ışıkta baktığımız cisimlerin renklerini beyaz ışık altındaki renklerinden farklı görürüz.</a:t>
            </a:r>
            <a:endParaRPr lang="tr-TR" dirty="0"/>
          </a:p>
        </p:txBody>
      </p:sp>
      <p:pic>
        <p:nvPicPr>
          <p:cNvPr id="5122" name="Picture 2"/>
          <p:cNvPicPr>
            <a:picLocks noChangeAspect="1" noChangeArrowheads="1"/>
          </p:cNvPicPr>
          <p:nvPr/>
        </p:nvPicPr>
        <p:blipFill>
          <a:blip r:embed="rId2" cstate="print"/>
          <a:srcRect/>
          <a:stretch>
            <a:fillRect/>
          </a:stretch>
        </p:blipFill>
        <p:spPr bwMode="auto">
          <a:xfrm rot="5400000">
            <a:off x="5036863" y="2321195"/>
            <a:ext cx="4643470" cy="285855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2956" y="1408024"/>
            <a:ext cx="4429156" cy="4286280"/>
          </a:xfrm>
        </p:spPr>
        <p:txBody>
          <a:bodyPr/>
          <a:lstStyle/>
          <a:p>
            <a:r>
              <a:rPr lang="tr-TR" dirty="0" smtClean="0"/>
              <a:t>Bazı durumlarda cisimleri görmek veya bulunduğu zeminden ayırt etmek de zor olur.</a:t>
            </a:r>
          </a:p>
          <a:p>
            <a:r>
              <a:rPr lang="tr-TR" dirty="0" smtClean="0"/>
              <a:t>Aynı sebebe bağlı olarak bukalemun gibi kamufle olabilen canlılardaki renk değiştirme sistemi onların düşmanlarından korunmasını sağlar.</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4604738" y="1908090"/>
            <a:ext cx="4366986" cy="307183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928802"/>
            <a:ext cx="4614866" cy="3143272"/>
          </a:xfrm>
        </p:spPr>
        <p:txBody>
          <a:bodyPr/>
          <a:lstStyle/>
          <a:p>
            <a:r>
              <a:rPr lang="tr-TR" dirty="0" smtClean="0"/>
              <a:t>Gökyüzünün mavi renkte görünmesinin nedeni, atmosferin; ışığın mavi tonlarını yansıtmasıdır. </a:t>
            </a:r>
          </a:p>
          <a:p>
            <a:r>
              <a:rPr lang="tr-TR" dirty="0" smtClean="0"/>
              <a:t>Kırmızı ve kırmızıya yakın tonlar soğurulurken, mavi ışık atmosferde saçılır.</a:t>
            </a:r>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4720067" y="1563538"/>
            <a:ext cx="4304665" cy="392909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4192" y="1418380"/>
            <a:ext cx="4257676" cy="4286280"/>
          </a:xfrm>
        </p:spPr>
        <p:txBody>
          <a:bodyPr/>
          <a:lstStyle/>
          <a:p>
            <a:r>
              <a:rPr lang="tr-TR" dirty="0" smtClean="0"/>
              <a:t>Denizlerin mavi renkli görünmesinin sebebiyle gökyüzünün mavi renkli görünmesinin sebebi birbirine benzerdir. Çünkü atmosferi oluşturan azot, oksijen ve karbon dioksit gibi gazlar deniz suyunun içerisinde de dağılmış olarak yer alır.</a:t>
            </a:r>
            <a:endParaRPr lang="tr-TR" dirty="0"/>
          </a:p>
        </p:txBody>
      </p:sp>
      <p:pic>
        <p:nvPicPr>
          <p:cNvPr id="8194" name="Picture 2"/>
          <p:cNvPicPr>
            <a:picLocks noChangeAspect="1" noChangeArrowheads="1"/>
          </p:cNvPicPr>
          <p:nvPr/>
        </p:nvPicPr>
        <p:blipFill>
          <a:blip r:embed="rId2" cstate="print"/>
          <a:srcRect/>
          <a:stretch>
            <a:fillRect/>
          </a:stretch>
        </p:blipFill>
        <p:spPr bwMode="auto">
          <a:xfrm>
            <a:off x="4757892" y="2088440"/>
            <a:ext cx="4247873" cy="250033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142984"/>
            <a:ext cx="4429156" cy="5181616"/>
          </a:xfrm>
        </p:spPr>
        <p:txBody>
          <a:bodyPr>
            <a:normAutofit lnSpcReduction="10000"/>
          </a:bodyPr>
          <a:lstStyle/>
          <a:p>
            <a:r>
              <a:rPr lang="tr-TR" dirty="0" smtClean="0"/>
              <a:t>Güneş, doğarken  ve batarken güneş ışınları atmosferde daha çok yol alır ve atmosfere giriş açısı değişir.  Bu sırada güneş ışınları daha kalın bir atmosfer tabakasını geçmek zorunda kalır. Buna bağlı olarak mavi tonların çoğu, hava molekülleri tarafından soğurulur. Böylece gözümüze kırmızı, turuncu ve sarı tonlardaki ışıklar ulaşır.</a:t>
            </a:r>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4891008" y="1785926"/>
            <a:ext cx="4146976" cy="307183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142984"/>
            <a:ext cx="5143536" cy="2493652"/>
          </a:xfrm>
        </p:spPr>
        <p:txBody>
          <a:bodyPr/>
          <a:lstStyle/>
          <a:p>
            <a:r>
              <a:rPr lang="tr-TR" dirty="0" smtClean="0"/>
              <a:t>Güneş, öğle vakti parlak beyaz görünür. Bunun sebebi, öğle saatlerinde tepede olan Güneş'ten yayılan ışığının daha kısa yol alması ve dolayısıyla daha az filtre edilmesidir.</a:t>
            </a:r>
            <a:endParaRPr lang="tr-TR" dirty="0"/>
          </a:p>
        </p:txBody>
      </p:sp>
      <p:pic>
        <p:nvPicPr>
          <p:cNvPr id="10242" name="Picture 2" descr="C:\Users\MUSTAFA\Desktop\imagesCA0VJ6GI.jpg"/>
          <p:cNvPicPr>
            <a:picLocks noChangeAspect="1" noChangeArrowheads="1"/>
          </p:cNvPicPr>
          <p:nvPr/>
        </p:nvPicPr>
        <p:blipFill>
          <a:blip r:embed="rId2" cstate="print"/>
          <a:srcRect/>
          <a:stretch>
            <a:fillRect/>
          </a:stretch>
        </p:blipFill>
        <p:spPr bwMode="auto">
          <a:xfrm>
            <a:off x="6215074" y="1071546"/>
            <a:ext cx="2354420" cy="3143272"/>
          </a:xfrm>
          <a:prstGeom prst="rect">
            <a:avLst/>
          </a:prstGeom>
          <a:noFill/>
        </p:spPr>
      </p:pic>
      <p:pic>
        <p:nvPicPr>
          <p:cNvPr id="10243" name="Picture 3" descr="C:\Users\MUSTAFA\Desktop\gunes-gunluk.jpg"/>
          <p:cNvPicPr>
            <a:picLocks noChangeAspect="1" noChangeArrowheads="1"/>
          </p:cNvPicPr>
          <p:nvPr/>
        </p:nvPicPr>
        <p:blipFill>
          <a:blip r:embed="rId3" cstate="print"/>
          <a:srcRect/>
          <a:stretch>
            <a:fillRect/>
          </a:stretch>
        </p:blipFill>
        <p:spPr bwMode="auto">
          <a:xfrm>
            <a:off x="357158" y="3857628"/>
            <a:ext cx="5072098" cy="280696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874126"/>
            <a:ext cx="3829048" cy="3357586"/>
          </a:xfrm>
        </p:spPr>
        <p:txBody>
          <a:bodyPr/>
          <a:lstStyle/>
          <a:p>
            <a:r>
              <a:rPr lang="tr-TR" dirty="0" smtClean="0"/>
              <a:t>Gökyüzü yoğun bulutlarla veya dumanla kaplı olduğunda, tüm ışınlar nerede ise aynı oranda saçılır. Bu da gökyüzünün gri renkte görünmesine yol açar.</a:t>
            </a:r>
            <a:endParaRPr lang="tr-TR" dirty="0"/>
          </a:p>
        </p:txBody>
      </p:sp>
      <p:pic>
        <p:nvPicPr>
          <p:cNvPr id="11266" name="Picture 2" descr="C:\Users\MUSTAFA\Desktop\0021_saganak_yagis2.jpg"/>
          <p:cNvPicPr>
            <a:picLocks noChangeAspect="1" noChangeArrowheads="1"/>
          </p:cNvPicPr>
          <p:nvPr/>
        </p:nvPicPr>
        <p:blipFill>
          <a:blip r:embed="rId2" cstate="print"/>
          <a:srcRect/>
          <a:stretch>
            <a:fillRect/>
          </a:stretch>
        </p:blipFill>
        <p:spPr bwMode="auto">
          <a:xfrm>
            <a:off x="4714876" y="2048684"/>
            <a:ext cx="3873504" cy="29051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642918"/>
            <a:ext cx="8229600" cy="704104"/>
          </a:xfrm>
        </p:spPr>
        <p:txBody>
          <a:bodyPr>
            <a:normAutofit/>
          </a:bodyPr>
          <a:lstStyle/>
          <a:p>
            <a:pPr algn="ctr"/>
            <a:r>
              <a:rPr lang="tr-TR" sz="3200" dirty="0" smtClean="0"/>
              <a:t>Bizim Göremediğimiz Işık Türleri de Var mıdır?</a:t>
            </a:r>
            <a:endParaRPr lang="tr-TR" sz="3200" dirty="0"/>
          </a:p>
        </p:txBody>
      </p:sp>
      <p:sp>
        <p:nvSpPr>
          <p:cNvPr id="3" name="2 İçerik Yer Tutucusu"/>
          <p:cNvSpPr>
            <a:spLocks noGrp="1"/>
          </p:cNvSpPr>
          <p:nvPr>
            <p:ph idx="1"/>
          </p:nvPr>
        </p:nvSpPr>
        <p:spPr/>
        <p:txBody>
          <a:bodyPr/>
          <a:lstStyle/>
          <a:p>
            <a:r>
              <a:rPr lang="tr-TR" dirty="0" smtClean="0"/>
              <a:t>Fotoğraf makinesinde ve periskopta görünür ışıktan faydalanılır. </a:t>
            </a:r>
          </a:p>
          <a:p>
            <a:r>
              <a:rPr lang="tr-TR" dirty="0" smtClean="0"/>
              <a:t>Radyoda ve iç organlarımızın görüntülenmesini sağlayan röntgen cihazında ışık enerjisinden faydalanılır. Bu cihazlarda kullanılan ışık enerjisi görünemeyen ışınlardan oluşur.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15639" y="1520886"/>
            <a:ext cx="8860143" cy="450059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928670"/>
            <a:ext cx="8186766" cy="2786082"/>
          </a:xfrm>
        </p:spPr>
        <p:txBody>
          <a:bodyPr>
            <a:normAutofit/>
          </a:bodyPr>
          <a:lstStyle/>
          <a:p>
            <a:r>
              <a:rPr lang="tr-TR" dirty="0" smtClean="0"/>
              <a:t>Beyaz ışığın oluşturduğu görünür ışık yelpazesine göremediğimiz ancak varlığını değişik yöntemlerle anladığımız diğer ışık türleri de belli özelliklerine göre dâhil edilirse "ışık tayfı" veya "ışık spektrumu" olarak adlandırılan bir enerji bandı elde edilmiş olur. </a:t>
            </a:r>
          </a:p>
          <a:p>
            <a:r>
              <a:rPr lang="tr-TR" dirty="0" smtClean="0"/>
              <a:t>Görünür ışık bu enerji bandının % 1’ini oluşturur.</a:t>
            </a:r>
            <a:endParaRPr lang="tr-TR" dirty="0"/>
          </a:p>
        </p:txBody>
      </p:sp>
      <p:pic>
        <p:nvPicPr>
          <p:cNvPr id="13314" name="Picture 2" descr="C:\Users\MUSTAFA\Desktop\beyazdengesi2.gif"/>
          <p:cNvPicPr>
            <a:picLocks noChangeAspect="1" noChangeArrowheads="1"/>
          </p:cNvPicPr>
          <p:nvPr/>
        </p:nvPicPr>
        <p:blipFill>
          <a:blip r:embed="rId2" cstate="print"/>
          <a:srcRect/>
          <a:stretch>
            <a:fillRect/>
          </a:stretch>
        </p:blipFill>
        <p:spPr bwMode="auto">
          <a:xfrm>
            <a:off x="1690872" y="3523144"/>
            <a:ext cx="5643602" cy="33348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071546"/>
            <a:ext cx="4000528" cy="5214974"/>
          </a:xfrm>
        </p:spPr>
        <p:txBody>
          <a:bodyPr>
            <a:normAutofit/>
          </a:bodyPr>
          <a:lstStyle/>
          <a:p>
            <a:r>
              <a:rPr lang="tr-TR" dirty="0" smtClean="0"/>
              <a:t>Güneş'ten bize ulaşan beyaz ışık, gerçekte birçok rengin birleşiminden oluşur. "Beyaz, aslında başlı başına bir renk değil, tüm renklerin birleşimidir.“</a:t>
            </a:r>
          </a:p>
          <a:p>
            <a:r>
              <a:rPr lang="tr-TR" dirty="0" smtClean="0"/>
              <a:t>Beyaz ışığı oluşturan renkler gökkuşağında da görülebilir.</a:t>
            </a:r>
            <a:endParaRPr lang="tr-TR" dirty="0"/>
          </a:p>
        </p:txBody>
      </p:sp>
      <p:pic>
        <p:nvPicPr>
          <p:cNvPr id="1026" name="Picture 2" descr="C:\Users\MUSTAFA\Desktop\imagesCAQF4Z3A.jpg"/>
          <p:cNvPicPr>
            <a:picLocks noChangeAspect="1" noChangeArrowheads="1"/>
          </p:cNvPicPr>
          <p:nvPr/>
        </p:nvPicPr>
        <p:blipFill>
          <a:blip r:embed="rId2" cstate="print"/>
          <a:srcRect/>
          <a:stretch>
            <a:fillRect/>
          </a:stretch>
        </p:blipFill>
        <p:spPr bwMode="auto">
          <a:xfrm>
            <a:off x="4714876" y="1682192"/>
            <a:ext cx="4277160" cy="300039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571612"/>
            <a:ext cx="8229600" cy="4389120"/>
          </a:xfrm>
        </p:spPr>
        <p:txBody>
          <a:bodyPr/>
          <a:lstStyle/>
          <a:p>
            <a:r>
              <a:rPr lang="tr-TR" dirty="0" smtClean="0"/>
              <a:t>Akkor hâline gelmiş bir tel veya ısınmış bir tost makinesinin yaydığı kızıl ötesi ışık (</a:t>
            </a:r>
            <a:r>
              <a:rPr lang="tr-TR" dirty="0" err="1" smtClean="0"/>
              <a:t>infrared</a:t>
            </a:r>
            <a:r>
              <a:rPr lang="tr-TR" dirty="0" smtClean="0"/>
              <a:t>), kırmızı ışığın hemen dışında yer alır ve özel filmlerle karanlıkta fotoğraf çekmede kullanılır. </a:t>
            </a:r>
          </a:p>
          <a:p>
            <a:r>
              <a:rPr lang="tr-TR" dirty="0" smtClean="0"/>
              <a:t>Tenimizi bronzlaştıran mor ötesi (ultraviyole) ışınlar, mor ışığın hemen altında yer alır. </a:t>
            </a:r>
          </a:p>
          <a:p>
            <a:r>
              <a:rPr lang="tr-TR" dirty="0" smtClean="0"/>
              <a:t>Güneş, ışık tayfının neredeyse tümünden ışık yayar. Ancak en fazla ışımayı bizim görebildiğimiz renklerde yapar.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8489" y="1774342"/>
            <a:ext cx="9105511" cy="350107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Türk Telekom YİBO</a:t>
            </a:r>
          </a:p>
          <a:p>
            <a:pPr algn="ctr">
              <a:buNone/>
            </a:pPr>
            <a:r>
              <a:rPr lang="tr-TR" sz="4800" b="1" i="1" dirty="0" smtClean="0"/>
              <a:t>Digor/KARS</a:t>
            </a:r>
            <a:endParaRPr lang="tr-TR" sz="4800" b="1" i="1" dirty="0"/>
          </a:p>
        </p:txBody>
      </p:sp>
      <p:pic>
        <p:nvPicPr>
          <p:cNvPr id="2050" name="Picture 2" descr="C:\Users\MUSTAFA\Desktop\strateji\LOGOMUZ.png"/>
          <p:cNvPicPr>
            <a:picLocks noChangeAspect="1" noChangeArrowheads="1"/>
          </p:cNvPicPr>
          <p:nvPr/>
        </p:nvPicPr>
        <p:blipFill>
          <a:blip r:embed="rId2" cstate="print"/>
          <a:srcRect/>
          <a:stretch>
            <a:fillRect/>
          </a:stretch>
        </p:blipFill>
        <p:spPr bwMode="auto">
          <a:xfrm>
            <a:off x="2680034" y="79512"/>
            <a:ext cx="3500462" cy="2621491"/>
          </a:xfrm>
          <a:prstGeom prst="rect">
            <a:avLst/>
          </a:prstGeom>
          <a:noFill/>
        </p:spPr>
      </p:pic>
      <p:pic>
        <p:nvPicPr>
          <p:cNvPr id="2" name="Picture 2" descr="D:\FLASH OLARAK DÜZENLENENCEK SUNULAR\özgün slayttt\77\ÜNİTE 5 IŞIK\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309320"/>
            <a:ext cx="1557543" cy="548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00033" y="1000108"/>
            <a:ext cx="3810027" cy="28575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0990" y="3918358"/>
            <a:ext cx="3657204" cy="263318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000628" y="1011233"/>
            <a:ext cx="3357586" cy="283468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709160" y="3929065"/>
            <a:ext cx="3960524" cy="257176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00108"/>
            <a:ext cx="8229600" cy="564826"/>
          </a:xfrm>
        </p:spPr>
        <p:txBody>
          <a:bodyPr/>
          <a:lstStyle/>
          <a:p>
            <a:r>
              <a:rPr lang="tr-TR" dirty="0" smtClean="0"/>
              <a:t>Beyaz ışık bazı temel renklerden oluşur.</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1214414" y="1855426"/>
            <a:ext cx="6643734" cy="500257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rot="16200000">
            <a:off x="6649346" y="2494655"/>
            <a:ext cx="2846193" cy="2143116"/>
          </a:xfrm>
          <a:prstGeom prst="rect">
            <a:avLst/>
          </a:prstGeom>
          <a:noFill/>
          <a:ln w="9525">
            <a:noFill/>
            <a:miter lim="800000"/>
            <a:headEnd/>
            <a:tailEnd/>
          </a:ln>
        </p:spPr>
      </p:pic>
      <p:grpSp>
        <p:nvGrpSpPr>
          <p:cNvPr id="2" name="14 Grup"/>
          <p:cNvGrpSpPr/>
          <p:nvPr/>
        </p:nvGrpSpPr>
        <p:grpSpPr>
          <a:xfrm>
            <a:off x="285720" y="1142984"/>
            <a:ext cx="5759450" cy="1295400"/>
            <a:chOff x="755650" y="1341438"/>
            <a:chExt cx="5759450" cy="1295400"/>
          </a:xfrm>
          <a:effectLst>
            <a:outerShdw blurRad="50800" dist="50800" dir="5400000" algn="ctr" rotWithShape="0">
              <a:schemeClr val="tx1"/>
            </a:outerShdw>
          </a:effectLst>
        </p:grpSpPr>
        <p:sp>
          <p:nvSpPr>
            <p:cNvPr id="16" name="Oval 2"/>
            <p:cNvSpPr>
              <a:spLocks noChangeArrowheads="1"/>
            </p:cNvSpPr>
            <p:nvPr/>
          </p:nvSpPr>
          <p:spPr bwMode="auto">
            <a:xfrm>
              <a:off x="2916238" y="1557338"/>
              <a:ext cx="1150937" cy="1079500"/>
            </a:xfrm>
            <a:prstGeom prst="ellipse">
              <a:avLst/>
            </a:prstGeom>
            <a:solidFill>
              <a:srgbClr val="00CC00"/>
            </a:solidFill>
            <a:ln w="12700">
              <a:solidFill>
                <a:srgbClr val="339933"/>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17" name="WordArt 3"/>
            <p:cNvSpPr>
              <a:spLocks noChangeArrowheads="1" noChangeShapeType="1" noTextEdit="1"/>
            </p:cNvSpPr>
            <p:nvPr/>
          </p:nvSpPr>
          <p:spPr bwMode="auto">
            <a:xfrm>
              <a:off x="2987675" y="1341438"/>
              <a:ext cx="1066800" cy="461962"/>
            </a:xfrm>
            <a:prstGeom prst="rect">
              <a:avLst/>
            </a:prstGeom>
            <a:scene3d>
              <a:camera prst="orthographicFront"/>
              <a:lightRig rig="threePt" dir="t"/>
            </a:scene3d>
            <a:sp3d>
              <a:bevelT/>
            </a:sp3d>
          </p:spPr>
          <p:txBody>
            <a:bodyPr spcFirstLastPara="1" wrap="none" fromWordArt="1">
              <a:prstTxWarp prst="textArchUp">
                <a:avLst>
                  <a:gd name="adj" fmla="val 10800000"/>
                </a:avLst>
              </a:prstTxWarp>
            </a:bodyPr>
            <a:lstStyle/>
            <a:p>
              <a:pPr algn="ctr"/>
              <a:r>
                <a:rPr lang="tr-TR" sz="3600" kern="10">
                  <a:ln w="9525">
                    <a:solidFill>
                      <a:srgbClr val="000000"/>
                    </a:solidFill>
                    <a:round/>
                    <a:headEnd type="none" w="sm" len="sm"/>
                    <a:tailEnd type="none" w="sm" len="sm"/>
                  </a:ln>
                  <a:solidFill>
                    <a:srgbClr val="00FF00"/>
                  </a:solidFill>
                  <a:latin typeface="Arial Black"/>
                </a:rPr>
                <a:t>YEŞİL</a:t>
              </a:r>
            </a:p>
          </p:txBody>
        </p:sp>
        <p:sp>
          <p:nvSpPr>
            <p:cNvPr id="18" name="Oval 5"/>
            <p:cNvSpPr>
              <a:spLocks noChangeArrowheads="1"/>
            </p:cNvSpPr>
            <p:nvPr/>
          </p:nvSpPr>
          <p:spPr bwMode="auto">
            <a:xfrm>
              <a:off x="971550" y="1628775"/>
              <a:ext cx="1079500" cy="1008063"/>
            </a:xfrm>
            <a:prstGeom prst="ellipse">
              <a:avLst/>
            </a:prstGeom>
            <a:solidFill>
              <a:srgbClr val="FF0000"/>
            </a:solidFill>
            <a:ln w="12700">
              <a:solidFill>
                <a:schemeClr val="tx1"/>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19" name="WordArt 6"/>
            <p:cNvSpPr>
              <a:spLocks noChangeArrowheads="1" noChangeShapeType="1" noTextEdit="1"/>
            </p:cNvSpPr>
            <p:nvPr/>
          </p:nvSpPr>
          <p:spPr bwMode="auto">
            <a:xfrm>
              <a:off x="755650" y="1341438"/>
              <a:ext cx="1371600" cy="533400"/>
            </a:xfrm>
            <a:prstGeom prst="rect">
              <a:avLst/>
            </a:prstGeom>
            <a:scene3d>
              <a:camera prst="orthographicFront"/>
              <a:lightRig rig="threePt" dir="t"/>
            </a:scene3d>
            <a:sp3d>
              <a:bevelT/>
            </a:sp3d>
          </p:spPr>
          <p:txBody>
            <a:bodyPr spcFirstLastPara="1" wrap="none" fromWordArt="1">
              <a:prstTxWarp prst="textArchUp">
                <a:avLst>
                  <a:gd name="adj" fmla="val 10800000"/>
                </a:avLst>
              </a:prstTxWarp>
            </a:bodyPr>
            <a:lstStyle/>
            <a:p>
              <a:pPr algn="ctr"/>
              <a:r>
                <a:rPr lang="tr-TR" sz="3600" kern="10">
                  <a:ln w="9525">
                    <a:solidFill>
                      <a:srgbClr val="000000"/>
                    </a:solidFill>
                    <a:round/>
                    <a:headEnd type="none" w="sm" len="sm"/>
                    <a:tailEnd type="none" w="sm" len="sm"/>
                  </a:ln>
                  <a:solidFill>
                    <a:srgbClr val="FF0000"/>
                  </a:solidFill>
                  <a:latin typeface="Arial Black"/>
                </a:rPr>
                <a:t>KIRMIZI</a:t>
              </a:r>
            </a:p>
          </p:txBody>
        </p:sp>
        <p:sp>
          <p:nvSpPr>
            <p:cNvPr id="20" name="AutoShape 7"/>
            <p:cNvSpPr>
              <a:spLocks noChangeArrowheads="1"/>
            </p:cNvSpPr>
            <p:nvPr/>
          </p:nvSpPr>
          <p:spPr bwMode="auto">
            <a:xfrm>
              <a:off x="2195513" y="1846263"/>
              <a:ext cx="609600" cy="609600"/>
            </a:xfrm>
            <a:prstGeom prst="flowChartOr">
              <a:avLst/>
            </a:prstGeom>
            <a:solidFill>
              <a:schemeClr val="bg2"/>
            </a:solidFill>
            <a:ln w="44450">
              <a:solidFill>
                <a:schemeClr val="tx1"/>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21" name="AutoShape 8"/>
            <p:cNvSpPr>
              <a:spLocks noChangeArrowheads="1"/>
            </p:cNvSpPr>
            <p:nvPr/>
          </p:nvSpPr>
          <p:spPr bwMode="auto">
            <a:xfrm>
              <a:off x="4427538" y="1989138"/>
              <a:ext cx="360362" cy="142875"/>
            </a:xfrm>
            <a:prstGeom prst="flowChartTerminator">
              <a:avLst/>
            </a:prstGeom>
            <a:solidFill>
              <a:schemeClr val="accent1"/>
            </a:solidFill>
            <a:ln w="12700">
              <a:solidFill>
                <a:schemeClr val="tx1"/>
              </a:solidFill>
              <a:miter lim="800000"/>
              <a:headEnd type="none" w="sm" len="sm"/>
              <a:tailEnd type="none" w="sm" len="sm"/>
            </a:ln>
            <a:effectLst/>
            <a:scene3d>
              <a:camera prst="orthographicFront"/>
              <a:lightRig rig="threePt" dir="t"/>
            </a:scene3d>
            <a:sp3d>
              <a:bevelT/>
            </a:sp3d>
          </p:spPr>
          <p:txBody>
            <a:bodyPr wrap="none" anchor="ctr"/>
            <a:lstStyle/>
            <a:p>
              <a:endParaRPr lang="tr-TR"/>
            </a:p>
          </p:txBody>
        </p:sp>
        <p:sp>
          <p:nvSpPr>
            <p:cNvPr id="22" name="AutoShape 9"/>
            <p:cNvSpPr>
              <a:spLocks noChangeArrowheads="1"/>
            </p:cNvSpPr>
            <p:nvPr/>
          </p:nvSpPr>
          <p:spPr bwMode="auto">
            <a:xfrm>
              <a:off x="4427538" y="2205038"/>
              <a:ext cx="360362" cy="142875"/>
            </a:xfrm>
            <a:prstGeom prst="flowChartTerminator">
              <a:avLst/>
            </a:prstGeom>
            <a:solidFill>
              <a:schemeClr val="accent1"/>
            </a:solidFill>
            <a:ln w="12700">
              <a:solidFill>
                <a:schemeClr val="tx1"/>
              </a:solidFill>
              <a:miter lim="800000"/>
              <a:headEnd type="none" w="sm" len="sm"/>
              <a:tailEnd type="none" w="sm" len="sm"/>
            </a:ln>
            <a:effectLst/>
            <a:scene3d>
              <a:camera prst="orthographicFront"/>
              <a:lightRig rig="threePt" dir="t"/>
            </a:scene3d>
            <a:sp3d>
              <a:bevelT/>
            </a:sp3d>
          </p:spPr>
          <p:txBody>
            <a:bodyPr wrap="none" anchor="ctr"/>
            <a:lstStyle/>
            <a:p>
              <a:endParaRPr lang="tr-TR"/>
            </a:p>
          </p:txBody>
        </p:sp>
        <p:sp>
          <p:nvSpPr>
            <p:cNvPr id="23" name="Oval 10"/>
            <p:cNvSpPr>
              <a:spLocks noChangeArrowheads="1"/>
            </p:cNvSpPr>
            <p:nvPr/>
          </p:nvSpPr>
          <p:spPr bwMode="auto">
            <a:xfrm>
              <a:off x="5364163" y="1557338"/>
              <a:ext cx="1150937" cy="1079500"/>
            </a:xfrm>
            <a:prstGeom prst="ellipse">
              <a:avLst/>
            </a:prstGeom>
            <a:solidFill>
              <a:srgbClr val="FFFF00"/>
            </a:solidFill>
            <a:ln w="12700">
              <a:solidFill>
                <a:srgbClr val="339933"/>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24" name="WordArt 11"/>
            <p:cNvSpPr>
              <a:spLocks noChangeArrowheads="1" noChangeShapeType="1" noTextEdit="1"/>
            </p:cNvSpPr>
            <p:nvPr/>
          </p:nvSpPr>
          <p:spPr bwMode="auto">
            <a:xfrm>
              <a:off x="5364163" y="1341438"/>
              <a:ext cx="1085850" cy="358775"/>
            </a:xfrm>
            <a:prstGeom prst="rect">
              <a:avLst/>
            </a:prstGeom>
            <a:scene3d>
              <a:camera prst="orthographicFront"/>
              <a:lightRig rig="threePt" dir="t"/>
            </a:scene3d>
            <a:sp3d>
              <a:bevelT/>
            </a:sp3d>
          </p:spPr>
          <p:txBody>
            <a:bodyPr spcFirstLastPara="1" wrap="none" fromWordArt="1">
              <a:prstTxWarp prst="textArchUp">
                <a:avLst>
                  <a:gd name="adj" fmla="val 10800000"/>
                </a:avLst>
              </a:prstTxWarp>
            </a:bodyPr>
            <a:lstStyle/>
            <a:p>
              <a:pPr algn="ctr"/>
              <a:r>
                <a:rPr lang="tr-TR" sz="3200" kern="10">
                  <a:ln w="9525">
                    <a:solidFill>
                      <a:srgbClr val="000000"/>
                    </a:solidFill>
                    <a:round/>
                    <a:headEnd type="none" w="sm" len="sm"/>
                    <a:tailEnd type="none" w="sm" len="sm"/>
                  </a:ln>
                  <a:solidFill>
                    <a:srgbClr val="FFFF00"/>
                  </a:solidFill>
                  <a:latin typeface="Arial Black"/>
                </a:rPr>
                <a:t>SARI</a:t>
              </a:r>
            </a:p>
          </p:txBody>
        </p:sp>
      </p:grpSp>
      <p:grpSp>
        <p:nvGrpSpPr>
          <p:cNvPr id="3" name="24 Grup"/>
          <p:cNvGrpSpPr/>
          <p:nvPr/>
        </p:nvGrpSpPr>
        <p:grpSpPr>
          <a:xfrm>
            <a:off x="360054" y="2998090"/>
            <a:ext cx="5976937" cy="1368425"/>
            <a:chOff x="900113" y="3213100"/>
            <a:chExt cx="5976937" cy="1368425"/>
          </a:xfrm>
          <a:effectLst>
            <a:outerShdw blurRad="50800" dist="50800" dir="5400000" algn="ctr" rotWithShape="0">
              <a:schemeClr val="tx1"/>
            </a:outerShdw>
          </a:effectLst>
        </p:grpSpPr>
        <p:sp>
          <p:nvSpPr>
            <p:cNvPr id="26" name="Oval 12"/>
            <p:cNvSpPr>
              <a:spLocks noChangeArrowheads="1"/>
            </p:cNvSpPr>
            <p:nvPr/>
          </p:nvSpPr>
          <p:spPr bwMode="auto">
            <a:xfrm>
              <a:off x="2987675" y="3500438"/>
              <a:ext cx="1150938" cy="1079500"/>
            </a:xfrm>
            <a:prstGeom prst="ellipse">
              <a:avLst/>
            </a:prstGeom>
            <a:solidFill>
              <a:srgbClr val="0000FF"/>
            </a:solidFill>
            <a:ln w="12700">
              <a:solidFill>
                <a:srgbClr val="339933"/>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27" name="Oval 13"/>
            <p:cNvSpPr>
              <a:spLocks noChangeArrowheads="1"/>
            </p:cNvSpPr>
            <p:nvPr/>
          </p:nvSpPr>
          <p:spPr bwMode="auto">
            <a:xfrm>
              <a:off x="1042988" y="3573463"/>
              <a:ext cx="1079500" cy="1008062"/>
            </a:xfrm>
            <a:prstGeom prst="ellipse">
              <a:avLst/>
            </a:prstGeom>
            <a:solidFill>
              <a:srgbClr val="FF0000"/>
            </a:solidFill>
            <a:ln w="12700">
              <a:solidFill>
                <a:schemeClr val="tx1"/>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28" name="AutoShape 14"/>
            <p:cNvSpPr>
              <a:spLocks noChangeArrowheads="1"/>
            </p:cNvSpPr>
            <p:nvPr/>
          </p:nvSpPr>
          <p:spPr bwMode="auto">
            <a:xfrm>
              <a:off x="2266950" y="3789363"/>
              <a:ext cx="609600" cy="609600"/>
            </a:xfrm>
            <a:prstGeom prst="flowChartOr">
              <a:avLst/>
            </a:prstGeom>
            <a:solidFill>
              <a:schemeClr val="bg2"/>
            </a:solidFill>
            <a:ln w="44450">
              <a:solidFill>
                <a:schemeClr val="tx1"/>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29" name="AutoShape 15"/>
            <p:cNvSpPr>
              <a:spLocks noChangeArrowheads="1"/>
            </p:cNvSpPr>
            <p:nvPr/>
          </p:nvSpPr>
          <p:spPr bwMode="auto">
            <a:xfrm>
              <a:off x="4498975" y="3932238"/>
              <a:ext cx="360363" cy="142875"/>
            </a:xfrm>
            <a:prstGeom prst="flowChartTerminator">
              <a:avLst/>
            </a:prstGeom>
            <a:solidFill>
              <a:schemeClr val="accent1"/>
            </a:solidFill>
            <a:ln w="12700">
              <a:solidFill>
                <a:schemeClr val="tx1"/>
              </a:solidFill>
              <a:miter lim="800000"/>
              <a:headEnd type="none" w="sm" len="sm"/>
              <a:tailEnd type="none" w="sm" len="sm"/>
            </a:ln>
            <a:effectLst/>
            <a:scene3d>
              <a:camera prst="orthographicFront"/>
              <a:lightRig rig="threePt" dir="t"/>
            </a:scene3d>
            <a:sp3d>
              <a:bevelT/>
            </a:sp3d>
          </p:spPr>
          <p:txBody>
            <a:bodyPr wrap="none" anchor="ctr"/>
            <a:lstStyle/>
            <a:p>
              <a:endParaRPr lang="tr-TR"/>
            </a:p>
          </p:txBody>
        </p:sp>
        <p:sp>
          <p:nvSpPr>
            <p:cNvPr id="30" name="AutoShape 16"/>
            <p:cNvSpPr>
              <a:spLocks noChangeArrowheads="1"/>
            </p:cNvSpPr>
            <p:nvPr/>
          </p:nvSpPr>
          <p:spPr bwMode="auto">
            <a:xfrm>
              <a:off x="4498975" y="4148138"/>
              <a:ext cx="360363" cy="142875"/>
            </a:xfrm>
            <a:prstGeom prst="flowChartTerminator">
              <a:avLst/>
            </a:prstGeom>
            <a:solidFill>
              <a:schemeClr val="accent1"/>
            </a:solidFill>
            <a:ln w="12700">
              <a:solidFill>
                <a:schemeClr val="tx1"/>
              </a:solidFill>
              <a:miter lim="800000"/>
              <a:headEnd type="none" w="sm" len="sm"/>
              <a:tailEnd type="none" w="sm" len="sm"/>
            </a:ln>
            <a:effectLst/>
            <a:scene3d>
              <a:camera prst="orthographicFront"/>
              <a:lightRig rig="threePt" dir="t"/>
            </a:scene3d>
            <a:sp3d>
              <a:bevelT/>
            </a:sp3d>
          </p:spPr>
          <p:txBody>
            <a:bodyPr wrap="none" anchor="ctr"/>
            <a:lstStyle/>
            <a:p>
              <a:endParaRPr lang="tr-TR"/>
            </a:p>
          </p:txBody>
        </p:sp>
        <p:sp>
          <p:nvSpPr>
            <p:cNvPr id="31" name="Oval 17"/>
            <p:cNvSpPr>
              <a:spLocks noChangeArrowheads="1"/>
            </p:cNvSpPr>
            <p:nvPr/>
          </p:nvSpPr>
          <p:spPr bwMode="auto">
            <a:xfrm>
              <a:off x="5435600" y="3429000"/>
              <a:ext cx="1150938" cy="1079500"/>
            </a:xfrm>
            <a:prstGeom prst="ellipse">
              <a:avLst/>
            </a:prstGeom>
            <a:solidFill>
              <a:srgbClr val="FF00FF"/>
            </a:solidFill>
            <a:ln w="12700">
              <a:solidFill>
                <a:srgbClr val="339933"/>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32" name="WordArt 18"/>
            <p:cNvSpPr>
              <a:spLocks noChangeArrowheads="1" noChangeShapeType="1" noTextEdit="1"/>
            </p:cNvSpPr>
            <p:nvPr/>
          </p:nvSpPr>
          <p:spPr bwMode="auto">
            <a:xfrm>
              <a:off x="900113" y="3213100"/>
              <a:ext cx="1371600" cy="533400"/>
            </a:xfrm>
            <a:prstGeom prst="rect">
              <a:avLst/>
            </a:prstGeom>
            <a:scene3d>
              <a:camera prst="orthographicFront"/>
              <a:lightRig rig="threePt" dir="t"/>
            </a:scene3d>
            <a:sp3d>
              <a:bevelT/>
            </a:sp3d>
          </p:spPr>
          <p:txBody>
            <a:bodyPr spcFirstLastPara="1" wrap="none" fromWordArt="1">
              <a:prstTxWarp prst="textArchUp">
                <a:avLst>
                  <a:gd name="adj" fmla="val 10800000"/>
                </a:avLst>
              </a:prstTxWarp>
            </a:bodyPr>
            <a:lstStyle/>
            <a:p>
              <a:pPr algn="ctr"/>
              <a:r>
                <a:rPr lang="tr-TR" sz="3600" kern="10">
                  <a:ln w="9525">
                    <a:solidFill>
                      <a:srgbClr val="000000"/>
                    </a:solidFill>
                    <a:round/>
                    <a:headEnd type="none" w="sm" len="sm"/>
                    <a:tailEnd type="none" w="sm" len="sm"/>
                  </a:ln>
                  <a:solidFill>
                    <a:srgbClr val="FF0000"/>
                  </a:solidFill>
                  <a:latin typeface="Arial Black"/>
                </a:rPr>
                <a:t>KIRMIZI</a:t>
              </a:r>
            </a:p>
          </p:txBody>
        </p:sp>
        <p:sp>
          <p:nvSpPr>
            <p:cNvPr id="33" name="WordArt 19"/>
            <p:cNvSpPr>
              <a:spLocks noChangeArrowheads="1" noChangeShapeType="1" noTextEdit="1"/>
            </p:cNvSpPr>
            <p:nvPr/>
          </p:nvSpPr>
          <p:spPr bwMode="auto">
            <a:xfrm>
              <a:off x="3059113" y="3284538"/>
              <a:ext cx="1066800" cy="288925"/>
            </a:xfrm>
            <a:prstGeom prst="rect">
              <a:avLst/>
            </a:prstGeom>
            <a:scene3d>
              <a:camera prst="orthographicFront"/>
              <a:lightRig rig="threePt" dir="t"/>
            </a:scene3d>
            <a:sp3d>
              <a:bevelT/>
            </a:sp3d>
          </p:spPr>
          <p:txBody>
            <a:bodyPr spcFirstLastPara="1" wrap="none" fromWordArt="1">
              <a:prstTxWarp prst="textArchUp">
                <a:avLst>
                  <a:gd name="adj" fmla="val 10800000"/>
                </a:avLst>
              </a:prstTxWarp>
            </a:bodyPr>
            <a:lstStyle/>
            <a:p>
              <a:pPr algn="ctr"/>
              <a:r>
                <a:rPr lang="tr-TR" sz="3600" kern="10">
                  <a:ln w="9525">
                    <a:solidFill>
                      <a:srgbClr val="000000"/>
                    </a:solidFill>
                    <a:round/>
                    <a:headEnd type="none" w="sm" len="sm"/>
                    <a:tailEnd type="none" w="sm" len="sm"/>
                  </a:ln>
                  <a:solidFill>
                    <a:srgbClr val="0000FF"/>
                  </a:solidFill>
                  <a:latin typeface="Arial Black"/>
                </a:rPr>
                <a:t>MAVİ</a:t>
              </a:r>
            </a:p>
          </p:txBody>
        </p:sp>
        <p:sp>
          <p:nvSpPr>
            <p:cNvPr id="34" name="WordArt 20"/>
            <p:cNvSpPr>
              <a:spLocks noChangeArrowheads="1" noChangeShapeType="1" noTextEdit="1"/>
            </p:cNvSpPr>
            <p:nvPr/>
          </p:nvSpPr>
          <p:spPr bwMode="auto">
            <a:xfrm rot="260768">
              <a:off x="5292725" y="3213100"/>
              <a:ext cx="1584325" cy="792163"/>
            </a:xfrm>
            <a:prstGeom prst="rect">
              <a:avLst/>
            </a:prstGeom>
            <a:scene3d>
              <a:camera prst="orthographicFront"/>
              <a:lightRig rig="threePt" dir="t"/>
            </a:scene3d>
            <a:sp3d>
              <a:bevelT/>
            </a:sp3d>
          </p:spPr>
          <p:txBody>
            <a:bodyPr spcFirstLastPara="1" wrap="none" fromWordArt="1">
              <a:prstTxWarp prst="textArchUp">
                <a:avLst>
                  <a:gd name="adj" fmla="val 10800000"/>
                </a:avLst>
              </a:prstTxWarp>
            </a:bodyPr>
            <a:lstStyle/>
            <a:p>
              <a:pPr algn="ctr"/>
              <a:r>
                <a:rPr lang="tr-TR" sz="3600" kern="10">
                  <a:ln w="9525">
                    <a:solidFill>
                      <a:srgbClr val="000000"/>
                    </a:solidFill>
                    <a:round/>
                    <a:headEnd type="none" w="sm" len="sm"/>
                    <a:tailEnd type="none" w="sm" len="sm"/>
                  </a:ln>
                  <a:solidFill>
                    <a:srgbClr val="FF00FF"/>
                  </a:solidFill>
                  <a:latin typeface="Arial Black"/>
                </a:rPr>
                <a:t>MAGENTA</a:t>
              </a:r>
            </a:p>
          </p:txBody>
        </p:sp>
      </p:grpSp>
      <p:grpSp>
        <p:nvGrpSpPr>
          <p:cNvPr id="5" name="34 Grup"/>
          <p:cNvGrpSpPr/>
          <p:nvPr/>
        </p:nvGrpSpPr>
        <p:grpSpPr>
          <a:xfrm>
            <a:off x="428596" y="5054258"/>
            <a:ext cx="5614987" cy="1295400"/>
            <a:chOff x="900113" y="5157788"/>
            <a:chExt cx="5614987" cy="1295400"/>
          </a:xfrm>
          <a:effectLst>
            <a:outerShdw blurRad="50800" dist="50800" dir="5400000" algn="ctr" rotWithShape="0">
              <a:schemeClr val="tx1"/>
            </a:outerShdw>
          </a:effectLst>
        </p:grpSpPr>
        <p:sp>
          <p:nvSpPr>
            <p:cNvPr id="36" name="Oval 21"/>
            <p:cNvSpPr>
              <a:spLocks noChangeArrowheads="1"/>
            </p:cNvSpPr>
            <p:nvPr/>
          </p:nvSpPr>
          <p:spPr bwMode="auto">
            <a:xfrm>
              <a:off x="2916238" y="5373688"/>
              <a:ext cx="1150937" cy="1079500"/>
            </a:xfrm>
            <a:prstGeom prst="ellipse">
              <a:avLst/>
            </a:prstGeom>
            <a:solidFill>
              <a:srgbClr val="00CC00"/>
            </a:solidFill>
            <a:ln w="12700">
              <a:solidFill>
                <a:srgbClr val="339933"/>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37" name="WordArt 22"/>
            <p:cNvSpPr>
              <a:spLocks noChangeArrowheads="1" noChangeShapeType="1" noTextEdit="1"/>
            </p:cNvSpPr>
            <p:nvPr/>
          </p:nvSpPr>
          <p:spPr bwMode="auto">
            <a:xfrm>
              <a:off x="2987675" y="5157788"/>
              <a:ext cx="1066800" cy="461962"/>
            </a:xfrm>
            <a:prstGeom prst="rect">
              <a:avLst/>
            </a:prstGeom>
            <a:scene3d>
              <a:camera prst="orthographicFront"/>
              <a:lightRig rig="threePt" dir="t"/>
            </a:scene3d>
            <a:sp3d>
              <a:bevelT/>
            </a:sp3d>
          </p:spPr>
          <p:txBody>
            <a:bodyPr spcFirstLastPara="1" wrap="none" fromWordArt="1">
              <a:prstTxWarp prst="textArchUp">
                <a:avLst>
                  <a:gd name="adj" fmla="val 10800000"/>
                </a:avLst>
              </a:prstTxWarp>
            </a:bodyPr>
            <a:lstStyle/>
            <a:p>
              <a:pPr algn="ctr"/>
              <a:r>
                <a:rPr lang="tr-TR" sz="3600" kern="10">
                  <a:ln w="9525">
                    <a:solidFill>
                      <a:srgbClr val="000000"/>
                    </a:solidFill>
                    <a:round/>
                    <a:headEnd type="none" w="sm" len="sm"/>
                    <a:tailEnd type="none" w="sm" len="sm"/>
                  </a:ln>
                  <a:solidFill>
                    <a:srgbClr val="00FF00"/>
                  </a:solidFill>
                  <a:latin typeface="Arial Black"/>
                </a:rPr>
                <a:t>YEŞİL</a:t>
              </a:r>
            </a:p>
          </p:txBody>
        </p:sp>
        <p:sp>
          <p:nvSpPr>
            <p:cNvPr id="38" name="Oval 23"/>
            <p:cNvSpPr>
              <a:spLocks noChangeArrowheads="1"/>
            </p:cNvSpPr>
            <p:nvPr/>
          </p:nvSpPr>
          <p:spPr bwMode="auto">
            <a:xfrm>
              <a:off x="971550" y="5445125"/>
              <a:ext cx="1079500" cy="1008063"/>
            </a:xfrm>
            <a:prstGeom prst="ellipse">
              <a:avLst/>
            </a:prstGeom>
            <a:solidFill>
              <a:srgbClr val="0000FF"/>
            </a:solidFill>
            <a:ln w="12700">
              <a:solidFill>
                <a:schemeClr val="tx1"/>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39" name="WordArt 24"/>
            <p:cNvSpPr>
              <a:spLocks noChangeArrowheads="1" noChangeShapeType="1" noTextEdit="1"/>
            </p:cNvSpPr>
            <p:nvPr/>
          </p:nvSpPr>
          <p:spPr bwMode="auto">
            <a:xfrm>
              <a:off x="900113" y="5157788"/>
              <a:ext cx="1152525" cy="215900"/>
            </a:xfrm>
            <a:prstGeom prst="rect">
              <a:avLst/>
            </a:prstGeom>
            <a:scene3d>
              <a:camera prst="orthographicFront"/>
              <a:lightRig rig="threePt" dir="t"/>
            </a:scene3d>
            <a:sp3d>
              <a:bevelT/>
            </a:sp3d>
          </p:spPr>
          <p:txBody>
            <a:bodyPr spcFirstLastPara="1" wrap="none" fromWordArt="1">
              <a:prstTxWarp prst="textArchUp">
                <a:avLst>
                  <a:gd name="adj" fmla="val 10800000"/>
                </a:avLst>
              </a:prstTxWarp>
            </a:bodyPr>
            <a:lstStyle/>
            <a:p>
              <a:pPr algn="ctr"/>
              <a:r>
                <a:rPr lang="tr-TR" sz="3600" kern="10">
                  <a:ln w="9525">
                    <a:solidFill>
                      <a:srgbClr val="000000"/>
                    </a:solidFill>
                    <a:round/>
                    <a:headEnd type="none" w="sm" len="sm"/>
                    <a:tailEnd type="none" w="sm" len="sm"/>
                  </a:ln>
                  <a:solidFill>
                    <a:srgbClr val="0000FF"/>
                  </a:solidFill>
                  <a:latin typeface="Arial Black"/>
                </a:rPr>
                <a:t>MAVİ</a:t>
              </a:r>
            </a:p>
          </p:txBody>
        </p:sp>
        <p:sp>
          <p:nvSpPr>
            <p:cNvPr id="40" name="AutoShape 25"/>
            <p:cNvSpPr>
              <a:spLocks noChangeArrowheads="1"/>
            </p:cNvSpPr>
            <p:nvPr/>
          </p:nvSpPr>
          <p:spPr bwMode="auto">
            <a:xfrm>
              <a:off x="2195513" y="5662613"/>
              <a:ext cx="609600" cy="609600"/>
            </a:xfrm>
            <a:prstGeom prst="flowChartOr">
              <a:avLst/>
            </a:prstGeom>
            <a:solidFill>
              <a:schemeClr val="bg2"/>
            </a:solidFill>
            <a:ln w="44450">
              <a:solidFill>
                <a:schemeClr val="tx1"/>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41" name="AutoShape 26"/>
            <p:cNvSpPr>
              <a:spLocks noChangeArrowheads="1"/>
            </p:cNvSpPr>
            <p:nvPr/>
          </p:nvSpPr>
          <p:spPr bwMode="auto">
            <a:xfrm>
              <a:off x="4427538" y="5805488"/>
              <a:ext cx="360362" cy="142875"/>
            </a:xfrm>
            <a:prstGeom prst="flowChartTerminator">
              <a:avLst/>
            </a:prstGeom>
            <a:solidFill>
              <a:schemeClr val="accent1"/>
            </a:solidFill>
            <a:ln w="12700">
              <a:solidFill>
                <a:schemeClr val="tx1"/>
              </a:solidFill>
              <a:miter lim="800000"/>
              <a:headEnd type="none" w="sm" len="sm"/>
              <a:tailEnd type="none" w="sm" len="sm"/>
            </a:ln>
            <a:effectLst/>
            <a:scene3d>
              <a:camera prst="orthographicFront"/>
              <a:lightRig rig="threePt" dir="t"/>
            </a:scene3d>
            <a:sp3d>
              <a:bevelT/>
            </a:sp3d>
          </p:spPr>
          <p:txBody>
            <a:bodyPr wrap="none" anchor="ctr"/>
            <a:lstStyle/>
            <a:p>
              <a:endParaRPr lang="tr-TR"/>
            </a:p>
          </p:txBody>
        </p:sp>
        <p:sp>
          <p:nvSpPr>
            <p:cNvPr id="42" name="AutoShape 27"/>
            <p:cNvSpPr>
              <a:spLocks noChangeArrowheads="1"/>
            </p:cNvSpPr>
            <p:nvPr/>
          </p:nvSpPr>
          <p:spPr bwMode="auto">
            <a:xfrm>
              <a:off x="4427538" y="6021388"/>
              <a:ext cx="360362" cy="142875"/>
            </a:xfrm>
            <a:prstGeom prst="flowChartTerminator">
              <a:avLst/>
            </a:prstGeom>
            <a:solidFill>
              <a:schemeClr val="accent1"/>
            </a:solidFill>
            <a:ln w="12700">
              <a:solidFill>
                <a:schemeClr val="tx1"/>
              </a:solidFill>
              <a:miter lim="800000"/>
              <a:headEnd type="none" w="sm" len="sm"/>
              <a:tailEnd type="none" w="sm" len="sm"/>
            </a:ln>
            <a:effectLst/>
            <a:scene3d>
              <a:camera prst="orthographicFront"/>
              <a:lightRig rig="threePt" dir="t"/>
            </a:scene3d>
            <a:sp3d>
              <a:bevelT/>
            </a:sp3d>
          </p:spPr>
          <p:txBody>
            <a:bodyPr wrap="none" anchor="ctr"/>
            <a:lstStyle/>
            <a:p>
              <a:endParaRPr lang="tr-TR"/>
            </a:p>
          </p:txBody>
        </p:sp>
        <p:sp>
          <p:nvSpPr>
            <p:cNvPr id="43" name="Oval 28"/>
            <p:cNvSpPr>
              <a:spLocks noChangeArrowheads="1"/>
            </p:cNvSpPr>
            <p:nvPr/>
          </p:nvSpPr>
          <p:spPr bwMode="auto">
            <a:xfrm>
              <a:off x="5364163" y="5373688"/>
              <a:ext cx="1150937" cy="1079500"/>
            </a:xfrm>
            <a:prstGeom prst="ellipse">
              <a:avLst/>
            </a:prstGeom>
            <a:solidFill>
              <a:srgbClr val="00CCFF"/>
            </a:solidFill>
            <a:ln w="12700">
              <a:solidFill>
                <a:srgbClr val="339933"/>
              </a:solidFill>
              <a:round/>
              <a:headEnd type="none" w="sm" len="sm"/>
              <a:tailEnd type="none" w="sm" len="sm"/>
            </a:ln>
            <a:effectLst/>
            <a:scene3d>
              <a:camera prst="orthographicFront"/>
              <a:lightRig rig="threePt" dir="t"/>
            </a:scene3d>
            <a:sp3d>
              <a:bevelT/>
            </a:sp3d>
          </p:spPr>
          <p:txBody>
            <a:bodyPr wrap="none" anchor="ctr"/>
            <a:lstStyle/>
            <a:p>
              <a:endParaRPr lang="tr-TR"/>
            </a:p>
          </p:txBody>
        </p:sp>
        <p:sp>
          <p:nvSpPr>
            <p:cNvPr id="44" name="WordArt 29"/>
            <p:cNvSpPr>
              <a:spLocks noChangeArrowheads="1" noChangeShapeType="1" noTextEdit="1"/>
            </p:cNvSpPr>
            <p:nvPr/>
          </p:nvSpPr>
          <p:spPr bwMode="auto">
            <a:xfrm>
              <a:off x="5364163" y="5157788"/>
              <a:ext cx="1085850" cy="358775"/>
            </a:xfrm>
            <a:prstGeom prst="rect">
              <a:avLst/>
            </a:prstGeom>
            <a:scene3d>
              <a:camera prst="orthographicFront"/>
              <a:lightRig rig="threePt" dir="t"/>
            </a:scene3d>
            <a:sp3d>
              <a:bevelT/>
            </a:sp3d>
          </p:spPr>
          <p:txBody>
            <a:bodyPr spcFirstLastPara="1" wrap="none" fromWordArt="1">
              <a:prstTxWarp prst="textArchUp">
                <a:avLst>
                  <a:gd name="adj" fmla="val 10800000"/>
                </a:avLst>
              </a:prstTxWarp>
            </a:bodyPr>
            <a:lstStyle/>
            <a:p>
              <a:pPr algn="ctr"/>
              <a:r>
                <a:rPr lang="tr-TR" sz="3200" kern="10">
                  <a:ln w="9525">
                    <a:solidFill>
                      <a:srgbClr val="000000"/>
                    </a:solidFill>
                    <a:round/>
                    <a:headEnd type="none" w="sm" len="sm"/>
                    <a:tailEnd type="none" w="sm" len="sm"/>
                  </a:ln>
                  <a:solidFill>
                    <a:srgbClr val="00CCFF"/>
                  </a:solidFill>
                  <a:latin typeface="Arial Black"/>
                </a:rPr>
                <a:t>CYAN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214554"/>
            <a:ext cx="3971924" cy="2571768"/>
          </a:xfrm>
        </p:spPr>
        <p:txBody>
          <a:bodyPr/>
          <a:lstStyle/>
          <a:p>
            <a:r>
              <a:rPr lang="tr-TR" dirty="0" smtClean="0"/>
              <a:t>Beyaz ışık altında belirli renklerde gördüğümüz değişik cisimler kırmızı, yeşil veya mavi ışık altında farklı renklerde görünür.</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5072066" y="1304290"/>
            <a:ext cx="3500462" cy="500301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57157" y="1357298"/>
            <a:ext cx="4000529" cy="351994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517866" y="1547390"/>
            <a:ext cx="4318937" cy="328614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283" y="2020609"/>
            <a:ext cx="4071966" cy="307038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425130" y="2035432"/>
            <a:ext cx="4640860" cy="305340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028244"/>
            <a:ext cx="3400420" cy="3065156"/>
          </a:xfrm>
        </p:spPr>
        <p:txBody>
          <a:bodyPr>
            <a:normAutofit/>
          </a:bodyPr>
          <a:lstStyle/>
          <a:p>
            <a:r>
              <a:rPr lang="tr-TR" dirty="0" smtClean="0"/>
              <a:t>Mağazadaki parlak </a:t>
            </a:r>
            <a:r>
              <a:rPr lang="tr-TR" dirty="0" err="1" smtClean="0"/>
              <a:t>floresan</a:t>
            </a:r>
            <a:r>
              <a:rPr lang="tr-TR" dirty="0" smtClean="0"/>
              <a:t>, giysilerin renklerinin biraz daha mavi tonlarda görünmesine yol açar.</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4164514" y="1666657"/>
            <a:ext cx="4852790" cy="352239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653</TotalTime>
  <Words>522</Words>
  <Application>Microsoft Office PowerPoint</Application>
  <PresentationFormat>Ekran Gösterisi (4:3)</PresentationFormat>
  <Paragraphs>39</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Akış</vt:lpstr>
      <vt:lpstr>IŞIK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Bizim Göremediğimiz Işık Türleri de Var mıdır?</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BÖLÜNMESİ VE KALITIM</dc:title>
  <dc:creator>MUSTAFA</dc:creator>
  <cp:lastModifiedBy>fikret ünlü</cp:lastModifiedBy>
  <cp:revision>89</cp:revision>
  <dcterms:created xsi:type="dcterms:W3CDTF">2010-10-17T16:29:05Z</dcterms:created>
  <dcterms:modified xsi:type="dcterms:W3CDTF">2011-05-16T17:55:02Z</dcterms:modified>
</cp:coreProperties>
</file>