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F84E340-79B5-4BA6-916A-34E21BDE6A8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ECC5860-B3C3-406C-939D-C82307EEB110}" type="datetimeFigureOut">
              <a:rPr lang="tr-TR" smtClean="0"/>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F84E340-79B5-4BA6-916A-34E21BDE6A8B}" type="slidenum">
              <a:rPr lang="tr-TR" smtClean="0"/>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CC5860-B3C3-406C-939D-C82307EEB110}" type="datetimeFigureOut">
              <a:rPr lang="tr-TR" smtClean="0"/>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84E340-79B5-4BA6-916A-34E21BDE6A8B}" type="slidenum">
              <a:rPr lang="tr-TR" smtClean="0"/>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3357562"/>
            <a:ext cx="7851648" cy="1828800"/>
          </a:xfrm>
        </p:spPr>
        <p:txBody>
          <a:bodyPr>
            <a:normAutofit fontScale="90000"/>
          </a:bodyPr>
          <a:lstStyle/>
          <a:p>
            <a:pPr algn="ctr"/>
            <a:r>
              <a:rPr lang="tr-TR" dirty="0" smtClean="0"/>
              <a:t>ÇİÇEKLİ BİTKİLERDE ÜREME, BÜYÜME ve GELİŞME</a:t>
            </a:r>
            <a:endParaRPr lang="tr-TR" dirty="0"/>
          </a:p>
        </p:txBody>
      </p:sp>
      <p:pic>
        <p:nvPicPr>
          <p:cNvPr id="1026" name="Picture 2" descr="C:\Users\MUSTAFA\Desktop\strateji\LOGOMUZ.png"/>
          <p:cNvPicPr>
            <a:picLocks noChangeAspect="1" noChangeArrowheads="1"/>
          </p:cNvPicPr>
          <p:nvPr/>
        </p:nvPicPr>
        <p:blipFill>
          <a:blip r:embed="rId2" cstate="print"/>
          <a:srcRect/>
          <a:stretch>
            <a:fillRect/>
          </a:stretch>
        </p:blipFill>
        <p:spPr bwMode="auto">
          <a:xfrm>
            <a:off x="2073952" y="298980"/>
            <a:ext cx="4597412" cy="3442996"/>
          </a:xfrm>
          <a:prstGeom prst="rect">
            <a:avLst/>
          </a:prstGeom>
          <a:noFill/>
        </p:spPr>
      </p:pic>
      <p:pic>
        <p:nvPicPr>
          <p:cNvPr id="3" name="Picture 2" descr="D:\FLASH OLARAK DÜZENLENENCEK SUNULAR\özgün slayttt\66\ÜNİTE 1 CANLILARDA ÜREME, BÜYÜME, GELİŞME\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000108"/>
            <a:ext cx="6400816" cy="5395930"/>
          </a:xfrm>
        </p:spPr>
        <p:txBody>
          <a:bodyPr>
            <a:normAutofit fontScale="92500"/>
          </a:bodyPr>
          <a:lstStyle/>
          <a:p>
            <a:r>
              <a:rPr lang="tr-TR" dirty="0" smtClean="0"/>
              <a:t>Çimlenme için nem, su, ısı ve oksijen yeterlidir.</a:t>
            </a:r>
          </a:p>
          <a:p>
            <a:r>
              <a:rPr lang="tr-TR" dirty="0" smtClean="0"/>
              <a:t>Tohum, çimlenme sırasında solunum yapar ve içerisinde bulunan besini kullanır.</a:t>
            </a:r>
          </a:p>
          <a:p>
            <a:r>
              <a:rPr lang="tr-TR" dirty="0" smtClean="0"/>
              <a:t>Tohum oksijenli ortamda, uygun nem ve ısıyı bulduğunda çimlenir. </a:t>
            </a:r>
          </a:p>
          <a:p>
            <a:r>
              <a:rPr lang="tr-TR" dirty="0" smtClean="0"/>
              <a:t>Yeni bitkiyi tohum içindeki embriyo oluşturur. Embriyo, toprak üzerine çıkıp filizlerini oluşturduğu zaman fotosentez yaparak kendi besinini üretmeye başlar.</a:t>
            </a:r>
          </a:p>
          <a:p>
            <a:r>
              <a:rPr lang="tr-TR" dirty="0" smtClean="0"/>
              <a:t>Filizlenen bitkinin büyümesi için su ve yeterli sıcaklığın yanında ışığa da ihtiyacı vardır. Ancak oksijene ihtiyacı yoktur.</a:t>
            </a:r>
            <a:endParaRPr lang="tr-TR" dirty="0"/>
          </a:p>
        </p:txBody>
      </p:sp>
      <p:pic>
        <p:nvPicPr>
          <p:cNvPr id="22530" name="Picture 2" descr="Name:  2.jpg&#10;Views: 6402&#10;Size:  10.3 KB"/>
          <p:cNvPicPr>
            <a:picLocks noChangeAspect="1" noChangeArrowheads="1"/>
          </p:cNvPicPr>
          <p:nvPr/>
        </p:nvPicPr>
        <p:blipFill>
          <a:blip r:embed="rId2" cstate="print"/>
          <a:srcRect/>
          <a:stretch>
            <a:fillRect/>
          </a:stretch>
        </p:blipFill>
        <p:spPr bwMode="auto">
          <a:xfrm>
            <a:off x="6500794" y="1000108"/>
            <a:ext cx="2643206" cy="1744516"/>
          </a:xfrm>
          <a:prstGeom prst="rect">
            <a:avLst/>
          </a:prstGeom>
          <a:noFill/>
        </p:spPr>
      </p:pic>
      <p:pic>
        <p:nvPicPr>
          <p:cNvPr id="22532" name="Picture 4" descr="http://www.arastiralim.com/wp-content/uploads/2009/12/%C3%87imlenme.jpg"/>
          <p:cNvPicPr>
            <a:picLocks noChangeAspect="1" noChangeArrowheads="1"/>
          </p:cNvPicPr>
          <p:nvPr/>
        </p:nvPicPr>
        <p:blipFill>
          <a:blip r:embed="rId3" cstate="print"/>
          <a:srcRect/>
          <a:stretch>
            <a:fillRect/>
          </a:stretch>
        </p:blipFill>
        <p:spPr bwMode="auto">
          <a:xfrm>
            <a:off x="6572232" y="3429000"/>
            <a:ext cx="2571768" cy="264320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857232"/>
            <a:ext cx="6186502" cy="5538806"/>
          </a:xfrm>
        </p:spPr>
        <p:txBody>
          <a:bodyPr>
            <a:normAutofit lnSpcReduction="10000"/>
          </a:bodyPr>
          <a:lstStyle/>
          <a:p>
            <a:r>
              <a:rPr lang="tr-TR" dirty="0" smtClean="0"/>
              <a:t>Çimlenen tohum filiz ve kök oluşturur.</a:t>
            </a:r>
          </a:p>
          <a:p>
            <a:r>
              <a:rPr lang="tr-TR" dirty="0" smtClean="0"/>
              <a:t>Bitkinin büyümesi için su, ışık ve yeterli sıcaklık gereklidir.</a:t>
            </a:r>
          </a:p>
          <a:p>
            <a:r>
              <a:rPr lang="tr-TR" dirty="0" smtClean="0"/>
              <a:t>Toprak, bitkiler için hem su hem de ihtiyaç duyduğu madensel tuzları alabileceği bir kaynaktır.</a:t>
            </a:r>
          </a:p>
          <a:p>
            <a:r>
              <a:rPr lang="tr-TR" dirty="0" smtClean="0"/>
              <a:t>Düzenli sulama bitkinin büyümesi için önemlidir. Bitkiyi az sulamak kurumasına neden olurken çok fazla sulamak da çürümesine neden olabilir. </a:t>
            </a:r>
          </a:p>
          <a:p>
            <a:r>
              <a:rPr lang="tr-TR" dirty="0" smtClean="0"/>
              <a:t>Genç bir bitki büyürken boyu uzar, yaprak sayısı artar, köklerine yeni kökler eklenir.</a:t>
            </a:r>
            <a:endParaRPr lang="tr-TR" dirty="0"/>
          </a:p>
        </p:txBody>
      </p:sp>
      <p:pic>
        <p:nvPicPr>
          <p:cNvPr id="23554" name="Picture 2"/>
          <p:cNvPicPr>
            <a:picLocks noChangeAspect="1" noChangeArrowheads="1"/>
          </p:cNvPicPr>
          <p:nvPr/>
        </p:nvPicPr>
        <p:blipFill>
          <a:blip r:embed="rId2" cstate="print"/>
          <a:srcRect/>
          <a:stretch>
            <a:fillRect/>
          </a:stretch>
        </p:blipFill>
        <p:spPr bwMode="auto">
          <a:xfrm>
            <a:off x="6429388" y="785794"/>
            <a:ext cx="2466975" cy="5362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561228"/>
          </a:xfrm>
        </p:spPr>
        <p:txBody>
          <a:bodyPr>
            <a:normAutofit/>
          </a:bodyPr>
          <a:lstStyle/>
          <a:p>
            <a:pPr algn="ctr"/>
            <a:r>
              <a:rPr lang="tr-TR" sz="3200" b="1" dirty="0" smtClean="0"/>
              <a:t>Organik Tarım</a:t>
            </a:r>
            <a:endParaRPr lang="tr-TR" sz="3200" dirty="0"/>
          </a:p>
        </p:txBody>
      </p:sp>
      <p:sp>
        <p:nvSpPr>
          <p:cNvPr id="3" name="2 İçerik Yer Tutucusu"/>
          <p:cNvSpPr>
            <a:spLocks noGrp="1"/>
          </p:cNvSpPr>
          <p:nvPr>
            <p:ph idx="1"/>
          </p:nvPr>
        </p:nvSpPr>
        <p:spPr>
          <a:xfrm>
            <a:off x="214282" y="1000108"/>
            <a:ext cx="5643602" cy="5715040"/>
          </a:xfrm>
        </p:spPr>
        <p:txBody>
          <a:bodyPr>
            <a:normAutofit fontScale="92500" lnSpcReduction="20000"/>
          </a:bodyPr>
          <a:lstStyle/>
          <a:p>
            <a:r>
              <a:rPr lang="tr-TR" dirty="0" smtClean="0"/>
              <a:t>Organik tarım, üretimde kimyasal madde kullanılmadan üretimden tüketime kadar her aşaması kontrollü ve sertifikalı tarımsal üretim biçimidir. Organik tarımın amacı, toprak ve su kaynakları ile havayı kirletmeden çevre, bitki, hayvan ve insan sağlığını korumaktır.</a:t>
            </a:r>
          </a:p>
          <a:p>
            <a:r>
              <a:rPr lang="tr-TR" dirty="0" smtClean="0"/>
              <a:t>Ülkemizde organik tarımdan 1980'li yıllardan itibaren söz edilmeye başlanmıştır. Tarım Bakanlığı tarafından organik tarımın geliştirilmesi için bir yasa tasarısı hazırlanmıştır. Organik tarım ürünlerinin üzerinde Tarım Bakanlığı tarafından kabul edilen amblemler bulunmaktadır.</a:t>
            </a:r>
            <a:endParaRPr lang="tr-TR" dirty="0"/>
          </a:p>
        </p:txBody>
      </p:sp>
      <p:pic>
        <p:nvPicPr>
          <p:cNvPr id="24578" name="Picture 2" descr="http://blog.milliyet.com.tr/Images/Blog/308_free/23/239032.jpg"/>
          <p:cNvPicPr>
            <a:picLocks noChangeAspect="1" noChangeArrowheads="1"/>
          </p:cNvPicPr>
          <p:nvPr/>
        </p:nvPicPr>
        <p:blipFill>
          <a:blip r:embed="rId2" cstate="print"/>
          <a:srcRect/>
          <a:stretch>
            <a:fillRect/>
          </a:stretch>
        </p:blipFill>
        <p:spPr bwMode="auto">
          <a:xfrm>
            <a:off x="6144040" y="1928802"/>
            <a:ext cx="2933700" cy="29718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66\ÜNİTE 1 CANLILARDA ÜREME, BÜYÜME, GELİŞME\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381328"/>
            <a:ext cx="1353133" cy="476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561228"/>
          </a:xfrm>
        </p:spPr>
        <p:txBody>
          <a:bodyPr>
            <a:normAutofit/>
          </a:bodyPr>
          <a:lstStyle/>
          <a:p>
            <a:pPr algn="ctr"/>
            <a:r>
              <a:rPr lang="tr-TR" sz="3200" b="1" dirty="0" smtClean="0"/>
              <a:t>Bütün Çiçekler Aynı mıdır?</a:t>
            </a:r>
            <a:endParaRPr lang="tr-TR" sz="3200" dirty="0"/>
          </a:p>
        </p:txBody>
      </p:sp>
      <p:pic>
        <p:nvPicPr>
          <p:cNvPr id="1026" name="Picture 2" descr="C:\Users\MUSTAFA\Desktop\çiçek.png"/>
          <p:cNvPicPr>
            <a:picLocks noGrp="1" noChangeAspect="1" noChangeArrowheads="1"/>
          </p:cNvPicPr>
          <p:nvPr>
            <p:ph idx="1"/>
          </p:nvPr>
        </p:nvPicPr>
        <p:blipFill>
          <a:blip r:embed="rId2" cstate="print"/>
          <a:srcRect/>
          <a:stretch>
            <a:fillRect/>
          </a:stretch>
        </p:blipFill>
        <p:spPr bwMode="auto">
          <a:xfrm>
            <a:off x="0" y="1142984"/>
            <a:ext cx="9144000" cy="57150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00042"/>
            <a:ext cx="8229600" cy="561228"/>
          </a:xfrm>
        </p:spPr>
        <p:txBody>
          <a:bodyPr>
            <a:normAutofit/>
          </a:bodyPr>
          <a:lstStyle/>
          <a:p>
            <a:pPr algn="ctr"/>
            <a:r>
              <a:rPr lang="tr-TR" sz="3200" b="1" dirty="0" smtClean="0"/>
              <a:t>Çiçeklerin Daveti</a:t>
            </a:r>
            <a:endParaRPr lang="tr-TR" sz="3200" dirty="0"/>
          </a:p>
        </p:txBody>
      </p:sp>
      <p:sp>
        <p:nvSpPr>
          <p:cNvPr id="3" name="2 İçerik Yer Tutucusu"/>
          <p:cNvSpPr>
            <a:spLocks noGrp="1"/>
          </p:cNvSpPr>
          <p:nvPr>
            <p:ph idx="1"/>
          </p:nvPr>
        </p:nvSpPr>
        <p:spPr>
          <a:xfrm>
            <a:off x="0" y="1428736"/>
            <a:ext cx="6043626" cy="4824426"/>
          </a:xfrm>
        </p:spPr>
        <p:txBody>
          <a:bodyPr>
            <a:normAutofit fontScale="85000" lnSpcReduction="10000"/>
          </a:bodyPr>
          <a:lstStyle/>
          <a:p>
            <a:r>
              <a:rPr lang="tr-TR" dirty="0" smtClean="0"/>
              <a:t>Taç yaprakların göz alıcı renkleri ve güzel kokuları, kuşların ve çeşitli böceklerin ilgisini çeker. Çiçeğe konuk olmalarını sağlar. Çiçek onlar için besleyici ve lezzetli bir besindir.</a:t>
            </a:r>
          </a:p>
          <a:p>
            <a:r>
              <a:rPr lang="tr-TR" dirty="0" smtClean="0"/>
              <a:t>Rüzgâr, böcekler, kuşlar ve diğer küçük hayvanlar yardımıyla erkek organın uç kısmındaki başçığın içerisinde bulunan polenler (çiçek tozları) dişi organın tepeciğine taşınır. Bu olaya </a:t>
            </a:r>
            <a:r>
              <a:rPr lang="tr-TR" b="1" dirty="0" smtClean="0"/>
              <a:t>tozlaşma</a:t>
            </a:r>
            <a:r>
              <a:rPr lang="tr-TR" dirty="0" smtClean="0"/>
              <a:t> denir. </a:t>
            </a:r>
          </a:p>
          <a:p>
            <a:r>
              <a:rPr lang="tr-TR" dirty="0" smtClean="0"/>
              <a:t>Polenlerin dişi organın yumurtalığına inerek yumurtalıktaki yumurta ile polen hücresinin birleşmesine </a:t>
            </a:r>
            <a:r>
              <a:rPr lang="tr-TR" b="1" dirty="0" smtClean="0"/>
              <a:t>döllenme</a:t>
            </a:r>
            <a:r>
              <a:rPr lang="tr-TR" dirty="0" smtClean="0"/>
              <a:t> denir. </a:t>
            </a:r>
          </a:p>
          <a:p>
            <a:r>
              <a:rPr lang="tr-TR" dirty="0" smtClean="0"/>
              <a:t>Hava yağmurlu ise çiçek tozlarının ıslanmaması için taç yapraklar kapanır. Konuk kabul edilmez.</a:t>
            </a:r>
            <a:endParaRPr lang="tr-TR" dirty="0"/>
          </a:p>
        </p:txBody>
      </p:sp>
      <p:pic>
        <p:nvPicPr>
          <p:cNvPr id="2050" name="Picture 2" descr="http://www.mentalfloss.com/wp-content/uploads/2007/09/435_pollination.jpg"/>
          <p:cNvPicPr>
            <a:picLocks noChangeAspect="1" noChangeArrowheads="1"/>
          </p:cNvPicPr>
          <p:nvPr/>
        </p:nvPicPr>
        <p:blipFill>
          <a:blip r:embed="rId2" cstate="print"/>
          <a:srcRect/>
          <a:stretch>
            <a:fillRect/>
          </a:stretch>
        </p:blipFill>
        <p:spPr bwMode="auto">
          <a:xfrm>
            <a:off x="6000760" y="1071546"/>
            <a:ext cx="3143240" cy="2398980"/>
          </a:xfrm>
          <a:prstGeom prst="rect">
            <a:avLst/>
          </a:prstGeom>
          <a:noFill/>
        </p:spPr>
      </p:pic>
      <p:pic>
        <p:nvPicPr>
          <p:cNvPr id="2052" name="Picture 4" descr="http://www.uygardergi.com/kavramlar/whole%20bee%20flower%20cropped%20and%20shrunk.jpg"/>
          <p:cNvPicPr>
            <a:picLocks noChangeAspect="1" noChangeArrowheads="1"/>
          </p:cNvPicPr>
          <p:nvPr/>
        </p:nvPicPr>
        <p:blipFill>
          <a:blip r:embed="rId3" cstate="print"/>
          <a:srcRect/>
          <a:stretch>
            <a:fillRect/>
          </a:stretch>
        </p:blipFill>
        <p:spPr bwMode="auto">
          <a:xfrm>
            <a:off x="6643702" y="3714752"/>
            <a:ext cx="2143139" cy="278608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71480"/>
            <a:ext cx="8401080" cy="2967038"/>
          </a:xfrm>
        </p:spPr>
        <p:txBody>
          <a:bodyPr>
            <a:normAutofit/>
          </a:bodyPr>
          <a:lstStyle/>
          <a:p>
            <a:r>
              <a:rPr lang="tr-TR" sz="2400" dirty="0" smtClean="0"/>
              <a:t>Bazı bitkilerin çiçek tozlarını taşıyacak konuklara ihtiyacı olmadığı için kendilerine özgü koku ve renkleri de yoktur. Bu bitkilerin çiçek tozları rüzgârla taşınır.</a:t>
            </a:r>
          </a:p>
          <a:p>
            <a:r>
              <a:rPr lang="tr-TR" sz="2400" i="1" dirty="0" err="1" smtClean="0"/>
              <a:t>Stapelia</a:t>
            </a:r>
            <a:r>
              <a:rPr lang="tr-TR" sz="2400" dirty="0" smtClean="0"/>
              <a:t> çiçeğinin güzel görünümü ve kokusu yoktur. Sinekler, yumurtalarını bırakmak için bu çiçeği seçer. Bunun nedeni bu çiçeğin görünüşünün ve kokusunun çürümüş ete benzemesidir. </a:t>
            </a:r>
            <a:endParaRPr lang="tr-TR" sz="2400" dirty="0"/>
          </a:p>
        </p:txBody>
      </p:sp>
      <p:pic>
        <p:nvPicPr>
          <p:cNvPr id="16386" name="Picture 2" descr="http://upload.wikimedia.org/wikipedia/commons/9/93/Stapelia_lepida.jpg"/>
          <p:cNvPicPr>
            <a:picLocks noChangeAspect="1" noChangeArrowheads="1"/>
          </p:cNvPicPr>
          <p:nvPr/>
        </p:nvPicPr>
        <p:blipFill>
          <a:blip r:embed="rId2" cstate="print"/>
          <a:srcRect/>
          <a:stretch>
            <a:fillRect/>
          </a:stretch>
        </p:blipFill>
        <p:spPr bwMode="auto">
          <a:xfrm>
            <a:off x="2923748" y="2998434"/>
            <a:ext cx="3857652" cy="37668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USTAFA\Desktop\tozlaşma ve döllenme.png"/>
          <p:cNvPicPr>
            <a:picLocks noGrp="1" noChangeAspect="1" noChangeArrowheads="1"/>
          </p:cNvPicPr>
          <p:nvPr>
            <p:ph idx="1"/>
          </p:nvPr>
        </p:nvPicPr>
        <p:blipFill>
          <a:blip r:embed="rId2" cstate="print"/>
          <a:srcRect/>
          <a:stretch>
            <a:fillRect/>
          </a:stretch>
        </p:blipFill>
        <p:spPr bwMode="auto">
          <a:xfrm>
            <a:off x="1288748" y="335840"/>
            <a:ext cx="6643734" cy="65151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561228"/>
          </a:xfrm>
        </p:spPr>
        <p:txBody>
          <a:bodyPr>
            <a:normAutofit/>
          </a:bodyPr>
          <a:lstStyle/>
          <a:p>
            <a:pPr algn="ctr"/>
            <a:r>
              <a:rPr lang="tr-TR" sz="3200" b="1" dirty="0" smtClean="0"/>
              <a:t>Tohumun Yolculuğu</a:t>
            </a:r>
            <a:endParaRPr lang="tr-TR" sz="3200" dirty="0"/>
          </a:p>
        </p:txBody>
      </p:sp>
      <p:sp>
        <p:nvSpPr>
          <p:cNvPr id="3" name="2 İçerik Yer Tutucusu"/>
          <p:cNvSpPr>
            <a:spLocks noGrp="1"/>
          </p:cNvSpPr>
          <p:nvPr>
            <p:ph idx="1"/>
          </p:nvPr>
        </p:nvSpPr>
        <p:spPr>
          <a:xfrm>
            <a:off x="457200" y="1428736"/>
            <a:ext cx="4186238" cy="4895864"/>
          </a:xfrm>
        </p:spPr>
        <p:txBody>
          <a:bodyPr/>
          <a:lstStyle/>
          <a:p>
            <a:r>
              <a:rPr lang="tr-TR" dirty="0" smtClean="0"/>
              <a:t>Tohumlar yeni bir bitkiyi oluşturabilecek tüm özelliklere sahiptir. </a:t>
            </a:r>
          </a:p>
          <a:p>
            <a:r>
              <a:rPr lang="tr-TR" dirty="0" smtClean="0"/>
              <a:t>Tohum sayısı bazı bitkilerde az, bazı bitkilerde ise fazladır. Örneğin, çilek, biber gibi meyvelerin tohumları fazla; kiraz, kayısı, erik gibi meyvelerin tohumları tektir.</a:t>
            </a:r>
            <a:endParaRPr lang="tr-TR" dirty="0"/>
          </a:p>
        </p:txBody>
      </p:sp>
      <p:pic>
        <p:nvPicPr>
          <p:cNvPr id="18434" name="Picture 2"/>
          <p:cNvPicPr>
            <a:picLocks noChangeAspect="1" noChangeArrowheads="1"/>
          </p:cNvPicPr>
          <p:nvPr/>
        </p:nvPicPr>
        <p:blipFill>
          <a:blip r:embed="rId2" cstate="print"/>
          <a:srcRect/>
          <a:stretch>
            <a:fillRect/>
          </a:stretch>
        </p:blipFill>
        <p:spPr bwMode="auto">
          <a:xfrm>
            <a:off x="4786314" y="1500174"/>
            <a:ext cx="4126807" cy="407196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6329378" cy="5929354"/>
          </a:xfrm>
        </p:spPr>
        <p:txBody>
          <a:bodyPr>
            <a:normAutofit/>
          </a:bodyPr>
          <a:lstStyle/>
          <a:p>
            <a:r>
              <a:rPr lang="tr-TR" dirty="0" smtClean="0"/>
              <a:t>Tohumlar yeterince büyüyüp olgunlaştıktan sonra değişik yollarla etrafa yayılabilir.</a:t>
            </a:r>
          </a:p>
          <a:p>
            <a:r>
              <a:rPr lang="tr-TR" dirty="0" smtClean="0"/>
              <a:t>Bazı bitkilerin tohumları, patlayan tohum zarfları içindedir. Tohumlar, bu şekilde uzaklara fırlatılabilir. </a:t>
            </a:r>
          </a:p>
          <a:p>
            <a:r>
              <a:rPr lang="tr-TR" dirty="0" smtClean="0"/>
              <a:t>Bazı hafif tohumların yayılması ise rüzgârla olur. </a:t>
            </a:r>
          </a:p>
          <a:p>
            <a:r>
              <a:rPr lang="tr-TR" dirty="0" smtClean="0"/>
              <a:t>Tüm bunların yanında hayvanlar da tohumların taşınmasında etkilidir. Bir hayvan, meyveyi yediğinde meyvenin içindeki tohum genellikle sindirilmez ve dışkı yoluyla toprağa atılır. Böylece tohum uzaklara taşınmış olur.</a:t>
            </a:r>
          </a:p>
        </p:txBody>
      </p:sp>
      <p:pic>
        <p:nvPicPr>
          <p:cNvPr id="20482" name="Picture 2" descr="http://img03.blogcu.com/images/b/i/t/bitkiseltedavisaglik/832ddb11855c2fe5674984b959826c36_1270898768.jpg"/>
          <p:cNvPicPr>
            <a:picLocks noChangeAspect="1" noChangeArrowheads="1"/>
          </p:cNvPicPr>
          <p:nvPr/>
        </p:nvPicPr>
        <p:blipFill>
          <a:blip r:embed="rId2" cstate="print"/>
          <a:srcRect/>
          <a:stretch>
            <a:fillRect/>
          </a:stretch>
        </p:blipFill>
        <p:spPr bwMode="auto">
          <a:xfrm>
            <a:off x="6143604" y="357166"/>
            <a:ext cx="3000396" cy="2004265"/>
          </a:xfrm>
          <a:prstGeom prst="rect">
            <a:avLst/>
          </a:prstGeom>
          <a:noFill/>
        </p:spPr>
      </p:pic>
      <p:pic>
        <p:nvPicPr>
          <p:cNvPr id="20484" name="Picture 4" descr="http://www.yeniceorman.gov.tr/yenice/isletme/isletme_dosyalar/agaclar_/agaccikler/laz_lirazi_agaci.jpg"/>
          <p:cNvPicPr>
            <a:picLocks noChangeAspect="1" noChangeArrowheads="1"/>
          </p:cNvPicPr>
          <p:nvPr/>
        </p:nvPicPr>
        <p:blipFill>
          <a:blip r:embed="rId3" cstate="print"/>
          <a:srcRect/>
          <a:stretch>
            <a:fillRect/>
          </a:stretch>
        </p:blipFill>
        <p:spPr bwMode="auto">
          <a:xfrm>
            <a:off x="6429388" y="2714620"/>
            <a:ext cx="2714612" cy="20317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6115064" cy="5715040"/>
          </a:xfrm>
        </p:spPr>
        <p:txBody>
          <a:bodyPr>
            <a:normAutofit fontScale="92500" lnSpcReduction="10000"/>
          </a:bodyPr>
          <a:lstStyle/>
          <a:p>
            <a:r>
              <a:rPr lang="tr-TR" dirty="0" smtClean="0"/>
              <a:t>Yediğimiz besinlerin büyük kısmını meyveler ve tohumlar oluşturur. Çilek, elma, domates gibi besinlerin </a:t>
            </a:r>
            <a:r>
              <a:rPr lang="tr-TR" u="sng" dirty="0" smtClean="0"/>
              <a:t>hem tohum hem de meyvelerin</a:t>
            </a:r>
            <a:r>
              <a:rPr lang="tr-TR" dirty="0" smtClean="0"/>
              <a:t>i yeriz. Kestane, ceviz gibi ağaçların yediğimiz kısımları ise </a:t>
            </a:r>
            <a:r>
              <a:rPr lang="tr-TR" u="sng" dirty="0" smtClean="0"/>
              <a:t>sadece tohumlarıdır.</a:t>
            </a:r>
            <a:r>
              <a:rPr lang="tr-TR" dirty="0" smtClean="0"/>
              <a:t> Ayçiçeğinin tohumu olan ay çekirdeği ise yediğimiz tohumlar arasındadır.</a:t>
            </a:r>
          </a:p>
          <a:p>
            <a:r>
              <a:rPr lang="tr-TR" dirty="0" smtClean="0"/>
              <a:t>Bitkiler, zeytinyağından ipliğe kadar birçok ürünün kaynağını oluşturur. Örneğin, pamuk bitkisi, tarladan toplandıktan sonra işlenmek üzere fabrikalara gönderilir. Yeni teknolojiler kullanılarak çeşitli işlemlerden geçen pamuk; yağ,  örtü, dokuma ya da elbiselerimizin kumaşı olarak kullanımında yer alır.</a:t>
            </a:r>
          </a:p>
          <a:p>
            <a:endParaRPr lang="tr-TR" dirty="0"/>
          </a:p>
        </p:txBody>
      </p:sp>
      <p:pic>
        <p:nvPicPr>
          <p:cNvPr id="19458" name="Picture 2" descr="http://www.ruyatabirler.com/images/pamuk.gif"/>
          <p:cNvPicPr>
            <a:picLocks noChangeAspect="1" noChangeArrowheads="1"/>
          </p:cNvPicPr>
          <p:nvPr/>
        </p:nvPicPr>
        <p:blipFill>
          <a:blip r:embed="rId2" cstate="print"/>
          <a:srcRect/>
          <a:stretch>
            <a:fillRect/>
          </a:stretch>
        </p:blipFill>
        <p:spPr bwMode="auto">
          <a:xfrm>
            <a:off x="6435669" y="1071546"/>
            <a:ext cx="2708331" cy="42148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561228"/>
          </a:xfrm>
        </p:spPr>
        <p:txBody>
          <a:bodyPr>
            <a:normAutofit/>
          </a:bodyPr>
          <a:lstStyle/>
          <a:p>
            <a:pPr algn="ctr"/>
            <a:r>
              <a:rPr lang="tr-TR" sz="3200" b="1" dirty="0" smtClean="0"/>
              <a:t>Çimlenme, Büyüme ve Gelişme</a:t>
            </a:r>
            <a:endParaRPr lang="tr-TR" sz="3200" dirty="0"/>
          </a:p>
        </p:txBody>
      </p:sp>
      <p:sp>
        <p:nvSpPr>
          <p:cNvPr id="3" name="2 İçerik Yer Tutucusu"/>
          <p:cNvSpPr>
            <a:spLocks noGrp="1"/>
          </p:cNvSpPr>
          <p:nvPr>
            <p:ph idx="1"/>
          </p:nvPr>
        </p:nvSpPr>
        <p:spPr>
          <a:xfrm>
            <a:off x="214282" y="1285860"/>
            <a:ext cx="8215370" cy="3643338"/>
          </a:xfrm>
        </p:spPr>
        <p:txBody>
          <a:bodyPr>
            <a:normAutofit fontScale="92500" lnSpcReduction="20000"/>
          </a:bodyPr>
          <a:lstStyle/>
          <a:p>
            <a:r>
              <a:rPr lang="tr-TR" dirty="0" smtClean="0"/>
              <a:t>Doğadaki bir tohum, uygun koşulları bulabilirse çimlenerek büyümeye başlar. Bu, bir bitkinin yaşam döngüsüdür.</a:t>
            </a:r>
          </a:p>
          <a:p>
            <a:r>
              <a:rPr lang="tr-TR" dirty="0" smtClean="0"/>
              <a:t>Tohumların çoğu, çimlenme için uygun koşullar bulana kadar uyku halindedir.</a:t>
            </a:r>
          </a:p>
          <a:p>
            <a:r>
              <a:rPr lang="tr-TR" dirty="0" smtClean="0"/>
              <a:t>Tohumun çimlenmesi için gerekli şartlar:</a:t>
            </a:r>
          </a:p>
          <a:p>
            <a:pPr>
              <a:buNone/>
            </a:pPr>
            <a:endParaRPr lang="tr-TR" dirty="0" smtClean="0"/>
          </a:p>
          <a:p>
            <a:pPr>
              <a:buBlip>
                <a:blip r:embed="rId2"/>
              </a:buBlip>
            </a:pPr>
            <a:r>
              <a:rPr lang="tr-TR" dirty="0" smtClean="0"/>
              <a:t>Su(Nem)</a:t>
            </a:r>
          </a:p>
          <a:p>
            <a:pPr>
              <a:buBlip>
                <a:blip r:embed="rId2"/>
              </a:buBlip>
            </a:pPr>
            <a:r>
              <a:rPr lang="tr-TR" dirty="0" smtClean="0"/>
              <a:t>Sıcaklık </a:t>
            </a:r>
          </a:p>
          <a:p>
            <a:pPr>
              <a:buBlip>
                <a:blip r:embed="rId2"/>
              </a:buBlip>
            </a:pPr>
            <a:r>
              <a:rPr lang="tr-TR" dirty="0" smtClean="0"/>
              <a:t>Oksijen’dir.</a:t>
            </a:r>
            <a:endParaRPr lang="tr-TR" dirty="0"/>
          </a:p>
        </p:txBody>
      </p:sp>
      <p:pic>
        <p:nvPicPr>
          <p:cNvPr id="21506" name="Picture 2" descr="C:\Users\MUSTAFA\Desktop\ureme13.png"/>
          <p:cNvPicPr>
            <a:picLocks noChangeAspect="1" noChangeArrowheads="1"/>
          </p:cNvPicPr>
          <p:nvPr/>
        </p:nvPicPr>
        <p:blipFill>
          <a:blip r:embed="rId3" cstate="print"/>
          <a:srcRect/>
          <a:stretch>
            <a:fillRect/>
          </a:stretch>
        </p:blipFill>
        <p:spPr bwMode="auto">
          <a:xfrm>
            <a:off x="2928926" y="3571875"/>
            <a:ext cx="5929354" cy="30071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TotalTime>
  <Words>631</Words>
  <Application>Microsoft Office PowerPoint</Application>
  <PresentationFormat>Ekran Gösterisi (4:3)</PresentationFormat>
  <Paragraphs>43</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Akış</vt:lpstr>
      <vt:lpstr>ÇİÇEKLİ BİTKİLERDE ÜREME, BÜYÜME ve GELİŞME</vt:lpstr>
      <vt:lpstr>Bütün Çiçekler Aynı mıdır?</vt:lpstr>
      <vt:lpstr>Çiçeklerin Daveti</vt:lpstr>
      <vt:lpstr>PowerPoint Sunusu</vt:lpstr>
      <vt:lpstr>PowerPoint Sunusu</vt:lpstr>
      <vt:lpstr>Tohumun Yolculuğu</vt:lpstr>
      <vt:lpstr>PowerPoint Sunusu</vt:lpstr>
      <vt:lpstr>PowerPoint Sunusu</vt:lpstr>
      <vt:lpstr>Çimlenme, Büyüme ve Gelişme</vt:lpstr>
      <vt:lpstr>PowerPoint Sunusu</vt:lpstr>
      <vt:lpstr>PowerPoint Sunusu</vt:lpstr>
      <vt:lpstr>Organik Tarım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HAYVANLARDA ÜREME, BÜYÜME ve GELİŞME</dc:title>
  <dc:creator>MUSTAFA</dc:creator>
  <cp:lastModifiedBy>fikret ünlü</cp:lastModifiedBy>
  <cp:revision>9</cp:revision>
  <dcterms:created xsi:type="dcterms:W3CDTF">2010-10-17T15:06:28Z</dcterms:created>
  <dcterms:modified xsi:type="dcterms:W3CDTF">2011-05-16T16:41:42Z</dcterms:modified>
</cp:coreProperties>
</file>