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4" r:id="rId17"/>
    <p:sldId id="273"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E2524ED-FCF8-4D9C-8773-ECE6598B738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D9E23FF-3226-4157-B0C0-00AE1EB31B0B}"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EE2524ED-FCF8-4D9C-8773-ECE6598B738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D9E23FF-3226-4157-B0C0-00AE1EB31B0B}" type="datetimeFigureOut">
              <a:rPr lang="tr-TR" smtClean="0"/>
              <a:pPr/>
              <a:t>16.05.2011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2524ED-FCF8-4D9C-8773-ECE6598B738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2643182"/>
            <a:ext cx="7851648" cy="1828800"/>
          </a:xfrm>
        </p:spPr>
        <p:txBody>
          <a:bodyPr/>
          <a:lstStyle/>
          <a:p>
            <a:pPr algn="ctr"/>
            <a:r>
              <a:rPr lang="tr-TR" dirty="0" smtClean="0"/>
              <a:t>VÜCUDUMUZDA SİSTEMLER</a:t>
            </a:r>
            <a:endParaRPr lang="tr-TR" dirty="0"/>
          </a:p>
        </p:txBody>
      </p:sp>
      <p:sp>
        <p:nvSpPr>
          <p:cNvPr id="3" name="2 Alt Başlık"/>
          <p:cNvSpPr>
            <a:spLocks noGrp="1"/>
          </p:cNvSpPr>
          <p:nvPr>
            <p:ph type="subTitle" idx="1"/>
          </p:nvPr>
        </p:nvSpPr>
        <p:spPr>
          <a:xfrm>
            <a:off x="785786" y="4572008"/>
            <a:ext cx="7854696" cy="1752600"/>
          </a:xfrm>
        </p:spPr>
        <p:txBody>
          <a:bodyPr>
            <a:normAutofit/>
          </a:bodyPr>
          <a:lstStyle/>
          <a:p>
            <a:pPr algn="ctr"/>
            <a:r>
              <a:rPr lang="tr-TR" sz="3600" dirty="0" smtClean="0"/>
              <a:t>Denetleyici ve Düzenleyici Sistemler</a:t>
            </a:r>
            <a:endParaRPr lang="tr-TR" sz="3600" dirty="0"/>
          </a:p>
        </p:txBody>
      </p:sp>
      <p:pic>
        <p:nvPicPr>
          <p:cNvPr id="4" name="Picture 2" descr="C:\Users\MUSTAFA\Desktop\strateji\LOGOMUZ.png"/>
          <p:cNvPicPr>
            <a:picLocks noChangeAspect="1" noChangeArrowheads="1"/>
          </p:cNvPicPr>
          <p:nvPr/>
        </p:nvPicPr>
        <p:blipFill>
          <a:blip r:embed="rId2" cstate="print"/>
          <a:srcRect/>
          <a:stretch>
            <a:fillRect/>
          </a:stretch>
        </p:blipFill>
        <p:spPr bwMode="auto">
          <a:xfrm>
            <a:off x="2643174" y="0"/>
            <a:ext cx="3741417" cy="2801942"/>
          </a:xfrm>
          <a:prstGeom prst="rect">
            <a:avLst/>
          </a:prstGeom>
          <a:noFill/>
        </p:spPr>
      </p:pic>
      <p:pic>
        <p:nvPicPr>
          <p:cNvPr id="1026" name="Picture 2" descr="D:\FLASH OLARAK DÜZENLENENCEK SUNULAR\özgün slayttt\77\ÜNİTE 1 VÜCUDUMUZDA SİSTEMLER\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237312"/>
            <a:ext cx="1761953" cy="620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632666"/>
          </a:xfrm>
        </p:spPr>
        <p:txBody>
          <a:bodyPr>
            <a:normAutofit/>
          </a:bodyPr>
          <a:lstStyle/>
          <a:p>
            <a:pPr algn="ctr"/>
            <a:r>
              <a:rPr lang="tr-TR" sz="3200" dirty="0" smtClean="0"/>
              <a:t>Hipofiz Bezi</a:t>
            </a:r>
            <a:endParaRPr lang="tr-TR" sz="3200" dirty="0"/>
          </a:p>
        </p:txBody>
      </p:sp>
      <p:sp>
        <p:nvSpPr>
          <p:cNvPr id="3" name="2 İçerik Yer Tutucusu"/>
          <p:cNvSpPr>
            <a:spLocks noGrp="1"/>
          </p:cNvSpPr>
          <p:nvPr>
            <p:ph idx="1"/>
          </p:nvPr>
        </p:nvSpPr>
        <p:spPr>
          <a:xfrm>
            <a:off x="357158" y="1428736"/>
            <a:ext cx="6500858" cy="4895864"/>
          </a:xfrm>
        </p:spPr>
        <p:txBody>
          <a:bodyPr/>
          <a:lstStyle/>
          <a:p>
            <a:pPr>
              <a:buNone/>
            </a:pPr>
            <a:r>
              <a:rPr lang="tr-TR" b="1" dirty="0" smtClean="0"/>
              <a:t>Salgıladığı Hormon: </a:t>
            </a:r>
            <a:r>
              <a:rPr lang="tr-TR" i="1" dirty="0" smtClean="0"/>
              <a:t>Büyüme hormonu</a:t>
            </a:r>
          </a:p>
          <a:p>
            <a:pPr>
              <a:buNone/>
            </a:pPr>
            <a:r>
              <a:rPr lang="tr-TR" b="1" dirty="0" smtClean="0"/>
              <a:t>Görevleri:</a:t>
            </a:r>
          </a:p>
          <a:p>
            <a:r>
              <a:rPr lang="tr-TR" dirty="0" smtClean="0"/>
              <a:t>İç salgı bezlerinin çalışmasını </a:t>
            </a:r>
          </a:p>
          <a:p>
            <a:pPr>
              <a:buNone/>
            </a:pPr>
            <a:r>
              <a:rPr lang="tr-TR" dirty="0" smtClean="0"/>
              <a:t>denetler ve düzenler.</a:t>
            </a:r>
          </a:p>
          <a:p>
            <a:r>
              <a:rPr lang="tr-TR" dirty="0" smtClean="0"/>
              <a:t>Büyümeyi sağlar.</a:t>
            </a:r>
          </a:p>
          <a:p>
            <a:r>
              <a:rPr lang="it-IT" dirty="0" smtClean="0"/>
              <a:t>İç salgı bezleri ile sinir sistemi</a:t>
            </a:r>
            <a:endParaRPr lang="tr-TR" dirty="0" smtClean="0"/>
          </a:p>
          <a:p>
            <a:pPr>
              <a:buNone/>
            </a:pPr>
            <a:r>
              <a:rPr lang="tr-TR" dirty="0" smtClean="0"/>
              <a:t>arasındaki uyumu sağlar.</a:t>
            </a:r>
          </a:p>
          <a:p>
            <a:r>
              <a:rPr lang="tr-TR" dirty="0" smtClean="0"/>
              <a:t>Fazla salgılandığında devlik, az salgılandığında cücelik hastalığı oluşur.</a:t>
            </a:r>
          </a:p>
        </p:txBody>
      </p:sp>
      <p:pic>
        <p:nvPicPr>
          <p:cNvPr id="4" name="Picture 3" descr="23"/>
          <p:cNvPicPr>
            <a:picLocks noChangeAspect="1" noChangeArrowheads="1"/>
          </p:cNvPicPr>
          <p:nvPr/>
        </p:nvPicPr>
        <p:blipFill>
          <a:blip r:embed="rId2" cstate="print"/>
          <a:srcRect/>
          <a:stretch>
            <a:fillRect/>
          </a:stretch>
        </p:blipFill>
        <p:spPr>
          <a:xfrm>
            <a:off x="5500694" y="2143116"/>
            <a:ext cx="3457233" cy="27146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489790"/>
          </a:xfrm>
        </p:spPr>
        <p:txBody>
          <a:bodyPr>
            <a:normAutofit fontScale="90000"/>
          </a:bodyPr>
          <a:lstStyle/>
          <a:p>
            <a:pPr algn="ctr"/>
            <a:r>
              <a:rPr lang="tr-TR" sz="3200" dirty="0" err="1" smtClean="0"/>
              <a:t>Tiroid</a:t>
            </a:r>
            <a:r>
              <a:rPr lang="tr-TR" sz="3200" dirty="0" smtClean="0"/>
              <a:t> Bezi</a:t>
            </a:r>
            <a:endParaRPr lang="tr-TR" sz="3200" dirty="0"/>
          </a:p>
        </p:txBody>
      </p:sp>
      <p:sp>
        <p:nvSpPr>
          <p:cNvPr id="3" name="2 İçerik Yer Tutucusu"/>
          <p:cNvSpPr>
            <a:spLocks noGrp="1"/>
          </p:cNvSpPr>
          <p:nvPr>
            <p:ph idx="1"/>
          </p:nvPr>
        </p:nvSpPr>
        <p:spPr>
          <a:xfrm>
            <a:off x="571472" y="4286256"/>
            <a:ext cx="7929586" cy="2357454"/>
          </a:xfrm>
        </p:spPr>
        <p:txBody>
          <a:bodyPr>
            <a:normAutofit fontScale="85000" lnSpcReduction="10000"/>
          </a:bodyPr>
          <a:lstStyle/>
          <a:p>
            <a:pPr>
              <a:buNone/>
            </a:pPr>
            <a:r>
              <a:rPr lang="tr-TR" b="1" dirty="0" smtClean="0"/>
              <a:t>Salgıladığı Hormon: </a:t>
            </a:r>
            <a:r>
              <a:rPr lang="tr-TR" i="1" dirty="0" smtClean="0"/>
              <a:t>Tiroksin hormonu</a:t>
            </a:r>
          </a:p>
          <a:p>
            <a:pPr>
              <a:buNone/>
            </a:pPr>
            <a:r>
              <a:rPr lang="tr-TR" b="1" dirty="0" smtClean="0"/>
              <a:t>Görevi:</a:t>
            </a:r>
          </a:p>
          <a:p>
            <a:r>
              <a:rPr lang="tr-TR" dirty="0" smtClean="0"/>
              <a:t>Büyümeyi, gelişmeyi ve vücudumuzdaki diğer kimyasal olayları düzenler.</a:t>
            </a:r>
          </a:p>
          <a:p>
            <a:pPr>
              <a:lnSpc>
                <a:spcPct val="90000"/>
              </a:lnSpc>
              <a:defRPr/>
            </a:pPr>
            <a:r>
              <a:rPr lang="tr-TR" dirty="0" smtClean="0"/>
              <a:t>Eğer vücuda yeterince iyot alınmazsa tiroit bezi aşırı şişerek tiroksin üretmeye çalışır.  Sonuçta tiroit bezi büyümekte ve “guatr”  adı verilen rahatsızlığa sebep olmaktadır.</a:t>
            </a:r>
          </a:p>
          <a:p>
            <a:endParaRPr lang="tr-TR" dirty="0"/>
          </a:p>
        </p:txBody>
      </p:sp>
      <p:pic>
        <p:nvPicPr>
          <p:cNvPr id="4" name="Picture 4" descr="thyroid"/>
          <p:cNvPicPr>
            <a:picLocks noChangeAspect="1" noChangeArrowheads="1"/>
          </p:cNvPicPr>
          <p:nvPr/>
        </p:nvPicPr>
        <p:blipFill>
          <a:blip r:embed="rId2" cstate="print"/>
          <a:srcRect/>
          <a:stretch>
            <a:fillRect/>
          </a:stretch>
        </p:blipFill>
        <p:spPr bwMode="auto">
          <a:xfrm>
            <a:off x="2714612" y="928670"/>
            <a:ext cx="3744953" cy="31670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489790"/>
          </a:xfrm>
        </p:spPr>
        <p:txBody>
          <a:bodyPr>
            <a:normAutofit fontScale="90000"/>
          </a:bodyPr>
          <a:lstStyle/>
          <a:p>
            <a:pPr algn="ctr"/>
            <a:r>
              <a:rPr lang="tr-TR" sz="3200" dirty="0" smtClean="0"/>
              <a:t>Pankreas</a:t>
            </a:r>
            <a:endParaRPr lang="tr-TR" sz="3200" dirty="0"/>
          </a:p>
        </p:txBody>
      </p:sp>
      <p:sp>
        <p:nvSpPr>
          <p:cNvPr id="3" name="2 İçerik Yer Tutucusu"/>
          <p:cNvSpPr>
            <a:spLocks noGrp="1"/>
          </p:cNvSpPr>
          <p:nvPr>
            <p:ph idx="1"/>
          </p:nvPr>
        </p:nvSpPr>
        <p:spPr>
          <a:xfrm>
            <a:off x="0" y="1214422"/>
            <a:ext cx="5329246" cy="5110178"/>
          </a:xfrm>
        </p:spPr>
        <p:txBody>
          <a:bodyPr/>
          <a:lstStyle/>
          <a:p>
            <a:pPr>
              <a:buNone/>
            </a:pPr>
            <a:r>
              <a:rPr lang="tr-TR" b="1" dirty="0" smtClean="0"/>
              <a:t>Salgıladığı Hormonlar ve Görevleri:</a:t>
            </a:r>
          </a:p>
          <a:p>
            <a:r>
              <a:rPr lang="tr-TR" i="1" dirty="0" err="1" smtClean="0"/>
              <a:t>İnsülin</a:t>
            </a:r>
            <a:r>
              <a:rPr lang="tr-TR" i="1" dirty="0" smtClean="0"/>
              <a:t>: </a:t>
            </a:r>
            <a:r>
              <a:rPr lang="tr-TR" dirty="0" smtClean="0"/>
              <a:t>Kan şekerini düşürür.</a:t>
            </a:r>
          </a:p>
          <a:p>
            <a:r>
              <a:rPr lang="tr-TR" i="1" dirty="0" err="1" smtClean="0"/>
              <a:t>Glukagon</a:t>
            </a:r>
            <a:r>
              <a:rPr lang="tr-TR" i="1" dirty="0" smtClean="0"/>
              <a:t>: </a:t>
            </a:r>
            <a:r>
              <a:rPr lang="tr-TR" dirty="0" smtClean="0"/>
              <a:t>Kan şekerini artırır.</a:t>
            </a:r>
          </a:p>
          <a:p>
            <a:r>
              <a:rPr lang="tr-TR" sz="2800" dirty="0" err="1" smtClean="0"/>
              <a:t>İnsülin</a:t>
            </a:r>
            <a:r>
              <a:rPr lang="tr-TR" sz="2800" dirty="0" smtClean="0"/>
              <a:t> yetersiz salgılandığında, kandaki şeker düzeyi yükselir.İdrarda glikoz görülür.Bu da şeker hastalığına yol açar.</a:t>
            </a:r>
            <a:endParaRPr lang="tr-TR" dirty="0"/>
          </a:p>
        </p:txBody>
      </p:sp>
      <p:pic>
        <p:nvPicPr>
          <p:cNvPr id="4" name="Picture 6"/>
          <p:cNvPicPr>
            <a:picLocks noChangeAspect="1" noChangeArrowheads="1"/>
          </p:cNvPicPr>
          <p:nvPr/>
        </p:nvPicPr>
        <p:blipFill>
          <a:blip r:embed="rId2" cstate="print"/>
          <a:srcRect/>
          <a:stretch>
            <a:fillRect/>
          </a:stretch>
        </p:blipFill>
        <p:spPr bwMode="auto">
          <a:xfrm>
            <a:off x="5543550" y="1928802"/>
            <a:ext cx="3600450" cy="29400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561228"/>
          </a:xfrm>
        </p:spPr>
        <p:txBody>
          <a:bodyPr>
            <a:normAutofit/>
          </a:bodyPr>
          <a:lstStyle/>
          <a:p>
            <a:pPr algn="ctr"/>
            <a:r>
              <a:rPr lang="tr-TR" sz="3200" dirty="0" smtClean="0"/>
              <a:t>Böbrek Üstü Bezleri</a:t>
            </a:r>
            <a:endParaRPr lang="tr-TR" sz="3200" dirty="0"/>
          </a:p>
        </p:txBody>
      </p:sp>
      <p:sp>
        <p:nvSpPr>
          <p:cNvPr id="3" name="2 İçerik Yer Tutucusu"/>
          <p:cNvSpPr>
            <a:spLocks noGrp="1"/>
          </p:cNvSpPr>
          <p:nvPr>
            <p:ph idx="1"/>
          </p:nvPr>
        </p:nvSpPr>
        <p:spPr>
          <a:xfrm>
            <a:off x="457200" y="1357298"/>
            <a:ext cx="5472122" cy="4967302"/>
          </a:xfrm>
        </p:spPr>
        <p:txBody>
          <a:bodyPr/>
          <a:lstStyle/>
          <a:p>
            <a:r>
              <a:rPr lang="tr-TR" b="1" dirty="0" smtClean="0"/>
              <a:t>Salgıladığı Hormon: </a:t>
            </a:r>
            <a:r>
              <a:rPr lang="tr-TR" i="1" dirty="0" smtClean="0"/>
              <a:t>Adrenalin hormonu</a:t>
            </a:r>
          </a:p>
          <a:p>
            <a:pPr>
              <a:buNone/>
            </a:pPr>
            <a:r>
              <a:rPr lang="tr-TR" b="1" dirty="0" smtClean="0"/>
              <a:t>Görevi:</a:t>
            </a:r>
          </a:p>
          <a:p>
            <a:r>
              <a:rPr lang="tr-TR" dirty="0" smtClean="0"/>
              <a:t>Korku, coşku, heyecan ve öfke anlarında metabolizmayı hızlandırır.</a:t>
            </a:r>
          </a:p>
          <a:p>
            <a:r>
              <a:rPr lang="tr-TR" dirty="0" smtClean="0"/>
              <a:t>Gözbebeğinin büyüyüp küçülmesini sağlar.</a:t>
            </a:r>
            <a:endParaRPr lang="tr-TR" dirty="0"/>
          </a:p>
        </p:txBody>
      </p:sp>
      <p:pic>
        <p:nvPicPr>
          <p:cNvPr id="4" name="Picture 10"/>
          <p:cNvPicPr>
            <a:picLocks noChangeAspect="1" noChangeArrowheads="1"/>
          </p:cNvPicPr>
          <p:nvPr/>
        </p:nvPicPr>
        <p:blipFill>
          <a:blip r:embed="rId2" cstate="print"/>
          <a:srcRect/>
          <a:stretch>
            <a:fillRect/>
          </a:stretch>
        </p:blipFill>
        <p:spPr bwMode="auto">
          <a:xfrm>
            <a:off x="6072198" y="2000240"/>
            <a:ext cx="2928958" cy="287496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561228"/>
          </a:xfrm>
        </p:spPr>
        <p:txBody>
          <a:bodyPr>
            <a:normAutofit/>
          </a:bodyPr>
          <a:lstStyle/>
          <a:p>
            <a:pPr algn="ctr"/>
            <a:r>
              <a:rPr lang="tr-TR" sz="3200" dirty="0" smtClean="0"/>
              <a:t>Erkeklerde Testisler(Er bezleri)</a:t>
            </a:r>
            <a:endParaRPr lang="tr-TR" sz="3200" dirty="0"/>
          </a:p>
        </p:txBody>
      </p:sp>
      <p:sp>
        <p:nvSpPr>
          <p:cNvPr id="3" name="2 İçerik Yer Tutucusu"/>
          <p:cNvSpPr>
            <a:spLocks noGrp="1"/>
          </p:cNvSpPr>
          <p:nvPr>
            <p:ph idx="1"/>
          </p:nvPr>
        </p:nvSpPr>
        <p:spPr>
          <a:xfrm>
            <a:off x="428596" y="1214422"/>
            <a:ext cx="8329642" cy="2357454"/>
          </a:xfrm>
        </p:spPr>
        <p:txBody>
          <a:bodyPr/>
          <a:lstStyle/>
          <a:p>
            <a:r>
              <a:rPr lang="tr-TR" b="1" dirty="0" smtClean="0"/>
              <a:t>Salgıladığı Hormon: </a:t>
            </a:r>
            <a:r>
              <a:rPr lang="tr-TR" i="1" dirty="0" smtClean="0"/>
              <a:t>Eşeysel hormonlar(</a:t>
            </a:r>
            <a:r>
              <a:rPr lang="tr-TR" i="1" dirty="0" err="1" smtClean="0"/>
              <a:t>Testesteron</a:t>
            </a:r>
            <a:r>
              <a:rPr lang="tr-TR" i="1" dirty="0" smtClean="0"/>
              <a:t>)</a:t>
            </a:r>
          </a:p>
          <a:p>
            <a:pPr>
              <a:buNone/>
            </a:pPr>
            <a:r>
              <a:rPr lang="tr-TR" b="1" dirty="0" smtClean="0"/>
              <a:t>Görevleri:</a:t>
            </a:r>
          </a:p>
          <a:p>
            <a:r>
              <a:rPr lang="tr-TR" dirty="0" smtClean="0"/>
              <a:t>Ergenlik döneminde, erkeğe özgü özelliklerin oluşmasını sağlar.</a:t>
            </a:r>
          </a:p>
          <a:p>
            <a:r>
              <a:rPr lang="tr-TR" dirty="0" smtClean="0"/>
              <a:t>Erkek üreme hücrelerinin (sperm) oluşmasını sağlar.</a:t>
            </a:r>
            <a:endParaRPr lang="tr-TR" dirty="0"/>
          </a:p>
        </p:txBody>
      </p:sp>
      <p:sp>
        <p:nvSpPr>
          <p:cNvPr id="4" name="1 Başlık"/>
          <p:cNvSpPr txBox="1">
            <a:spLocks/>
          </p:cNvSpPr>
          <p:nvPr/>
        </p:nvSpPr>
        <p:spPr>
          <a:xfrm>
            <a:off x="571472" y="3643314"/>
            <a:ext cx="8229600" cy="489790"/>
          </a:xfrm>
          <a:prstGeom prst="rect">
            <a:avLst/>
          </a:prstGeom>
        </p:spPr>
        <p:txBody>
          <a:bodyPr vert="horz" lIns="0" rIns="0" bIns="0"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chemeClr val="tx2"/>
                </a:solidFill>
                <a:effectLst/>
                <a:uLnTx/>
                <a:uFillTx/>
                <a:latin typeface="+mj-lt"/>
                <a:ea typeface="+mj-ea"/>
                <a:cs typeface="+mj-cs"/>
              </a:rPr>
              <a:t>Kadınlarda</a:t>
            </a:r>
            <a:r>
              <a:rPr kumimoji="0" lang="tr-TR" sz="3200" b="0" i="0" u="none" strike="noStrike" kern="1200" cap="none" spc="0" normalizeH="0" noProof="0" dirty="0" smtClean="0">
                <a:ln>
                  <a:noFill/>
                </a:ln>
                <a:solidFill>
                  <a:schemeClr val="tx2"/>
                </a:solidFill>
                <a:effectLst/>
                <a:uLnTx/>
                <a:uFillTx/>
                <a:latin typeface="+mj-lt"/>
                <a:ea typeface="+mj-ea"/>
                <a:cs typeface="+mj-cs"/>
              </a:rPr>
              <a:t> Yumurtalıklar</a:t>
            </a:r>
            <a:endParaRPr kumimoji="0" lang="tr-TR"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2 İçerik Yer Tutucusu"/>
          <p:cNvSpPr txBox="1">
            <a:spLocks/>
          </p:cNvSpPr>
          <p:nvPr/>
        </p:nvSpPr>
        <p:spPr>
          <a:xfrm>
            <a:off x="500034" y="4214818"/>
            <a:ext cx="8329642" cy="2357454"/>
          </a:xfrm>
          <a:prstGeom prst="rect">
            <a:avLst/>
          </a:prstGeom>
        </p:spPr>
        <p:txBody>
          <a:bodyPr vert="horz">
            <a:normAutofit/>
          </a:bodyPr>
          <a:lstStyle/>
          <a:p>
            <a:pPr marL="274320" lvl="0" indent="-274320">
              <a:spcBef>
                <a:spcPct val="20000"/>
              </a:spcBef>
              <a:buClr>
                <a:schemeClr val="accent3"/>
              </a:buClr>
              <a:buSzPct val="95000"/>
              <a:buFont typeface="Wingdings 2"/>
              <a:buChar char=""/>
            </a:pPr>
            <a:r>
              <a:rPr kumimoji="0" lang="tr-TR" sz="2600" b="1" i="0" u="none" strike="noStrike" kern="1200" cap="none" spc="0" normalizeH="0" baseline="0" noProof="0" dirty="0" smtClean="0">
                <a:ln>
                  <a:noFill/>
                </a:ln>
                <a:solidFill>
                  <a:schemeClr val="tx1"/>
                </a:solidFill>
                <a:effectLst/>
                <a:uLnTx/>
                <a:uFillTx/>
                <a:latin typeface="+mn-lt"/>
                <a:ea typeface="+mn-ea"/>
                <a:cs typeface="+mn-cs"/>
              </a:rPr>
              <a:t>Salgıladığı Hormon: </a:t>
            </a:r>
            <a:r>
              <a:rPr lang="tr-TR" sz="2400" i="1" dirty="0" smtClean="0"/>
              <a:t>Eşeysel hormonlar(</a:t>
            </a:r>
            <a:r>
              <a:rPr lang="tr-TR" sz="2400" i="1" dirty="0" err="1" smtClean="0"/>
              <a:t>Ostrojen</a:t>
            </a:r>
            <a:r>
              <a:rPr lang="tr-TR" sz="2400" i="1" dirty="0" smtClean="0"/>
              <a:t>)</a:t>
            </a:r>
            <a:endParaRPr kumimoji="0" lang="tr-TR"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600" b="1" i="0" u="none" strike="noStrike" kern="1200" cap="none" spc="0" normalizeH="0" baseline="0" noProof="0" dirty="0" smtClean="0">
                <a:ln>
                  <a:noFill/>
                </a:ln>
                <a:solidFill>
                  <a:schemeClr val="tx1"/>
                </a:solidFill>
                <a:effectLst/>
                <a:uLnTx/>
                <a:uFillTx/>
                <a:latin typeface="+mn-lt"/>
                <a:ea typeface="+mn-ea"/>
                <a:cs typeface="+mn-cs"/>
              </a:rPr>
              <a:t>Görevleri:</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tr-TR" sz="2600" b="0" i="0" u="none" strike="noStrike" kern="1200" cap="none" spc="0" normalizeH="0" baseline="0" noProof="0" dirty="0" smtClean="0">
                <a:ln>
                  <a:noFill/>
                </a:ln>
                <a:solidFill>
                  <a:schemeClr val="tx1"/>
                </a:solidFill>
                <a:effectLst/>
                <a:uLnTx/>
                <a:uFillTx/>
                <a:latin typeface="+mn-lt"/>
                <a:ea typeface="+mn-ea"/>
                <a:cs typeface="+mn-cs"/>
              </a:rPr>
              <a:t>Ergenlik döneminde, dişiye</a:t>
            </a:r>
            <a:r>
              <a:rPr kumimoji="0" lang="tr-TR" sz="2600" b="0" i="0" u="none" strike="noStrike" kern="1200" cap="none" spc="0" normalizeH="0" noProof="0" dirty="0" smtClean="0">
                <a:ln>
                  <a:noFill/>
                </a:ln>
                <a:solidFill>
                  <a:schemeClr val="tx1"/>
                </a:solidFill>
                <a:effectLst/>
                <a:uLnTx/>
                <a:uFillTx/>
                <a:latin typeface="+mn-lt"/>
                <a:ea typeface="+mn-ea"/>
                <a:cs typeface="+mn-cs"/>
              </a:rPr>
              <a:t> </a:t>
            </a:r>
            <a:r>
              <a:rPr kumimoji="0" lang="tr-TR" sz="2600" b="0" i="0" u="none" strike="noStrike" kern="1200" cap="none" spc="0" normalizeH="0" baseline="0" noProof="0" dirty="0" smtClean="0">
                <a:ln>
                  <a:noFill/>
                </a:ln>
                <a:solidFill>
                  <a:schemeClr val="tx1"/>
                </a:solidFill>
                <a:effectLst/>
                <a:uLnTx/>
                <a:uFillTx/>
                <a:latin typeface="+mn-lt"/>
                <a:ea typeface="+mn-ea"/>
                <a:cs typeface="+mn-cs"/>
              </a:rPr>
              <a:t>özgü özelliklerin oluşmasını sağlar.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tr-TR" sz="2600" b="0" i="0" u="none" strike="noStrike" kern="1200" cap="none" spc="0" normalizeH="0" baseline="0" noProof="0" dirty="0" smtClean="0">
                <a:ln>
                  <a:noFill/>
                </a:ln>
                <a:solidFill>
                  <a:schemeClr val="tx1"/>
                </a:solidFill>
                <a:effectLst/>
                <a:uLnTx/>
                <a:uFillTx/>
                <a:latin typeface="+mn-lt"/>
                <a:ea typeface="+mn-ea"/>
                <a:cs typeface="+mn-cs"/>
              </a:rPr>
              <a:t>Dişi üreme hücrelerinin (yumurta) oluşmasını sağlar.</a:t>
            </a: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538806"/>
          </a:xfrm>
        </p:spPr>
        <p:txBody>
          <a:bodyPr>
            <a:normAutofit/>
          </a:bodyPr>
          <a:lstStyle/>
          <a:p>
            <a:r>
              <a:rPr lang="tr-TR" dirty="0" smtClean="0"/>
              <a:t>Denetleyici ve düzenleyici sistemiz, farklı görev ve yapıdaki organların ve sistemlerin uyum içinde çalışmasını sağlar. Bunun için sinir sistemi ve iç salgı bezlerimiz birbiriyle etkileşim içerisindedir. </a:t>
            </a:r>
          </a:p>
          <a:p>
            <a:pPr>
              <a:buNone/>
            </a:pPr>
            <a:r>
              <a:rPr lang="tr-TR" u="sng" dirty="0" smtClean="0"/>
              <a:t>Bu sistemimizin sağlığını korumak için:</a:t>
            </a:r>
          </a:p>
          <a:p>
            <a:r>
              <a:rPr lang="tr-TR" dirty="0" smtClean="0"/>
              <a:t>Dengeli ve düzenli beslenmeliyiz.</a:t>
            </a:r>
          </a:p>
          <a:p>
            <a:r>
              <a:rPr lang="tr-TR" dirty="0" smtClean="0"/>
              <a:t>Denetleyici ve düzenleyici sistemimizi olumsuz etkileyecek alkol, sigara ve uyuşturucu gibi zararlı maddelerden uzak durmalıyız. </a:t>
            </a:r>
          </a:p>
          <a:p>
            <a:r>
              <a:rPr lang="tr-TR" dirty="0" smtClean="0"/>
              <a:t>Sinir sistemimize zarar verebilecek ağır sporlardan, ani hareketlerden, çarpma ve darbelerden kaçınmalıyız.</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ndocrine System"/>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Türk Telekom YİBO</a:t>
            </a:r>
          </a:p>
          <a:p>
            <a:pPr algn="ctr">
              <a:buNone/>
            </a:pPr>
            <a:r>
              <a:rPr lang="tr-TR" sz="4800" b="1" i="1" dirty="0" smtClean="0"/>
              <a:t>Digor/KARS</a:t>
            </a:r>
            <a:endParaRPr lang="tr-TR" sz="4800" b="1" i="1" dirty="0"/>
          </a:p>
        </p:txBody>
      </p:sp>
      <p:pic>
        <p:nvPicPr>
          <p:cNvPr id="2050" name="Picture 2" descr="C:\Users\MUSTAFA\Desktop\strateji\LOGOMUZ.png"/>
          <p:cNvPicPr>
            <a:picLocks noChangeAspect="1" noChangeArrowheads="1"/>
          </p:cNvPicPr>
          <p:nvPr/>
        </p:nvPicPr>
        <p:blipFill>
          <a:blip r:embed="rId2" cstate="print"/>
          <a:srcRect/>
          <a:stretch>
            <a:fillRect/>
          </a:stretch>
        </p:blipFill>
        <p:spPr bwMode="auto">
          <a:xfrm>
            <a:off x="2680034" y="79512"/>
            <a:ext cx="3500462" cy="2621491"/>
          </a:xfrm>
          <a:prstGeom prst="rect">
            <a:avLst/>
          </a:prstGeom>
          <a:noFill/>
        </p:spPr>
      </p:pic>
      <p:pic>
        <p:nvPicPr>
          <p:cNvPr id="2" name="Picture 2" descr="D:\FLASH OLARAK DÜZENLENENCEK SUNULAR\özgün slayttt\77\ÜNİTE 1 VÜCUDUMUZDA SİSTEMLER\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237312"/>
            <a:ext cx="1761953" cy="620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1357322"/>
          </a:xfrm>
        </p:spPr>
        <p:txBody>
          <a:bodyPr/>
          <a:lstStyle/>
          <a:p>
            <a:r>
              <a:rPr lang="tr-TR" dirty="0" smtClean="0"/>
              <a:t>Vücudumuzdaki sistemlerin düzenli, uyumlu ve sorunsuz olarak çalışmasını, </a:t>
            </a:r>
            <a:r>
              <a:rPr lang="tr-TR" b="1" dirty="0" smtClean="0"/>
              <a:t>denetleyici ve düzenleyici sistemimiz </a:t>
            </a:r>
            <a:r>
              <a:rPr lang="tr-TR" dirty="0" smtClean="0"/>
              <a:t>sağlar.</a:t>
            </a:r>
            <a:endParaRPr lang="tr-TR" dirty="0"/>
          </a:p>
        </p:txBody>
      </p:sp>
      <p:pic>
        <p:nvPicPr>
          <p:cNvPr id="1027" name="Picture 3"/>
          <p:cNvPicPr>
            <a:picLocks noChangeAspect="1" noChangeArrowheads="1"/>
          </p:cNvPicPr>
          <p:nvPr/>
        </p:nvPicPr>
        <p:blipFill>
          <a:blip r:embed="rId2" cstate="print"/>
          <a:srcRect/>
          <a:stretch>
            <a:fillRect/>
          </a:stretch>
        </p:blipFill>
        <p:spPr bwMode="auto">
          <a:xfrm>
            <a:off x="681377" y="2071678"/>
            <a:ext cx="7605399" cy="57150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929190" y="3000372"/>
            <a:ext cx="3581400" cy="3124200"/>
          </a:xfrm>
          <a:prstGeom prst="rect">
            <a:avLst/>
          </a:prstGeom>
          <a:noFill/>
          <a:ln w="9525">
            <a:noFill/>
            <a:miter lim="800000"/>
            <a:headEnd/>
            <a:tailEnd/>
          </a:ln>
        </p:spPr>
      </p:pic>
      <p:sp>
        <p:nvSpPr>
          <p:cNvPr id="7" name="2 İçerik Yer Tutucusu"/>
          <p:cNvSpPr txBox="1">
            <a:spLocks/>
          </p:cNvSpPr>
          <p:nvPr/>
        </p:nvSpPr>
        <p:spPr>
          <a:xfrm>
            <a:off x="357158" y="3000372"/>
            <a:ext cx="4071966" cy="321471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tr-TR" sz="3800" b="1" i="0" u="none" strike="noStrike" kern="1200" cap="none" spc="0" normalizeH="0" baseline="0" noProof="0" dirty="0" smtClean="0">
                <a:ln>
                  <a:noFill/>
                </a:ln>
                <a:solidFill>
                  <a:srgbClr val="FF0000"/>
                </a:solidFill>
                <a:effectLst/>
                <a:uLnTx/>
                <a:uFillTx/>
                <a:latin typeface="+mn-lt"/>
                <a:ea typeface="+mn-ea"/>
                <a:cs typeface="+mn-cs"/>
              </a:rPr>
              <a:t>Sinir</a:t>
            </a:r>
            <a:r>
              <a:rPr kumimoji="0" lang="tr-TR" sz="3800" b="1" i="0" u="none" strike="noStrike" kern="1200" cap="none" spc="0" normalizeH="0" noProof="0" dirty="0" smtClean="0">
                <a:ln>
                  <a:noFill/>
                </a:ln>
                <a:solidFill>
                  <a:srgbClr val="FF0000"/>
                </a:solidFill>
                <a:effectLst/>
                <a:uLnTx/>
                <a:uFillTx/>
                <a:latin typeface="+mn-lt"/>
                <a:ea typeface="+mn-ea"/>
                <a:cs typeface="+mn-cs"/>
              </a:rPr>
              <a:t> Sistemi:</a:t>
            </a:r>
          </a:p>
          <a:p>
            <a:r>
              <a:rPr lang="tr-TR" sz="2800" dirty="0"/>
              <a:t>Sinir </a:t>
            </a:r>
            <a:r>
              <a:rPr lang="tr-TR" sz="2800" dirty="0" smtClean="0"/>
              <a:t>sistemimiz vücudumuzdan ve çevreden </a:t>
            </a:r>
            <a:r>
              <a:rPr lang="tr-TR" sz="2800" dirty="0"/>
              <a:t>aldığı bilgileri değerlendirir,</a:t>
            </a:r>
          </a:p>
          <a:p>
            <a:r>
              <a:rPr lang="tr-TR" sz="2800" dirty="0"/>
              <a:t>bunlara uygun </a:t>
            </a:r>
            <a:r>
              <a:rPr lang="tr-TR" sz="2800" dirty="0" smtClean="0"/>
              <a:t>cevaplar oluşturur </a:t>
            </a:r>
            <a:r>
              <a:rPr lang="tr-TR" sz="2800" dirty="0"/>
              <a:t>ve </a:t>
            </a:r>
            <a:r>
              <a:rPr lang="tr-TR" sz="2800" dirty="0" smtClean="0"/>
              <a:t>böylece vücudumuzun </a:t>
            </a:r>
            <a:r>
              <a:rPr lang="tr-TR" sz="2800" dirty="0"/>
              <a:t>düzenli </a:t>
            </a:r>
            <a:r>
              <a:rPr lang="tr-TR" sz="2800" dirty="0" smtClean="0"/>
              <a:t>ve uyumlu </a:t>
            </a:r>
            <a:r>
              <a:rPr lang="tr-TR" sz="2800" dirty="0"/>
              <a:t>bir </a:t>
            </a:r>
            <a:r>
              <a:rPr lang="tr-TR" sz="2800" dirty="0" smtClean="0"/>
              <a:t>şekilde çalışmasını </a:t>
            </a:r>
            <a:r>
              <a:rPr lang="tr-TR" sz="2800" dirty="0"/>
              <a:t>sağlar.</a:t>
            </a:r>
            <a:endParaRPr kumimoji="0" lang="tr-TR" sz="26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489790"/>
          </a:xfrm>
        </p:spPr>
        <p:txBody>
          <a:bodyPr>
            <a:noAutofit/>
          </a:bodyPr>
          <a:lstStyle/>
          <a:p>
            <a:pPr algn="ctr"/>
            <a:r>
              <a:rPr lang="tr-TR" sz="3200" b="1" dirty="0" smtClean="0"/>
              <a:t>Merkezi Sinir Sistemi</a:t>
            </a:r>
            <a:endParaRPr lang="tr-TR" sz="32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857232"/>
            <a:ext cx="9144000"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57166"/>
            <a:ext cx="8229600" cy="561228"/>
          </a:xfrm>
        </p:spPr>
        <p:txBody>
          <a:bodyPr>
            <a:normAutofit/>
          </a:bodyPr>
          <a:lstStyle/>
          <a:p>
            <a:pPr algn="ctr"/>
            <a:r>
              <a:rPr lang="tr-TR" sz="3200" b="1" dirty="0" smtClean="0"/>
              <a:t>Çevresel Sinir Sistemi</a:t>
            </a:r>
            <a:endParaRPr lang="tr-TR" sz="3200" b="1" dirty="0"/>
          </a:p>
        </p:txBody>
      </p:sp>
      <p:sp>
        <p:nvSpPr>
          <p:cNvPr id="3" name="2 İçerik Yer Tutucusu"/>
          <p:cNvSpPr>
            <a:spLocks noGrp="1"/>
          </p:cNvSpPr>
          <p:nvPr>
            <p:ph idx="1"/>
          </p:nvPr>
        </p:nvSpPr>
        <p:spPr>
          <a:xfrm>
            <a:off x="457200" y="1214422"/>
            <a:ext cx="4829180" cy="5110178"/>
          </a:xfrm>
        </p:spPr>
        <p:txBody>
          <a:bodyPr>
            <a:normAutofit/>
          </a:bodyPr>
          <a:lstStyle/>
          <a:p>
            <a:r>
              <a:rPr lang="tr-TR" dirty="0" smtClean="0"/>
              <a:t>Merkezî sinir sistemi dışında yer alan milyonlarca sinir, çevresel sinir sistemini oluşturur. Çevresel sinir sistemi, merkezî sinir sistemi ile organlar arasındaki iletişimi sağlar. Sinirler beyin ve omurilikten çıkarak deri, gözler, kaslar, dişler ve kemiklerin içi dâhil olmak üzere vücudumuzun her yerine dağılır.</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5929322" y="1000108"/>
            <a:ext cx="2714644" cy="536949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330654" y="698208"/>
            <a:ext cx="8572560" cy="601033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85728"/>
            <a:ext cx="8229600" cy="561228"/>
          </a:xfrm>
        </p:spPr>
        <p:txBody>
          <a:bodyPr>
            <a:normAutofit/>
          </a:bodyPr>
          <a:lstStyle/>
          <a:p>
            <a:pPr algn="ctr"/>
            <a:r>
              <a:rPr lang="tr-TR" sz="3200" dirty="0" smtClean="0"/>
              <a:t>Refleks nedir?</a:t>
            </a:r>
            <a:endParaRPr lang="tr-TR" sz="3200" dirty="0"/>
          </a:p>
        </p:txBody>
      </p:sp>
      <p:sp>
        <p:nvSpPr>
          <p:cNvPr id="3" name="2 İçerik Yer Tutucusu"/>
          <p:cNvSpPr>
            <a:spLocks noGrp="1"/>
          </p:cNvSpPr>
          <p:nvPr>
            <p:ph idx="1"/>
          </p:nvPr>
        </p:nvSpPr>
        <p:spPr>
          <a:xfrm>
            <a:off x="0" y="928670"/>
            <a:ext cx="5857916" cy="4286280"/>
          </a:xfrm>
        </p:spPr>
        <p:txBody>
          <a:bodyPr>
            <a:normAutofit/>
          </a:bodyPr>
          <a:lstStyle/>
          <a:p>
            <a:r>
              <a:rPr lang="tr-TR" dirty="0" smtClean="0"/>
              <a:t>Vücut sıcaklığımız biraz yükselince terlemeye başlarız. Loş bir ortama girdiğimizde göz bebeklerimiz hemen büyürken ışığa bakınca aniden küçülür. Gözümüze doğru gelen bir cisim karşısında gözlerimizi farkında olmadan kapatırız. Bu hareketler isteğimiz dışında gerçekleşir ve vücudumuzun kendisini korumasını sağlar.</a:t>
            </a:r>
            <a:r>
              <a:rPr lang="tr-TR" dirty="0" smtClean="0">
                <a:solidFill>
                  <a:srgbClr val="FF0000"/>
                </a:solidFill>
              </a:rPr>
              <a:t>(Doğuştan kazanılan refleksler) </a:t>
            </a:r>
          </a:p>
        </p:txBody>
      </p:sp>
      <p:pic>
        <p:nvPicPr>
          <p:cNvPr id="5123" name="Picture 3"/>
          <p:cNvPicPr>
            <a:picLocks noChangeAspect="1" noChangeArrowheads="1"/>
          </p:cNvPicPr>
          <p:nvPr/>
        </p:nvPicPr>
        <p:blipFill>
          <a:blip r:embed="rId2" cstate="print"/>
          <a:srcRect/>
          <a:stretch>
            <a:fillRect/>
          </a:stretch>
        </p:blipFill>
        <p:spPr bwMode="auto">
          <a:xfrm>
            <a:off x="6286512" y="4071942"/>
            <a:ext cx="2495550" cy="962025"/>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a:stretch>
            <a:fillRect/>
          </a:stretch>
        </p:blipFill>
        <p:spPr bwMode="auto">
          <a:xfrm>
            <a:off x="6215074" y="1071546"/>
            <a:ext cx="2647950"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642918"/>
            <a:ext cx="5429288" cy="5824558"/>
          </a:xfrm>
        </p:spPr>
        <p:txBody>
          <a:bodyPr/>
          <a:lstStyle/>
          <a:p>
            <a:r>
              <a:rPr lang="tr-TR" dirty="0" smtClean="0"/>
              <a:t>Vücudumuzun dışarıdan gelen ışık, ses gibi bir uyarıya ani ve hızlı bir hareketle tepki göstermesine </a:t>
            </a:r>
            <a:r>
              <a:rPr lang="tr-TR" b="1" dirty="0" smtClean="0">
                <a:solidFill>
                  <a:srgbClr val="FF0000"/>
                </a:solidFill>
              </a:rPr>
              <a:t>refleks</a:t>
            </a:r>
            <a:r>
              <a:rPr lang="tr-TR" b="1" dirty="0" smtClean="0"/>
              <a:t> </a:t>
            </a:r>
            <a:r>
              <a:rPr lang="tr-TR" dirty="0" smtClean="0"/>
              <a:t>denir.</a:t>
            </a:r>
            <a:endParaRPr lang="tr-TR" b="1" dirty="0" smtClean="0"/>
          </a:p>
          <a:p>
            <a:r>
              <a:rPr lang="tr-TR" dirty="0" smtClean="0"/>
              <a:t>Refleksler, sürekli ve hızlı bir biçimde gerçekleşir ve bu sayede vücudumuzun kendini savunmasını sağlar. </a:t>
            </a:r>
          </a:p>
          <a:p>
            <a:r>
              <a:rPr lang="tr-TR" dirty="0" smtClean="0"/>
              <a:t>Refleks hareketlerimiz, </a:t>
            </a:r>
            <a:r>
              <a:rPr lang="tr-TR" b="1" dirty="0" smtClean="0"/>
              <a:t>omurilik</a:t>
            </a:r>
            <a:r>
              <a:rPr lang="tr-TR" dirty="0" smtClean="0"/>
              <a:t> tarafından gerçekleştirilmesine rağmen beynimiz tarafından kontrol edilir.</a:t>
            </a:r>
          </a:p>
          <a:p>
            <a:endParaRPr lang="tr-TR" dirty="0"/>
          </a:p>
        </p:txBody>
      </p:sp>
      <p:pic>
        <p:nvPicPr>
          <p:cNvPr id="4" name="Picture 6"/>
          <p:cNvPicPr>
            <a:picLocks noChangeAspect="1" noChangeArrowheads="1"/>
          </p:cNvPicPr>
          <p:nvPr/>
        </p:nvPicPr>
        <p:blipFill>
          <a:blip r:embed="rId2" cstate="print"/>
          <a:srcRect/>
          <a:stretch>
            <a:fillRect/>
          </a:stretch>
        </p:blipFill>
        <p:spPr bwMode="auto">
          <a:xfrm>
            <a:off x="5572132" y="2214554"/>
            <a:ext cx="3409950" cy="20669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071546"/>
            <a:ext cx="4829180" cy="5143536"/>
          </a:xfrm>
        </p:spPr>
        <p:txBody>
          <a:bodyPr/>
          <a:lstStyle/>
          <a:p>
            <a:r>
              <a:rPr lang="tr-TR" dirty="0" smtClean="0"/>
              <a:t>Araba ve bisiklet sürmek, örgü örmek, dans etmek, yüzmek, limon görünce ağzımızın sulanması gibi hareketler de reflekstir. Bu hareketleri ise tekrarlayarak öğreniriz..(Sonradan kazanılan refleksler)</a:t>
            </a:r>
          </a:p>
          <a:p>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5357818" y="1643050"/>
            <a:ext cx="3330725"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632666"/>
          </a:xfrm>
        </p:spPr>
        <p:txBody>
          <a:bodyPr>
            <a:normAutofit/>
          </a:bodyPr>
          <a:lstStyle/>
          <a:p>
            <a:pPr algn="ctr"/>
            <a:r>
              <a:rPr lang="tr-TR" sz="3200" b="1" dirty="0" smtClean="0">
                <a:solidFill>
                  <a:srgbClr val="FF0000"/>
                </a:solidFill>
              </a:rPr>
              <a:t>İç Salgı Bezlerimiz</a:t>
            </a:r>
            <a:endParaRPr lang="tr-TR" sz="3200" b="1" dirty="0">
              <a:solidFill>
                <a:srgbClr val="FF0000"/>
              </a:solidFill>
            </a:endParaRPr>
          </a:p>
        </p:txBody>
      </p:sp>
      <p:sp>
        <p:nvSpPr>
          <p:cNvPr id="3" name="2 İçerik Yer Tutucusu"/>
          <p:cNvSpPr>
            <a:spLocks noGrp="1"/>
          </p:cNvSpPr>
          <p:nvPr>
            <p:ph idx="1"/>
          </p:nvPr>
        </p:nvSpPr>
        <p:spPr>
          <a:xfrm>
            <a:off x="428596" y="1714488"/>
            <a:ext cx="5472122" cy="4389120"/>
          </a:xfrm>
        </p:spPr>
        <p:txBody>
          <a:bodyPr>
            <a:normAutofit fontScale="92500" lnSpcReduction="10000"/>
          </a:bodyPr>
          <a:lstStyle/>
          <a:p>
            <a:r>
              <a:rPr lang="tr-TR" dirty="0" smtClean="0"/>
              <a:t>İç salgı bezlerimiz, denetleme ve düzenleme görevlerini </a:t>
            </a:r>
            <a:r>
              <a:rPr lang="tr-TR" b="1" dirty="0" smtClean="0"/>
              <a:t>hormon </a:t>
            </a:r>
            <a:r>
              <a:rPr lang="tr-TR" dirty="0" smtClean="0"/>
              <a:t>adı verilen özel salgılar üreterek yerine getirir. </a:t>
            </a:r>
          </a:p>
          <a:p>
            <a:r>
              <a:rPr lang="tr-TR" dirty="0" smtClean="0"/>
              <a:t>İç salgı bezlerinin ürettiği hormonlar, görevini düzenleyecekleri organlara, kan yoluyla taşınır.</a:t>
            </a:r>
          </a:p>
          <a:p>
            <a:r>
              <a:rPr lang="tr-TR" dirty="0" smtClean="0"/>
              <a:t>İç salgı bezlerimiz, denetleyici ve düzenleyici görevlerini uzun sürede ve sürekli olarak gerçekleştirir. Sinir sistemimiz ise çok hızlı ve kısa süreli bir şekilde çalışır.</a:t>
            </a:r>
            <a:endParaRPr lang="tr-TR" dirty="0"/>
          </a:p>
        </p:txBody>
      </p:sp>
      <p:pic>
        <p:nvPicPr>
          <p:cNvPr id="1027" name="Picture 3"/>
          <p:cNvPicPr>
            <a:picLocks noChangeAspect="1" noChangeArrowheads="1"/>
          </p:cNvPicPr>
          <p:nvPr/>
        </p:nvPicPr>
        <p:blipFill>
          <a:blip r:embed="rId2" cstate="print"/>
          <a:srcRect/>
          <a:stretch>
            <a:fillRect/>
          </a:stretch>
        </p:blipFill>
        <p:spPr bwMode="auto">
          <a:xfrm>
            <a:off x="6143636" y="2000240"/>
            <a:ext cx="2681760" cy="392909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TotalTime>
  <Words>574</Words>
  <Application>Microsoft Office PowerPoint</Application>
  <PresentationFormat>Ekran Gösterisi (4:3)</PresentationFormat>
  <Paragraphs>62</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Akış</vt:lpstr>
      <vt:lpstr>VÜCUDUMUZDA SİSTEMLER</vt:lpstr>
      <vt:lpstr>PowerPoint Sunusu</vt:lpstr>
      <vt:lpstr>Merkezi Sinir Sistemi</vt:lpstr>
      <vt:lpstr>Çevresel Sinir Sistemi</vt:lpstr>
      <vt:lpstr>PowerPoint Sunusu</vt:lpstr>
      <vt:lpstr>Refleks nedir?</vt:lpstr>
      <vt:lpstr>PowerPoint Sunusu</vt:lpstr>
      <vt:lpstr>PowerPoint Sunusu</vt:lpstr>
      <vt:lpstr>İç Salgı Bezlerimiz</vt:lpstr>
      <vt:lpstr>Hipofiz Bezi</vt:lpstr>
      <vt:lpstr>Tiroid Bezi</vt:lpstr>
      <vt:lpstr>Pankreas</vt:lpstr>
      <vt:lpstr>Böbrek Üstü Bezleri</vt:lpstr>
      <vt:lpstr>Erkeklerde Testisler(Er bezleri)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VÜCUDUMUZDA SİSTEMLER</dc:title>
  <dc:creator>MUSTAFA</dc:creator>
  <cp:lastModifiedBy>fikret ünlü</cp:lastModifiedBy>
  <cp:revision>11</cp:revision>
  <dcterms:created xsi:type="dcterms:W3CDTF">2010-10-04T18:55:24Z</dcterms:created>
  <dcterms:modified xsi:type="dcterms:W3CDTF">2011-05-16T17:05:53Z</dcterms:modified>
</cp:coreProperties>
</file>