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8049-D7B8-4D04-9F19-E7FA07BC0277}" type="datetimeFigureOut">
              <a:rPr lang="tr-TR" smtClean="0"/>
              <a:t>16.05.2011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4C0FF-05FB-4EA1-BC60-11F31D6AA4D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8049-D7B8-4D04-9F19-E7FA07BC0277}" type="datetimeFigureOut">
              <a:rPr lang="tr-TR" smtClean="0"/>
              <a:t>16.05.2011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4C0FF-05FB-4EA1-BC60-11F31D6AA4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8049-D7B8-4D04-9F19-E7FA07BC0277}" type="datetimeFigureOut">
              <a:rPr lang="tr-TR" smtClean="0"/>
              <a:t>16.05.2011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4C0FF-05FB-4EA1-BC60-11F31D6AA4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8049-D7B8-4D04-9F19-E7FA07BC0277}" type="datetimeFigureOut">
              <a:rPr lang="tr-TR" smtClean="0"/>
              <a:t>16.05.2011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4C0FF-05FB-4EA1-BC60-11F31D6AA4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8049-D7B8-4D04-9F19-E7FA07BC0277}" type="datetimeFigureOut">
              <a:rPr lang="tr-TR" smtClean="0"/>
              <a:t>16.05.2011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4C0FF-05FB-4EA1-BC60-11F31D6AA4D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8049-D7B8-4D04-9F19-E7FA07BC0277}" type="datetimeFigureOut">
              <a:rPr lang="tr-TR" smtClean="0"/>
              <a:t>16.05.2011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4C0FF-05FB-4EA1-BC60-11F31D6AA4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8049-D7B8-4D04-9F19-E7FA07BC0277}" type="datetimeFigureOut">
              <a:rPr lang="tr-TR" smtClean="0"/>
              <a:t>16.05.2011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4C0FF-05FB-4EA1-BC60-11F31D6AA4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8049-D7B8-4D04-9F19-E7FA07BC0277}" type="datetimeFigureOut">
              <a:rPr lang="tr-TR" smtClean="0"/>
              <a:t>16.05.2011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4C0FF-05FB-4EA1-BC60-11F31D6AA4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8049-D7B8-4D04-9F19-E7FA07BC0277}" type="datetimeFigureOut">
              <a:rPr lang="tr-TR" smtClean="0"/>
              <a:t>16.05.2011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4C0FF-05FB-4EA1-BC60-11F31D6AA4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8049-D7B8-4D04-9F19-E7FA07BC0277}" type="datetimeFigureOut">
              <a:rPr lang="tr-TR" smtClean="0"/>
              <a:t>16.05.2011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4C0FF-05FB-4EA1-BC60-11F31D6AA4D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18049-D7B8-4D04-9F19-E7FA07BC0277}" type="datetimeFigureOut">
              <a:rPr lang="tr-TR" smtClean="0"/>
              <a:t>16.05.2011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E54C0FF-05FB-4EA1-BC60-11F31D6AA4D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F18049-D7B8-4D04-9F19-E7FA07BC0277}" type="datetimeFigureOut">
              <a:rPr lang="tr-TR" smtClean="0"/>
              <a:t>16.05.2011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54C0FF-05FB-4EA1-BC60-11F31D6AA4D6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00034" y="3000372"/>
            <a:ext cx="8501122" cy="14700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HÜCRE BÖLÜNMESİ VE KALITIM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57290" y="4643446"/>
            <a:ext cx="6400800" cy="1143008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>
                <a:solidFill>
                  <a:srgbClr val="FF0000"/>
                </a:solidFill>
              </a:rPr>
              <a:t>DNA ve Genetik Kod</a:t>
            </a:r>
            <a:endParaRPr lang="tr-TR" sz="36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MUSTAFA\Desktop\strateji\LOGOMU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428604"/>
            <a:ext cx="4025908" cy="3014997"/>
          </a:xfrm>
          <a:prstGeom prst="rect">
            <a:avLst/>
          </a:prstGeom>
          <a:noFill/>
        </p:spPr>
      </p:pic>
      <p:pic>
        <p:nvPicPr>
          <p:cNvPr id="4" name="Picture 2" descr="D:\FLASH OLARAK DÜZENLENENCEK SUNULAR\özgün slayttt\88\ÜNİTE 1 HÜCRE BÖLÜNMESİ ve KALITIM\fenci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309320"/>
            <a:ext cx="1557543" cy="54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561228"/>
          </a:xfrm>
        </p:spPr>
        <p:txBody>
          <a:bodyPr>
            <a:normAutofit/>
          </a:bodyPr>
          <a:lstStyle/>
          <a:p>
            <a:pPr algn="ctr"/>
            <a:r>
              <a:rPr lang="tr-TR" sz="3200" dirty="0" smtClean="0"/>
              <a:t>Mutasyon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85860"/>
            <a:ext cx="6043626" cy="5038740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DNA molekülü kendisini eşlerken hatalar oluşabilir.</a:t>
            </a:r>
          </a:p>
          <a:p>
            <a:r>
              <a:rPr lang="tr-TR" dirty="0" smtClean="0"/>
              <a:t>DNA dizilimindeki bu değişiklik, farklı genetik özelliklerin ortaya çıkmasına sebep olabilir. Bazen, hücre bölünmesi sırasında kromozomların sayısında artma ya da azalma şeklinde değişiklikler de olabilir. DNA dizilimindeki ve kromozomlardaki değişiklikler </a:t>
            </a:r>
            <a:r>
              <a:rPr lang="tr-TR" b="1" dirty="0" smtClean="0"/>
              <a:t>mutasyon </a:t>
            </a:r>
            <a:r>
              <a:rPr lang="tr-TR" dirty="0" smtClean="0"/>
              <a:t>olarak adlandırılır.</a:t>
            </a:r>
          </a:p>
          <a:p>
            <a:r>
              <a:rPr lang="tr-TR" dirty="0" smtClean="0"/>
              <a:t>Radyasyon ve bazı kimyasal maddeler mutasyona sebep olabilir:</a:t>
            </a:r>
            <a:endParaRPr lang="tr-T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2285992"/>
            <a:ext cx="2357454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714356"/>
            <a:ext cx="7186634" cy="5753120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Mutasyonlar, hem vücut hem de üreme hücrelerinde oluşabilir. Üreme hücrelerinde görülen mutasyonlar dölden döle geçme özelliğine sahiptir. Vücut hücrelerinde görülen mutasyonlar ise ancak eşeysiz üreme gösteren canlılarda dölden döle geçebilir.</a:t>
            </a:r>
          </a:p>
          <a:p>
            <a:r>
              <a:rPr lang="tr-TR" dirty="0" smtClean="0"/>
              <a:t>İnsanların genlerinde meydana gelen bazı mutasyonlar farklı hastalıkların ve genetik bozuklukların ortaya çıkmasına sebep olmuştur. Örneğin; hemofili, orak hücreli anemi, albinoluk, altı parmaklılık, </a:t>
            </a:r>
            <a:r>
              <a:rPr lang="tr-TR" dirty="0" err="1" smtClean="0"/>
              <a:t>Down</a:t>
            </a:r>
            <a:r>
              <a:rPr lang="tr-TR" dirty="0" smtClean="0"/>
              <a:t> sendromu gibi rahatsızlıklar, mutasyon sonucu ortaya çıkmıştır. Aynı şekilde, bazı mutasyonların kansere sebep olduğu da bilinmektedir.</a:t>
            </a:r>
            <a:endParaRPr lang="tr-TR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8657" y="2500306"/>
            <a:ext cx="2028839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57224" y="2000240"/>
            <a:ext cx="5114932" cy="2136462"/>
          </a:xfrm>
        </p:spPr>
        <p:txBody>
          <a:bodyPr/>
          <a:lstStyle/>
          <a:p>
            <a:r>
              <a:rPr lang="tr-TR" dirty="0" smtClean="0"/>
              <a:t>Van kedisinin iki gözünün farklı renklerde olması ve keçilerdeki dört boynuzluluk hayvanlarda görülen mutasyona örnektir.</a:t>
            </a:r>
            <a:endParaRPr lang="tr-T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357166"/>
            <a:ext cx="2786082" cy="2955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5" y="3828066"/>
            <a:ext cx="2500331" cy="267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561228"/>
          </a:xfrm>
        </p:spPr>
        <p:txBody>
          <a:bodyPr>
            <a:normAutofit/>
          </a:bodyPr>
          <a:lstStyle/>
          <a:p>
            <a:pPr algn="ctr"/>
            <a:r>
              <a:rPr lang="tr-TR" sz="3200" dirty="0" smtClean="0"/>
              <a:t>Modifikasyon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928670"/>
            <a:ext cx="7329510" cy="5500726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Çuha çiçeği ortam sıcaklığı 15-25 °C arasındaki bir ortamda yetiştirilirse çiçeklerin rengi kırmızı, 25-35 °C arasındaki bir ortamda yetiştirilirse çiçeklerinin rengi beyaz olur.</a:t>
            </a:r>
          </a:p>
          <a:p>
            <a:r>
              <a:rPr lang="tr-TR" dirty="0" smtClean="0"/>
              <a:t>Arı ve karıncalarda larvaların beslenme koşulları değiştiğinde vücut şekilleri ve davranışları değişir. Arı larvaları çiçek tozuyla beslendiğinde işçi arılar, arı sütüyle beslendiğinde ise kraliçe arı oluşur.</a:t>
            </a:r>
          </a:p>
          <a:p>
            <a:r>
              <a:rPr lang="tr-TR" dirty="0" smtClean="0"/>
              <a:t>Çuha bitkisi, arı ve karıncalarda görüldüğü gibi çevre şartlarının etkisiyle canlılarda ortaya çıkan ve kalıtsal olmayan değişikliklere </a:t>
            </a:r>
            <a:r>
              <a:rPr lang="tr-TR" b="1" dirty="0" smtClean="0"/>
              <a:t>modifikasyon </a:t>
            </a:r>
            <a:r>
              <a:rPr lang="tr-TR" dirty="0" smtClean="0"/>
              <a:t>adı verilir. </a:t>
            </a:r>
          </a:p>
          <a:p>
            <a:r>
              <a:rPr lang="tr-TR" dirty="0" smtClean="0"/>
              <a:t>Spor yapan kişilerde kasların gelişmesi, yazın güneşli günlerde teninizin bronzlaşması da modifikasyona örnektir.</a:t>
            </a:r>
            <a:endParaRPr lang="tr-TR" dirty="0"/>
          </a:p>
        </p:txBody>
      </p:sp>
      <p:pic>
        <p:nvPicPr>
          <p:cNvPr id="11266" name="Picture 2" descr="C:\Users\MUSTAFA\Desktop\çiçe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9" y="4786322"/>
            <a:ext cx="2714612" cy="20716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4000" b="1" i="1" dirty="0" smtClean="0">
                <a:latin typeface="Monotype Corsiva" pitchFamily="66" charset="0"/>
              </a:rPr>
              <a:t>HÜCRELERİMİZ  BİZİM  İÇİN BÖLÜNEREK  ÇOĞALIYOR,</a:t>
            </a:r>
            <a:br>
              <a:rPr lang="tr-TR" sz="4000" b="1" i="1" dirty="0" smtClean="0">
                <a:latin typeface="Monotype Corsiva" pitchFamily="66" charset="0"/>
              </a:rPr>
            </a:br>
            <a:r>
              <a:rPr lang="tr-TR" sz="4000" b="1" i="1" dirty="0" smtClean="0">
                <a:latin typeface="Monotype Corsiva" pitchFamily="66" charset="0"/>
              </a:rPr>
              <a:t>SİZ  BÖLÜNMEDEN , EKSİLMEDEN, EKSİLTMEDEN   HAYATINIZA  GÜZELLİKLER EKLEYEREK ÇOĞALIN…</a:t>
            </a:r>
          </a:p>
          <a:p>
            <a:pPr algn="ctr">
              <a:buNone/>
            </a:pPr>
            <a:r>
              <a:rPr lang="tr-TR" sz="6600" b="1" i="1" dirty="0" smtClean="0">
                <a:latin typeface="Monotype Corsiva" pitchFamily="66" charset="0"/>
              </a:rPr>
              <a:t>SİZİ SEVİYORUM.</a:t>
            </a:r>
          </a:p>
          <a:p>
            <a:pPr>
              <a:buNone/>
            </a:pPr>
            <a:endParaRPr lang="tr-TR" sz="3600" dirty="0">
              <a:latin typeface="Footlight MT Ligh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2332037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4800" b="1" i="1" dirty="0" smtClean="0"/>
              <a:t>Mustafa ÇELİK</a:t>
            </a:r>
          </a:p>
          <a:p>
            <a:pPr algn="ctr">
              <a:buNone/>
            </a:pPr>
            <a:r>
              <a:rPr lang="tr-TR" sz="4800" b="1" i="1" dirty="0" smtClean="0"/>
              <a:t>Fen ve Teknoloji Öğretmeni</a:t>
            </a:r>
          </a:p>
          <a:p>
            <a:pPr algn="ctr">
              <a:buNone/>
            </a:pPr>
            <a:r>
              <a:rPr lang="tr-TR" sz="4800" b="1" i="1" dirty="0" smtClean="0"/>
              <a:t>Türk Telekom YİBO</a:t>
            </a:r>
          </a:p>
          <a:p>
            <a:pPr algn="ctr">
              <a:buNone/>
            </a:pPr>
            <a:r>
              <a:rPr lang="tr-TR" sz="4800" b="1" i="1" dirty="0" smtClean="0"/>
              <a:t>Digor/KARS</a:t>
            </a:r>
            <a:endParaRPr lang="tr-TR" sz="4800" b="1" i="1" dirty="0"/>
          </a:p>
        </p:txBody>
      </p:sp>
      <p:pic>
        <p:nvPicPr>
          <p:cNvPr id="2050" name="Picture 2" descr="C:\Users\MUSTAFA\Desktop\strateji\LOGOMU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0034" y="79512"/>
            <a:ext cx="3500462" cy="2621491"/>
          </a:xfrm>
          <a:prstGeom prst="rect">
            <a:avLst/>
          </a:prstGeom>
          <a:noFill/>
        </p:spPr>
      </p:pic>
      <p:pic>
        <p:nvPicPr>
          <p:cNvPr id="2" name="Picture 2" descr="D:\FLASH OLARAK DÜZENLENENCEK SUNULAR\özgün slayttt\88\ÜNİTE 1 HÜCRE BÖLÜNMESİ ve KALITIM\fenci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381328"/>
            <a:ext cx="1353133" cy="4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632666"/>
          </a:xfrm>
        </p:spPr>
        <p:txBody>
          <a:bodyPr>
            <a:normAutofit/>
          </a:bodyPr>
          <a:lstStyle/>
          <a:p>
            <a:pPr algn="ctr"/>
            <a:r>
              <a:rPr lang="tr-TR" sz="3200" dirty="0" smtClean="0"/>
              <a:t>DNA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2643206"/>
          </a:xfrm>
        </p:spPr>
        <p:txBody>
          <a:bodyPr/>
          <a:lstStyle/>
          <a:p>
            <a:r>
              <a:rPr lang="tr-TR" dirty="0" smtClean="0"/>
              <a:t>Kromozomlar DNA ve özel proteinlerin birleşmesiyle oluşur.</a:t>
            </a:r>
          </a:p>
          <a:p>
            <a:r>
              <a:rPr lang="tr-TR" dirty="0" smtClean="0"/>
              <a:t>DNA, hücrenin yönetici molekülüdür ve beslenme, solunum, üreme gibi tüm canlılık faaliyetlerini yönetir. DNA'nın yapısında kalıtsal özelliklerimize etki eden gen bölgeleri bulunur.</a:t>
            </a:r>
            <a:endParaRPr lang="tr-T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0852" y="3772655"/>
            <a:ext cx="5786478" cy="29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561228"/>
          </a:xfrm>
        </p:spPr>
        <p:txBody>
          <a:bodyPr>
            <a:normAutofit/>
          </a:bodyPr>
          <a:lstStyle/>
          <a:p>
            <a:pPr algn="ctr"/>
            <a:r>
              <a:rPr lang="tr-TR" sz="3200" dirty="0" smtClean="0"/>
              <a:t>DNA Modeli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3143272"/>
          </a:xfrm>
        </p:spPr>
        <p:txBody>
          <a:bodyPr/>
          <a:lstStyle/>
          <a:p>
            <a:r>
              <a:rPr lang="tr-TR" dirty="0" smtClean="0"/>
              <a:t>Bilim insanları James Watson (</a:t>
            </a:r>
            <a:r>
              <a:rPr lang="tr-TR" dirty="0" err="1" smtClean="0"/>
              <a:t>Ceyms</a:t>
            </a:r>
            <a:r>
              <a:rPr lang="tr-TR" dirty="0" smtClean="0"/>
              <a:t> Vatsın) ve Francis </a:t>
            </a:r>
            <a:r>
              <a:rPr lang="tr-TR" dirty="0" err="1" smtClean="0"/>
              <a:t>Crick</a:t>
            </a:r>
            <a:r>
              <a:rPr lang="tr-TR" dirty="0" smtClean="0"/>
              <a:t> (</a:t>
            </a:r>
            <a:r>
              <a:rPr lang="tr-TR" dirty="0" err="1" smtClean="0"/>
              <a:t>Fırensis</a:t>
            </a:r>
            <a:r>
              <a:rPr lang="tr-TR" dirty="0" smtClean="0"/>
              <a:t> </a:t>
            </a:r>
            <a:r>
              <a:rPr lang="tr-TR" dirty="0" err="1" smtClean="0"/>
              <a:t>Kırik</a:t>
            </a:r>
            <a:r>
              <a:rPr lang="tr-TR" dirty="0" smtClean="0"/>
              <a:t>) birlikte çalışarak DNA modelini hazırlamıştır.</a:t>
            </a:r>
          </a:p>
          <a:p>
            <a:r>
              <a:rPr lang="tr-TR" dirty="0" err="1" smtClean="0"/>
              <a:t>Nükleotitler</a:t>
            </a:r>
            <a:r>
              <a:rPr lang="tr-TR" dirty="0" smtClean="0"/>
              <a:t> DNA'nın temel yapı birimleridir. Bir nükleotidin yapısında aşağıdaki gibi fosfat, şeker ve organik baz bulunur. Organik bazlar </a:t>
            </a:r>
            <a:r>
              <a:rPr lang="tr-TR" dirty="0" err="1" smtClean="0"/>
              <a:t>adenin</a:t>
            </a:r>
            <a:r>
              <a:rPr lang="tr-TR" dirty="0" smtClean="0"/>
              <a:t> (A), timin (T), </a:t>
            </a:r>
            <a:r>
              <a:rPr lang="tr-TR" dirty="0" err="1" smtClean="0"/>
              <a:t>sitozin</a:t>
            </a:r>
            <a:r>
              <a:rPr lang="tr-TR" dirty="0" smtClean="0"/>
              <a:t> (C) ve </a:t>
            </a:r>
            <a:r>
              <a:rPr lang="tr-TR" dirty="0" err="1" smtClean="0"/>
              <a:t>guanin</a:t>
            </a:r>
            <a:r>
              <a:rPr lang="tr-TR" dirty="0" smtClean="0"/>
              <a:t> (G)'</a:t>
            </a:r>
            <a:r>
              <a:rPr lang="tr-TR" dirty="0" err="1" smtClean="0"/>
              <a:t>dir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4714884"/>
            <a:ext cx="781863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350776"/>
          </a:xfrm>
        </p:spPr>
        <p:txBody>
          <a:bodyPr/>
          <a:lstStyle/>
          <a:p>
            <a:r>
              <a:rPr lang="tr-TR" dirty="0" err="1" smtClean="0"/>
              <a:t>Nükleotitler</a:t>
            </a:r>
            <a:r>
              <a:rPr lang="tr-TR" dirty="0" smtClean="0"/>
              <a:t> hangi organik bazı içeriyorlarsa o bazın ismiyle adlandırılır. Örneğin </a:t>
            </a:r>
            <a:r>
              <a:rPr lang="tr-TR" dirty="0" err="1" smtClean="0"/>
              <a:t>adenin</a:t>
            </a:r>
            <a:r>
              <a:rPr lang="tr-TR" dirty="0" smtClean="0"/>
              <a:t> bazını içeren </a:t>
            </a:r>
            <a:r>
              <a:rPr lang="tr-TR" dirty="0" err="1" smtClean="0"/>
              <a:t>nükleotit</a:t>
            </a:r>
            <a:r>
              <a:rPr lang="tr-TR" dirty="0" smtClean="0"/>
              <a:t> "</a:t>
            </a:r>
            <a:r>
              <a:rPr lang="tr-TR" dirty="0" err="1" smtClean="0"/>
              <a:t>adenin</a:t>
            </a:r>
            <a:r>
              <a:rPr lang="tr-TR" dirty="0" smtClean="0"/>
              <a:t> </a:t>
            </a:r>
            <a:r>
              <a:rPr lang="tr-TR" dirty="0" err="1" smtClean="0"/>
              <a:t>nükleotit</a:t>
            </a:r>
            <a:r>
              <a:rPr lang="tr-TR" dirty="0" smtClean="0"/>
              <a:t>", </a:t>
            </a:r>
            <a:r>
              <a:rPr lang="tr-TR" dirty="0" err="1" smtClean="0"/>
              <a:t>guanin</a:t>
            </a:r>
            <a:r>
              <a:rPr lang="tr-TR" dirty="0" smtClean="0"/>
              <a:t> bazını içeren </a:t>
            </a:r>
            <a:r>
              <a:rPr lang="tr-TR" dirty="0" err="1" smtClean="0"/>
              <a:t>nükleotit</a:t>
            </a:r>
            <a:r>
              <a:rPr lang="tr-TR" dirty="0" smtClean="0"/>
              <a:t> "</a:t>
            </a:r>
            <a:r>
              <a:rPr lang="tr-TR" dirty="0" err="1" smtClean="0"/>
              <a:t>guanin</a:t>
            </a:r>
            <a:r>
              <a:rPr lang="tr-TR" dirty="0" smtClean="0"/>
              <a:t> </a:t>
            </a:r>
            <a:r>
              <a:rPr lang="tr-TR" dirty="0" err="1" smtClean="0"/>
              <a:t>nükleotit</a:t>
            </a:r>
            <a:r>
              <a:rPr lang="tr-TR" dirty="0" smtClean="0"/>
              <a:t>" olarak adlandırılır.</a:t>
            </a:r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1" y="3929066"/>
            <a:ext cx="7980435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6538" y="762186"/>
            <a:ext cx="6215106" cy="59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143116"/>
            <a:ext cx="4400552" cy="2279338"/>
          </a:xfrm>
        </p:spPr>
        <p:txBody>
          <a:bodyPr/>
          <a:lstStyle/>
          <a:p>
            <a:r>
              <a:rPr lang="tr-TR" dirty="0" smtClean="0"/>
              <a:t>DNA molekülünde bulunan yapılar harflerle gösterilir. Hangi harfin ne anlama geldiği yandaki tabloda görülmektedir.</a:t>
            </a:r>
            <a:endParaRPr lang="tr-T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1428736"/>
            <a:ext cx="3985149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714356"/>
            <a:ext cx="5857916" cy="5824558"/>
          </a:xfrm>
        </p:spPr>
        <p:txBody>
          <a:bodyPr/>
          <a:lstStyle/>
          <a:p>
            <a:r>
              <a:rPr lang="tr-TR" dirty="0" smtClean="0"/>
              <a:t>DNA'da, </a:t>
            </a:r>
            <a:r>
              <a:rPr lang="tr-TR" dirty="0" err="1" smtClean="0"/>
              <a:t>nükleotitler</a:t>
            </a:r>
            <a:r>
              <a:rPr lang="tr-TR" dirty="0" smtClean="0"/>
              <a:t> bir iplik oluşturacak şekilde bir araya gelirler. Bu iplikte her zaman </a:t>
            </a:r>
            <a:r>
              <a:rPr lang="tr-TR" dirty="0" err="1" smtClean="0"/>
              <a:t>adeninin</a:t>
            </a:r>
            <a:r>
              <a:rPr lang="tr-TR" dirty="0" smtClean="0"/>
              <a:t> karşısına timin, </a:t>
            </a:r>
            <a:r>
              <a:rPr lang="tr-TR" dirty="0" err="1" smtClean="0"/>
              <a:t>sitozinin</a:t>
            </a:r>
            <a:r>
              <a:rPr lang="tr-TR" dirty="0" smtClean="0"/>
              <a:t> karşısına </a:t>
            </a:r>
            <a:r>
              <a:rPr lang="tr-TR" dirty="0" err="1" smtClean="0"/>
              <a:t>guanin</a:t>
            </a:r>
            <a:r>
              <a:rPr lang="tr-TR" dirty="0" smtClean="0"/>
              <a:t> nükleotidi gelir.</a:t>
            </a:r>
          </a:p>
          <a:p>
            <a:r>
              <a:rPr lang="tr-TR" dirty="0" smtClean="0"/>
              <a:t>DNA, iki iplikten oluşur. Birbirinin etrafında dolanan bu iplikler, DNA'nın bükülmüş bir merdiven gibi görünmesine sebep olur. Bu şekil </a:t>
            </a:r>
            <a:r>
              <a:rPr lang="tr-TR" b="1" dirty="0" smtClean="0"/>
              <a:t>ikili sarmal </a:t>
            </a:r>
            <a:r>
              <a:rPr lang="tr-TR" dirty="0" smtClean="0"/>
              <a:t>olarak adlandırılır.</a:t>
            </a:r>
            <a:endParaRPr lang="tr-T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785794"/>
            <a:ext cx="1571636" cy="5716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13286" y="89844"/>
            <a:ext cx="8229600" cy="561228"/>
          </a:xfrm>
        </p:spPr>
        <p:txBody>
          <a:bodyPr>
            <a:normAutofit/>
          </a:bodyPr>
          <a:lstStyle/>
          <a:p>
            <a:pPr algn="ctr"/>
            <a:r>
              <a:rPr lang="tr-TR" sz="3200" dirty="0" smtClean="0"/>
              <a:t>DNA’nın Kendini Eşlemesi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714332"/>
            <a:ext cx="6500826" cy="614366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Hücre bölünmesi öncesinde hücredeki DNA molekülü miktarı iki katına çıkar. Bu olaya DNA'nı kendisini eşlemesi adı verilir.</a:t>
            </a:r>
          </a:p>
          <a:p>
            <a:r>
              <a:rPr lang="tr-TR" dirty="0" smtClean="0"/>
              <a:t>DNA kendini eşlerken önce DNA'nın iki ipliği birbirinden ayrılmaya başlar. Daha sonra sitoplazmada serbest hâlde bulunan </a:t>
            </a:r>
            <a:r>
              <a:rPr lang="tr-TR" dirty="0" err="1" smtClean="0"/>
              <a:t>nükleotitler</a:t>
            </a:r>
            <a:r>
              <a:rPr lang="tr-TR" dirty="0" smtClean="0"/>
              <a:t> çekirdeğin içerisine girer ve DNA'nın açılan kısmındaki </a:t>
            </a:r>
            <a:r>
              <a:rPr lang="tr-TR" dirty="0" err="1" smtClean="0"/>
              <a:t>nükleotitlerle</a:t>
            </a:r>
            <a:r>
              <a:rPr lang="tr-TR" dirty="0" smtClean="0"/>
              <a:t> eşleşir. </a:t>
            </a:r>
          </a:p>
          <a:p>
            <a:r>
              <a:rPr lang="tr-TR" dirty="0" smtClean="0"/>
              <a:t>Bu eşleşme sırasında, </a:t>
            </a:r>
            <a:r>
              <a:rPr lang="tr-TR" dirty="0" err="1" smtClean="0"/>
              <a:t>adenin</a:t>
            </a:r>
            <a:r>
              <a:rPr lang="tr-TR" dirty="0" smtClean="0"/>
              <a:t> nükleotidin karşısına timin </a:t>
            </a:r>
            <a:r>
              <a:rPr lang="tr-TR" dirty="0" err="1" smtClean="0"/>
              <a:t>nükleotit</a:t>
            </a:r>
            <a:r>
              <a:rPr lang="tr-TR" dirty="0" smtClean="0"/>
              <a:t>, </a:t>
            </a:r>
            <a:r>
              <a:rPr lang="tr-TR" dirty="0" err="1" smtClean="0"/>
              <a:t>sitozin</a:t>
            </a:r>
            <a:r>
              <a:rPr lang="tr-TR" dirty="0" smtClean="0"/>
              <a:t> nükleotidin karşısına da </a:t>
            </a:r>
            <a:r>
              <a:rPr lang="tr-TR" dirty="0" err="1" smtClean="0"/>
              <a:t>guanin</a:t>
            </a:r>
            <a:r>
              <a:rPr lang="tr-TR" dirty="0" smtClean="0"/>
              <a:t> </a:t>
            </a:r>
            <a:r>
              <a:rPr lang="tr-TR" dirty="0" err="1" smtClean="0"/>
              <a:t>nükleotit</a:t>
            </a:r>
            <a:r>
              <a:rPr lang="tr-TR" dirty="0" smtClean="0"/>
              <a:t> gelir. </a:t>
            </a:r>
          </a:p>
          <a:p>
            <a:r>
              <a:rPr lang="tr-TR" dirty="0" smtClean="0"/>
              <a:t>Sonuçta başlangıçtaki DNA molekülünün aynısı olan bir DNA molekülü daha oluşur. 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1214422"/>
            <a:ext cx="2428892" cy="4558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357166"/>
            <a:ext cx="8358246" cy="3500462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DNA, hücre bölünmesi sırasında kendini eşleyerek yapısında bulunan bilgilerin yeni oluşacak yavru hücrelere geçmesini sağlar.</a:t>
            </a:r>
          </a:p>
          <a:p>
            <a:r>
              <a:rPr lang="tr-TR" dirty="0" smtClean="0"/>
              <a:t>Bütün canlılarda DNA molekülü </a:t>
            </a:r>
            <a:r>
              <a:rPr lang="tr-TR" dirty="0" err="1" smtClean="0"/>
              <a:t>adenin</a:t>
            </a:r>
            <a:r>
              <a:rPr lang="tr-TR" dirty="0" smtClean="0"/>
              <a:t>, timin, </a:t>
            </a:r>
            <a:r>
              <a:rPr lang="tr-TR" dirty="0" err="1" smtClean="0"/>
              <a:t>sitozin</a:t>
            </a:r>
            <a:r>
              <a:rPr lang="tr-TR" dirty="0" smtClean="0"/>
              <a:t> ve </a:t>
            </a:r>
            <a:r>
              <a:rPr lang="tr-TR" dirty="0" err="1" smtClean="0"/>
              <a:t>guanin</a:t>
            </a:r>
            <a:r>
              <a:rPr lang="tr-TR" dirty="0" smtClean="0"/>
              <a:t> bazlarından oluşmasına rağmen </a:t>
            </a:r>
            <a:r>
              <a:rPr lang="tr-TR" dirty="0" err="1" smtClean="0"/>
              <a:t>nükleotitlerin</a:t>
            </a:r>
            <a:r>
              <a:rPr lang="tr-TR" dirty="0" smtClean="0"/>
              <a:t> sayısında ve dizilişindeki farklılıklar canlıların birbirinden farklı olmasını sağlar.</a:t>
            </a:r>
          </a:p>
          <a:p>
            <a:r>
              <a:rPr lang="tr-TR" dirty="0" smtClean="0"/>
              <a:t>Kromozomlar DNA'ları, DNA'lar da genetik özellikleri belirleyen genleri taşır. Genler ise </a:t>
            </a:r>
            <a:r>
              <a:rPr lang="tr-TR" dirty="0" err="1" smtClean="0"/>
              <a:t>nükleotitlerden</a:t>
            </a:r>
            <a:r>
              <a:rPr lang="tr-TR" dirty="0" smtClean="0"/>
              <a:t> oluşur.</a:t>
            </a:r>
            <a:endParaRPr lang="tr-T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3714752"/>
            <a:ext cx="5072098" cy="296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</TotalTime>
  <Words>609</Words>
  <Application>Microsoft Office PowerPoint</Application>
  <PresentationFormat>Ekran Gösterisi (4:3)</PresentationFormat>
  <Paragraphs>38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Akış</vt:lpstr>
      <vt:lpstr>HÜCRE BÖLÜNMESİ VE KALITIM</vt:lpstr>
      <vt:lpstr>DNA</vt:lpstr>
      <vt:lpstr>DNA Modeli</vt:lpstr>
      <vt:lpstr>PowerPoint Sunusu</vt:lpstr>
      <vt:lpstr>PowerPoint Sunusu</vt:lpstr>
      <vt:lpstr>PowerPoint Sunusu</vt:lpstr>
      <vt:lpstr>PowerPoint Sunusu</vt:lpstr>
      <vt:lpstr>DNA’nın Kendini Eşlemesi</vt:lpstr>
      <vt:lpstr>PowerPoint Sunusu</vt:lpstr>
      <vt:lpstr>Mutasyon</vt:lpstr>
      <vt:lpstr>PowerPoint Sunusu</vt:lpstr>
      <vt:lpstr>PowerPoint Sunusu</vt:lpstr>
      <vt:lpstr>Modifikasyon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HÜCRE BÖLÜNMESİ VE KALITIM</dc:title>
  <dc:creator>MUSTAFA</dc:creator>
  <cp:lastModifiedBy>fikret ünlü</cp:lastModifiedBy>
  <cp:revision>7</cp:revision>
  <dcterms:created xsi:type="dcterms:W3CDTF">2010-10-13T20:02:09Z</dcterms:created>
  <dcterms:modified xsi:type="dcterms:W3CDTF">2011-05-16T18:00:55Z</dcterms:modified>
</cp:coreProperties>
</file>