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7" r:id="rId11"/>
    <p:sldId id="266" r:id="rId12"/>
    <p:sldId id="268" r:id="rId13"/>
    <p:sldId id="269" r:id="rId14"/>
    <p:sldId id="270" r:id="rId15"/>
    <p:sldId id="271" r:id="rId16"/>
    <p:sldId id="272" r:id="rId17"/>
    <p:sldId id="273" r:id="rId18"/>
    <p:sldId id="274" r:id="rId19"/>
    <p:sldId id="276" r:id="rId20"/>
    <p:sldId id="277" r:id="rId21"/>
    <p:sldId id="279" r:id="rId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4D7D2081-D8DD-4778-B117-C66E2C86842F}" type="datetimeFigureOut">
              <a:rPr lang="tr-TR" smtClean="0"/>
              <a:t>16.05.2011</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192856AB-3E15-4EB7-933F-C204C52E4890}"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4D7D2081-D8DD-4778-B117-C66E2C86842F}" type="datetimeFigureOut">
              <a:rPr lang="tr-TR" smtClean="0"/>
              <a:t>16.05.2011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92856AB-3E15-4EB7-933F-C204C52E4890}"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4D7D2081-D8DD-4778-B117-C66E2C86842F}" type="datetimeFigureOut">
              <a:rPr lang="tr-TR" smtClean="0"/>
              <a:t>16.05.2011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92856AB-3E15-4EB7-933F-C204C52E4890}"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4D7D2081-D8DD-4778-B117-C66E2C86842F}" type="datetimeFigureOut">
              <a:rPr lang="tr-TR" smtClean="0"/>
              <a:t>16.05.2011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92856AB-3E15-4EB7-933F-C204C52E4890}"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4D7D2081-D8DD-4778-B117-C66E2C86842F}" type="datetimeFigureOut">
              <a:rPr lang="tr-TR" smtClean="0"/>
              <a:t>16.05.2011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92856AB-3E15-4EB7-933F-C204C52E4890}"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4D7D2081-D8DD-4778-B117-C66E2C86842F}" type="datetimeFigureOut">
              <a:rPr lang="tr-TR" smtClean="0"/>
              <a:t>16.05.2011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92856AB-3E15-4EB7-933F-C204C52E4890}"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4D7D2081-D8DD-4778-B117-C66E2C86842F}" type="datetimeFigureOut">
              <a:rPr lang="tr-TR" smtClean="0"/>
              <a:t>16.05.2011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192856AB-3E15-4EB7-933F-C204C52E4890}"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4D7D2081-D8DD-4778-B117-C66E2C86842F}" type="datetimeFigureOut">
              <a:rPr lang="tr-TR" smtClean="0"/>
              <a:t>16.05.2011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192856AB-3E15-4EB7-933F-C204C52E4890}"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4D7D2081-D8DD-4778-B117-C66E2C86842F}" type="datetimeFigureOut">
              <a:rPr lang="tr-TR" smtClean="0"/>
              <a:t>16.05.2011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192856AB-3E15-4EB7-933F-C204C52E4890}"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4D7D2081-D8DD-4778-B117-C66E2C86842F}" type="datetimeFigureOut">
              <a:rPr lang="tr-TR" smtClean="0"/>
              <a:t>16.05.2011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92856AB-3E15-4EB7-933F-C204C52E4890}"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4D7D2081-D8DD-4778-B117-C66E2C86842F}" type="datetimeFigureOut">
              <a:rPr lang="tr-TR" smtClean="0"/>
              <a:t>16.05.2011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192856AB-3E15-4EB7-933F-C204C52E4890}" type="slidenum">
              <a:rPr lang="tr-TR" smtClean="0"/>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D7D2081-D8DD-4778-B117-C66E2C86842F}" type="datetimeFigureOut">
              <a:rPr lang="tr-TR" smtClean="0"/>
              <a:t>16.05.2011</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92856AB-3E15-4EB7-933F-C204C52E4890}" type="slidenum">
              <a:rPr lang="tr-TR" smtClean="0"/>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14348" y="2643182"/>
            <a:ext cx="7851648" cy="1828800"/>
          </a:xfrm>
        </p:spPr>
        <p:txBody>
          <a:bodyPr/>
          <a:lstStyle/>
          <a:p>
            <a:pPr algn="ctr"/>
            <a:r>
              <a:rPr lang="tr-TR" dirty="0" smtClean="0"/>
              <a:t>VÜCUDUMUZDA SİSTEMLER</a:t>
            </a:r>
            <a:endParaRPr lang="tr-TR" dirty="0"/>
          </a:p>
        </p:txBody>
      </p:sp>
      <p:sp>
        <p:nvSpPr>
          <p:cNvPr id="3" name="2 Alt Başlık"/>
          <p:cNvSpPr>
            <a:spLocks noGrp="1"/>
          </p:cNvSpPr>
          <p:nvPr>
            <p:ph type="subTitle" idx="1"/>
          </p:nvPr>
        </p:nvSpPr>
        <p:spPr>
          <a:xfrm>
            <a:off x="785786" y="4572008"/>
            <a:ext cx="7854696" cy="1752600"/>
          </a:xfrm>
        </p:spPr>
        <p:txBody>
          <a:bodyPr>
            <a:normAutofit/>
          </a:bodyPr>
          <a:lstStyle/>
          <a:p>
            <a:pPr algn="ctr"/>
            <a:r>
              <a:rPr lang="tr-TR" sz="3600" dirty="0" smtClean="0"/>
              <a:t>Duyu Organları</a:t>
            </a:r>
            <a:endParaRPr lang="tr-TR" sz="3600" dirty="0"/>
          </a:p>
        </p:txBody>
      </p:sp>
      <p:pic>
        <p:nvPicPr>
          <p:cNvPr id="4" name="Picture 2" descr="C:\Users\MUSTAFA\Desktop\strateji\LOGOMUZ.png"/>
          <p:cNvPicPr>
            <a:picLocks noChangeAspect="1" noChangeArrowheads="1"/>
          </p:cNvPicPr>
          <p:nvPr/>
        </p:nvPicPr>
        <p:blipFill>
          <a:blip r:embed="rId2" cstate="print"/>
          <a:srcRect/>
          <a:stretch>
            <a:fillRect/>
          </a:stretch>
        </p:blipFill>
        <p:spPr bwMode="auto">
          <a:xfrm>
            <a:off x="2643174" y="0"/>
            <a:ext cx="3741417" cy="2801942"/>
          </a:xfrm>
          <a:prstGeom prst="rect">
            <a:avLst/>
          </a:prstGeom>
          <a:noFill/>
        </p:spPr>
      </p:pic>
      <p:pic>
        <p:nvPicPr>
          <p:cNvPr id="1026" name="Picture 2" descr="D:\FLASH OLARAK DÜZENLENENCEK SUNULAR\özgün slayttt\77\ÜNİTE 1 VÜCUDUMUZDA SİSTEMLER\fenci.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730" y="6309320"/>
            <a:ext cx="1557543" cy="5486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arsiv.ntvmsnbc.com/news/297098.jpg"/>
          <p:cNvPicPr>
            <a:picLocks noChangeAspect="1" noChangeArrowheads="1"/>
          </p:cNvPicPr>
          <p:nvPr/>
        </p:nvPicPr>
        <p:blipFill>
          <a:blip r:embed="rId2" cstate="print"/>
          <a:srcRect/>
          <a:stretch>
            <a:fillRect/>
          </a:stretch>
        </p:blipFill>
        <p:spPr bwMode="auto">
          <a:xfrm>
            <a:off x="6929454" y="1285860"/>
            <a:ext cx="2214546" cy="2118583"/>
          </a:xfrm>
          <a:prstGeom prst="rect">
            <a:avLst/>
          </a:prstGeom>
          <a:noFill/>
        </p:spPr>
      </p:pic>
      <p:pic>
        <p:nvPicPr>
          <p:cNvPr id="7170" name="Picture 2"/>
          <p:cNvPicPr>
            <a:picLocks noChangeAspect="1" noChangeArrowheads="1"/>
          </p:cNvPicPr>
          <p:nvPr/>
        </p:nvPicPr>
        <p:blipFill>
          <a:blip r:embed="rId3" cstate="print"/>
          <a:srcRect/>
          <a:stretch>
            <a:fillRect/>
          </a:stretch>
        </p:blipFill>
        <p:spPr bwMode="auto">
          <a:xfrm>
            <a:off x="6555627" y="4143380"/>
            <a:ext cx="2588373" cy="2366331"/>
          </a:xfrm>
          <a:prstGeom prst="rect">
            <a:avLst/>
          </a:prstGeom>
          <a:noFill/>
          <a:ln w="9525">
            <a:noFill/>
            <a:miter lim="800000"/>
            <a:headEnd/>
            <a:tailEnd/>
          </a:ln>
        </p:spPr>
      </p:pic>
      <p:sp>
        <p:nvSpPr>
          <p:cNvPr id="2" name="1 Başlık"/>
          <p:cNvSpPr>
            <a:spLocks noGrp="1"/>
          </p:cNvSpPr>
          <p:nvPr>
            <p:ph type="title"/>
          </p:nvPr>
        </p:nvSpPr>
        <p:spPr>
          <a:xfrm>
            <a:off x="500034" y="3429000"/>
            <a:ext cx="5929322" cy="642934"/>
          </a:xfrm>
        </p:spPr>
        <p:txBody>
          <a:bodyPr>
            <a:normAutofit/>
          </a:bodyPr>
          <a:lstStyle/>
          <a:p>
            <a:r>
              <a:rPr lang="tr-TR" sz="3200" dirty="0" smtClean="0"/>
              <a:t>İşitme Bozuklukları ve Tedavi Yolları</a:t>
            </a:r>
            <a:endParaRPr lang="tr-TR" sz="3200" dirty="0"/>
          </a:p>
        </p:txBody>
      </p:sp>
      <p:sp>
        <p:nvSpPr>
          <p:cNvPr id="3" name="2 İçerik Yer Tutucusu"/>
          <p:cNvSpPr>
            <a:spLocks noGrp="1"/>
          </p:cNvSpPr>
          <p:nvPr>
            <p:ph idx="1"/>
          </p:nvPr>
        </p:nvSpPr>
        <p:spPr>
          <a:xfrm>
            <a:off x="285720" y="500042"/>
            <a:ext cx="6786610" cy="2857520"/>
          </a:xfrm>
        </p:spPr>
        <p:txBody>
          <a:bodyPr>
            <a:noAutofit/>
          </a:bodyPr>
          <a:lstStyle/>
          <a:p>
            <a:r>
              <a:rPr lang="tr-TR" dirty="0" smtClean="0"/>
              <a:t>Kulağımız, kulak yolundaki kıllar ile birlikte kulağa giren toz vb. maddelerin kulak zarına ulaşmasını engelleyen bir sıvı salgılar.</a:t>
            </a:r>
          </a:p>
          <a:p>
            <a:r>
              <a:rPr lang="tr-TR" dirty="0" smtClean="0"/>
              <a:t>Östaki borusu orta kulaktan yutağa açılır ve orta kulak ile dış ortam arasındaki basınç farkını dengeleyerek kulak zarının yırtılmasını engellemiş olur</a:t>
            </a:r>
            <a:endParaRPr lang="tr-TR" dirty="0"/>
          </a:p>
        </p:txBody>
      </p:sp>
      <p:sp>
        <p:nvSpPr>
          <p:cNvPr id="4" name="2 İçerik Yer Tutucusu"/>
          <p:cNvSpPr txBox="1">
            <a:spLocks/>
          </p:cNvSpPr>
          <p:nvPr/>
        </p:nvSpPr>
        <p:spPr>
          <a:xfrm>
            <a:off x="428596" y="4071942"/>
            <a:ext cx="6786610" cy="256509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tr-TR" sz="2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2 İçerik Yer Tutucusu"/>
          <p:cNvSpPr txBox="1">
            <a:spLocks/>
          </p:cNvSpPr>
          <p:nvPr/>
        </p:nvSpPr>
        <p:spPr>
          <a:xfrm>
            <a:off x="285720" y="4071942"/>
            <a:ext cx="6786610" cy="256509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tr-TR" sz="2600" b="0" i="0" u="none" strike="noStrike" kern="1200" cap="none" spc="0" normalizeH="0" baseline="0" noProof="0" dirty="0" smtClean="0">
                <a:ln>
                  <a:noFill/>
                </a:ln>
                <a:solidFill>
                  <a:schemeClr val="tx1"/>
                </a:solidFill>
                <a:effectLst/>
                <a:uLnTx/>
                <a:uFillTx/>
                <a:latin typeface="+mn-lt"/>
                <a:ea typeface="+mn-ea"/>
                <a:cs typeface="+mn-cs"/>
              </a:rPr>
              <a:t>Kulak zarı</a:t>
            </a:r>
            <a:r>
              <a:rPr kumimoji="0" lang="tr-TR" sz="2600" b="0" i="0" u="none" strike="noStrike" kern="1200" cap="none" spc="0" normalizeH="0" noProof="0" dirty="0" smtClean="0">
                <a:ln>
                  <a:noFill/>
                </a:ln>
                <a:solidFill>
                  <a:schemeClr val="tx1"/>
                </a:solidFill>
                <a:effectLst/>
                <a:uLnTx/>
                <a:uFillTx/>
                <a:latin typeface="+mn-lt"/>
                <a:ea typeface="+mn-ea"/>
                <a:cs typeface="+mn-cs"/>
              </a:rPr>
              <a:t> sertleşmesi, orta kulakta kemik kaynaması ve iç kulaktaki zedelenmeler işitme kaybına neden olan doğuştan gelen bozukluklardır. Bir hastalık ya da yüksek şiddetteki ses, kulağa zarar verip işitme kaybına sebep olabilir.</a:t>
            </a:r>
            <a:endParaRPr kumimoji="0" lang="tr-TR"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214290"/>
            <a:ext cx="8229600" cy="632666"/>
          </a:xfrm>
        </p:spPr>
        <p:txBody>
          <a:bodyPr>
            <a:normAutofit/>
          </a:bodyPr>
          <a:lstStyle/>
          <a:p>
            <a:pPr algn="ctr"/>
            <a:r>
              <a:rPr lang="tr-TR" sz="3200" dirty="0" smtClean="0"/>
              <a:t>Deri</a:t>
            </a:r>
            <a:endParaRPr lang="tr-TR" sz="3200" dirty="0"/>
          </a:p>
        </p:txBody>
      </p:sp>
      <p:sp>
        <p:nvSpPr>
          <p:cNvPr id="5" name="4 İçerik Yer Tutucusu"/>
          <p:cNvSpPr>
            <a:spLocks noGrp="1"/>
          </p:cNvSpPr>
          <p:nvPr>
            <p:ph idx="1"/>
          </p:nvPr>
        </p:nvSpPr>
        <p:spPr>
          <a:xfrm>
            <a:off x="500034" y="6293174"/>
            <a:ext cx="8229600" cy="564826"/>
          </a:xfrm>
        </p:spPr>
        <p:txBody>
          <a:bodyPr/>
          <a:lstStyle/>
          <a:p>
            <a:endParaRPr lang="tr-TR" dirty="0"/>
          </a:p>
        </p:txBody>
      </p:sp>
      <p:pic>
        <p:nvPicPr>
          <p:cNvPr id="8193" name="Picture 1"/>
          <p:cNvPicPr>
            <a:picLocks noChangeAspect="1" noChangeArrowheads="1"/>
          </p:cNvPicPr>
          <p:nvPr/>
        </p:nvPicPr>
        <p:blipFill>
          <a:blip r:embed="rId2" cstate="print"/>
          <a:srcRect/>
          <a:stretch>
            <a:fillRect/>
          </a:stretch>
        </p:blipFill>
        <p:spPr bwMode="auto">
          <a:xfrm>
            <a:off x="0" y="948742"/>
            <a:ext cx="9144000" cy="59092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71546"/>
            <a:ext cx="5543560" cy="5253054"/>
          </a:xfrm>
        </p:spPr>
        <p:txBody>
          <a:bodyPr>
            <a:normAutofit lnSpcReduction="10000"/>
          </a:bodyPr>
          <a:lstStyle/>
          <a:p>
            <a:r>
              <a:rPr lang="tr-TR" dirty="0" smtClean="0"/>
              <a:t>Deri, en büyük duyu organımızdır ve vücudumuzun dışını tamamen kaplar.</a:t>
            </a:r>
          </a:p>
          <a:p>
            <a:r>
              <a:rPr lang="tr-TR" dirty="0" smtClean="0"/>
              <a:t>Derimiz vücudumuzun ısısını ayarlar, solunuma ve boşaltıma yardımcı olur ve vücudumuzu dış etkilerden korur.</a:t>
            </a:r>
          </a:p>
          <a:p>
            <a:r>
              <a:rPr lang="tr-TR" dirty="0" smtClean="0"/>
              <a:t>Derinin her yerinde aynı miktarda duyu almacı olmadığından duyuları derimizin her bölgesinde aynı oranda algılayamayız. Parmak uçları ve dudaklar gibi bölgelerde algılama daha fazladır.</a:t>
            </a:r>
            <a:endParaRPr lang="tr-TR" dirty="0"/>
          </a:p>
        </p:txBody>
      </p:sp>
      <p:pic>
        <p:nvPicPr>
          <p:cNvPr id="24578" name="Picture 2"/>
          <p:cNvPicPr>
            <a:picLocks noChangeAspect="1" noChangeArrowheads="1"/>
          </p:cNvPicPr>
          <p:nvPr/>
        </p:nvPicPr>
        <p:blipFill>
          <a:blip r:embed="rId2" cstate="print"/>
          <a:srcRect/>
          <a:stretch>
            <a:fillRect/>
          </a:stretch>
        </p:blipFill>
        <p:spPr bwMode="auto">
          <a:xfrm>
            <a:off x="6019502" y="1571612"/>
            <a:ext cx="3124498" cy="392909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428604"/>
            <a:ext cx="8229600" cy="632666"/>
          </a:xfrm>
        </p:spPr>
        <p:txBody>
          <a:bodyPr>
            <a:normAutofit/>
          </a:bodyPr>
          <a:lstStyle/>
          <a:p>
            <a:r>
              <a:rPr lang="tr-TR" sz="3200" b="1" dirty="0" smtClean="0"/>
              <a:t>Deri Hastalıkları ve Bu Hastalıkların Tedavi Yolları</a:t>
            </a:r>
            <a:endParaRPr lang="tr-TR" sz="3200" dirty="0"/>
          </a:p>
        </p:txBody>
      </p:sp>
      <p:sp>
        <p:nvSpPr>
          <p:cNvPr id="3" name="2 İçerik Yer Tutucusu"/>
          <p:cNvSpPr>
            <a:spLocks noGrp="1"/>
          </p:cNvSpPr>
          <p:nvPr>
            <p:ph idx="1"/>
          </p:nvPr>
        </p:nvSpPr>
        <p:spPr>
          <a:xfrm>
            <a:off x="0" y="1214422"/>
            <a:ext cx="6429420" cy="5500702"/>
          </a:xfrm>
        </p:spPr>
        <p:txBody>
          <a:bodyPr>
            <a:normAutofit fontScale="92500"/>
          </a:bodyPr>
          <a:lstStyle/>
          <a:p>
            <a:r>
              <a:rPr lang="tr-TR" dirty="0" smtClean="0"/>
              <a:t>Deri hastalıkları, kesici, ezici cisimler ile kimyasal maddelerin verdiği zararlardan oluşabildiği gibi parazitler sebebiyle de ortaya çıkabilmektedir. Bazı mikroorganizmalar  da derideki herhangi bir yaranın üzerine yerleşerek deri iltihaplanmalarına yol açabilir.</a:t>
            </a:r>
          </a:p>
          <a:p>
            <a:r>
              <a:rPr lang="tr-TR" dirty="0" smtClean="0"/>
              <a:t>Alerjik deri hastalıkları arasında ise kurdeşen ve egzama sayılabilir.</a:t>
            </a:r>
          </a:p>
          <a:p>
            <a:r>
              <a:rPr lang="tr-TR" dirty="0" smtClean="0"/>
              <a:t>Bazı deri hastalıklarının teşhisinde </a:t>
            </a:r>
            <a:r>
              <a:rPr lang="tr-TR" b="1" dirty="0" err="1" smtClean="0"/>
              <a:t>dermatoskop</a:t>
            </a:r>
            <a:r>
              <a:rPr lang="tr-TR" dirty="0" smtClean="0"/>
              <a:t> adı verilen cihaz kullanılır. </a:t>
            </a:r>
          </a:p>
          <a:p>
            <a:r>
              <a:rPr lang="tr-TR" dirty="0" smtClean="0"/>
              <a:t>Açık tene </a:t>
            </a:r>
            <a:r>
              <a:rPr lang="sv-SE" dirty="0" smtClean="0"/>
              <a:t>sahip ve vücudunda çok sayıda ben bulunan</a:t>
            </a:r>
            <a:r>
              <a:rPr lang="tr-TR" dirty="0" smtClean="0"/>
              <a:t> kimseler ile daha önce aile üyelerinden biri deri kanserine yakalanmış kişilerin cilt kanseri olma olasılığı yüksektir.</a:t>
            </a:r>
          </a:p>
          <a:p>
            <a:endParaRPr lang="tr-TR" dirty="0"/>
          </a:p>
        </p:txBody>
      </p:sp>
      <p:pic>
        <p:nvPicPr>
          <p:cNvPr id="25602" name="Picture 2" descr="http://t1.gstatic.com/images?q=tbn:8PRt4hJMHKeS_M:http://img229.imageshack.us/img229/9041/dermatoskop.jpg&amp;t=1"/>
          <p:cNvPicPr>
            <a:picLocks noChangeAspect="1" noChangeArrowheads="1"/>
          </p:cNvPicPr>
          <p:nvPr/>
        </p:nvPicPr>
        <p:blipFill>
          <a:blip r:embed="rId2" cstate="print"/>
          <a:srcRect/>
          <a:stretch>
            <a:fillRect/>
          </a:stretch>
        </p:blipFill>
        <p:spPr bwMode="auto">
          <a:xfrm>
            <a:off x="6786578" y="1357298"/>
            <a:ext cx="2095504" cy="2095505"/>
          </a:xfrm>
          <a:prstGeom prst="rect">
            <a:avLst/>
          </a:prstGeom>
          <a:noFill/>
        </p:spPr>
      </p:pic>
      <p:pic>
        <p:nvPicPr>
          <p:cNvPr id="25604" name="Picture 4" descr="http://www.polymed.cz/cms/_images_catalogue/P01661.jpg"/>
          <p:cNvPicPr>
            <a:picLocks noChangeAspect="1" noChangeArrowheads="1"/>
          </p:cNvPicPr>
          <p:nvPr/>
        </p:nvPicPr>
        <p:blipFill>
          <a:blip r:embed="rId3" cstate="print"/>
          <a:srcRect/>
          <a:stretch>
            <a:fillRect/>
          </a:stretch>
        </p:blipFill>
        <p:spPr bwMode="auto">
          <a:xfrm>
            <a:off x="6286500" y="3500438"/>
            <a:ext cx="2857500" cy="28575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357166"/>
            <a:ext cx="8229600" cy="561228"/>
          </a:xfrm>
        </p:spPr>
        <p:txBody>
          <a:bodyPr>
            <a:normAutofit/>
          </a:bodyPr>
          <a:lstStyle/>
          <a:p>
            <a:pPr algn="ctr"/>
            <a:r>
              <a:rPr lang="tr-TR" sz="3200" dirty="0" smtClean="0"/>
              <a:t>Burun</a:t>
            </a:r>
            <a:endParaRPr lang="tr-TR" sz="3200" dirty="0"/>
          </a:p>
        </p:txBody>
      </p:sp>
      <p:sp>
        <p:nvSpPr>
          <p:cNvPr id="3" name="2 İçerik Yer Tutucusu"/>
          <p:cNvSpPr>
            <a:spLocks noGrp="1"/>
          </p:cNvSpPr>
          <p:nvPr>
            <p:ph idx="1"/>
          </p:nvPr>
        </p:nvSpPr>
        <p:spPr>
          <a:xfrm>
            <a:off x="0" y="4429132"/>
            <a:ext cx="9144000" cy="2428868"/>
          </a:xfrm>
        </p:spPr>
        <p:txBody>
          <a:bodyPr>
            <a:normAutofit fontScale="92500" lnSpcReduction="20000"/>
          </a:bodyPr>
          <a:lstStyle/>
          <a:p>
            <a:r>
              <a:rPr lang="tr-TR" dirty="0" smtClean="0"/>
              <a:t>Burun, kemik ve kıkırdakla desteklenen bir organımızdır. Burun boşluğunun duvarları, burnun nemli kalmasını sağlayan mukus salgısını üreten mukoza tabakasıyla kaplıdır.</a:t>
            </a:r>
          </a:p>
          <a:p>
            <a:r>
              <a:rPr lang="tr-TR" dirty="0" smtClean="0"/>
              <a:t>Burun boşluğunun üst tarafında koku almaçlarının yoğunlaştığı </a:t>
            </a:r>
            <a:r>
              <a:rPr lang="tr-TR" b="1" dirty="0" smtClean="0"/>
              <a:t>sarı bölge </a:t>
            </a:r>
            <a:r>
              <a:rPr lang="tr-TR" dirty="0" smtClean="0"/>
              <a:t>bulunur.</a:t>
            </a:r>
          </a:p>
          <a:p>
            <a:r>
              <a:rPr lang="tr-TR" dirty="0" smtClean="0"/>
              <a:t>Burun, soluduğumuz havanın temizlenmesini, ısıtılmasını, nemlendirilmesin ve çevremizdeki kokuların algılanmasını sağlar.</a:t>
            </a:r>
          </a:p>
          <a:p>
            <a:endParaRPr lang="tr-TR" dirty="0"/>
          </a:p>
        </p:txBody>
      </p:sp>
      <p:pic>
        <p:nvPicPr>
          <p:cNvPr id="26626" name="Picture 2"/>
          <p:cNvPicPr>
            <a:picLocks noChangeAspect="1" noChangeArrowheads="1"/>
          </p:cNvPicPr>
          <p:nvPr/>
        </p:nvPicPr>
        <p:blipFill>
          <a:blip r:embed="rId2" cstate="print"/>
          <a:srcRect/>
          <a:stretch>
            <a:fillRect/>
          </a:stretch>
        </p:blipFill>
        <p:spPr bwMode="auto">
          <a:xfrm>
            <a:off x="1214414" y="928670"/>
            <a:ext cx="6786610" cy="3295926"/>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571480"/>
            <a:ext cx="8229600" cy="561228"/>
          </a:xfrm>
        </p:spPr>
        <p:txBody>
          <a:bodyPr>
            <a:normAutofit/>
          </a:bodyPr>
          <a:lstStyle/>
          <a:p>
            <a:pPr algn="ctr"/>
            <a:r>
              <a:rPr lang="tr-TR" sz="3200" dirty="0" smtClean="0"/>
              <a:t>Bazı Burun Hastalıkları</a:t>
            </a:r>
            <a:endParaRPr lang="tr-TR" sz="3200" dirty="0"/>
          </a:p>
        </p:txBody>
      </p:sp>
      <p:sp>
        <p:nvSpPr>
          <p:cNvPr id="3" name="2 İçerik Yer Tutucusu"/>
          <p:cNvSpPr>
            <a:spLocks noGrp="1"/>
          </p:cNvSpPr>
          <p:nvPr>
            <p:ph idx="1"/>
          </p:nvPr>
        </p:nvSpPr>
        <p:spPr>
          <a:xfrm>
            <a:off x="214282" y="1357298"/>
            <a:ext cx="8715436" cy="5214974"/>
          </a:xfrm>
        </p:spPr>
        <p:txBody>
          <a:bodyPr>
            <a:normAutofit fontScale="92500" lnSpcReduction="20000"/>
          </a:bodyPr>
          <a:lstStyle/>
          <a:p>
            <a:r>
              <a:rPr lang="tr-TR" b="1" dirty="0" smtClean="0">
                <a:solidFill>
                  <a:srgbClr val="FF0000"/>
                </a:solidFill>
              </a:rPr>
              <a:t>Sinüzit: </a:t>
            </a:r>
            <a:r>
              <a:rPr lang="tr-TR" dirty="0" smtClean="0"/>
              <a:t>Sinüslerin iltihaplanmasına sinüzit denir. Doktorun tavsiye edeceği ilaçlarla </a:t>
            </a:r>
            <a:r>
              <a:rPr lang="tr-TR" dirty="0" err="1" smtClean="0"/>
              <a:t>tedaviedilebilir</a:t>
            </a:r>
            <a:r>
              <a:rPr lang="tr-TR" dirty="0" smtClean="0"/>
              <a:t>.</a:t>
            </a:r>
          </a:p>
          <a:p>
            <a:r>
              <a:rPr lang="tr-TR" b="1" dirty="0" smtClean="0">
                <a:solidFill>
                  <a:srgbClr val="FF0000"/>
                </a:solidFill>
              </a:rPr>
              <a:t>Saman Nezlesi: </a:t>
            </a:r>
            <a:r>
              <a:rPr lang="tr-TR" dirty="0" smtClean="0"/>
              <a:t>Saman nezlesi bir alerjidir. İlkbahar ve yaz aylarında polenler rüzgârlara kapılarak geniş alanlara yayılır. Aldığımız nefesle burnumuza yerleşen polenler şiddetli hapşırıklar eşliğinde burnun suya benzer bir akıntı salgılamasına sebep olur. İlaçlarla ya da aşı yapılarak tedavi edilebilir.</a:t>
            </a:r>
          </a:p>
          <a:p>
            <a:r>
              <a:rPr lang="tr-TR" b="1" dirty="0" smtClean="0">
                <a:solidFill>
                  <a:srgbClr val="FF0000"/>
                </a:solidFill>
              </a:rPr>
              <a:t>Burun Kanaması: </a:t>
            </a:r>
            <a:r>
              <a:rPr lang="tr-TR" dirty="0" smtClean="0"/>
              <a:t>Ergenlik döneminde büyümeye bağlı olarak orta yaşlarda ise tansiyon yüksekliğinden kaynaklanan burun kanamaları görülebilir. Burun kanamalarını durdurmak için yapılacak ilk yardımda hasta oturtulur, başı hafifçe öne doğru eğilir, iki kaş arasına buz konulur, burun kanatlarına baş ve işaret parmağı ile beş - on dakika kadar devamlı baskı yapılır. Bu sırada da ağızdan nefes alması ve yutkunması söylenir</a:t>
            </a:r>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6181530" y="1785926"/>
            <a:ext cx="2962470" cy="2643206"/>
          </a:xfrm>
          <a:prstGeom prst="rect">
            <a:avLst/>
          </a:prstGeom>
          <a:noFill/>
          <a:ln w="9525">
            <a:noFill/>
            <a:miter lim="800000"/>
            <a:headEnd/>
            <a:tailEnd/>
          </a:ln>
        </p:spPr>
      </p:pic>
      <p:sp>
        <p:nvSpPr>
          <p:cNvPr id="3" name="2 İçerik Yer Tutucusu"/>
          <p:cNvSpPr>
            <a:spLocks noGrp="1"/>
          </p:cNvSpPr>
          <p:nvPr>
            <p:ph idx="1"/>
          </p:nvPr>
        </p:nvSpPr>
        <p:spPr>
          <a:xfrm>
            <a:off x="214282" y="1000108"/>
            <a:ext cx="6186502" cy="5324492"/>
          </a:xfrm>
        </p:spPr>
        <p:txBody>
          <a:bodyPr>
            <a:normAutofit/>
          </a:bodyPr>
          <a:lstStyle/>
          <a:p>
            <a:r>
              <a:rPr lang="tr-TR" dirty="0" smtClean="0"/>
              <a:t>Kokulu cisimlerden buharlaşarak havaya karışan tanecikler, sarı bölgedeki mukus sıvısında çözünerek koku almaçlarını uyarır.</a:t>
            </a:r>
          </a:p>
          <a:p>
            <a:r>
              <a:rPr lang="tr-TR" dirty="0" smtClean="0"/>
              <a:t>Koku ve tat alma organlarımız birbiriyle uyumlu olarak çalışır. Dilimiz bir besinin tadını, burnumuz da kokusunu algılar. Örneğin, nezle olduğumuzda kokuları tam olarak alamadığımız için besinlerin tadını da tam olarak alamayız. Besinlerin tadını tam olarak alabilmek için burnumuzun ve dilimizin birlikte görev yapması gerekir.</a:t>
            </a:r>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4911415" y="1285860"/>
            <a:ext cx="4232585" cy="5286412"/>
          </a:xfrm>
          <a:prstGeom prst="rect">
            <a:avLst/>
          </a:prstGeom>
          <a:noFill/>
          <a:ln w="9525">
            <a:noFill/>
            <a:miter lim="800000"/>
            <a:headEnd/>
            <a:tailEnd/>
          </a:ln>
        </p:spPr>
      </p:pic>
      <p:sp>
        <p:nvSpPr>
          <p:cNvPr id="2" name="1 Başlık"/>
          <p:cNvSpPr>
            <a:spLocks noGrp="1"/>
          </p:cNvSpPr>
          <p:nvPr>
            <p:ph type="title"/>
          </p:nvPr>
        </p:nvSpPr>
        <p:spPr>
          <a:xfrm>
            <a:off x="500034" y="500042"/>
            <a:ext cx="8229600" cy="632666"/>
          </a:xfrm>
        </p:spPr>
        <p:txBody>
          <a:bodyPr>
            <a:normAutofit/>
          </a:bodyPr>
          <a:lstStyle/>
          <a:p>
            <a:pPr algn="ctr"/>
            <a:r>
              <a:rPr lang="tr-TR" sz="3200" dirty="0" smtClean="0"/>
              <a:t>Dil</a:t>
            </a:r>
            <a:endParaRPr lang="tr-TR" sz="3200" dirty="0"/>
          </a:p>
        </p:txBody>
      </p:sp>
      <p:sp>
        <p:nvSpPr>
          <p:cNvPr id="3" name="2 İçerik Yer Tutucusu"/>
          <p:cNvSpPr>
            <a:spLocks noGrp="1"/>
          </p:cNvSpPr>
          <p:nvPr>
            <p:ph idx="1"/>
          </p:nvPr>
        </p:nvSpPr>
        <p:spPr>
          <a:xfrm>
            <a:off x="457200" y="1214422"/>
            <a:ext cx="4900618" cy="5110178"/>
          </a:xfrm>
        </p:spPr>
        <p:txBody>
          <a:bodyPr/>
          <a:lstStyle/>
          <a:p>
            <a:r>
              <a:rPr lang="tr-TR" dirty="0" smtClean="0"/>
              <a:t>Dilimizin ucunda, yanlarında ve arkasında tatları algılamaya yarayan </a:t>
            </a:r>
            <a:r>
              <a:rPr lang="tr-TR" b="1" dirty="0" smtClean="0"/>
              <a:t>tat alma tomurcukları </a:t>
            </a:r>
            <a:r>
              <a:rPr lang="tr-TR" dirty="0" smtClean="0"/>
              <a:t>bulunur.</a:t>
            </a:r>
            <a:endParaRPr lang="tr-TR" b="1" dirty="0" smtClean="0"/>
          </a:p>
          <a:p>
            <a:r>
              <a:rPr lang="tr-TR" dirty="0" smtClean="0"/>
              <a:t>Dilimizin her bölgesi her tadı alabilir fakat bazı bölgelerde farklı tatları alabilen tat tomurcukları daha yoğundur. Tat tomurcukları içinde duyu hücreleri bulunur.</a:t>
            </a:r>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571480"/>
            <a:ext cx="8229600" cy="632666"/>
          </a:xfrm>
        </p:spPr>
        <p:txBody>
          <a:bodyPr>
            <a:normAutofit/>
          </a:bodyPr>
          <a:lstStyle/>
          <a:p>
            <a:pPr algn="ctr"/>
            <a:r>
              <a:rPr lang="tr-TR" sz="3200" dirty="0" smtClean="0"/>
              <a:t>Bazı Dil Hastalıkları</a:t>
            </a:r>
            <a:endParaRPr lang="tr-TR" sz="3200" dirty="0"/>
          </a:p>
        </p:txBody>
      </p:sp>
      <p:sp>
        <p:nvSpPr>
          <p:cNvPr id="3" name="2 İçerik Yer Tutucusu"/>
          <p:cNvSpPr>
            <a:spLocks noGrp="1"/>
          </p:cNvSpPr>
          <p:nvPr>
            <p:ph idx="1"/>
          </p:nvPr>
        </p:nvSpPr>
        <p:spPr>
          <a:xfrm>
            <a:off x="457200" y="1935480"/>
            <a:ext cx="5543560" cy="4389120"/>
          </a:xfrm>
        </p:spPr>
        <p:txBody>
          <a:bodyPr/>
          <a:lstStyle/>
          <a:p>
            <a:r>
              <a:rPr lang="tr-TR" b="1" dirty="0" smtClean="0">
                <a:solidFill>
                  <a:srgbClr val="FF0000"/>
                </a:solidFill>
              </a:rPr>
              <a:t>Tat Körlüğü: </a:t>
            </a:r>
            <a:r>
              <a:rPr lang="tr-TR" dirty="0" smtClean="0"/>
              <a:t>İnsanların bir kısmı bazı maddelerin tatlarını alamazlar. Kalıtsal olan bu duruma tat körlüğü denir.</a:t>
            </a:r>
          </a:p>
          <a:p>
            <a:r>
              <a:rPr lang="tr-TR" b="1" dirty="0" smtClean="0">
                <a:solidFill>
                  <a:srgbClr val="FF0000"/>
                </a:solidFill>
              </a:rPr>
              <a:t>Dil İltihabı: </a:t>
            </a:r>
            <a:r>
              <a:rPr lang="tr-TR" dirty="0" smtClean="0"/>
              <a:t>Çürük dişler, diş eti iltihabı, sigara içmek, çok sıcak veya çok soğuk yiyecekleri yemeyi alışkanlık hâline getirmek, dil iltihabının başlıca sebebidir.</a:t>
            </a:r>
            <a:endParaRPr lang="tr-TR" dirty="0"/>
          </a:p>
        </p:txBody>
      </p:sp>
      <p:pic>
        <p:nvPicPr>
          <p:cNvPr id="29698" name="Picture 2" descr="http://www.bayansitesi.net/wp-content/uploads/dil1.jpg"/>
          <p:cNvPicPr>
            <a:picLocks noChangeAspect="1" noChangeArrowheads="1"/>
          </p:cNvPicPr>
          <p:nvPr/>
        </p:nvPicPr>
        <p:blipFill>
          <a:blip r:embed="rId2" cstate="print"/>
          <a:srcRect/>
          <a:stretch>
            <a:fillRect/>
          </a:stretch>
        </p:blipFill>
        <p:spPr bwMode="auto">
          <a:xfrm>
            <a:off x="6072198" y="1785926"/>
            <a:ext cx="2881316" cy="421824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571480"/>
            <a:ext cx="8229600" cy="561228"/>
          </a:xfrm>
        </p:spPr>
        <p:txBody>
          <a:bodyPr>
            <a:normAutofit/>
          </a:bodyPr>
          <a:lstStyle/>
          <a:p>
            <a:pPr algn="ctr"/>
            <a:r>
              <a:rPr lang="tr-TR" sz="3200" dirty="0" smtClean="0"/>
              <a:t>Duyu Organlarımızın Sağlığı</a:t>
            </a:r>
            <a:endParaRPr lang="tr-TR" sz="3200" dirty="0"/>
          </a:p>
        </p:txBody>
      </p:sp>
      <p:pic>
        <p:nvPicPr>
          <p:cNvPr id="4" name="Picture 4"/>
          <p:cNvPicPr>
            <a:picLocks noGrp="1" noChangeAspect="1" noChangeArrowheads="1"/>
          </p:cNvPicPr>
          <p:nvPr>
            <p:ph idx="1"/>
          </p:nvPr>
        </p:nvPicPr>
        <p:blipFill>
          <a:blip r:embed="rId2" cstate="print"/>
          <a:srcRect/>
          <a:stretch>
            <a:fillRect/>
          </a:stretch>
        </p:blipFill>
        <p:spPr bwMode="auto">
          <a:xfrm>
            <a:off x="0" y="1285860"/>
            <a:ext cx="9144000" cy="553958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143604" y="1714488"/>
            <a:ext cx="3000396" cy="4000528"/>
          </a:xfrm>
          <a:prstGeom prst="rect">
            <a:avLst/>
          </a:prstGeom>
          <a:noFill/>
          <a:ln w="9525">
            <a:noFill/>
            <a:miter lim="800000"/>
            <a:headEnd/>
            <a:tailEnd/>
          </a:ln>
        </p:spPr>
      </p:pic>
      <p:sp>
        <p:nvSpPr>
          <p:cNvPr id="2" name="1 Başlık"/>
          <p:cNvSpPr>
            <a:spLocks noGrp="1"/>
          </p:cNvSpPr>
          <p:nvPr>
            <p:ph type="title"/>
          </p:nvPr>
        </p:nvSpPr>
        <p:spPr>
          <a:xfrm>
            <a:off x="500034" y="428604"/>
            <a:ext cx="8229600" cy="561228"/>
          </a:xfrm>
        </p:spPr>
        <p:txBody>
          <a:bodyPr>
            <a:normAutofit/>
          </a:bodyPr>
          <a:lstStyle/>
          <a:p>
            <a:pPr algn="ctr"/>
            <a:r>
              <a:rPr lang="tr-TR" sz="3200" dirty="0" smtClean="0"/>
              <a:t>Duyu Organları</a:t>
            </a:r>
            <a:endParaRPr lang="tr-TR" sz="3200" dirty="0"/>
          </a:p>
        </p:txBody>
      </p:sp>
      <p:sp>
        <p:nvSpPr>
          <p:cNvPr id="3" name="2 İçerik Yer Tutucusu"/>
          <p:cNvSpPr>
            <a:spLocks noGrp="1"/>
          </p:cNvSpPr>
          <p:nvPr>
            <p:ph idx="1"/>
          </p:nvPr>
        </p:nvSpPr>
        <p:spPr>
          <a:xfrm>
            <a:off x="0" y="1071546"/>
            <a:ext cx="6429388" cy="5786454"/>
          </a:xfrm>
        </p:spPr>
        <p:txBody>
          <a:bodyPr>
            <a:normAutofit fontScale="92500" lnSpcReduction="20000"/>
          </a:bodyPr>
          <a:lstStyle/>
          <a:p>
            <a:r>
              <a:rPr lang="tr-TR" dirty="0" smtClean="0"/>
              <a:t>Çevremizi algılamamızı sağlayan </a:t>
            </a:r>
            <a:r>
              <a:rPr lang="tr-TR" b="1" dirty="0" smtClean="0"/>
              <a:t>göz, kulak, burun, dil </a:t>
            </a:r>
            <a:r>
              <a:rPr lang="tr-TR" dirty="0" smtClean="0"/>
              <a:t>ve</a:t>
            </a:r>
            <a:r>
              <a:rPr lang="tr-TR" b="1" dirty="0" smtClean="0"/>
              <a:t> deri</a:t>
            </a:r>
            <a:r>
              <a:rPr lang="tr-TR" dirty="0" smtClean="0"/>
              <a:t> duyu organlarımızdır.</a:t>
            </a:r>
          </a:p>
          <a:p>
            <a:r>
              <a:rPr lang="tr-TR" dirty="0" smtClean="0"/>
              <a:t>Duyu organlarımızda çevremizdeki uyarıları dış ortamda alan ve duyu sinirlerine aktaran özel hücrelere </a:t>
            </a:r>
            <a:r>
              <a:rPr lang="tr-TR" b="1" dirty="0" smtClean="0"/>
              <a:t>duyu almaçları </a:t>
            </a:r>
            <a:r>
              <a:rPr lang="tr-TR" dirty="0" smtClean="0"/>
              <a:t>adı verilir. Duyu almaçları </a:t>
            </a:r>
            <a:r>
              <a:rPr lang="tr-TR" u="sng" dirty="0" smtClean="0"/>
              <a:t>gözde ışık</a:t>
            </a:r>
            <a:r>
              <a:rPr lang="tr-TR" dirty="0" smtClean="0"/>
              <a:t>; </a:t>
            </a:r>
            <a:r>
              <a:rPr lang="tr-TR" u="sng" dirty="0" smtClean="0"/>
              <a:t>burunda koku</a:t>
            </a:r>
            <a:r>
              <a:rPr lang="tr-TR" dirty="0" smtClean="0"/>
              <a:t>; </a:t>
            </a:r>
            <a:r>
              <a:rPr lang="tr-TR" u="sng" dirty="0" smtClean="0"/>
              <a:t>kulakta ses</a:t>
            </a:r>
            <a:r>
              <a:rPr lang="tr-TR" dirty="0" smtClean="0"/>
              <a:t>; </a:t>
            </a:r>
            <a:r>
              <a:rPr lang="tr-TR" u="sng" dirty="0" smtClean="0"/>
              <a:t>dilde tat</a:t>
            </a:r>
            <a:r>
              <a:rPr lang="tr-TR" dirty="0" smtClean="0"/>
              <a:t>; </a:t>
            </a:r>
            <a:r>
              <a:rPr lang="tr-TR" u="sng" dirty="0" smtClean="0"/>
              <a:t>deride sıcaklık, ağrı, basınç </a:t>
            </a:r>
            <a:r>
              <a:rPr lang="tr-TR" dirty="0" smtClean="0"/>
              <a:t>dokunma uyarılarını alır.</a:t>
            </a:r>
          </a:p>
          <a:p>
            <a:r>
              <a:rPr lang="tr-TR" dirty="0" smtClean="0"/>
              <a:t>Tüm duyu organlarındaki duyu almaçları uyarıları duyu-sinir yolu ile beyindeki özel duyu merkezlerine iletilir.</a:t>
            </a:r>
          </a:p>
          <a:p>
            <a:r>
              <a:rPr lang="tr-TR" dirty="0" smtClean="0"/>
              <a:t>Duyu merkezleri kendilerine ulaşan uyarıyı değerlendirir ve oluşturduğu cevabı vücudun ilgili bölümlerine gönderir. Bu bölümlerin cevabın gerektirdiği işlemi yerine getirip getirmediğini de duyu merkezleri kontrol eder.</a:t>
            </a:r>
          </a:p>
          <a:p>
            <a:endParaRPr lang="tr-TR" dirty="0" smtClean="0"/>
          </a:p>
          <a:p>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571480"/>
            <a:ext cx="8229600" cy="561228"/>
          </a:xfrm>
        </p:spPr>
        <p:txBody>
          <a:bodyPr>
            <a:normAutofit/>
          </a:bodyPr>
          <a:lstStyle/>
          <a:p>
            <a:pPr algn="ctr"/>
            <a:r>
              <a:rPr lang="tr-TR" sz="3200" dirty="0" smtClean="0"/>
              <a:t>Duyu Organlarımızın Sağlığı</a:t>
            </a:r>
            <a:endParaRPr lang="tr-TR" sz="3200" dirty="0"/>
          </a:p>
        </p:txBody>
      </p:sp>
      <p:pic>
        <p:nvPicPr>
          <p:cNvPr id="32770" name="Picture 2"/>
          <p:cNvPicPr>
            <a:picLocks noGrp="1" noChangeAspect="1" noChangeArrowheads="1"/>
          </p:cNvPicPr>
          <p:nvPr>
            <p:ph idx="1"/>
          </p:nvPr>
        </p:nvPicPr>
        <p:blipFill>
          <a:blip r:embed="rId2" cstate="print"/>
          <a:srcRect/>
          <a:stretch>
            <a:fillRect/>
          </a:stretch>
        </p:blipFill>
        <p:spPr bwMode="auto">
          <a:xfrm>
            <a:off x="0" y="2357430"/>
            <a:ext cx="8954468" cy="3786214"/>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2332037"/>
            <a:ext cx="9144000" cy="4525963"/>
          </a:xfrm>
        </p:spPr>
        <p:txBody>
          <a:bodyPr>
            <a:normAutofit/>
          </a:bodyPr>
          <a:lstStyle/>
          <a:p>
            <a:pPr algn="ctr">
              <a:buNone/>
            </a:pPr>
            <a:r>
              <a:rPr lang="tr-TR" sz="4800" b="1" i="1" dirty="0" smtClean="0"/>
              <a:t>Mustafa ÇELİK</a:t>
            </a:r>
          </a:p>
          <a:p>
            <a:pPr algn="ctr">
              <a:buNone/>
            </a:pPr>
            <a:r>
              <a:rPr lang="tr-TR" sz="4800" b="1" i="1" dirty="0" smtClean="0"/>
              <a:t>Fen ve Teknoloji Öğretmeni</a:t>
            </a:r>
          </a:p>
          <a:p>
            <a:pPr algn="ctr">
              <a:buNone/>
            </a:pPr>
            <a:r>
              <a:rPr lang="tr-TR" sz="4800" b="1" i="1" dirty="0" smtClean="0"/>
              <a:t>Türk Telekom YİBO</a:t>
            </a:r>
          </a:p>
          <a:p>
            <a:pPr algn="ctr">
              <a:buNone/>
            </a:pPr>
            <a:r>
              <a:rPr lang="tr-TR" sz="4800" b="1" i="1" dirty="0" smtClean="0"/>
              <a:t>Digor/KARS</a:t>
            </a:r>
            <a:endParaRPr lang="tr-TR" sz="4800" b="1" i="1" dirty="0"/>
          </a:p>
        </p:txBody>
      </p:sp>
      <p:pic>
        <p:nvPicPr>
          <p:cNvPr id="2050" name="Picture 2" descr="C:\Users\MUSTAFA\Desktop\strateji\LOGOMUZ.png"/>
          <p:cNvPicPr>
            <a:picLocks noChangeAspect="1" noChangeArrowheads="1"/>
          </p:cNvPicPr>
          <p:nvPr/>
        </p:nvPicPr>
        <p:blipFill>
          <a:blip r:embed="rId2" cstate="print"/>
          <a:srcRect/>
          <a:stretch>
            <a:fillRect/>
          </a:stretch>
        </p:blipFill>
        <p:spPr bwMode="auto">
          <a:xfrm>
            <a:off x="2680034" y="79512"/>
            <a:ext cx="3500462" cy="2621491"/>
          </a:xfrm>
          <a:prstGeom prst="rect">
            <a:avLst/>
          </a:prstGeom>
          <a:noFill/>
        </p:spPr>
      </p:pic>
      <p:pic>
        <p:nvPicPr>
          <p:cNvPr id="2" name="Picture 2" descr="D:\FLASH OLARAK DÜZENLENENCEK SUNULAR\özgün slayttt\77\ÜNİTE 1 VÜCUDUMUZDA SİSTEMLER\fenci.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127" y="6309320"/>
            <a:ext cx="1557543" cy="5486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500042"/>
            <a:ext cx="8229600" cy="561228"/>
          </a:xfrm>
        </p:spPr>
        <p:txBody>
          <a:bodyPr>
            <a:normAutofit/>
          </a:bodyPr>
          <a:lstStyle/>
          <a:p>
            <a:pPr algn="ctr"/>
            <a:r>
              <a:rPr lang="tr-TR" sz="3200" dirty="0" smtClean="0"/>
              <a:t>Göz</a:t>
            </a:r>
            <a:endParaRPr lang="tr-TR" sz="3200" dirty="0"/>
          </a:p>
        </p:txBody>
      </p:sp>
      <p:sp>
        <p:nvSpPr>
          <p:cNvPr id="3" name="2 İçerik Yer Tutucusu"/>
          <p:cNvSpPr>
            <a:spLocks noGrp="1"/>
          </p:cNvSpPr>
          <p:nvPr>
            <p:ph idx="1"/>
          </p:nvPr>
        </p:nvSpPr>
        <p:spPr>
          <a:xfrm>
            <a:off x="285720" y="1500174"/>
            <a:ext cx="5972188" cy="4895864"/>
          </a:xfrm>
        </p:spPr>
        <p:txBody>
          <a:bodyPr/>
          <a:lstStyle/>
          <a:p>
            <a:r>
              <a:rPr lang="tr-TR" dirty="0" smtClean="0"/>
              <a:t>Göz, çevremizden aldığı ışık sayesinde görmemizi sağlayan duyu organımızdır. </a:t>
            </a:r>
          </a:p>
          <a:p>
            <a:r>
              <a:rPr lang="tr-TR" dirty="0" smtClean="0"/>
              <a:t>Gözümüzü koruyan yapılar, kaşlar, göz kapakları ve kirpiklerdir. </a:t>
            </a:r>
          </a:p>
          <a:p>
            <a:r>
              <a:rPr lang="tr-TR" dirty="0" smtClean="0"/>
              <a:t>Ayrıca gözyaşı bezleri gözümüzün sürekli nemli kalmasını sağlar ve toz gibi zararlı etkilere karşı gözümüzü korur.</a:t>
            </a:r>
            <a:endParaRPr lang="tr-TR" dirty="0"/>
          </a:p>
        </p:txBody>
      </p:sp>
      <p:pic>
        <p:nvPicPr>
          <p:cNvPr id="2050" name="Picture 2"/>
          <p:cNvPicPr>
            <a:picLocks noChangeAspect="1" noChangeArrowheads="1"/>
          </p:cNvPicPr>
          <p:nvPr/>
        </p:nvPicPr>
        <p:blipFill>
          <a:blip r:embed="rId2" cstate="print"/>
          <a:srcRect/>
          <a:stretch>
            <a:fillRect/>
          </a:stretch>
        </p:blipFill>
        <p:spPr bwMode="auto">
          <a:xfrm>
            <a:off x="6315075" y="1928802"/>
            <a:ext cx="2828925" cy="28194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İçerik Yer Tutucusu"/>
          <p:cNvSpPr>
            <a:spLocks noGrp="1"/>
          </p:cNvSpPr>
          <p:nvPr>
            <p:ph idx="1"/>
          </p:nvPr>
        </p:nvSpPr>
        <p:spPr>
          <a:xfrm>
            <a:off x="428596" y="5572140"/>
            <a:ext cx="8229600" cy="850578"/>
          </a:xfrm>
        </p:spPr>
        <p:txBody>
          <a:bodyPr>
            <a:normAutofit lnSpcReduction="10000"/>
          </a:bodyPr>
          <a:lstStyle/>
          <a:p>
            <a:r>
              <a:rPr lang="tr-TR" dirty="0" smtClean="0"/>
              <a:t>Göz, sert tabaka, damar tabaka ve ağ tabaka (retina) olmak üzere üç bölümden oluşur</a:t>
            </a:r>
            <a:endParaRPr lang="tr-TR" dirty="0"/>
          </a:p>
        </p:txBody>
      </p:sp>
      <p:pic>
        <p:nvPicPr>
          <p:cNvPr id="8" name="Picture 4"/>
          <p:cNvPicPr>
            <a:picLocks noChangeAspect="1" noChangeArrowheads="1"/>
          </p:cNvPicPr>
          <p:nvPr/>
        </p:nvPicPr>
        <p:blipFill>
          <a:blip r:embed="rId2" cstate="print"/>
          <a:srcRect/>
          <a:stretch>
            <a:fillRect/>
          </a:stretch>
        </p:blipFill>
        <p:spPr bwMode="auto">
          <a:xfrm>
            <a:off x="0" y="1095154"/>
            <a:ext cx="9144000" cy="437900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571480"/>
            <a:ext cx="8229600" cy="561228"/>
          </a:xfrm>
        </p:spPr>
        <p:txBody>
          <a:bodyPr>
            <a:normAutofit/>
          </a:bodyPr>
          <a:lstStyle/>
          <a:p>
            <a:pPr algn="ctr"/>
            <a:r>
              <a:rPr lang="tr-TR" sz="3200" dirty="0" smtClean="0"/>
              <a:t>Gözün Bölümleri</a:t>
            </a:r>
            <a:endParaRPr lang="tr-TR" sz="3200" dirty="0"/>
          </a:p>
        </p:txBody>
      </p:sp>
      <p:sp>
        <p:nvSpPr>
          <p:cNvPr id="3" name="2 İçerik Yer Tutucusu"/>
          <p:cNvSpPr>
            <a:spLocks noGrp="1"/>
          </p:cNvSpPr>
          <p:nvPr>
            <p:ph idx="1"/>
          </p:nvPr>
        </p:nvSpPr>
        <p:spPr>
          <a:xfrm>
            <a:off x="457200" y="1357298"/>
            <a:ext cx="8229600" cy="4967302"/>
          </a:xfrm>
        </p:spPr>
        <p:txBody>
          <a:bodyPr>
            <a:normAutofit fontScale="92500" lnSpcReduction="10000"/>
          </a:bodyPr>
          <a:lstStyle/>
          <a:p>
            <a:r>
              <a:rPr lang="tr-TR" b="1" dirty="0" smtClean="0">
                <a:solidFill>
                  <a:srgbClr val="FF0000"/>
                </a:solidFill>
              </a:rPr>
              <a:t>Sert Tabaka: </a:t>
            </a:r>
            <a:r>
              <a:rPr lang="tr-TR" dirty="0" smtClean="0"/>
              <a:t>Gözün dışında bulunan beyaz renkli kısımdır ve gözü dış etkilerden korur.Gözün ön kısmında farklılaşarak saydam tabakayı oluşturur.</a:t>
            </a:r>
          </a:p>
          <a:p>
            <a:r>
              <a:rPr lang="tr-TR" b="1" dirty="0" smtClean="0">
                <a:solidFill>
                  <a:srgbClr val="FF0000"/>
                </a:solidFill>
              </a:rPr>
              <a:t>Damar Tabaka: </a:t>
            </a:r>
            <a:r>
              <a:rPr lang="tr-TR" dirty="0" smtClean="0"/>
              <a:t>Sert tabakanın altında yer alır ve gözün beslenmesini sağlayan damarlardan oluşur. Damar tabaka irisi oluşturur. İris, gözümüze gelen ışığın şiddeti fazla olduğunda göz bebeğini daraltır, az ışıklı ortamlarda ise göz bebeğinin büyümesini sağlar.</a:t>
            </a:r>
          </a:p>
          <a:p>
            <a:r>
              <a:rPr lang="tr-TR" b="1" dirty="0" smtClean="0">
                <a:solidFill>
                  <a:srgbClr val="FF0000"/>
                </a:solidFill>
              </a:rPr>
              <a:t>Ağ Tabaka (Retina): </a:t>
            </a:r>
            <a:r>
              <a:rPr lang="tr-TR" dirty="0" smtClean="0"/>
              <a:t>Duyu almaçlarından gelen sinirlerin birleşerek göz yuvarlağının arka tarafından çıkıp beyne gittiği kör nokta ağ tabakada bulunur. Kör noktanın üst kısmında ve göz bebeğinin hizasında bulunan çukur bölgeye sarı leke denir.</a:t>
            </a: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357166"/>
            <a:ext cx="8229600" cy="561228"/>
          </a:xfrm>
        </p:spPr>
        <p:txBody>
          <a:bodyPr>
            <a:normAutofit/>
          </a:bodyPr>
          <a:lstStyle/>
          <a:p>
            <a:pPr algn="ctr"/>
            <a:r>
              <a:rPr lang="tr-TR" sz="3200" dirty="0" smtClean="0"/>
              <a:t>Nasıl Görürüz?</a:t>
            </a:r>
            <a:endParaRPr lang="tr-TR" sz="3200"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 y="1577404"/>
            <a:ext cx="9144001" cy="44092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500042"/>
            <a:ext cx="8229600" cy="561228"/>
          </a:xfrm>
        </p:spPr>
        <p:txBody>
          <a:bodyPr>
            <a:normAutofit/>
          </a:bodyPr>
          <a:lstStyle/>
          <a:p>
            <a:pPr algn="ctr"/>
            <a:r>
              <a:rPr lang="tr-TR" sz="3200" b="1" dirty="0" smtClean="0"/>
              <a:t>Göz Kusurları ve Bu Kusurların Tedavi Yolları</a:t>
            </a:r>
            <a:endParaRPr lang="tr-TR" sz="3200" dirty="0"/>
          </a:p>
        </p:txBody>
      </p:sp>
      <p:sp>
        <p:nvSpPr>
          <p:cNvPr id="3" name="2 İçerik Yer Tutucusu"/>
          <p:cNvSpPr>
            <a:spLocks noGrp="1"/>
          </p:cNvSpPr>
          <p:nvPr>
            <p:ph idx="1"/>
          </p:nvPr>
        </p:nvSpPr>
        <p:spPr>
          <a:xfrm>
            <a:off x="214282" y="1500174"/>
            <a:ext cx="5143536" cy="4389120"/>
          </a:xfrm>
        </p:spPr>
        <p:txBody>
          <a:bodyPr>
            <a:normAutofit/>
          </a:bodyPr>
          <a:lstStyle/>
          <a:p>
            <a:r>
              <a:rPr lang="tr-TR" b="1" dirty="0" smtClean="0"/>
              <a:t>Renk körlüğü (Daltonizm): </a:t>
            </a:r>
            <a:r>
              <a:rPr lang="tr-TR" dirty="0" smtClean="0"/>
              <a:t>Genellikle kırmızı ve yeşil renklerin birbirinden ayırt edilemediği bir göz kusurudur. Tedavisi yoktur.</a:t>
            </a:r>
          </a:p>
          <a:p>
            <a:r>
              <a:rPr lang="tr-TR" b="1" dirty="0" smtClean="0"/>
              <a:t>Şaşılık: </a:t>
            </a:r>
            <a:r>
              <a:rPr lang="tr-TR" dirty="0" smtClean="0"/>
              <a:t>Gözü hareket ettiren kasları uyumsuzluğu sonucunda oluşur, ameliyatla giderilebilir.</a:t>
            </a:r>
            <a:endParaRPr lang="tr-TR" dirty="0"/>
          </a:p>
        </p:txBody>
      </p:sp>
      <p:pic>
        <p:nvPicPr>
          <p:cNvPr id="4100" name="Picture 4"/>
          <p:cNvPicPr>
            <a:picLocks noChangeAspect="1" noChangeArrowheads="1"/>
          </p:cNvPicPr>
          <p:nvPr/>
        </p:nvPicPr>
        <p:blipFill>
          <a:blip r:embed="rId2" cstate="print"/>
          <a:srcRect/>
          <a:stretch>
            <a:fillRect/>
          </a:stretch>
        </p:blipFill>
        <p:spPr bwMode="auto">
          <a:xfrm>
            <a:off x="5500694" y="1714488"/>
            <a:ext cx="3238500" cy="32385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idx="1"/>
          </p:nvPr>
        </p:nvSpPr>
        <p:spPr>
          <a:xfrm>
            <a:off x="0" y="5643578"/>
            <a:ext cx="9144000" cy="1071570"/>
          </a:xfrm>
        </p:spPr>
        <p:txBody>
          <a:bodyPr>
            <a:normAutofit fontScale="85000" lnSpcReduction="10000"/>
          </a:bodyPr>
          <a:lstStyle/>
          <a:p>
            <a:r>
              <a:rPr lang="tr-TR" dirty="0" smtClean="0"/>
              <a:t>Gözlük ve kontak lensler, bazı göz kusurlarının tedavisinde kullanılan teknolojik araçlardandır. Ayrıca teknolojik gelişmeler sayesinde gözün bozuk olan korneası da kornea nakli ile değiştirilebilmektedir.</a:t>
            </a:r>
            <a:endParaRPr lang="tr-TR" dirty="0"/>
          </a:p>
        </p:txBody>
      </p:sp>
      <p:pic>
        <p:nvPicPr>
          <p:cNvPr id="6" name="Picture 2"/>
          <p:cNvPicPr>
            <a:picLocks noChangeAspect="1" noChangeArrowheads="1"/>
          </p:cNvPicPr>
          <p:nvPr/>
        </p:nvPicPr>
        <p:blipFill>
          <a:blip r:embed="rId2" cstate="print"/>
          <a:srcRect/>
          <a:stretch>
            <a:fillRect/>
          </a:stretch>
        </p:blipFill>
        <p:spPr bwMode="auto">
          <a:xfrm>
            <a:off x="0" y="0"/>
            <a:ext cx="9144000" cy="550070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134778"/>
            <a:ext cx="8229600" cy="561228"/>
          </a:xfrm>
        </p:spPr>
        <p:txBody>
          <a:bodyPr>
            <a:normAutofit/>
          </a:bodyPr>
          <a:lstStyle/>
          <a:p>
            <a:pPr algn="ctr"/>
            <a:r>
              <a:rPr lang="tr-TR" sz="3200" dirty="0" smtClean="0"/>
              <a:t>Kulak</a:t>
            </a:r>
            <a:endParaRPr lang="tr-TR" sz="3200" dirty="0"/>
          </a:p>
        </p:txBody>
      </p:sp>
      <p:sp>
        <p:nvSpPr>
          <p:cNvPr id="7" name="6 İçerik Yer Tutucusu"/>
          <p:cNvSpPr>
            <a:spLocks noGrp="1"/>
          </p:cNvSpPr>
          <p:nvPr>
            <p:ph idx="1"/>
          </p:nvPr>
        </p:nvSpPr>
        <p:spPr>
          <a:xfrm>
            <a:off x="142844" y="6034102"/>
            <a:ext cx="8786874" cy="823898"/>
          </a:xfrm>
        </p:spPr>
        <p:txBody>
          <a:bodyPr>
            <a:normAutofit fontScale="92500"/>
          </a:bodyPr>
          <a:lstStyle/>
          <a:p>
            <a:r>
              <a:rPr lang="tr-TR" dirty="0" smtClean="0"/>
              <a:t>İşitme ve dengemizi sağlayan duyu organımız olan kulak dış kulak, orta kulak ve iç kulak olmak üzere üç bölümden oluşur.</a:t>
            </a:r>
            <a:endParaRPr lang="tr-TR" dirty="0"/>
          </a:p>
        </p:txBody>
      </p:sp>
      <p:pic>
        <p:nvPicPr>
          <p:cNvPr id="8" name="Picture 2"/>
          <p:cNvPicPr>
            <a:picLocks noChangeAspect="1" noChangeArrowheads="1"/>
          </p:cNvPicPr>
          <p:nvPr/>
        </p:nvPicPr>
        <p:blipFill>
          <a:blip r:embed="rId2" cstate="print"/>
          <a:srcRect/>
          <a:stretch>
            <a:fillRect/>
          </a:stretch>
        </p:blipFill>
        <p:spPr bwMode="auto">
          <a:xfrm>
            <a:off x="0" y="790972"/>
            <a:ext cx="9144000" cy="5132912"/>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72</TotalTime>
  <Words>932</Words>
  <Application>Microsoft Office PowerPoint</Application>
  <PresentationFormat>Ekran Gösterisi (4:3)</PresentationFormat>
  <Paragraphs>58</Paragraphs>
  <Slides>21</Slides>
  <Notes>0</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Akış</vt:lpstr>
      <vt:lpstr>VÜCUDUMUZDA SİSTEMLER</vt:lpstr>
      <vt:lpstr>Duyu Organları</vt:lpstr>
      <vt:lpstr>Göz</vt:lpstr>
      <vt:lpstr>PowerPoint Sunusu</vt:lpstr>
      <vt:lpstr>Gözün Bölümleri</vt:lpstr>
      <vt:lpstr>Nasıl Görürüz?</vt:lpstr>
      <vt:lpstr>Göz Kusurları ve Bu Kusurların Tedavi Yolları</vt:lpstr>
      <vt:lpstr>PowerPoint Sunusu</vt:lpstr>
      <vt:lpstr>Kulak</vt:lpstr>
      <vt:lpstr>İşitme Bozuklukları ve Tedavi Yolları</vt:lpstr>
      <vt:lpstr>Deri</vt:lpstr>
      <vt:lpstr>PowerPoint Sunusu</vt:lpstr>
      <vt:lpstr>Deri Hastalıkları ve Bu Hastalıkların Tedavi Yolları</vt:lpstr>
      <vt:lpstr>Burun</vt:lpstr>
      <vt:lpstr>Bazı Burun Hastalıkları</vt:lpstr>
      <vt:lpstr>PowerPoint Sunusu</vt:lpstr>
      <vt:lpstr>Dil</vt:lpstr>
      <vt:lpstr>Bazı Dil Hastalıkları</vt:lpstr>
      <vt:lpstr>Duyu Organlarımızın Sağlığı</vt:lpstr>
      <vt:lpstr>Duyu Organlarımızın Sağlığı</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VÜCUDUMUZDA SİSTEMLER</dc:title>
  <dc:creator>MUSTAFA</dc:creator>
  <cp:lastModifiedBy>fikret ünlü</cp:lastModifiedBy>
  <cp:revision>10</cp:revision>
  <dcterms:created xsi:type="dcterms:W3CDTF">2010-10-17T17:33:41Z</dcterms:created>
  <dcterms:modified xsi:type="dcterms:W3CDTF">2011-05-16T17:06:17Z</dcterms:modified>
</cp:coreProperties>
</file>