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6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EBA0D70-F02F-4B87-9BE0-D912ED47C89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6B9CA03-FAD4-4CC3-BF19-8952470EC202}" type="datetimeFigureOut">
              <a:rPr lang="tr-TR" smtClean="0"/>
              <a:pPr/>
              <a:t>16.05.2011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CEBA0D70-F02F-4B87-9BE0-D912ED47C89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B9CA03-FAD4-4CC3-BF19-8952470EC202}" type="datetimeFigureOut">
              <a:rPr lang="tr-TR" smtClean="0"/>
              <a:pPr/>
              <a:t>16.05.2011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BA0D70-F02F-4B87-9BE0-D912ED47C89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643182"/>
            <a:ext cx="7851648" cy="1828800"/>
          </a:xfrm>
        </p:spPr>
        <p:txBody>
          <a:bodyPr/>
          <a:lstStyle/>
          <a:p>
            <a:pPr algn="ctr"/>
            <a:r>
              <a:rPr lang="tr-TR" dirty="0" smtClean="0"/>
              <a:t>YAŞAMIMIZDAKİ ELEKTRİK</a:t>
            </a:r>
            <a:endParaRPr lang="tr-TR" dirty="0"/>
          </a:p>
        </p:txBody>
      </p:sp>
      <p:sp>
        <p:nvSpPr>
          <p:cNvPr id="3" name="2 Alt Başlık"/>
          <p:cNvSpPr>
            <a:spLocks noGrp="1"/>
          </p:cNvSpPr>
          <p:nvPr>
            <p:ph type="subTitle" idx="1"/>
          </p:nvPr>
        </p:nvSpPr>
        <p:spPr>
          <a:xfrm>
            <a:off x="785786" y="4572008"/>
            <a:ext cx="7854696" cy="857256"/>
          </a:xfrm>
        </p:spPr>
        <p:txBody>
          <a:bodyPr>
            <a:normAutofit/>
          </a:bodyPr>
          <a:lstStyle/>
          <a:p>
            <a:pPr algn="ctr"/>
            <a:r>
              <a:rPr lang="tr-TR" sz="3600" dirty="0" smtClean="0"/>
              <a:t>Elektriklenme</a:t>
            </a:r>
            <a:endParaRPr lang="tr-TR" sz="3600" dirty="0"/>
          </a:p>
        </p:txBody>
      </p:sp>
      <p:pic>
        <p:nvPicPr>
          <p:cNvPr id="4" name="Picture 2" descr="C:\Users\MUSTAFA\Desktop\strateji\LOGOMUZ.png"/>
          <p:cNvPicPr>
            <a:picLocks noChangeAspect="1" noChangeArrowheads="1"/>
          </p:cNvPicPr>
          <p:nvPr/>
        </p:nvPicPr>
        <p:blipFill>
          <a:blip r:embed="rId2" cstate="print"/>
          <a:srcRect/>
          <a:stretch>
            <a:fillRect/>
          </a:stretch>
        </p:blipFill>
        <p:spPr bwMode="auto">
          <a:xfrm>
            <a:off x="2643174" y="0"/>
            <a:ext cx="3741417" cy="2801942"/>
          </a:xfrm>
          <a:prstGeom prst="rect">
            <a:avLst/>
          </a:prstGeom>
          <a:noFill/>
        </p:spPr>
      </p:pic>
      <p:sp>
        <p:nvSpPr>
          <p:cNvPr id="5" name="4 Metin kutusu"/>
          <p:cNvSpPr txBox="1"/>
          <p:nvPr/>
        </p:nvSpPr>
        <p:spPr>
          <a:xfrm>
            <a:off x="6500826" y="5929330"/>
            <a:ext cx="2214578" cy="400110"/>
          </a:xfrm>
          <a:prstGeom prst="rect">
            <a:avLst/>
          </a:prstGeom>
          <a:noFill/>
        </p:spPr>
        <p:txBody>
          <a:bodyPr wrap="square" rtlCol="0">
            <a:spAutoFit/>
          </a:bodyPr>
          <a:lstStyle/>
          <a:p>
            <a:r>
              <a:rPr lang="tr-TR" sz="2000" b="1" i="1" dirty="0" smtClean="0">
                <a:solidFill>
                  <a:schemeClr val="bg1"/>
                </a:solidFill>
              </a:rPr>
              <a:t>Mustafa ÇELİK</a:t>
            </a:r>
            <a:endParaRPr lang="tr-TR" sz="2000" b="1" i="1" dirty="0">
              <a:solidFill>
                <a:schemeClr val="bg1"/>
              </a:solidFill>
            </a:endParaRPr>
          </a:p>
        </p:txBody>
      </p:sp>
      <p:pic>
        <p:nvPicPr>
          <p:cNvPr id="1026" name="Picture 2" descr="D:\FLASH OLARAK DÜZENLENENCEK SUNULAR\özgün slayttt\77\ÜNİTE 3 YAŞAMIMIZDA ELEKTRİK\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68" y="6329440"/>
            <a:ext cx="1500428" cy="528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85794"/>
            <a:ext cx="8229600" cy="3929090"/>
          </a:xfrm>
        </p:spPr>
        <p:txBody>
          <a:bodyPr/>
          <a:lstStyle/>
          <a:p>
            <a:r>
              <a:rPr lang="tr-TR" dirty="0" smtClean="0"/>
              <a:t>Temas sonucunda bir cisimden başka bir cisme </a:t>
            </a:r>
            <a:r>
              <a:rPr lang="tr-TR" u="sng" dirty="0" smtClean="0">
                <a:solidFill>
                  <a:srgbClr val="FF0000"/>
                </a:solidFill>
              </a:rPr>
              <a:t>negatif yük geçişi olur.</a:t>
            </a:r>
          </a:p>
          <a:p>
            <a:r>
              <a:rPr lang="tr-TR" dirty="0" smtClean="0"/>
              <a:t>Ebonit çubuğu yün kumaşa sürttüğümüzde yün kumaştan ebonit çubuğa negatif yük geçişi olur ve yük dengesi bozulur.</a:t>
            </a:r>
          </a:p>
          <a:p>
            <a:r>
              <a:rPr lang="tr-TR" dirty="0" smtClean="0"/>
              <a:t>Ebonit çubuktaki negatif yük sayısı pozitif yük sayısından fazla olacağından, negatif yüklenir.</a:t>
            </a:r>
          </a:p>
          <a:p>
            <a:r>
              <a:rPr lang="tr-TR" dirty="0" smtClean="0"/>
              <a:t>Yün kumaştaki pozitif yük sayısı, negatif yük sayısından fazla olacağından pozitif yüklenir.</a:t>
            </a:r>
            <a:endParaRPr lang="tr-TR" dirty="0"/>
          </a:p>
        </p:txBody>
      </p:sp>
      <p:sp>
        <p:nvSpPr>
          <p:cNvPr id="4" name="3 Yatay Kaydırma"/>
          <p:cNvSpPr/>
          <p:nvPr/>
        </p:nvSpPr>
        <p:spPr>
          <a:xfrm>
            <a:off x="214282" y="5000636"/>
            <a:ext cx="8572560" cy="1714512"/>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4 Metin kutusu"/>
          <p:cNvSpPr txBox="1"/>
          <p:nvPr/>
        </p:nvSpPr>
        <p:spPr>
          <a:xfrm>
            <a:off x="785786" y="5286388"/>
            <a:ext cx="7429552" cy="1200329"/>
          </a:xfrm>
          <a:prstGeom prst="rect">
            <a:avLst/>
          </a:prstGeom>
          <a:noFill/>
        </p:spPr>
        <p:txBody>
          <a:bodyPr wrap="square" rtlCol="0">
            <a:spAutoFit/>
          </a:bodyPr>
          <a:lstStyle/>
          <a:p>
            <a:r>
              <a:rPr lang="tr-TR" sz="2400" b="1" i="1" dirty="0" smtClean="0">
                <a:solidFill>
                  <a:srgbClr val="002060"/>
                </a:solidFill>
              </a:rPr>
              <a:t>NOT:  Pozitif yük sayısı negatif yük sayısına eşitse cisim </a:t>
            </a:r>
            <a:r>
              <a:rPr lang="tr-TR" sz="2400" b="1" i="1" u="sng" dirty="0" smtClean="0">
                <a:solidFill>
                  <a:srgbClr val="002060"/>
                </a:solidFill>
              </a:rPr>
              <a:t>nötr</a:t>
            </a:r>
            <a:r>
              <a:rPr lang="tr-TR" sz="2400" b="1" i="1" dirty="0" smtClean="0">
                <a:solidFill>
                  <a:srgbClr val="002060"/>
                </a:solidFill>
              </a:rPr>
              <a:t>, pozitif yük sayısı fazla ise </a:t>
            </a:r>
            <a:r>
              <a:rPr lang="tr-TR" sz="2400" b="1" i="1" u="sng" dirty="0" smtClean="0">
                <a:solidFill>
                  <a:srgbClr val="002060"/>
                </a:solidFill>
              </a:rPr>
              <a:t>pozitif</a:t>
            </a:r>
            <a:r>
              <a:rPr lang="tr-TR" sz="2400" b="1" i="1" dirty="0" smtClean="0">
                <a:solidFill>
                  <a:srgbClr val="002060"/>
                </a:solidFill>
              </a:rPr>
              <a:t>, negatif yük sayısı fazla ise </a:t>
            </a:r>
            <a:r>
              <a:rPr lang="tr-TR" sz="2400" b="1" i="1" u="sng" dirty="0" smtClean="0">
                <a:solidFill>
                  <a:srgbClr val="002060"/>
                </a:solidFill>
              </a:rPr>
              <a:t>negatif</a:t>
            </a:r>
            <a:r>
              <a:rPr lang="tr-TR" sz="2400" b="1" i="1" dirty="0" smtClean="0">
                <a:solidFill>
                  <a:srgbClr val="002060"/>
                </a:solidFill>
              </a:rPr>
              <a:t> yüklü olur. </a:t>
            </a:r>
            <a:endParaRPr lang="tr-TR" sz="2400" b="1" i="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5143536" cy="5286412"/>
          </a:xfrm>
        </p:spPr>
        <p:txBody>
          <a:bodyPr>
            <a:normAutofit/>
          </a:bodyPr>
          <a:lstStyle/>
          <a:p>
            <a:r>
              <a:rPr lang="tr-TR" dirty="0" smtClean="0"/>
              <a:t>Elektriklenmiş bir cismi nötr cisme dokundurduğumuzda nötr cisim, elektriklenmiş cismin yükü ile yüklenir. Yani yüklü bir cisim, nötr cisme dokundurulduğunda her ikisi de aynı yükle yüklenir.</a:t>
            </a:r>
          </a:p>
          <a:p>
            <a:r>
              <a:rPr lang="tr-TR" dirty="0" smtClean="0"/>
              <a:t>Cisimlerde temas yoluyla yük dengesizliği meydana getirme işlemine </a:t>
            </a:r>
            <a:r>
              <a:rPr lang="tr-TR" b="1" dirty="0" smtClean="0">
                <a:solidFill>
                  <a:srgbClr val="FF0000"/>
                </a:solidFill>
              </a:rPr>
              <a:t>temas (dokunma) ile elektriklenme </a:t>
            </a:r>
            <a:r>
              <a:rPr lang="tr-TR" dirty="0" smtClean="0"/>
              <a:t>denir.</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5942574" y="756394"/>
            <a:ext cx="2857520" cy="2715763"/>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995582" y="3706678"/>
            <a:ext cx="2833694" cy="287785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561228"/>
          </a:xfrm>
        </p:spPr>
        <p:txBody>
          <a:bodyPr>
            <a:normAutofit/>
          </a:bodyPr>
          <a:lstStyle/>
          <a:p>
            <a:pPr algn="ctr"/>
            <a:r>
              <a:rPr lang="tr-TR" sz="3200" dirty="0" smtClean="0"/>
              <a:t>Elektroskop</a:t>
            </a:r>
            <a:endParaRPr lang="tr-TR" sz="3200" dirty="0"/>
          </a:p>
        </p:txBody>
      </p:sp>
      <p:sp>
        <p:nvSpPr>
          <p:cNvPr id="3" name="2 İçerik Yer Tutucusu"/>
          <p:cNvSpPr>
            <a:spLocks noGrp="1"/>
          </p:cNvSpPr>
          <p:nvPr>
            <p:ph idx="1"/>
          </p:nvPr>
        </p:nvSpPr>
        <p:spPr>
          <a:xfrm>
            <a:off x="457200" y="1935480"/>
            <a:ext cx="3829048" cy="4389120"/>
          </a:xfrm>
        </p:spPr>
        <p:txBody>
          <a:bodyPr/>
          <a:lstStyle/>
          <a:p>
            <a:r>
              <a:rPr lang="tr-TR" dirty="0" smtClean="0"/>
              <a:t>Elektroskop, bir cismin elektrikle yüklü olup olmadığını ve yüklüyse yükünün türünü bulmamıza yarayan bir araçtır.</a:t>
            </a:r>
            <a:endParaRPr lang="tr-TR" dirty="0"/>
          </a:p>
        </p:txBody>
      </p:sp>
      <p:pic>
        <p:nvPicPr>
          <p:cNvPr id="1026" name="Picture 2" descr="C:\Users\MUSTAFA\Desktop\elektroskop1.gif"/>
          <p:cNvPicPr>
            <a:picLocks noChangeAspect="1" noChangeArrowheads="1"/>
          </p:cNvPicPr>
          <p:nvPr/>
        </p:nvPicPr>
        <p:blipFill>
          <a:blip r:embed="rId2" cstate="print"/>
          <a:srcRect/>
          <a:stretch>
            <a:fillRect/>
          </a:stretch>
        </p:blipFill>
        <p:spPr bwMode="auto">
          <a:xfrm>
            <a:off x="4857752" y="1008566"/>
            <a:ext cx="3929090" cy="584943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28604"/>
            <a:ext cx="5715008" cy="6286544"/>
          </a:xfrm>
        </p:spPr>
        <p:txBody>
          <a:bodyPr>
            <a:noAutofit/>
          </a:bodyPr>
          <a:lstStyle/>
          <a:p>
            <a:r>
              <a:rPr lang="tr-TR" dirty="0" smtClean="0"/>
              <a:t>Yerküreyi çok büyük bir nötr cisim olarak düşünebiliriz. </a:t>
            </a:r>
          </a:p>
          <a:p>
            <a:r>
              <a:rPr lang="tr-TR" dirty="0" smtClean="0"/>
              <a:t>Elektriklenmiş cisimler, toprakla temas ederlerse cisimle toprak arasında yük alışverişi olur. Yük alışverişinin gerçekleştiği bu olaya </a:t>
            </a:r>
            <a:r>
              <a:rPr lang="tr-TR" b="1" dirty="0" smtClean="0">
                <a:solidFill>
                  <a:srgbClr val="FF0000"/>
                </a:solidFill>
              </a:rPr>
              <a:t>topraklama </a:t>
            </a:r>
            <a:r>
              <a:rPr lang="tr-TR" dirty="0" smtClean="0"/>
              <a:t>adı verilir. </a:t>
            </a:r>
          </a:p>
          <a:p>
            <a:r>
              <a:rPr lang="tr-TR" dirty="0" smtClean="0"/>
              <a:t>Örneğin, pozitif yüklü bir cismi iletken ile yerküreye bağlarsak (topraklarsak) cisme yerküreden negatif yükler geçerek onun nötr olmasını sağlar. </a:t>
            </a:r>
          </a:p>
          <a:p>
            <a:r>
              <a:rPr lang="tr-TR" dirty="0" smtClean="0"/>
              <a:t>Negatif yüklü bir cismi topraklarsak cisimden toprağa (yerküreye) negatif yükler akar ve cisim nötr hâle gelir.</a:t>
            </a:r>
            <a:endParaRPr lang="tr-TR" dirty="0"/>
          </a:p>
        </p:txBody>
      </p:sp>
      <p:pic>
        <p:nvPicPr>
          <p:cNvPr id="2050" name="Picture 2" descr="C:\Users\MUSTAFA\Desktop\image019.png"/>
          <p:cNvPicPr>
            <a:picLocks noChangeAspect="1" noChangeArrowheads="1"/>
          </p:cNvPicPr>
          <p:nvPr/>
        </p:nvPicPr>
        <p:blipFill>
          <a:blip r:embed="rId2" cstate="print"/>
          <a:srcRect/>
          <a:stretch>
            <a:fillRect/>
          </a:stretch>
        </p:blipFill>
        <p:spPr bwMode="auto">
          <a:xfrm>
            <a:off x="5684669" y="1785926"/>
            <a:ext cx="3459331" cy="33575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786182" y="1071546"/>
            <a:ext cx="5043494" cy="1285884"/>
          </a:xfrm>
        </p:spPr>
        <p:txBody>
          <a:bodyPr>
            <a:normAutofit fontScale="92500"/>
          </a:bodyPr>
          <a:lstStyle/>
          <a:p>
            <a:r>
              <a:rPr lang="tr-TR" dirty="0" smtClean="0"/>
              <a:t>Şekildeki gibi birbirinden uzakta olan negatif yüklü bir çubuk ve nötr bir küre düşünelim.</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214282" y="1105510"/>
            <a:ext cx="3381375" cy="12001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57158" y="2643182"/>
            <a:ext cx="3228975" cy="1181100"/>
          </a:xfrm>
          <a:prstGeom prst="rect">
            <a:avLst/>
          </a:prstGeom>
          <a:noFill/>
          <a:ln w="9525">
            <a:noFill/>
            <a:miter lim="800000"/>
            <a:headEnd/>
            <a:tailEnd/>
          </a:ln>
        </p:spPr>
      </p:pic>
      <p:sp>
        <p:nvSpPr>
          <p:cNvPr id="6" name="2 İçerik Yer Tutucusu"/>
          <p:cNvSpPr txBox="1">
            <a:spLocks/>
          </p:cNvSpPr>
          <p:nvPr/>
        </p:nvSpPr>
        <p:spPr>
          <a:xfrm>
            <a:off x="3929058" y="2643182"/>
            <a:ext cx="5043494" cy="1285884"/>
          </a:xfrm>
          <a:prstGeom prst="rect">
            <a:avLst/>
          </a:prstGeom>
        </p:spPr>
        <p:txBody>
          <a:bodyPr vert="horz">
            <a:normAutofit/>
          </a:bodyPr>
          <a:lstStyle/>
          <a:p>
            <a:pPr>
              <a:buClr>
                <a:schemeClr val="accent3"/>
              </a:buClr>
              <a:buSzPct val="120000"/>
              <a:buFont typeface="Arial" pitchFamily="34" charset="0"/>
              <a:buChar char="•"/>
            </a:pPr>
            <a:r>
              <a:rPr lang="tr-TR" sz="2400" dirty="0" smtClean="0"/>
              <a:t> Nötr küreye, negatif yüklü çubuğu şekildeki gibi yaklaştıralım.</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6" name="Picture 4"/>
          <p:cNvPicPr>
            <a:picLocks noChangeAspect="1" noChangeArrowheads="1"/>
          </p:cNvPicPr>
          <p:nvPr/>
        </p:nvPicPr>
        <p:blipFill>
          <a:blip r:embed="rId4" cstate="print"/>
          <a:srcRect/>
          <a:stretch>
            <a:fillRect/>
          </a:stretch>
        </p:blipFill>
        <p:spPr bwMode="auto">
          <a:xfrm>
            <a:off x="642910" y="4000504"/>
            <a:ext cx="3486150" cy="1238250"/>
          </a:xfrm>
          <a:prstGeom prst="rect">
            <a:avLst/>
          </a:prstGeom>
          <a:noFill/>
          <a:ln w="9525">
            <a:noFill/>
            <a:miter lim="800000"/>
            <a:headEnd/>
            <a:tailEnd/>
          </a:ln>
        </p:spPr>
      </p:pic>
      <p:sp>
        <p:nvSpPr>
          <p:cNvPr id="8" name="2 İçerik Yer Tutucusu"/>
          <p:cNvSpPr txBox="1">
            <a:spLocks/>
          </p:cNvSpPr>
          <p:nvPr/>
        </p:nvSpPr>
        <p:spPr>
          <a:xfrm>
            <a:off x="4100506" y="4071942"/>
            <a:ext cx="5043494" cy="1643074"/>
          </a:xfrm>
          <a:prstGeom prst="rect">
            <a:avLst/>
          </a:prstGeom>
        </p:spPr>
        <p:txBody>
          <a:bodyPr vert="horz">
            <a:normAutofit/>
          </a:bodyPr>
          <a:lstStyle/>
          <a:p>
            <a:pPr>
              <a:buClr>
                <a:schemeClr val="accent3"/>
              </a:buClr>
              <a:buFont typeface="Arial" pitchFamily="34" charset="0"/>
              <a:buChar char="•"/>
            </a:pPr>
            <a:r>
              <a:rPr lang="tr-TR" sz="2400" dirty="0" smtClean="0"/>
              <a:t> Nötr küreyi bir iletkenle toprağa bağlayalım Bu durumda kürede toprağa şekildeki gibi negatif yük akışı olur.</a:t>
            </a: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00562" y="928670"/>
            <a:ext cx="4286280" cy="2422214"/>
          </a:xfrm>
        </p:spPr>
        <p:txBody>
          <a:bodyPr>
            <a:normAutofit lnSpcReduction="10000"/>
          </a:bodyPr>
          <a:lstStyle/>
          <a:p>
            <a:r>
              <a:rPr lang="tr-TR" dirty="0" smtClean="0"/>
              <a:t>Önce topraklama kesilir, sonra negatif yüklü çubuk uzaklaştırılır. Bu durumda küre, negatif yüklü çubukla zıt yükle yüklenmiş olur.</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357158" y="1357298"/>
            <a:ext cx="3505200" cy="1219200"/>
          </a:xfrm>
          <a:prstGeom prst="rect">
            <a:avLst/>
          </a:prstGeom>
          <a:noFill/>
          <a:ln w="9525">
            <a:noFill/>
            <a:miter lim="800000"/>
            <a:headEnd/>
            <a:tailEnd/>
          </a:ln>
        </p:spPr>
      </p:pic>
      <p:sp>
        <p:nvSpPr>
          <p:cNvPr id="5" name="2 İçerik Yer Tutucusu"/>
          <p:cNvSpPr txBox="1">
            <a:spLocks/>
          </p:cNvSpPr>
          <p:nvPr/>
        </p:nvSpPr>
        <p:spPr>
          <a:xfrm>
            <a:off x="285720" y="4071942"/>
            <a:ext cx="8643998" cy="1214446"/>
          </a:xfrm>
          <a:prstGeom prst="rect">
            <a:avLst/>
          </a:prstGeom>
        </p:spPr>
        <p:txBody>
          <a:bodyPr vert="horz">
            <a:normAutofit/>
          </a:bodyPr>
          <a:lstStyle/>
          <a:p>
            <a:pPr marL="274320" lvl="0" indent="-274320">
              <a:spcBef>
                <a:spcPct val="20000"/>
              </a:spcBef>
              <a:buClr>
                <a:schemeClr val="accent3"/>
              </a:buClr>
              <a:buSzPct val="95000"/>
              <a:buFont typeface="Wingdings 2"/>
              <a:buChar char=""/>
            </a:pPr>
            <a:r>
              <a:rPr lang="tr-TR" sz="2600" dirty="0" smtClean="0"/>
              <a:t>Cisimlerin bu şekilde elektriklenmesine </a:t>
            </a:r>
            <a:r>
              <a:rPr lang="tr-TR" sz="2600" b="1" dirty="0" smtClean="0">
                <a:solidFill>
                  <a:srgbClr val="FF0000"/>
                </a:solidFill>
              </a:rPr>
              <a:t>etki (tesir) ile elektriklenme</a:t>
            </a:r>
            <a:r>
              <a:rPr lang="tr-TR" sz="2600" b="1" dirty="0" smtClean="0"/>
              <a:t>  </a:t>
            </a:r>
            <a:r>
              <a:rPr lang="tr-TR" sz="2600" dirty="0" smtClean="0"/>
              <a:t>denir.</a:t>
            </a:r>
            <a:endParaRPr kumimoji="0" lang="tr-TR" sz="2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000108"/>
            <a:ext cx="5143536" cy="5643602"/>
          </a:xfrm>
        </p:spPr>
        <p:txBody>
          <a:bodyPr>
            <a:normAutofit/>
          </a:bodyPr>
          <a:lstStyle/>
          <a:p>
            <a:r>
              <a:rPr lang="tr-TR" dirty="0" smtClean="0"/>
              <a:t>Birbirine temas eden ve sürtünen cisimlerin elektriklenmesine günlük hayatta çok sık rastlarız. Plastik bir tarakla temiz ve kuru saçımızı tararken saçlarımızın fotoğraftaki gibi elektriklendiğini gözleyebiliriz.</a:t>
            </a:r>
          </a:p>
          <a:p>
            <a:r>
              <a:rPr lang="tr-TR" dirty="0" smtClean="0"/>
              <a:t>Hava ile temas ederek elektriklenen toz parçacıkları televizyon ve bilgisayar ekranlarına yapışarak onların kısa sürede tozlanmasına sebep olur.</a:t>
            </a: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5400675" y="1785926"/>
            <a:ext cx="3743325" cy="32480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285860"/>
            <a:ext cx="4786346" cy="4960624"/>
          </a:xfrm>
        </p:spPr>
        <p:txBody>
          <a:bodyPr>
            <a:normAutofit fontScale="92500" lnSpcReduction="10000"/>
          </a:bodyPr>
          <a:lstStyle/>
          <a:p>
            <a:r>
              <a:rPr lang="tr-TR" dirty="0" smtClean="0"/>
              <a:t>Cisimler üzerinde biriken elektrik yükü bazen tehlikeli olabilir. Biriken bu elektrik yükleri, elektrik yükü boşalmasına sebep olur ve kıvılcım çıkarır. Bu yüzden eter ve alkol gibi yanıcı ve düşük sıcaklıklarda buharlaşan sıvıların kullanıldığı ameliyathane, </a:t>
            </a:r>
            <a:r>
              <a:rPr lang="tr-TR" dirty="0" err="1" smtClean="0"/>
              <a:t>laboratuvar</a:t>
            </a:r>
            <a:r>
              <a:rPr lang="tr-TR" dirty="0" smtClean="0"/>
              <a:t> vb. yerlerin zeminleri iletken maddelerle kaplanır. Böylece, oluşabilecek yüklerin toprağa akışı sağlanmış olur.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5391150" y="2071678"/>
            <a:ext cx="3752850" cy="31337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142984"/>
            <a:ext cx="5214974" cy="5038740"/>
          </a:xfrm>
        </p:spPr>
        <p:txBody>
          <a:bodyPr>
            <a:normAutofit lnSpcReduction="10000"/>
          </a:bodyPr>
          <a:lstStyle/>
          <a:p>
            <a:r>
              <a:rPr lang="tr-TR" dirty="0" smtClean="0"/>
              <a:t>Petrol tankerlerinin arkasında bulunan ve yere değen zincirler de tankerin hareketi sırasında oluşan elektrik yüklerinin toprağa akmasını sağlar. </a:t>
            </a:r>
          </a:p>
          <a:p>
            <a:r>
              <a:rPr lang="tr-TR" dirty="0" smtClean="0"/>
              <a:t>LPG (Likit Petrol Gazı) istasyonlarında taşıtların depolarına yakıt aktarılırken elektriklenme meydana gelebilir. Bu durumda çıkabilecek yangınları önlemek için istasyonlarda fotoğraftaki gibi topraklama yapılması önemlidir.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5643570" y="1785926"/>
            <a:ext cx="3328414" cy="321471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4829180" cy="5681682"/>
          </a:xfrm>
        </p:spPr>
        <p:txBody>
          <a:bodyPr>
            <a:normAutofit fontScale="92500" lnSpcReduction="10000"/>
          </a:bodyPr>
          <a:lstStyle/>
          <a:p>
            <a:r>
              <a:rPr lang="tr-TR" dirty="0" smtClean="0"/>
              <a:t>Atmosferde de rüzgârın etkisiyle sürüklenen bulutlar, hem havayla hem de birbirleriyle temas ederler, bunun sonucunda da elektriklenirler. </a:t>
            </a:r>
          </a:p>
          <a:p>
            <a:r>
              <a:rPr lang="tr-TR" dirty="0" smtClean="0"/>
              <a:t>Elektrik yüklü bulutlar </a:t>
            </a:r>
            <a:r>
              <a:rPr lang="pt-BR" dirty="0" smtClean="0"/>
              <a:t>birbirlerine yeterince yaklaşırsa birinden</a:t>
            </a:r>
            <a:r>
              <a:rPr lang="tr-TR" dirty="0" smtClean="0"/>
              <a:t> ötekine elektrik yükü boşalması olabilir. Bu olaya</a:t>
            </a:r>
            <a:r>
              <a:rPr lang="tr-TR" dirty="0" smtClean="0">
                <a:solidFill>
                  <a:srgbClr val="FF0000"/>
                </a:solidFill>
              </a:rPr>
              <a:t> </a:t>
            </a:r>
            <a:r>
              <a:rPr lang="tr-TR" b="1" dirty="0" smtClean="0">
                <a:solidFill>
                  <a:srgbClr val="FF0000"/>
                </a:solidFill>
              </a:rPr>
              <a:t>şimşek </a:t>
            </a:r>
            <a:r>
              <a:rPr lang="tr-TR" dirty="0" smtClean="0"/>
              <a:t>denir. </a:t>
            </a:r>
          </a:p>
          <a:p>
            <a:r>
              <a:rPr lang="tr-TR" dirty="0" smtClean="0"/>
              <a:t>Benzer şekilde elektrik yüklü bulutlar yerküreye yeterince yaklaşırsa buluttan yere ya da yerden buluta elektrik yükü boşalması olabilir. Bu olaya da </a:t>
            </a:r>
            <a:r>
              <a:rPr lang="tr-TR" b="1" dirty="0" smtClean="0">
                <a:solidFill>
                  <a:srgbClr val="FF0000"/>
                </a:solidFill>
              </a:rPr>
              <a:t>yıldırım</a:t>
            </a:r>
            <a:r>
              <a:rPr lang="tr-TR" b="1" dirty="0" smtClean="0"/>
              <a:t> </a:t>
            </a:r>
            <a:r>
              <a:rPr lang="tr-TR" dirty="0" smtClean="0"/>
              <a:t>adı verilir. </a:t>
            </a:r>
          </a:p>
        </p:txBody>
      </p:sp>
      <p:pic>
        <p:nvPicPr>
          <p:cNvPr id="8194" name="Picture 2"/>
          <p:cNvPicPr>
            <a:picLocks noChangeAspect="1" noChangeArrowheads="1"/>
          </p:cNvPicPr>
          <p:nvPr/>
        </p:nvPicPr>
        <p:blipFill>
          <a:blip r:embed="rId2" cstate="print"/>
          <a:srcRect/>
          <a:stretch>
            <a:fillRect/>
          </a:stretch>
        </p:blipFill>
        <p:spPr bwMode="auto">
          <a:xfrm>
            <a:off x="5643570" y="1785926"/>
            <a:ext cx="3114675" cy="3200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632666"/>
          </a:xfrm>
        </p:spPr>
        <p:txBody>
          <a:bodyPr>
            <a:normAutofit/>
          </a:bodyPr>
          <a:lstStyle/>
          <a:p>
            <a:pPr algn="ctr"/>
            <a:r>
              <a:rPr lang="tr-TR" sz="3200" dirty="0" smtClean="0"/>
              <a:t>1. Elektriklenme</a:t>
            </a:r>
            <a:endParaRPr lang="tr-TR" sz="32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214282" y="1428736"/>
            <a:ext cx="2247900" cy="37338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500298" y="2500306"/>
            <a:ext cx="3686175" cy="19621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643702" y="1571612"/>
            <a:ext cx="2214578" cy="425199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00108"/>
            <a:ext cx="5286412" cy="5643602"/>
          </a:xfrm>
        </p:spPr>
        <p:txBody>
          <a:bodyPr>
            <a:normAutofit fontScale="92500" lnSpcReduction="20000"/>
          </a:bodyPr>
          <a:lstStyle/>
          <a:p>
            <a:r>
              <a:rPr lang="tr-TR" sz="2800" dirty="0" smtClean="0"/>
              <a:t>Yıldırım olayında elektrik yükünün boşalması bulut ile yeryüzünün birbirine en yakın noktaları arasında olabilir. Bu nedenle yıldırım genellikle yüksek ve sivri yerlere düşer.</a:t>
            </a:r>
          </a:p>
          <a:p>
            <a:r>
              <a:rPr lang="tr-TR" sz="2800" dirty="0" smtClean="0"/>
              <a:t>Yıldırımdan korunmak için minare gibi yüksek yapılara </a:t>
            </a:r>
            <a:r>
              <a:rPr lang="tr-TR" sz="2800" b="1" dirty="0" smtClean="0">
                <a:solidFill>
                  <a:srgbClr val="FF0000"/>
                </a:solidFill>
              </a:rPr>
              <a:t>paratoner (yıldırımsavar) </a:t>
            </a:r>
            <a:r>
              <a:rPr lang="tr-TR" sz="2800" dirty="0" smtClean="0"/>
              <a:t>adı verilen sivri uçlu metal çubuk takılır. Metal çubuğa bağlı iletken telin diğer ucu toprağa gömülür. Böylece bulut ile paratoner arasında karşılıklı olarak boşalan elektrik yükleri binaya ve çevreye zarar vermeden toprağa akar.</a:t>
            </a:r>
          </a:p>
          <a:p>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5643570" y="1857364"/>
            <a:ext cx="3214342" cy="307183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Türk Telekom YİBO</a:t>
            </a:r>
          </a:p>
          <a:p>
            <a:pPr algn="ctr">
              <a:buNone/>
            </a:pPr>
            <a:r>
              <a:rPr lang="tr-TR" sz="4800" b="1" i="1" dirty="0" smtClean="0"/>
              <a:t>Digor/KARS</a:t>
            </a:r>
            <a:endParaRPr lang="tr-TR" sz="4800" b="1" i="1" dirty="0"/>
          </a:p>
        </p:txBody>
      </p:sp>
      <p:pic>
        <p:nvPicPr>
          <p:cNvPr id="2050" name="Picture 2" descr="C:\Users\MUSTAFA\Desktop\strateji\LOGOMUZ.png"/>
          <p:cNvPicPr>
            <a:picLocks noChangeAspect="1" noChangeArrowheads="1"/>
          </p:cNvPicPr>
          <p:nvPr/>
        </p:nvPicPr>
        <p:blipFill>
          <a:blip r:embed="rId2" cstate="print"/>
          <a:srcRect/>
          <a:stretch>
            <a:fillRect/>
          </a:stretch>
        </p:blipFill>
        <p:spPr bwMode="auto">
          <a:xfrm>
            <a:off x="2680034" y="79512"/>
            <a:ext cx="3500462" cy="2621491"/>
          </a:xfrm>
          <a:prstGeom prst="rect">
            <a:avLst/>
          </a:prstGeom>
          <a:noFill/>
        </p:spPr>
      </p:pic>
      <p:pic>
        <p:nvPicPr>
          <p:cNvPr id="2" name="Picture 2" descr="D:\FLASH OLARAK DÜZENLENENCEK SUNULAR\özgün slayttt\77\ÜNİTE 3 YAŞAMIMIZDA ELEKTRİK\fenc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069" y="6309320"/>
            <a:ext cx="1557543" cy="548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071678"/>
            <a:ext cx="5400684" cy="2207900"/>
          </a:xfrm>
        </p:spPr>
        <p:txBody>
          <a:bodyPr/>
          <a:lstStyle/>
          <a:p>
            <a:r>
              <a:rPr lang="tr-TR" dirty="0" smtClean="0"/>
              <a:t>Yün kumaşa sürtülen ebonit çubuk ve ipek kumaşa sürtülen cam çubuk ile asılı durumda bulunan alüminyum folyo arasında bir çekim etkisi gözlenir.</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6786578" y="1357298"/>
            <a:ext cx="1524002" cy="39272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928802"/>
            <a:ext cx="4329114" cy="2850842"/>
          </a:xfrm>
        </p:spPr>
        <p:txBody>
          <a:bodyPr/>
          <a:lstStyle/>
          <a:p>
            <a:r>
              <a:rPr lang="tr-TR" dirty="0" smtClean="0"/>
              <a:t>Yün kumaşa sürtülmüş ebonit çubuk, yün </a:t>
            </a:r>
            <a:r>
              <a:rPr lang="sv-SE" dirty="0" smtClean="0"/>
              <a:t>kuma</a:t>
            </a:r>
            <a:r>
              <a:rPr lang="tr-TR" dirty="0" smtClean="0"/>
              <a:t>ş</a:t>
            </a:r>
            <a:r>
              <a:rPr lang="sv-SE" dirty="0" smtClean="0"/>
              <a:t>a sürtüldükten sonra as</a:t>
            </a:r>
            <a:r>
              <a:rPr lang="tr-TR" dirty="0" smtClean="0"/>
              <a:t>ı</a:t>
            </a:r>
            <a:r>
              <a:rPr lang="sv-SE" dirty="0" smtClean="0"/>
              <a:t>lan ba</a:t>
            </a:r>
            <a:r>
              <a:rPr lang="tr-TR" dirty="0" smtClean="0"/>
              <a:t>ş</a:t>
            </a:r>
            <a:r>
              <a:rPr lang="sv-SE" dirty="0" smtClean="0"/>
              <a:t>ka bir</a:t>
            </a:r>
            <a:r>
              <a:rPr lang="tr-TR" dirty="0" smtClean="0"/>
              <a:t> ebonit çubuğa yaklaştırılırsa her iki ebonit çubuk birbirini iter.</a:t>
            </a:r>
            <a:endParaRPr lang="tr-TR" dirty="0"/>
          </a:p>
        </p:txBody>
      </p:sp>
      <p:grpSp>
        <p:nvGrpSpPr>
          <p:cNvPr id="10" name="9 Grup"/>
          <p:cNvGrpSpPr/>
          <p:nvPr/>
        </p:nvGrpSpPr>
        <p:grpSpPr>
          <a:xfrm>
            <a:off x="5010150" y="1857364"/>
            <a:ext cx="4133850" cy="2752725"/>
            <a:chOff x="5010150" y="1857364"/>
            <a:chExt cx="4133850" cy="2752725"/>
          </a:xfrm>
        </p:grpSpPr>
        <p:pic>
          <p:nvPicPr>
            <p:cNvPr id="3074" name="Picture 2"/>
            <p:cNvPicPr>
              <a:picLocks noChangeAspect="1" noChangeArrowheads="1"/>
            </p:cNvPicPr>
            <p:nvPr/>
          </p:nvPicPr>
          <p:blipFill>
            <a:blip r:embed="rId2" cstate="print"/>
            <a:srcRect/>
            <a:stretch>
              <a:fillRect/>
            </a:stretch>
          </p:blipFill>
          <p:spPr bwMode="auto">
            <a:xfrm>
              <a:off x="5010150" y="1857364"/>
              <a:ext cx="4133850" cy="2752725"/>
            </a:xfrm>
            <a:prstGeom prst="rect">
              <a:avLst/>
            </a:prstGeom>
            <a:noFill/>
            <a:ln w="9525">
              <a:noFill/>
              <a:miter lim="800000"/>
              <a:headEnd/>
              <a:tailEnd/>
            </a:ln>
          </p:spPr>
        </p:pic>
        <p:grpSp>
          <p:nvGrpSpPr>
            <p:cNvPr id="9" name="8 Grup"/>
            <p:cNvGrpSpPr/>
            <p:nvPr/>
          </p:nvGrpSpPr>
          <p:grpSpPr>
            <a:xfrm>
              <a:off x="6500826" y="3000372"/>
              <a:ext cx="1071570" cy="254070"/>
              <a:chOff x="6500826" y="3000372"/>
              <a:chExt cx="1071570" cy="254070"/>
            </a:xfrm>
          </p:grpSpPr>
          <p:sp>
            <p:nvSpPr>
              <p:cNvPr id="7" name="6 Sol Ok"/>
              <p:cNvSpPr/>
              <p:nvPr/>
            </p:nvSpPr>
            <p:spPr>
              <a:xfrm>
                <a:off x="6500826" y="3040128"/>
                <a:ext cx="357190"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rot="21439247">
                <a:off x="7215206" y="300037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4257676" cy="4389120"/>
          </a:xfrm>
        </p:spPr>
        <p:txBody>
          <a:bodyPr/>
          <a:lstStyle/>
          <a:p>
            <a:r>
              <a:rPr lang="tr-TR" dirty="0" smtClean="0"/>
              <a:t>İpek kumaşa sürtülmüş cam çubuk, ipek kumaşa sürtüldükten sonra asılan başka bir cam çubuğa yaklaştırılırsa iki cam çubuk birbirini iter</a:t>
            </a:r>
            <a:endParaRPr lang="tr-TR" dirty="0"/>
          </a:p>
        </p:txBody>
      </p:sp>
      <p:grpSp>
        <p:nvGrpSpPr>
          <p:cNvPr id="9" name="8 Grup"/>
          <p:cNvGrpSpPr/>
          <p:nvPr/>
        </p:nvGrpSpPr>
        <p:grpSpPr>
          <a:xfrm>
            <a:off x="4714876" y="2071678"/>
            <a:ext cx="4143375" cy="2800350"/>
            <a:chOff x="5000625" y="2084316"/>
            <a:chExt cx="4143375" cy="2800350"/>
          </a:xfrm>
        </p:grpSpPr>
        <p:pic>
          <p:nvPicPr>
            <p:cNvPr id="4098" name="Picture 2"/>
            <p:cNvPicPr>
              <a:picLocks noChangeAspect="1" noChangeArrowheads="1"/>
            </p:cNvPicPr>
            <p:nvPr/>
          </p:nvPicPr>
          <p:blipFill>
            <a:blip r:embed="rId2" cstate="print"/>
            <a:srcRect/>
            <a:stretch>
              <a:fillRect/>
            </a:stretch>
          </p:blipFill>
          <p:spPr bwMode="auto">
            <a:xfrm>
              <a:off x="5000625" y="2084316"/>
              <a:ext cx="4143375" cy="2800350"/>
            </a:xfrm>
            <a:prstGeom prst="rect">
              <a:avLst/>
            </a:prstGeom>
            <a:noFill/>
            <a:ln w="9525">
              <a:noFill/>
              <a:miter lim="800000"/>
              <a:headEnd/>
              <a:tailEnd/>
            </a:ln>
          </p:spPr>
        </p:pic>
        <p:grpSp>
          <p:nvGrpSpPr>
            <p:cNvPr id="6" name="5 Grup"/>
            <p:cNvGrpSpPr/>
            <p:nvPr/>
          </p:nvGrpSpPr>
          <p:grpSpPr>
            <a:xfrm>
              <a:off x="6572264" y="3155886"/>
              <a:ext cx="1071570" cy="254070"/>
              <a:chOff x="6500826" y="3000372"/>
              <a:chExt cx="1071570" cy="254070"/>
            </a:xfrm>
          </p:grpSpPr>
          <p:sp>
            <p:nvSpPr>
              <p:cNvPr id="7" name="6 Sol Ok"/>
              <p:cNvSpPr/>
              <p:nvPr/>
            </p:nvSpPr>
            <p:spPr>
              <a:xfrm>
                <a:off x="6500826" y="3040128"/>
                <a:ext cx="357190"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rot="21439247">
                <a:off x="7215206" y="300037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000240"/>
            <a:ext cx="4686304" cy="2922280"/>
          </a:xfrm>
        </p:spPr>
        <p:txBody>
          <a:bodyPr/>
          <a:lstStyle/>
          <a:p>
            <a:r>
              <a:rPr lang="tr-TR" dirty="0" smtClean="0"/>
              <a:t>İpek kumaşa sürtülmüş cam çubuğu, yün kumaşa sürtüldükten sonra ortasından iple asılmış ebonit çubuğa yaklaştırırsak bu iki çubuk birbirini çeker.</a:t>
            </a:r>
            <a:endParaRPr lang="tr-TR" dirty="0"/>
          </a:p>
        </p:txBody>
      </p:sp>
      <p:grpSp>
        <p:nvGrpSpPr>
          <p:cNvPr id="7" name="6 Grup"/>
          <p:cNvGrpSpPr/>
          <p:nvPr/>
        </p:nvGrpSpPr>
        <p:grpSpPr>
          <a:xfrm>
            <a:off x="5381625" y="2000240"/>
            <a:ext cx="3762375" cy="2690814"/>
            <a:chOff x="5381625" y="2571744"/>
            <a:chExt cx="3762375" cy="2690814"/>
          </a:xfrm>
        </p:grpSpPr>
        <p:pic>
          <p:nvPicPr>
            <p:cNvPr id="5122" name="Picture 2"/>
            <p:cNvPicPr>
              <a:picLocks noChangeAspect="1" noChangeArrowheads="1"/>
            </p:cNvPicPr>
            <p:nvPr/>
          </p:nvPicPr>
          <p:blipFill>
            <a:blip r:embed="rId2" cstate="print"/>
            <a:srcRect/>
            <a:stretch>
              <a:fillRect/>
            </a:stretch>
          </p:blipFill>
          <p:spPr bwMode="auto">
            <a:xfrm>
              <a:off x="5381625" y="2571744"/>
              <a:ext cx="3762375" cy="2690814"/>
            </a:xfrm>
            <a:prstGeom prst="rect">
              <a:avLst/>
            </a:prstGeom>
            <a:noFill/>
            <a:ln w="9525">
              <a:noFill/>
              <a:miter lim="800000"/>
              <a:headEnd/>
              <a:tailEnd/>
            </a:ln>
          </p:spPr>
        </p:pic>
        <p:sp>
          <p:nvSpPr>
            <p:cNvPr id="5" name="4 Sağ Ok"/>
            <p:cNvSpPr/>
            <p:nvPr/>
          </p:nvSpPr>
          <p:spPr>
            <a:xfrm rot="21386801">
              <a:off x="6829230" y="366692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ol Ok"/>
            <p:cNvSpPr/>
            <p:nvPr/>
          </p:nvSpPr>
          <p:spPr>
            <a:xfrm rot="21143904">
              <a:off x="7424342" y="3616810"/>
              <a:ext cx="357190"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357298"/>
            <a:ext cx="8229600" cy="4389120"/>
          </a:xfrm>
        </p:spPr>
        <p:txBody>
          <a:bodyPr/>
          <a:lstStyle/>
          <a:p>
            <a:r>
              <a:rPr lang="tr-TR" dirty="0" smtClean="0"/>
              <a:t>İ</a:t>
            </a:r>
            <a:r>
              <a:rPr lang="pt-BR" dirty="0" smtClean="0"/>
              <a:t>tme ve çekme şeklindeki etkileşimler </a:t>
            </a:r>
            <a:r>
              <a:rPr lang="pt-BR" b="1" dirty="0" smtClean="0">
                <a:solidFill>
                  <a:srgbClr val="FF0000"/>
                </a:solidFill>
              </a:rPr>
              <a:t>elektriklenme</a:t>
            </a:r>
            <a:r>
              <a:rPr lang="tr-TR" b="1" dirty="0" smtClean="0"/>
              <a:t> </a:t>
            </a:r>
            <a:r>
              <a:rPr lang="tr-TR" dirty="0" smtClean="0"/>
              <a:t>adı verilen bir olayın sonucudur. </a:t>
            </a:r>
          </a:p>
          <a:p>
            <a:r>
              <a:rPr lang="tr-TR" dirty="0" smtClean="0"/>
              <a:t>Cisimlerin elektriklenmeleri için onları mutlaka birbirlerine sürtmek gerekmez. Elektriklenme için gerekli olan, cisimlerin birbirine temas etmesidir.</a:t>
            </a:r>
          </a:p>
          <a:p>
            <a:r>
              <a:rPr lang="tr-TR" dirty="0" smtClean="0"/>
              <a:t>Cisimlerin birbirine temas etmesi için sürtünmeleri etkileşen yüzeyi arttırır. Etkileşen yüzeyin artırılmış olması ise elektriklenmenin daha kolay gerçekleşmesini sağlar.</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ey Kaydırma"/>
          <p:cNvSpPr/>
          <p:nvPr/>
        </p:nvSpPr>
        <p:spPr>
          <a:xfrm>
            <a:off x="2777976" y="2423076"/>
            <a:ext cx="3643338" cy="4077758"/>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3" name="2 İçerik Yer Tutucusu"/>
          <p:cNvSpPr>
            <a:spLocks noGrp="1"/>
          </p:cNvSpPr>
          <p:nvPr>
            <p:ph idx="1"/>
          </p:nvPr>
        </p:nvSpPr>
        <p:spPr>
          <a:xfrm>
            <a:off x="500034" y="285728"/>
            <a:ext cx="8229600" cy="2357454"/>
          </a:xfrm>
        </p:spPr>
        <p:txBody>
          <a:bodyPr/>
          <a:lstStyle/>
          <a:p>
            <a:r>
              <a:rPr lang="tr-TR" dirty="0" smtClean="0"/>
              <a:t>Bilim insanları bu elektrik yüklerini </a:t>
            </a:r>
            <a:r>
              <a:rPr lang="tr-TR" b="1" dirty="0" smtClean="0">
                <a:solidFill>
                  <a:srgbClr val="FF0000"/>
                </a:solidFill>
              </a:rPr>
              <a:t>pozitif (+) </a:t>
            </a:r>
            <a:r>
              <a:rPr lang="tr-TR" dirty="0" smtClean="0"/>
              <a:t>yük ve </a:t>
            </a:r>
            <a:r>
              <a:rPr lang="tr-TR" b="1" dirty="0" smtClean="0">
                <a:solidFill>
                  <a:srgbClr val="FF0000"/>
                </a:solidFill>
              </a:rPr>
              <a:t>negatif (-) </a:t>
            </a:r>
            <a:r>
              <a:rPr lang="tr-TR" dirty="0" smtClean="0"/>
              <a:t>yük olarak adlandırırlar. Sonuç olarak denilebilir ki, cam ve cam gibi davranan cisimler pozitif yüklü cisimler, ebonit çubuk ve ebonit çubuk gibi davranan cisimler de negatif yüklü cisimlerdir.</a:t>
            </a:r>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0" y="3000372"/>
            <a:ext cx="3135424" cy="3857628"/>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072198" y="3010766"/>
            <a:ext cx="3071802" cy="3847234"/>
          </a:xfrm>
          <a:prstGeom prst="rect">
            <a:avLst/>
          </a:prstGeom>
          <a:noFill/>
          <a:ln w="9525">
            <a:noFill/>
            <a:miter lim="800000"/>
            <a:headEnd/>
            <a:tailEnd/>
          </a:ln>
        </p:spPr>
      </p:pic>
      <p:sp>
        <p:nvSpPr>
          <p:cNvPr id="6" name="5 Metin kutusu"/>
          <p:cNvSpPr txBox="1"/>
          <p:nvPr/>
        </p:nvSpPr>
        <p:spPr>
          <a:xfrm>
            <a:off x="3563794" y="2923142"/>
            <a:ext cx="2428892"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Clr>
                <a:schemeClr val="tx1"/>
              </a:buClr>
              <a:buFont typeface="Wingdings" pitchFamily="2" charset="2"/>
              <a:buChar char="v"/>
            </a:pPr>
            <a:r>
              <a:rPr lang="tr-TR" sz="2400" u="sng" dirty="0" smtClean="0">
                <a:solidFill>
                  <a:srgbClr val="FF0000"/>
                </a:solidFill>
              </a:rPr>
              <a:t>Aynı</a:t>
            </a:r>
            <a:r>
              <a:rPr lang="tr-TR" sz="2400" dirty="0" smtClean="0"/>
              <a:t> elektrik yükü ile yüklenmiş cisimler birbirini </a:t>
            </a:r>
            <a:r>
              <a:rPr lang="tr-TR" sz="2400" u="sng" dirty="0" smtClean="0">
                <a:solidFill>
                  <a:srgbClr val="FF0000"/>
                </a:solidFill>
              </a:rPr>
              <a:t>iter.</a:t>
            </a:r>
          </a:p>
          <a:p>
            <a:pPr>
              <a:buClr>
                <a:schemeClr val="tx1"/>
              </a:buClr>
              <a:buFont typeface="Wingdings" pitchFamily="2" charset="2"/>
              <a:buChar char="v"/>
            </a:pPr>
            <a:r>
              <a:rPr lang="tr-TR" sz="2400" u="sng" dirty="0" smtClean="0">
                <a:solidFill>
                  <a:srgbClr val="FF0000"/>
                </a:solidFill>
              </a:rPr>
              <a:t>Farklı</a:t>
            </a:r>
            <a:r>
              <a:rPr lang="tr-TR" sz="2400" dirty="0" smtClean="0"/>
              <a:t> elektrik yükü ile yüklenmiş cisimler birbirini </a:t>
            </a:r>
            <a:r>
              <a:rPr lang="tr-TR" sz="2400" u="sng" dirty="0" smtClean="0">
                <a:solidFill>
                  <a:srgbClr val="FF0000"/>
                </a:solidFill>
              </a:rPr>
              <a:t>çeker.</a:t>
            </a:r>
            <a:endParaRPr lang="tr-TR" sz="2400" u="sng"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5807157" y="3158783"/>
            <a:ext cx="3026573" cy="2928942"/>
          </a:xfrm>
          <a:prstGeom prst="rect">
            <a:avLst/>
          </a:prstGeom>
          <a:noFill/>
          <a:ln w="9525">
            <a:noFill/>
            <a:miter lim="800000"/>
            <a:headEnd/>
            <a:tailEnd/>
          </a:ln>
        </p:spPr>
      </p:pic>
      <p:sp>
        <p:nvSpPr>
          <p:cNvPr id="3" name="2 İçerik Yer Tutucusu"/>
          <p:cNvSpPr>
            <a:spLocks noGrp="1"/>
          </p:cNvSpPr>
          <p:nvPr>
            <p:ph idx="1"/>
          </p:nvPr>
        </p:nvSpPr>
        <p:spPr>
          <a:xfrm>
            <a:off x="2786050" y="1714488"/>
            <a:ext cx="4143404" cy="3214710"/>
          </a:xfrm>
        </p:spPr>
        <p:txBody>
          <a:bodyPr/>
          <a:lstStyle/>
          <a:p>
            <a:r>
              <a:rPr lang="tr-TR" dirty="0" smtClean="0"/>
              <a:t>Pozitif ve negatif yük sayıları eşit olan cisimlere </a:t>
            </a:r>
            <a:r>
              <a:rPr lang="tr-TR" b="1" u="sng" dirty="0" smtClean="0">
                <a:solidFill>
                  <a:srgbClr val="FF0000"/>
                </a:solidFill>
              </a:rPr>
              <a:t>nötr cisim</a:t>
            </a:r>
            <a:r>
              <a:rPr lang="tr-TR" b="1" dirty="0" smtClean="0"/>
              <a:t> </a:t>
            </a:r>
            <a:r>
              <a:rPr lang="tr-TR" dirty="0" smtClean="0"/>
              <a:t>denir.</a:t>
            </a:r>
          </a:p>
          <a:p>
            <a:r>
              <a:rPr lang="tr-TR" dirty="0" smtClean="0"/>
              <a:t>Nötr olan ebonit çubuğun ve yün kumaşın pozitif ve negatif yük sayıları birbirine eşittir.</a:t>
            </a:r>
            <a:endParaRPr lang="tr-TR" dirty="0"/>
          </a:p>
        </p:txBody>
      </p:sp>
      <p:pic>
        <p:nvPicPr>
          <p:cNvPr id="7170" name="Picture 2"/>
          <p:cNvPicPr>
            <a:picLocks noChangeAspect="1" noChangeArrowheads="1"/>
          </p:cNvPicPr>
          <p:nvPr/>
        </p:nvPicPr>
        <p:blipFill>
          <a:blip r:embed="rId3" cstate="print"/>
          <a:srcRect/>
          <a:stretch>
            <a:fillRect/>
          </a:stretch>
        </p:blipFill>
        <p:spPr bwMode="auto">
          <a:xfrm>
            <a:off x="285720" y="1785926"/>
            <a:ext cx="2426005"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TotalTime>
  <Words>840</Words>
  <Application>Microsoft Office PowerPoint</Application>
  <PresentationFormat>Ekran Gösterisi (4:3)</PresentationFormat>
  <Paragraphs>48</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Akış</vt:lpstr>
      <vt:lpstr>YAŞAMIMIZDAKİ ELEKTRİK</vt:lpstr>
      <vt:lpstr>1. Elektriklenme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Elektroskop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VÜCUDUMUZDA SİSTEMLER</dc:title>
  <dc:creator>MUSTAFA</dc:creator>
  <cp:lastModifiedBy>fikret ünlü</cp:lastModifiedBy>
  <cp:revision>22</cp:revision>
  <dcterms:created xsi:type="dcterms:W3CDTF">2010-10-04T18:05:33Z</dcterms:created>
  <dcterms:modified xsi:type="dcterms:W3CDTF">2011-05-16T17:11:21Z</dcterms:modified>
</cp:coreProperties>
</file>