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74" r:id="rId15"/>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6F624A-9678-4EFA-8E4B-328A6AED902E}" type="datetimeFigureOut">
              <a:rPr lang="tr-TR"/>
              <a:pPr>
                <a:defRPr/>
              </a:pPr>
              <a:t>16.05.2011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4FDCF5E-8C63-4BDB-A871-B9380280676C}" type="slidenum">
              <a:rPr lang="tr-TR"/>
              <a:pPr>
                <a:defRPr/>
              </a:pPr>
              <a:t>‹#›</a:t>
            </a:fld>
            <a:endParaRPr lang="tr-TR"/>
          </a:p>
        </p:txBody>
      </p:sp>
    </p:spTree>
    <p:extLst>
      <p:ext uri="{BB962C8B-B14F-4D97-AF65-F5344CB8AC3E}">
        <p14:creationId xmlns:p14="http://schemas.microsoft.com/office/powerpoint/2010/main" val="2445759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E4FDCF5E-8C63-4BDB-A871-B9380280676C}" type="slidenum">
              <a:rPr lang="tr-TR" smtClean="0"/>
              <a:pPr>
                <a:defRPr/>
              </a:pPr>
              <a:t>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3725F7D1-B7FC-4CDE-ADFA-B2CABBC952B5}" type="datetimeFigureOut">
              <a:rPr lang="tr-TR"/>
              <a:pPr>
                <a:defRPr/>
              </a:pPr>
              <a:t>16.05.2011</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2AD86EF6-4698-4D4A-8A41-B73B064EFF4A}"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B6CF2F0-5AD9-4157-8C68-C39F59985723}"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A2F3ABB-C640-4AB4-98E3-C02BCBD75CE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4C91300D-1853-4D55-9652-27DBAF5DD23C}"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A15AFE8-7EFF-4D9B-A80B-5B7EFE4AC99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85D51AA-2CD6-4AD2-809E-CA73F556C8E7}" type="datetimeFigureOut">
              <a:rPr lang="tr-TR"/>
              <a:pPr>
                <a:defRPr/>
              </a:pPr>
              <a:t>16.05.2011</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B83C5D40-3603-4E56-802E-BE4A98856D0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B8EC54F8-54D0-40EA-9ECD-0BB3C9B4B5A0}" type="datetimeFigureOut">
              <a:rPr lang="tr-TR"/>
              <a:pPr>
                <a:defRPr/>
              </a:pPr>
              <a:t>16.05.2011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665B513-B8DD-4FBF-B981-40C97F712DBA}"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7F819DFC-B554-4CE7-858D-B79CAD5D5F33}" type="datetimeFigureOut">
              <a:rPr lang="tr-TR"/>
              <a:pPr>
                <a:defRPr/>
              </a:pPr>
              <a:t>16.05.2011</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BB472CBB-6303-4D0F-8679-83B395AAB97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906665B9-396D-43BD-8D53-2AA8CB452047}" type="datetimeFigureOut">
              <a:rPr lang="tr-TR"/>
              <a:pPr>
                <a:defRPr/>
              </a:pPr>
              <a:t>16.05.2011</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9A1B9D2A-4C70-45F0-98A1-2A2C20ECB0ED}"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30053331-EB84-4A31-9DF2-9BB9B20E44FA}" type="datetimeFigureOut">
              <a:rPr lang="tr-TR"/>
              <a:pPr>
                <a:defRPr/>
              </a:pPr>
              <a:t>16.05.2011</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0C8C09A0-20E9-4956-94A6-AC4FCF2C237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ABB9C729-498F-4A12-941D-80F5FF9466CC}" type="datetimeFigureOut">
              <a:rPr lang="tr-TR"/>
              <a:pPr>
                <a:defRPr/>
              </a:pPr>
              <a:t>16.05.2011</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35EDDA40-D1DB-4AE3-80E8-00A5DFD17CFE}"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D0FF92C-295B-48F1-A24C-D635912B0130}" type="datetimeFigureOut">
              <a:rPr lang="tr-TR"/>
              <a:pPr>
                <a:defRPr/>
              </a:pPr>
              <a:t>16.05.2011</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A0083E2E-E41A-43DC-9096-9714039016CA}"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4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2719E5AB-3323-4956-8A96-CA6ED8C0BD79}" type="datetimeFigureOut">
              <a:rPr lang="tr-TR"/>
              <a:pPr>
                <a:defRPr/>
              </a:pPr>
              <a:t>16.05.2011</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A863193E-7F3D-49AB-A298-9FA290ECEE6B}"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923667D0-2451-4047-9F44-54696463B196}" type="datetimeFigureOut">
              <a:rPr lang="tr-TR"/>
              <a:pPr>
                <a:defRPr/>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B2BF1468-4ED7-4E33-9000-6B20ED66780F}"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57158" y="3357562"/>
            <a:ext cx="8572560" cy="1828800"/>
          </a:xfrm>
        </p:spPr>
        <p:txBody>
          <a:bodyPr/>
          <a:lstStyle/>
          <a:p>
            <a:pPr algn="ctr" eaLnBrk="1" fontAlgn="auto" hangingPunct="1">
              <a:spcAft>
                <a:spcPts val="0"/>
              </a:spcAft>
              <a:defRPr/>
            </a:pPr>
            <a:r>
              <a:rPr lang="tr-TR" dirty="0" smtClean="0"/>
              <a:t>YAŞAMIMIZDAKİ ELEKTRİK</a:t>
            </a:r>
            <a:endParaRPr lang="tr-TR" dirty="0"/>
          </a:p>
        </p:txBody>
      </p:sp>
      <p:pic>
        <p:nvPicPr>
          <p:cNvPr id="5123" name="Picture 2" descr="C:\Users\MUSTAFA\Desktop\strateji\LOGOMUZ.png"/>
          <p:cNvPicPr>
            <a:picLocks noChangeAspect="1" noChangeArrowheads="1"/>
          </p:cNvPicPr>
          <p:nvPr/>
        </p:nvPicPr>
        <p:blipFill>
          <a:blip r:embed="rId2" cstate="print"/>
          <a:srcRect/>
          <a:stretch>
            <a:fillRect/>
          </a:stretch>
        </p:blipFill>
        <p:spPr bwMode="auto">
          <a:xfrm>
            <a:off x="2073275" y="298450"/>
            <a:ext cx="4597400" cy="3443288"/>
          </a:xfrm>
          <a:prstGeom prst="rect">
            <a:avLst/>
          </a:prstGeom>
          <a:noFill/>
          <a:ln w="9525">
            <a:noFill/>
            <a:miter lim="800000"/>
            <a:headEnd/>
            <a:tailEnd/>
          </a:ln>
        </p:spPr>
      </p:pic>
      <p:sp>
        <p:nvSpPr>
          <p:cNvPr id="4" name="1 Başlık"/>
          <p:cNvSpPr txBox="1">
            <a:spLocks/>
          </p:cNvSpPr>
          <p:nvPr/>
        </p:nvSpPr>
        <p:spPr>
          <a:xfrm>
            <a:off x="285720" y="5214950"/>
            <a:ext cx="8572560" cy="685792"/>
          </a:xfrm>
          <a:prstGeom prst="rect">
            <a:avLst/>
          </a:prstGeom>
          <a:ln>
            <a:noFill/>
          </a:ln>
        </p:spPr>
        <p:txBody>
          <a:bodyPr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algn="ctr" fontAlgn="auto">
              <a:spcAft>
                <a:spcPts val="0"/>
              </a:spcAft>
              <a:defRPr/>
            </a:pPr>
            <a:r>
              <a:rPr lang="tr-TR" sz="3200" b="1" dirty="0" smtClean="0">
                <a:solidFill>
                  <a:srgbClr val="FF0000"/>
                </a:solidFill>
                <a:effectLst>
                  <a:outerShdw blurRad="38100" dist="25400" dir="5400000" algn="tl" rotWithShape="0">
                    <a:srgbClr val="000000">
                      <a:alpha val="43000"/>
                    </a:srgbClr>
                  </a:outerShdw>
                </a:effectLst>
                <a:latin typeface="+mj-lt"/>
                <a:ea typeface="+mj-ea"/>
                <a:cs typeface="+mj-cs"/>
              </a:rPr>
              <a:t>Elektriksel Direnç Nedir?</a:t>
            </a:r>
            <a:endParaRPr lang="tr-TR" sz="3200" b="1" dirty="0">
              <a:solidFill>
                <a:srgbClr val="FF0000"/>
              </a:solidFill>
              <a:effectLst>
                <a:outerShdw blurRad="38100" dist="25400" dir="5400000" algn="tl" rotWithShape="0">
                  <a:srgbClr val="000000">
                    <a:alpha val="43000"/>
                  </a:srgbClr>
                </a:outerShdw>
              </a:effectLst>
              <a:latin typeface="+mj-lt"/>
              <a:ea typeface="+mj-ea"/>
              <a:cs typeface="+mj-cs"/>
            </a:endParaRPr>
          </a:p>
        </p:txBody>
      </p:sp>
      <p:sp>
        <p:nvSpPr>
          <p:cNvPr id="5125" name="5 Metin kutusu"/>
          <p:cNvSpPr txBox="1">
            <a:spLocks noChangeArrowheads="1"/>
          </p:cNvSpPr>
          <p:nvPr/>
        </p:nvSpPr>
        <p:spPr bwMode="auto">
          <a:xfrm>
            <a:off x="6500813" y="6215063"/>
            <a:ext cx="2643187" cy="369887"/>
          </a:xfrm>
          <a:prstGeom prst="rect">
            <a:avLst/>
          </a:prstGeom>
          <a:noFill/>
          <a:ln w="9525">
            <a:noFill/>
            <a:miter lim="800000"/>
            <a:headEnd/>
            <a:tailEnd/>
          </a:ln>
        </p:spPr>
        <p:txBody>
          <a:bodyPr>
            <a:spAutoFit/>
          </a:bodyPr>
          <a:lstStyle/>
          <a:p>
            <a:pPr algn="ctr"/>
            <a:r>
              <a:rPr lang="tr-TR" b="1" i="1">
                <a:solidFill>
                  <a:schemeClr val="bg1"/>
                </a:solidFill>
                <a:latin typeface="Constantia" pitchFamily="18" charset="0"/>
              </a:rPr>
              <a:t>Mustafa ÇELİK</a:t>
            </a:r>
          </a:p>
        </p:txBody>
      </p:sp>
      <p:pic>
        <p:nvPicPr>
          <p:cNvPr id="1026" name="Picture 2" descr="D:\FLASH OLARAK DÜZENLENENCEK SUNULAR\özgün slayttt\66\ÜNİTE 4 YAŞAMIMIZDAKİ ELEKTRİK\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6314293"/>
            <a:ext cx="1543426" cy="5437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072494" cy="3357586"/>
          </a:xfrm>
        </p:spPr>
        <p:txBody>
          <a:bodyPr/>
          <a:lstStyle/>
          <a:p>
            <a:r>
              <a:rPr lang="tr-TR" dirty="0" smtClean="0"/>
              <a:t>Direnç, elektrik enerjisinin başka enerjilere dönüşmesini sağlar. Dolayısıyla elektrik üretildiği miktarda başka bir noktaya iletilemez. </a:t>
            </a:r>
          </a:p>
          <a:p>
            <a:r>
              <a:rPr lang="tr-TR" dirty="0" smtClean="0"/>
              <a:t>Ütü, su ısıtıcısı vb. elektrikli aletler elektrik enerjisinin ısı enerjisine dönüşümünden faydalanarak kullanılır. Bu aletlerin içinde direnci çok büyük olan direnç teli bulunur. Bu tel, elektrik enerjisinin ısı enerjisine dönüşmesini sağlar. </a:t>
            </a:r>
          </a:p>
        </p:txBody>
      </p:sp>
      <p:pic>
        <p:nvPicPr>
          <p:cNvPr id="8194" name="Picture 2"/>
          <p:cNvPicPr>
            <a:picLocks noChangeAspect="1" noChangeArrowheads="1"/>
          </p:cNvPicPr>
          <p:nvPr/>
        </p:nvPicPr>
        <p:blipFill>
          <a:blip r:embed="rId2" cstate="print"/>
          <a:srcRect/>
          <a:stretch>
            <a:fillRect/>
          </a:stretch>
        </p:blipFill>
        <p:spPr bwMode="auto">
          <a:xfrm>
            <a:off x="1857356" y="4214818"/>
            <a:ext cx="5286412" cy="248474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Elektrik devrelerinde kullanılan devre elemanlarının her biri belli bir dirence sahiptir. En iyi iletkenin çok küçük olsa dahi bir direnç değeri vardır. Bu nedenle doğru kurulan bir elektrik devresinde bir süre sonra ampul, pil ve iletken telde sıcaklık hissedebiliriz. Bu, elektrik enerjisinin ısı enerjisine dönüştüğünün ve devre elemanlarının bir dirence sahip olduğunun göstergesidir.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3"/>
            <a:ext cx="8229600" cy="4752988"/>
          </a:xfrm>
        </p:spPr>
        <p:txBody>
          <a:bodyPr/>
          <a:lstStyle/>
          <a:p>
            <a:r>
              <a:rPr lang="tr-TR" dirty="0" smtClean="0"/>
              <a:t>Bazı durumlarda devrenin kullanım amacına göre büyük dirençli devre elemanlarına da ihtiyaç vardır. Bu nedenle elektrik devrelerinde kullanılan iletkenlerin direnç ölçüsü önemlidir. </a:t>
            </a:r>
          </a:p>
          <a:p>
            <a:r>
              <a:rPr lang="tr-TR" dirty="0" smtClean="0"/>
              <a:t>Direncin birimi </a:t>
            </a:r>
            <a:r>
              <a:rPr lang="sv-SE" b="1" dirty="0" smtClean="0"/>
              <a:t>Ohm’dur (om) </a:t>
            </a:r>
            <a:r>
              <a:rPr lang="sv-SE" dirty="0" smtClean="0"/>
              <a:t>ve </a:t>
            </a:r>
            <a:r>
              <a:rPr lang="sv-SE" b="1" dirty="0" smtClean="0"/>
              <a:t>(Ω)</a:t>
            </a:r>
            <a:r>
              <a:rPr lang="sv-SE" dirty="0" smtClean="0"/>
              <a:t> ile gösterilir.</a:t>
            </a:r>
            <a:endParaRPr lang="tr-TR" dirty="0" smtClean="0"/>
          </a:p>
          <a:p>
            <a:r>
              <a:rPr lang="tr-TR" dirty="0" smtClean="0"/>
              <a:t>Direnç birimini onu ilk olarak bulan George </a:t>
            </a:r>
            <a:r>
              <a:rPr lang="tr-TR" dirty="0" err="1" smtClean="0"/>
              <a:t>Simon</a:t>
            </a:r>
            <a:r>
              <a:rPr lang="tr-TR" dirty="0" smtClean="0"/>
              <a:t> </a:t>
            </a:r>
            <a:r>
              <a:rPr lang="tr-TR" dirty="0" err="1" smtClean="0"/>
              <a:t>Ohm'un</a:t>
            </a:r>
            <a:r>
              <a:rPr lang="tr-TR" dirty="0" smtClean="0"/>
              <a:t> (</a:t>
            </a:r>
            <a:r>
              <a:rPr lang="tr-TR" dirty="0" err="1" smtClean="0"/>
              <a:t>Corç</a:t>
            </a:r>
            <a:r>
              <a:rPr lang="tr-TR" dirty="0" smtClean="0"/>
              <a:t> </a:t>
            </a:r>
            <a:r>
              <a:rPr lang="tr-TR" dirty="0" err="1" smtClean="0"/>
              <a:t>Saymın</a:t>
            </a:r>
            <a:r>
              <a:rPr lang="tr-TR" dirty="0" smtClean="0"/>
              <a:t> </a:t>
            </a:r>
            <a:r>
              <a:rPr lang="tr-TR" dirty="0" err="1" smtClean="0"/>
              <a:t>Ohm</a:t>
            </a:r>
            <a:r>
              <a:rPr lang="tr-TR" dirty="0" smtClean="0"/>
              <a:t>) anısına </a:t>
            </a:r>
            <a:r>
              <a:rPr lang="tr-TR" dirty="0" err="1" smtClean="0"/>
              <a:t>ohm</a:t>
            </a:r>
            <a:r>
              <a:rPr lang="tr-TR" dirty="0" smtClean="0"/>
              <a:t> olarak kullanılmaktadır.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500174"/>
            <a:ext cx="8001056" cy="1422399"/>
          </a:xfrm>
        </p:spPr>
        <p:txBody>
          <a:bodyPr/>
          <a:lstStyle/>
          <a:p>
            <a:r>
              <a:rPr lang="tr-TR" dirty="0" smtClean="0"/>
              <a:t>Devre elemanının direnci </a:t>
            </a:r>
            <a:r>
              <a:rPr lang="tr-TR" b="1" dirty="0" err="1" smtClean="0"/>
              <a:t>dirençölçer</a:t>
            </a:r>
            <a:r>
              <a:rPr lang="tr-TR" b="1" dirty="0" smtClean="0"/>
              <a:t> </a:t>
            </a:r>
            <a:r>
              <a:rPr lang="tr-TR" dirty="0" smtClean="0"/>
              <a:t>ile ölçülür.</a:t>
            </a:r>
            <a:endParaRPr lang="tr-TR" dirty="0"/>
          </a:p>
        </p:txBody>
      </p:sp>
      <p:grpSp>
        <p:nvGrpSpPr>
          <p:cNvPr id="6" name="5 Grup"/>
          <p:cNvGrpSpPr/>
          <p:nvPr/>
        </p:nvGrpSpPr>
        <p:grpSpPr>
          <a:xfrm>
            <a:off x="714348" y="2657490"/>
            <a:ext cx="7781957" cy="2914650"/>
            <a:chOff x="714348" y="3643314"/>
            <a:chExt cx="7781957" cy="2914650"/>
          </a:xfrm>
        </p:grpSpPr>
        <p:pic>
          <p:nvPicPr>
            <p:cNvPr id="9218" name="Picture 2"/>
            <p:cNvPicPr>
              <a:picLocks noChangeAspect="1" noChangeArrowheads="1"/>
            </p:cNvPicPr>
            <p:nvPr/>
          </p:nvPicPr>
          <p:blipFill>
            <a:blip r:embed="rId2" cstate="print"/>
            <a:srcRect/>
            <a:stretch>
              <a:fillRect/>
            </a:stretch>
          </p:blipFill>
          <p:spPr bwMode="auto">
            <a:xfrm>
              <a:off x="5286380" y="3661744"/>
              <a:ext cx="3209925" cy="2895600"/>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714348" y="3643314"/>
              <a:ext cx="3314700" cy="2914650"/>
            </a:xfrm>
            <a:prstGeom prst="rect">
              <a:avLst/>
            </a:prstGeom>
            <a:noFill/>
            <a:ln w="9525">
              <a:noFill/>
              <a:miter lim="800000"/>
              <a:headEnd/>
              <a:tailEnd/>
            </a:ln>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İçerik Yer Tutucusu"/>
          <p:cNvSpPr>
            <a:spLocks noGrp="1"/>
          </p:cNvSpPr>
          <p:nvPr>
            <p:ph idx="1"/>
          </p:nvPr>
        </p:nvSpPr>
        <p:spPr>
          <a:xfrm>
            <a:off x="0" y="2332038"/>
            <a:ext cx="9144000" cy="4525962"/>
          </a:xfrm>
        </p:spPr>
        <p:txBody>
          <a:bodyPr/>
          <a:lstStyle/>
          <a:p>
            <a:pPr algn="ctr" eaLnBrk="1" hangingPunct="1">
              <a:buFont typeface="Wingdings 2" pitchFamily="18" charset="2"/>
              <a:buNone/>
            </a:pPr>
            <a:r>
              <a:rPr lang="tr-TR" sz="4800" b="1" i="1" smtClean="0"/>
              <a:t>Mustafa ÇELİK</a:t>
            </a:r>
          </a:p>
          <a:p>
            <a:pPr algn="ctr" eaLnBrk="1" hangingPunct="1">
              <a:buFont typeface="Wingdings 2" pitchFamily="18" charset="2"/>
              <a:buNone/>
            </a:pPr>
            <a:r>
              <a:rPr lang="tr-TR" sz="4800" b="1" i="1" smtClean="0"/>
              <a:t>Fen ve Teknoloji Öğretmeni</a:t>
            </a:r>
          </a:p>
          <a:p>
            <a:pPr algn="ctr" eaLnBrk="1" hangingPunct="1">
              <a:buFont typeface="Wingdings 2" pitchFamily="18" charset="2"/>
              <a:buNone/>
            </a:pPr>
            <a:r>
              <a:rPr lang="tr-TR" sz="4800" b="1" i="1" smtClean="0"/>
              <a:t>Türk Telekom YİBO</a:t>
            </a:r>
          </a:p>
          <a:p>
            <a:pPr algn="ctr" eaLnBrk="1" hangingPunct="1">
              <a:buFont typeface="Wingdings 2" pitchFamily="18" charset="2"/>
              <a:buNone/>
            </a:pPr>
            <a:r>
              <a:rPr lang="tr-TR" sz="4800" b="1" i="1" smtClean="0"/>
              <a:t>Digor/KARS</a:t>
            </a:r>
          </a:p>
        </p:txBody>
      </p:sp>
      <p:pic>
        <p:nvPicPr>
          <p:cNvPr id="7171" name="Picture 2" descr="C:\Users\MUSTAFA\Desktop\strateji\LOGOMUZ.png"/>
          <p:cNvPicPr>
            <a:picLocks noChangeAspect="1" noChangeArrowheads="1"/>
          </p:cNvPicPr>
          <p:nvPr/>
        </p:nvPicPr>
        <p:blipFill>
          <a:blip r:embed="rId2" cstate="print"/>
          <a:srcRect/>
          <a:stretch>
            <a:fillRect/>
          </a:stretch>
        </p:blipFill>
        <p:spPr bwMode="auto">
          <a:xfrm>
            <a:off x="2679700" y="79375"/>
            <a:ext cx="3500438" cy="2620963"/>
          </a:xfrm>
          <a:prstGeom prst="rect">
            <a:avLst/>
          </a:prstGeom>
          <a:noFill/>
          <a:ln w="9525">
            <a:noFill/>
            <a:miter lim="800000"/>
            <a:headEnd/>
            <a:tailEnd/>
          </a:ln>
        </p:spPr>
      </p:pic>
      <p:pic>
        <p:nvPicPr>
          <p:cNvPr id="2050" name="Picture 2" descr="D:\FLASH OLARAK DÜZENLENENCEK SUNULAR\özgün slayttt\66\ÜNİTE 4 YAŞAMIMIZDAKİ ELEKTRİK\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928670"/>
            <a:ext cx="8229600" cy="3136911"/>
          </a:xfrm>
        </p:spPr>
        <p:txBody>
          <a:bodyPr/>
          <a:lstStyle/>
          <a:p>
            <a:pPr>
              <a:buNone/>
            </a:pPr>
            <a:r>
              <a:rPr lang="tr-TR" dirty="0" smtClean="0"/>
              <a:t>İletken maddenin;</a:t>
            </a:r>
          </a:p>
          <a:p>
            <a:r>
              <a:rPr lang="tr-TR" dirty="0" smtClean="0"/>
              <a:t>Uzunluğu kısaldıkça elektrik iletimi kolaylaşır ve ampul parlaklığı artar.</a:t>
            </a:r>
          </a:p>
          <a:p>
            <a:r>
              <a:rPr lang="tr-TR" dirty="0" smtClean="0"/>
              <a:t>Dik kesit alanı büyüdükçe elektrik iletimi kolaylaşır ve  ampul parlaklığı artar.</a:t>
            </a:r>
          </a:p>
          <a:p>
            <a:r>
              <a:rPr lang="tr-TR" dirty="0" smtClean="0"/>
              <a:t>Cinsine bağlı olarak elektrik iletimi ampul parlaklığını etkiler</a:t>
            </a:r>
            <a:endParaRPr lang="tr-TR" dirty="0"/>
          </a:p>
        </p:txBody>
      </p:sp>
      <p:grpSp>
        <p:nvGrpSpPr>
          <p:cNvPr id="6" name="5 Grup"/>
          <p:cNvGrpSpPr/>
          <p:nvPr/>
        </p:nvGrpSpPr>
        <p:grpSpPr>
          <a:xfrm>
            <a:off x="642909" y="4415880"/>
            <a:ext cx="8161681" cy="1688313"/>
            <a:chOff x="642909" y="4415880"/>
            <a:chExt cx="8161681" cy="1688313"/>
          </a:xfrm>
        </p:grpSpPr>
        <p:pic>
          <p:nvPicPr>
            <p:cNvPr id="1026" name="Picture 2" descr="C:\Users\MUSTAFA\Desktop\imagesCA0X6HBP.jpg"/>
            <p:cNvPicPr>
              <a:picLocks noChangeAspect="1" noChangeArrowheads="1"/>
            </p:cNvPicPr>
            <p:nvPr/>
          </p:nvPicPr>
          <p:blipFill>
            <a:blip r:embed="rId2" cstate="print"/>
            <a:srcRect/>
            <a:stretch>
              <a:fillRect/>
            </a:stretch>
          </p:blipFill>
          <p:spPr bwMode="auto">
            <a:xfrm>
              <a:off x="642909" y="4429132"/>
              <a:ext cx="3507159" cy="1675061"/>
            </a:xfrm>
            <a:prstGeom prst="rect">
              <a:avLst/>
            </a:prstGeom>
            <a:noFill/>
          </p:spPr>
        </p:pic>
        <p:pic>
          <p:nvPicPr>
            <p:cNvPr id="1027" name="Picture 3" descr="C:\Users\MUSTAFA\Desktop\uzuntelksatelbn7.jpg"/>
            <p:cNvPicPr>
              <a:picLocks noChangeAspect="1" noChangeArrowheads="1"/>
            </p:cNvPicPr>
            <p:nvPr/>
          </p:nvPicPr>
          <p:blipFill>
            <a:blip r:embed="rId3" cstate="print"/>
            <a:srcRect/>
            <a:stretch>
              <a:fillRect/>
            </a:stretch>
          </p:blipFill>
          <p:spPr bwMode="auto">
            <a:xfrm>
              <a:off x="5063192" y="4415880"/>
              <a:ext cx="3741398" cy="1656326"/>
            </a:xfrm>
            <a:prstGeom prst="rect">
              <a:avLst/>
            </a:prstGeom>
            <a:noFill/>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428736"/>
            <a:ext cx="8429684" cy="3279787"/>
          </a:xfrm>
        </p:spPr>
        <p:txBody>
          <a:bodyPr/>
          <a:lstStyle/>
          <a:p>
            <a:r>
              <a:rPr lang="tr-TR" dirty="0" smtClean="0"/>
              <a:t>İletken maddenin boyu, dik kesit alanı ve cinsindeki değişmeler, elektrik enerjisinin iletimini etkilemiştir. Elektrik enerjisinin iletimi, kullanılan iletken maddenin özelliklerine bağlı olarak bazı durumlarda kolay, bazı durumlarda ise zor olmuştur. </a:t>
            </a:r>
          </a:p>
          <a:p>
            <a:r>
              <a:rPr lang="tr-TR" dirty="0" smtClean="0"/>
              <a:t>Maddelerin elektrik enerjisinin iletimine karşı gösterdikleri zorluğa </a:t>
            </a:r>
            <a:r>
              <a:rPr lang="tr-TR" b="1" dirty="0" smtClean="0"/>
              <a:t> </a:t>
            </a:r>
            <a:r>
              <a:rPr lang="tr-TR" b="1" dirty="0" smtClean="0">
                <a:solidFill>
                  <a:srgbClr val="FF0000"/>
                </a:solidFill>
              </a:rPr>
              <a:t>direnç</a:t>
            </a:r>
            <a:r>
              <a:rPr lang="tr-TR" b="1" dirty="0" smtClean="0"/>
              <a:t> </a:t>
            </a:r>
            <a:r>
              <a:rPr lang="tr-TR" dirty="0" smtClean="0"/>
              <a:t>denilmektedir.</a:t>
            </a:r>
            <a:endParaRPr lang="tr-TR" dirty="0"/>
          </a:p>
        </p:txBody>
      </p:sp>
      <p:pic>
        <p:nvPicPr>
          <p:cNvPr id="2050" name="Picture 2" descr="C:\Users\MUSTAFA\Desktop\200px-Resistor_symbol_America_svg.png"/>
          <p:cNvPicPr>
            <a:picLocks noChangeAspect="1" noChangeArrowheads="1"/>
          </p:cNvPicPr>
          <p:nvPr/>
        </p:nvPicPr>
        <p:blipFill>
          <a:blip r:embed="rId2" cstate="print"/>
          <a:srcRect/>
          <a:stretch>
            <a:fillRect/>
          </a:stretch>
        </p:blipFill>
        <p:spPr bwMode="auto">
          <a:xfrm>
            <a:off x="2928926" y="4643446"/>
            <a:ext cx="2928958" cy="203562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214422"/>
            <a:ext cx="8229600" cy="4389437"/>
          </a:xfrm>
        </p:spPr>
        <p:txBody>
          <a:bodyPr/>
          <a:lstStyle/>
          <a:p>
            <a:pPr>
              <a:buNone/>
            </a:pPr>
            <a:r>
              <a:rPr lang="tr-TR" dirty="0" smtClean="0"/>
              <a:t>O hâlde iletken maddenin;</a:t>
            </a:r>
          </a:p>
          <a:p>
            <a:r>
              <a:rPr lang="tr-TR" dirty="0" smtClean="0"/>
              <a:t>Uzunluğu azaldıkça elektrik iletimi kolaylaşır ve direnç azalır.</a:t>
            </a:r>
          </a:p>
          <a:p>
            <a:r>
              <a:rPr lang="tr-TR" dirty="0" smtClean="0"/>
              <a:t>Dik kesit alanı (kalınlığı) büyüdükçe elektrik iletimi kolaylaşır  ve direnç azalır.</a:t>
            </a:r>
          </a:p>
          <a:p>
            <a:r>
              <a:rPr lang="tr-TR" dirty="0" smtClean="0"/>
              <a:t>Cinsine bağlı olarak direnç değişir.</a:t>
            </a:r>
          </a:p>
          <a:p>
            <a:r>
              <a:rPr lang="tr-TR" dirty="0" smtClean="0"/>
              <a:t>Kısaca direnç bir iletkenin boyu ile doğru, dik kesit alanı ile ters orantılıdır.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857233"/>
            <a:ext cx="8229600" cy="2214577"/>
          </a:xfrm>
        </p:spPr>
        <p:txBody>
          <a:bodyPr/>
          <a:lstStyle/>
          <a:p>
            <a:r>
              <a:rPr lang="tr-TR" sz="2400" dirty="0" smtClean="0"/>
              <a:t>Bir madde elektrik enerjisini iletiyorsa o madde iletkendir. Ancak en iyi iletken madde bile yapısından dolayı elektrik enerjisinin iletimine karşı zorluk gösterir. Yalıtkan maddeler ise elektrik enerjisini iletmediklerinden elektrik iletimine karşı gösterdiği zorluk fazladır.</a:t>
            </a:r>
            <a:endParaRPr lang="tr-TR" sz="2400" dirty="0"/>
          </a:p>
        </p:txBody>
      </p:sp>
      <p:sp>
        <p:nvSpPr>
          <p:cNvPr id="5" name="2 İçerik Yer Tutucusu"/>
          <p:cNvSpPr txBox="1">
            <a:spLocks/>
          </p:cNvSpPr>
          <p:nvPr/>
        </p:nvSpPr>
        <p:spPr bwMode="auto">
          <a:xfrm>
            <a:off x="571472" y="4429132"/>
            <a:ext cx="8229600" cy="21431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r>
              <a:rPr lang="tr-TR" sz="2400" dirty="0" smtClean="0">
                <a:latin typeface="+mn-lt"/>
                <a:cs typeface="+mn-cs"/>
              </a:rPr>
              <a:t>Gümüş, elektrik enerjisini daha iyi ilettiği için diğerlerine göre direnci daha azdır. Cam ve teflon ise iletken  olmayan yalıtkan maddelerdir. Dolayısıyla elektrik iletimine en büyük direnci iletken olmayan cam ve teflon gösterir. Yalıtkanların direnci iletkenlere göre çok daha büyüktür.</a:t>
            </a:r>
            <a:r>
              <a:rPr kumimoji="0" lang="tr-TR" sz="2400" b="0" i="0" u="none" strike="noStrike" kern="1200" cap="none" spc="0" normalizeH="0" noProof="0" dirty="0" smtClean="0">
                <a:ln>
                  <a:noFill/>
                </a:ln>
                <a:solidFill>
                  <a:schemeClr val="tx1"/>
                </a:solidFill>
                <a:effectLst/>
                <a:uLnTx/>
                <a:uFillTx/>
                <a:latin typeface="+mn-lt"/>
                <a:ea typeface="+mn-ea"/>
                <a:cs typeface="+mn-cs"/>
              </a:rPr>
              <a:t> </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tr-TR" sz="26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0" fontAlgn="base" latinLnBrk="0" hangingPunct="0">
              <a:lnSpc>
                <a:spcPct val="100000"/>
              </a:lnSpc>
              <a:spcBef>
                <a:spcPct val="20000"/>
              </a:spcBef>
              <a:spcAft>
                <a:spcPct val="0"/>
              </a:spcAft>
              <a:buClr>
                <a:srgbClr val="0BD0D9"/>
              </a:buClr>
              <a:buSzPct val="95000"/>
              <a:buFont typeface="Wingdings 2" pitchFamily="18" charset="2"/>
              <a:buChar char=""/>
              <a:tabLst/>
              <a:defRPr/>
            </a:pPr>
            <a:endParaRPr kumimoji="0" lang="tr-TR"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5" name="Picture 3"/>
          <p:cNvPicPr>
            <a:picLocks noChangeAspect="1" noChangeArrowheads="1"/>
          </p:cNvPicPr>
          <p:nvPr/>
        </p:nvPicPr>
        <p:blipFill>
          <a:blip r:embed="rId2" cstate="print"/>
          <a:srcRect/>
          <a:stretch>
            <a:fillRect/>
          </a:stretch>
        </p:blipFill>
        <p:spPr bwMode="auto">
          <a:xfrm>
            <a:off x="0" y="3185286"/>
            <a:ext cx="9001125" cy="914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935163"/>
            <a:ext cx="4829180" cy="3922729"/>
          </a:xfrm>
        </p:spPr>
        <p:txBody>
          <a:bodyPr/>
          <a:lstStyle/>
          <a:p>
            <a:r>
              <a:rPr lang="tr-TR" dirty="0" smtClean="0"/>
              <a:t>Maddelerin dirençlerinin farklı olması değişik kullanım alanları sağlar. Örneğin, bir elektrikli aletin farklı bölümlerinde farklı dirençlerde olan maddeler kullanılabilir.</a:t>
            </a:r>
            <a:endParaRPr lang="tr-TR" dirty="0"/>
          </a:p>
        </p:txBody>
      </p:sp>
      <p:pic>
        <p:nvPicPr>
          <p:cNvPr id="4098" name="Picture 2" descr="C:\Users\MUSTAFA\Desktop\direnc.jpg"/>
          <p:cNvPicPr>
            <a:picLocks noChangeAspect="1" noChangeArrowheads="1"/>
          </p:cNvPicPr>
          <p:nvPr/>
        </p:nvPicPr>
        <p:blipFill>
          <a:blip r:embed="rId2" cstate="print"/>
          <a:srcRect/>
          <a:stretch>
            <a:fillRect/>
          </a:stretch>
        </p:blipFill>
        <p:spPr bwMode="auto">
          <a:xfrm>
            <a:off x="5143504" y="1428736"/>
            <a:ext cx="3742430" cy="400052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3" cstate="print"/>
          <a:srcRect/>
          <a:stretch>
            <a:fillRect/>
          </a:stretch>
        </p:blipFill>
        <p:spPr bwMode="auto">
          <a:xfrm>
            <a:off x="0" y="3484535"/>
            <a:ext cx="9144000" cy="3187937"/>
          </a:xfrm>
          <a:prstGeom prst="rect">
            <a:avLst/>
          </a:prstGeom>
          <a:noFill/>
          <a:ln w="9525">
            <a:noFill/>
            <a:miter lim="800000"/>
            <a:headEnd/>
            <a:tailEnd/>
          </a:ln>
        </p:spPr>
      </p:pic>
      <p:grpSp>
        <p:nvGrpSpPr>
          <p:cNvPr id="7" name="6 Grup"/>
          <p:cNvGrpSpPr/>
          <p:nvPr/>
        </p:nvGrpSpPr>
        <p:grpSpPr>
          <a:xfrm>
            <a:off x="1603900" y="1015028"/>
            <a:ext cx="6141416" cy="2094257"/>
            <a:chOff x="1285852" y="1545108"/>
            <a:chExt cx="6141416" cy="2094257"/>
          </a:xfrm>
        </p:grpSpPr>
        <p:pic>
          <p:nvPicPr>
            <p:cNvPr id="5123" name="Picture 3"/>
            <p:cNvPicPr>
              <a:picLocks noChangeAspect="1" noChangeArrowheads="1"/>
            </p:cNvPicPr>
            <p:nvPr/>
          </p:nvPicPr>
          <p:blipFill>
            <a:blip r:embed="rId4" cstate="print"/>
            <a:srcRect/>
            <a:stretch>
              <a:fillRect/>
            </a:stretch>
          </p:blipFill>
          <p:spPr bwMode="auto">
            <a:xfrm>
              <a:off x="1285852" y="1571612"/>
              <a:ext cx="2752725" cy="2066925"/>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4643439" y="1545108"/>
              <a:ext cx="2783829" cy="2094257"/>
            </a:xfrm>
            <a:prstGeom prst="rect">
              <a:avLst/>
            </a:prstGeom>
            <a:noFill/>
            <a:ln w="9525">
              <a:noFill/>
              <a:miter lim="800000"/>
              <a:headEnd/>
              <a:tailEnd/>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7"/>
            <a:ext cx="4471990" cy="4895864"/>
          </a:xfrm>
        </p:spPr>
        <p:txBody>
          <a:bodyPr/>
          <a:lstStyle/>
          <a:p>
            <a:r>
              <a:rPr lang="es-ES" dirty="0" smtClean="0"/>
              <a:t>Bir su borusunda, su bir uçtan girip diğer uçtan</a:t>
            </a:r>
            <a:r>
              <a:rPr lang="tr-TR" dirty="0" smtClean="0"/>
              <a:t> çıkarak gitmektedir. Aynı şekilde elektrik enerjisi de iletkenin bir ucundan diğer ucuna iletilmektedir. Bu nedenle devredeki elektriğin ilerlemesi için iletken iki ucundan bağlanmalıdır.</a:t>
            </a:r>
            <a:endParaRPr lang="tr-TR" dirty="0"/>
          </a:p>
        </p:txBody>
      </p:sp>
      <p:pic>
        <p:nvPicPr>
          <p:cNvPr id="6146" name="Picture 2"/>
          <p:cNvPicPr>
            <a:picLocks noChangeAspect="1" noChangeArrowheads="1"/>
          </p:cNvPicPr>
          <p:nvPr/>
        </p:nvPicPr>
        <p:blipFill>
          <a:blip r:embed="rId2" cstate="print"/>
          <a:srcRect/>
          <a:stretch>
            <a:fillRect/>
          </a:stretch>
        </p:blipFill>
        <p:spPr bwMode="auto">
          <a:xfrm>
            <a:off x="4929190" y="1928802"/>
            <a:ext cx="3595837" cy="328614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4422"/>
            <a:ext cx="3114668" cy="5286411"/>
          </a:xfrm>
        </p:spPr>
        <p:txBody>
          <a:bodyPr/>
          <a:lstStyle/>
          <a:p>
            <a:r>
              <a:rPr lang="tr-TR" dirty="0" smtClean="0"/>
              <a:t>Elektronik devre elemanları arasında yatık veya dik olarak duran, üzerinde renkli halkalar bulunan bazı elemanlar vardır. Bunlar elektrik iletimini önlemeye çalışan dirençlerdir.</a:t>
            </a:r>
            <a:endParaRPr lang="tr-TR" dirty="0"/>
          </a:p>
        </p:txBody>
      </p:sp>
      <p:pic>
        <p:nvPicPr>
          <p:cNvPr id="7170" name="Picture 2" descr="C:\Users\MUSTAFA\Desktop\pulse-generator.jpg"/>
          <p:cNvPicPr>
            <a:picLocks noChangeAspect="1" noChangeArrowheads="1"/>
          </p:cNvPicPr>
          <p:nvPr/>
        </p:nvPicPr>
        <p:blipFill>
          <a:blip r:embed="rId2" cstate="print"/>
          <a:srcRect/>
          <a:stretch>
            <a:fillRect/>
          </a:stretch>
        </p:blipFill>
        <p:spPr bwMode="auto">
          <a:xfrm>
            <a:off x="3929058" y="1214422"/>
            <a:ext cx="4738694" cy="3554021"/>
          </a:xfrm>
          <a:prstGeom prst="rect">
            <a:avLst/>
          </a:prstGeom>
          <a:noFill/>
        </p:spPr>
      </p:pic>
      <p:pic>
        <p:nvPicPr>
          <p:cNvPr id="7172" name="Picture 4"/>
          <p:cNvPicPr>
            <a:picLocks noChangeAspect="1" noChangeArrowheads="1"/>
          </p:cNvPicPr>
          <p:nvPr/>
        </p:nvPicPr>
        <p:blipFill>
          <a:blip r:embed="rId3" cstate="print"/>
          <a:srcRect/>
          <a:stretch>
            <a:fillRect/>
          </a:stretch>
        </p:blipFill>
        <p:spPr bwMode="auto">
          <a:xfrm>
            <a:off x="4286248" y="5143512"/>
            <a:ext cx="3811214" cy="126682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373</TotalTime>
  <Words>488</Words>
  <Application>Microsoft Office PowerPoint</Application>
  <PresentationFormat>Ekran Gösterisi (4:3)</PresentationFormat>
  <Paragraphs>31</Paragraphs>
  <Slides>14</Slides>
  <Notes>1</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Akış</vt:lpstr>
      <vt:lpstr>YAŞAMIMIZDAKİ ELEKTRİK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İNSANLARDA ÜREME, BÜYÜME ve GELİŞME</dc:title>
  <dc:creator>MUSTAFA</dc:creator>
  <cp:lastModifiedBy>fikret ünlü</cp:lastModifiedBy>
  <cp:revision>49</cp:revision>
  <dcterms:created xsi:type="dcterms:W3CDTF">2010-10-03T19:43:53Z</dcterms:created>
  <dcterms:modified xsi:type="dcterms:W3CDTF">2011-05-16T16:53:49Z</dcterms:modified>
</cp:coreProperties>
</file>