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66" r:id="rId4"/>
    <p:sldId id="268" r:id="rId5"/>
    <p:sldId id="269" r:id="rId6"/>
    <p:sldId id="270" r:id="rId7"/>
    <p:sldId id="271" r:id="rId8"/>
    <p:sldId id="272" r:id="rId9"/>
    <p:sldId id="273" r:id="rId10"/>
    <p:sldId id="274" r:id="rId11"/>
    <p:sldId id="265"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60"/>
  </p:normalViewPr>
  <p:slideViewPr>
    <p:cSldViewPr>
      <p:cViewPr varScale="1">
        <p:scale>
          <a:sx n="68" d="100"/>
          <a:sy n="68" d="100"/>
        </p:scale>
        <p:origin x="-58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AA3090C-63E5-4E4C-8F8F-08EDCC3B14D4}"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B69BC9-20B7-4407-86D4-1BB326BD48AC}" type="datetimeFigureOut">
              <a:rPr lang="tr-TR" smtClean="0"/>
              <a:pPr/>
              <a:t>16.05.2011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A3090C-63E5-4E4C-8F8F-08EDCC3B14D4}"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3332" y="3000372"/>
            <a:ext cx="9001156" cy="1470025"/>
          </a:xfrm>
        </p:spPr>
        <p:txBody>
          <a:bodyPr>
            <a:normAutofit fontScale="90000"/>
          </a:bodyPr>
          <a:lstStyle/>
          <a:p>
            <a:pPr algn="ctr"/>
            <a:r>
              <a:rPr lang="tr-TR" dirty="0" smtClean="0"/>
              <a:t>MADDENİN YAPISI ve ÖZELLİKLERİ</a:t>
            </a:r>
            <a:endParaRPr lang="tr-TR" dirty="0"/>
          </a:p>
        </p:txBody>
      </p:sp>
      <p:sp>
        <p:nvSpPr>
          <p:cNvPr id="3" name="2 Alt Başlık"/>
          <p:cNvSpPr>
            <a:spLocks noGrp="1"/>
          </p:cNvSpPr>
          <p:nvPr>
            <p:ph type="subTitle" idx="1"/>
          </p:nvPr>
        </p:nvSpPr>
        <p:spPr>
          <a:xfrm>
            <a:off x="1357290" y="4643446"/>
            <a:ext cx="6400800" cy="785818"/>
          </a:xfrm>
        </p:spPr>
        <p:txBody>
          <a:bodyPr>
            <a:normAutofit fontScale="77500" lnSpcReduction="20000"/>
          </a:bodyPr>
          <a:lstStyle/>
          <a:p>
            <a:pPr algn="ctr"/>
            <a:r>
              <a:rPr lang="tr-TR" sz="3600" dirty="0" smtClean="0">
                <a:solidFill>
                  <a:srgbClr val="FF0000"/>
                </a:solidFill>
              </a:rPr>
              <a:t>Elektron Dizilimi ve Kimyasal Özellikler</a:t>
            </a:r>
            <a:endParaRPr lang="tr-TR" sz="3600" dirty="0">
              <a:solidFill>
                <a:srgbClr val="FF0000"/>
              </a:solidFill>
            </a:endParaRPr>
          </a:p>
        </p:txBody>
      </p:sp>
      <p:pic>
        <p:nvPicPr>
          <p:cNvPr id="1026" name="Picture 2" descr="C:\Users\MUSTAFA\Desktop\strateji\LOGOMUZ.png"/>
          <p:cNvPicPr>
            <a:picLocks noChangeAspect="1" noChangeArrowheads="1"/>
          </p:cNvPicPr>
          <p:nvPr/>
        </p:nvPicPr>
        <p:blipFill>
          <a:blip r:embed="rId2" cstate="print"/>
          <a:srcRect/>
          <a:stretch>
            <a:fillRect/>
          </a:stretch>
        </p:blipFill>
        <p:spPr bwMode="auto">
          <a:xfrm>
            <a:off x="2571736" y="625102"/>
            <a:ext cx="4025908" cy="3014997"/>
          </a:xfrm>
          <a:prstGeom prst="rect">
            <a:avLst/>
          </a:prstGeom>
          <a:noFill/>
        </p:spPr>
      </p:pic>
      <p:sp>
        <p:nvSpPr>
          <p:cNvPr id="5" name="2 Alt Başlık"/>
          <p:cNvSpPr txBox="1">
            <a:spLocks/>
          </p:cNvSpPr>
          <p:nvPr/>
        </p:nvSpPr>
        <p:spPr>
          <a:xfrm>
            <a:off x="5214910" y="6143644"/>
            <a:ext cx="3929090" cy="500066"/>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000" b="1" i="1" u="none" strike="noStrike" kern="1200" cap="none" spc="0" normalizeH="0" baseline="0" noProof="0" dirty="0" smtClean="0">
                <a:ln>
                  <a:noFill/>
                </a:ln>
                <a:solidFill>
                  <a:schemeClr val="bg1"/>
                </a:solidFill>
                <a:effectLst/>
                <a:uLnTx/>
                <a:uFillTx/>
                <a:latin typeface="+mn-lt"/>
                <a:ea typeface="+mn-ea"/>
                <a:cs typeface="+mn-cs"/>
              </a:rPr>
              <a:t>Mustafa ÇELİK</a:t>
            </a:r>
            <a:endParaRPr kumimoji="0" lang="tr-TR" sz="2000" b="1" i="1" u="none" strike="noStrike" kern="1200" cap="none" spc="0" normalizeH="0" baseline="0" noProof="0" dirty="0">
              <a:ln>
                <a:noFill/>
              </a:ln>
              <a:solidFill>
                <a:schemeClr val="bg1"/>
              </a:solidFill>
              <a:effectLst/>
              <a:uLnTx/>
              <a:uFillTx/>
              <a:latin typeface="+mn-lt"/>
              <a:ea typeface="+mn-ea"/>
              <a:cs typeface="+mn-cs"/>
            </a:endParaRPr>
          </a:p>
        </p:txBody>
      </p:sp>
      <p:pic>
        <p:nvPicPr>
          <p:cNvPr id="4" name="Picture 2" descr="D:\FLASH OLARAK DÜZENLENENCEK SUNULAR\özgün slayttt\77\ÜNİTE 4 MADDENİN YAPISI ve ÖZELLİKLERİ\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 y="6348435"/>
            <a:ext cx="1446507" cy="5095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1142984"/>
            <a:ext cx="4857784" cy="5143536"/>
          </a:xfrm>
        </p:spPr>
        <p:txBody>
          <a:bodyPr>
            <a:normAutofit fontScale="85000" lnSpcReduction="10000"/>
          </a:bodyPr>
          <a:lstStyle/>
          <a:p>
            <a:r>
              <a:rPr lang="tr-TR" sz="2800" dirty="0" smtClean="0"/>
              <a:t>İyonlar, her zaman tek atomlu olmayabilir. Birden fazla atom gurup halinde negatif ya da pozitif yüke sahip olur. Bu atomlara </a:t>
            </a:r>
            <a:r>
              <a:rPr lang="tr-TR" sz="2800" b="1" dirty="0" smtClean="0">
                <a:solidFill>
                  <a:srgbClr val="FF0000"/>
                </a:solidFill>
              </a:rPr>
              <a:t>çok atomlu iyon </a:t>
            </a:r>
            <a:r>
              <a:rPr lang="tr-TR" sz="2800" dirty="0" smtClean="0"/>
              <a:t>denir.</a:t>
            </a:r>
          </a:p>
          <a:p>
            <a:r>
              <a:rPr lang="tr-TR" sz="2800" dirty="0" smtClean="0"/>
              <a:t>Bazı maddeler atom veya moleküllerden oluşurken bazı maddeler ise atomların elektron alması ve vermesi sonucu oluşan iyonlardan meydana gelir. Örneğin, demir elementi atomlardan, iyot elementi moleküllerden, sodyum klorür ise iyonlardan oluşmaktadır.</a:t>
            </a:r>
          </a:p>
          <a:p>
            <a:endParaRPr lang="tr-TR" dirty="0"/>
          </a:p>
        </p:txBody>
      </p:sp>
      <p:pic>
        <p:nvPicPr>
          <p:cNvPr id="7170" name="Picture 2"/>
          <p:cNvPicPr>
            <a:picLocks noChangeAspect="1" noChangeArrowheads="1"/>
          </p:cNvPicPr>
          <p:nvPr/>
        </p:nvPicPr>
        <p:blipFill>
          <a:blip r:embed="rId2" cstate="print"/>
          <a:srcRect/>
          <a:stretch>
            <a:fillRect/>
          </a:stretch>
        </p:blipFill>
        <p:spPr bwMode="auto">
          <a:xfrm>
            <a:off x="5056263" y="1899402"/>
            <a:ext cx="3994978" cy="285752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332037"/>
            <a:ext cx="9144000" cy="4525963"/>
          </a:xfrm>
        </p:spPr>
        <p:txBody>
          <a:bodyPr>
            <a:normAutofit/>
          </a:bodyPr>
          <a:lstStyle/>
          <a:p>
            <a:pPr algn="ctr">
              <a:buNone/>
            </a:pPr>
            <a:r>
              <a:rPr lang="tr-TR" sz="4800" b="1" i="1" dirty="0" smtClean="0"/>
              <a:t>Mustafa ÇELİK</a:t>
            </a:r>
          </a:p>
          <a:p>
            <a:pPr algn="ctr">
              <a:buNone/>
            </a:pPr>
            <a:r>
              <a:rPr lang="tr-TR" sz="4800" b="1" i="1" dirty="0" smtClean="0"/>
              <a:t>Fen ve Teknoloji Öğretmeni</a:t>
            </a:r>
          </a:p>
          <a:p>
            <a:pPr algn="ctr">
              <a:buNone/>
            </a:pPr>
            <a:r>
              <a:rPr lang="tr-TR" sz="4800" b="1" i="1" dirty="0" smtClean="0"/>
              <a:t>Türk Telekom YİBO</a:t>
            </a:r>
          </a:p>
          <a:p>
            <a:pPr algn="ctr">
              <a:buNone/>
            </a:pPr>
            <a:r>
              <a:rPr lang="tr-TR" sz="4800" b="1" i="1" dirty="0" smtClean="0"/>
              <a:t>Digor/KARS</a:t>
            </a:r>
            <a:endParaRPr lang="tr-TR" sz="4800" b="1" i="1" dirty="0"/>
          </a:p>
        </p:txBody>
      </p:sp>
      <p:pic>
        <p:nvPicPr>
          <p:cNvPr id="2050" name="Picture 2" descr="C:\Users\MUSTAFA\Desktop\strateji\LOGOMUZ.png"/>
          <p:cNvPicPr>
            <a:picLocks noChangeAspect="1" noChangeArrowheads="1"/>
          </p:cNvPicPr>
          <p:nvPr/>
        </p:nvPicPr>
        <p:blipFill>
          <a:blip r:embed="rId2" cstate="print"/>
          <a:srcRect/>
          <a:stretch>
            <a:fillRect/>
          </a:stretch>
        </p:blipFill>
        <p:spPr bwMode="auto">
          <a:xfrm>
            <a:off x="2680034" y="79512"/>
            <a:ext cx="3500462" cy="2621491"/>
          </a:xfrm>
          <a:prstGeom prst="rect">
            <a:avLst/>
          </a:prstGeom>
          <a:noFill/>
        </p:spPr>
      </p:pic>
      <p:pic>
        <p:nvPicPr>
          <p:cNvPr id="2" name="Picture 2" descr="D:\FLASH OLARAK DÜZENLENENCEK SUNULAR\özgün slayttt\77\ÜNİTE 4 MADDENİN YAPISI ve ÖZELLİKLERİ\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 y="6381328"/>
            <a:ext cx="1353133" cy="4766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229600" cy="561228"/>
          </a:xfrm>
        </p:spPr>
        <p:txBody>
          <a:bodyPr>
            <a:normAutofit/>
          </a:bodyPr>
          <a:lstStyle/>
          <a:p>
            <a:pPr algn="ctr"/>
            <a:r>
              <a:rPr lang="tr-TR" sz="3200" b="1" dirty="0" smtClean="0"/>
              <a:t>Elektron Dizilimi ve Kimyasal Özellikler</a:t>
            </a:r>
            <a:endParaRPr lang="tr-TR" sz="3200" dirty="0"/>
          </a:p>
        </p:txBody>
      </p:sp>
      <p:sp>
        <p:nvSpPr>
          <p:cNvPr id="5" name="4 İçerik Yer Tutucusu"/>
          <p:cNvSpPr>
            <a:spLocks noGrp="1"/>
          </p:cNvSpPr>
          <p:nvPr>
            <p:ph idx="1"/>
          </p:nvPr>
        </p:nvSpPr>
        <p:spPr>
          <a:xfrm>
            <a:off x="0" y="5214950"/>
            <a:ext cx="9144000" cy="1500174"/>
          </a:xfrm>
        </p:spPr>
        <p:txBody>
          <a:bodyPr>
            <a:noAutofit/>
          </a:bodyPr>
          <a:lstStyle/>
          <a:p>
            <a:r>
              <a:rPr lang="tr-TR" sz="2400" dirty="0" smtClean="0"/>
              <a:t>Sahip oldukları elektron dizilimini değiştirme isteği olmayan bu özellikteki elementler asal gazlar olarak adlandırılır. Bu elementlere ait atomların son katmanında yeterli sayıda elektron bulunmaktadır.</a:t>
            </a:r>
            <a:endParaRPr lang="tr-TR" sz="2400" dirty="0"/>
          </a:p>
        </p:txBody>
      </p:sp>
      <p:pic>
        <p:nvPicPr>
          <p:cNvPr id="6" name="Picture 2"/>
          <p:cNvPicPr>
            <a:picLocks noChangeAspect="1" noChangeArrowheads="1"/>
          </p:cNvPicPr>
          <p:nvPr/>
        </p:nvPicPr>
        <p:blipFill>
          <a:blip r:embed="rId2" cstate="print"/>
          <a:srcRect/>
          <a:stretch>
            <a:fillRect/>
          </a:stretch>
        </p:blipFill>
        <p:spPr bwMode="auto">
          <a:xfrm>
            <a:off x="1423550" y="785794"/>
            <a:ext cx="6286544" cy="43949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643050"/>
            <a:ext cx="8229600" cy="4389120"/>
          </a:xfrm>
        </p:spPr>
        <p:txBody>
          <a:bodyPr/>
          <a:lstStyle/>
          <a:p>
            <a:r>
              <a:rPr lang="tr-TR" dirty="0" smtClean="0"/>
              <a:t>Atomların katmanlarında belirli sayılarda elektron bulunmaktadır. Ancak bir atom, </a:t>
            </a:r>
            <a:r>
              <a:rPr lang="tr-TR" b="1" dirty="0" smtClean="0">
                <a:solidFill>
                  <a:srgbClr val="FF0000"/>
                </a:solidFill>
              </a:rPr>
              <a:t>tek katmanlıysa ve bu katmanda iki elektronu varsa </a:t>
            </a:r>
            <a:r>
              <a:rPr lang="tr-TR" dirty="0" smtClean="0"/>
              <a:t>kararlıdır.  Atomun </a:t>
            </a:r>
            <a:r>
              <a:rPr lang="tr-TR" b="1" dirty="0" smtClean="0">
                <a:solidFill>
                  <a:srgbClr val="FF0000"/>
                </a:solidFill>
              </a:rPr>
              <a:t>iki katmanı  ya da üç katmanı varsa ve bu katmanlarda sekiz elektron bulunuyorsa </a:t>
            </a:r>
            <a:r>
              <a:rPr lang="tr-TR" dirty="0" smtClean="0"/>
              <a:t>bu tür atomlar  kararlı yapıya sahiptir.</a:t>
            </a:r>
          </a:p>
          <a:p>
            <a:r>
              <a:rPr lang="tr-TR" dirty="0" smtClean="0"/>
              <a:t>Sonuç olarak; atomların son katmanları tam dolu ise bu atomlar kararlı yapıya sahiptir.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401080" cy="5253054"/>
          </a:xfrm>
        </p:spPr>
        <p:txBody>
          <a:bodyPr>
            <a:normAutofit fontScale="92500"/>
          </a:bodyPr>
          <a:lstStyle/>
          <a:p>
            <a:r>
              <a:rPr lang="tr-TR" dirty="0" smtClean="0"/>
              <a:t>Atomlar,  elektron alışverişi yaparak kararlı atomların elektron dizilimine ulaşmaya çalışırlar. </a:t>
            </a:r>
          </a:p>
          <a:p>
            <a:r>
              <a:rPr lang="tr-TR" dirty="0" smtClean="0"/>
              <a:t>Bazı atomlar elektron alarak veya vererek helyum atomunun elektron dizilimine ulaşmaya çalışırlar ve bu olgu </a:t>
            </a:r>
            <a:r>
              <a:rPr lang="tr-TR" b="1" dirty="0" smtClean="0">
                <a:solidFill>
                  <a:srgbClr val="FF0000"/>
                </a:solidFill>
              </a:rPr>
              <a:t>"</a:t>
            </a:r>
            <a:r>
              <a:rPr lang="tr-TR" b="1" dirty="0" err="1" smtClean="0">
                <a:solidFill>
                  <a:srgbClr val="FF0000"/>
                </a:solidFill>
              </a:rPr>
              <a:t>Dublet</a:t>
            </a:r>
            <a:r>
              <a:rPr lang="tr-TR" b="1" dirty="0" smtClean="0">
                <a:solidFill>
                  <a:srgbClr val="FF0000"/>
                </a:solidFill>
              </a:rPr>
              <a:t> Kuralı" </a:t>
            </a:r>
            <a:r>
              <a:rPr lang="tr-TR" dirty="0" smtClean="0"/>
              <a:t>olarak bilinir</a:t>
            </a:r>
          </a:p>
          <a:p>
            <a:r>
              <a:rPr lang="tr-TR" dirty="0" smtClean="0"/>
              <a:t>Benzer şekilde bazı atomlar da elektron alışverişi yaparak neon veya argon atomunun elektron dizilimine sahip olmak isterler. Bu durum </a:t>
            </a:r>
            <a:r>
              <a:rPr lang="tr-TR" b="1" dirty="0" smtClean="0">
                <a:solidFill>
                  <a:srgbClr val="FF0000"/>
                </a:solidFill>
              </a:rPr>
              <a:t>"</a:t>
            </a:r>
            <a:r>
              <a:rPr lang="tr-TR" b="1" dirty="0" err="1" smtClean="0">
                <a:solidFill>
                  <a:srgbClr val="FF0000"/>
                </a:solidFill>
              </a:rPr>
              <a:t>Oktet</a:t>
            </a:r>
            <a:r>
              <a:rPr lang="tr-TR" b="1" dirty="0" smtClean="0">
                <a:solidFill>
                  <a:srgbClr val="FF0000"/>
                </a:solidFill>
              </a:rPr>
              <a:t> Kuralı" </a:t>
            </a:r>
            <a:r>
              <a:rPr lang="tr-TR" dirty="0" smtClean="0"/>
              <a:t>olarak bilinir.</a:t>
            </a:r>
          </a:p>
          <a:p>
            <a:r>
              <a:rPr lang="tr-TR" dirty="0" smtClean="0"/>
              <a:t>Bir atom tek katmana sahipse ve katmandaki elektron sayısını 2'ye tamamlamışsa </a:t>
            </a:r>
            <a:r>
              <a:rPr lang="tr-TR" dirty="0" err="1" smtClean="0"/>
              <a:t>Dublet</a:t>
            </a:r>
            <a:r>
              <a:rPr lang="tr-TR" dirty="0" smtClean="0"/>
              <a:t> Kuralı'nı, birden fazla katmana sahipse ve son katmanındaki elektron sayısını 8'e tamamlamışsa </a:t>
            </a:r>
            <a:r>
              <a:rPr lang="tr-TR" dirty="0" err="1" smtClean="0"/>
              <a:t>Oktet</a:t>
            </a:r>
            <a:r>
              <a:rPr lang="tr-TR" dirty="0" smtClean="0"/>
              <a:t> Kuralı'nı gerçekleştirmiş olur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536902"/>
            <a:ext cx="9144000" cy="928694"/>
          </a:xfrm>
        </p:spPr>
        <p:txBody>
          <a:bodyPr>
            <a:normAutofit/>
          </a:bodyPr>
          <a:lstStyle/>
          <a:p>
            <a:r>
              <a:rPr lang="tr-TR" sz="2400" dirty="0" smtClean="0"/>
              <a:t>Atomlar, elektron alarak veya vererek kararlı atomların elektron dizilimine ulaştıklarında </a:t>
            </a:r>
            <a:r>
              <a:rPr lang="tr-TR" sz="2400" b="1" dirty="0" smtClean="0">
                <a:solidFill>
                  <a:srgbClr val="FF0000"/>
                </a:solidFill>
              </a:rPr>
              <a:t>iyon</a:t>
            </a:r>
            <a:r>
              <a:rPr lang="tr-TR" sz="2400" b="1" dirty="0" smtClean="0"/>
              <a:t> </a:t>
            </a:r>
            <a:r>
              <a:rPr lang="tr-TR" sz="2400" dirty="0" smtClean="0"/>
              <a:t>olarak adlandırılır.</a:t>
            </a:r>
            <a:endParaRPr lang="tr-TR" sz="2400" dirty="0"/>
          </a:p>
        </p:txBody>
      </p:sp>
      <p:pic>
        <p:nvPicPr>
          <p:cNvPr id="2050" name="Picture 2"/>
          <p:cNvPicPr>
            <a:picLocks noChangeAspect="1" noChangeArrowheads="1"/>
          </p:cNvPicPr>
          <p:nvPr/>
        </p:nvPicPr>
        <p:blipFill>
          <a:blip r:embed="rId2" cstate="print"/>
          <a:srcRect/>
          <a:stretch>
            <a:fillRect/>
          </a:stretch>
        </p:blipFill>
        <p:spPr bwMode="auto">
          <a:xfrm>
            <a:off x="1428728" y="1412588"/>
            <a:ext cx="6067425" cy="2095500"/>
          </a:xfrm>
          <a:prstGeom prst="rect">
            <a:avLst/>
          </a:prstGeom>
          <a:noFill/>
          <a:ln w="9525">
            <a:noFill/>
            <a:miter lim="800000"/>
            <a:headEnd/>
            <a:tailEnd/>
          </a:ln>
        </p:spPr>
      </p:pic>
      <p:sp>
        <p:nvSpPr>
          <p:cNvPr id="5" name="2 İçerik Yer Tutucusu"/>
          <p:cNvSpPr txBox="1">
            <a:spLocks/>
          </p:cNvSpPr>
          <p:nvPr/>
        </p:nvSpPr>
        <p:spPr>
          <a:xfrm>
            <a:off x="0" y="3505616"/>
            <a:ext cx="9144000" cy="1493520"/>
          </a:xfrm>
          <a:prstGeom prst="rect">
            <a:avLst/>
          </a:prstGeom>
        </p:spPr>
        <p:txBody>
          <a:bodyPr vert="horz">
            <a:no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tr-TR" sz="2400" dirty="0" smtClean="0"/>
              <a:t>Flor atomunun kararlı atomların elektron dizilimine ulaşması için ya bir elektron </a:t>
            </a:r>
            <a:r>
              <a:rPr lang="de-DE" sz="2400" dirty="0" err="1" smtClean="0"/>
              <a:t>alması</a:t>
            </a:r>
            <a:r>
              <a:rPr lang="de-DE" sz="2400" dirty="0" smtClean="0"/>
              <a:t> </a:t>
            </a:r>
            <a:r>
              <a:rPr lang="de-DE" sz="2400" dirty="0" err="1" smtClean="0"/>
              <a:t>ya</a:t>
            </a:r>
            <a:r>
              <a:rPr lang="de-DE" sz="2400" dirty="0" smtClean="0"/>
              <a:t> da </a:t>
            </a:r>
            <a:r>
              <a:rPr lang="de-DE" sz="2400" dirty="0" err="1" smtClean="0"/>
              <a:t>yedi</a:t>
            </a:r>
            <a:r>
              <a:rPr lang="de-DE" sz="2400" dirty="0" smtClean="0"/>
              <a:t> </a:t>
            </a:r>
            <a:r>
              <a:rPr lang="de-DE" sz="2400" dirty="0" err="1" smtClean="0"/>
              <a:t>elektron</a:t>
            </a:r>
            <a:r>
              <a:rPr lang="de-DE" sz="2400" dirty="0" smtClean="0"/>
              <a:t> </a:t>
            </a:r>
            <a:r>
              <a:rPr lang="de-DE" sz="2400" dirty="0" err="1" smtClean="0"/>
              <a:t>vermesi</a:t>
            </a:r>
            <a:r>
              <a:rPr lang="de-DE" sz="2400" dirty="0" smtClean="0"/>
              <a:t> </a:t>
            </a:r>
            <a:r>
              <a:rPr lang="de-DE" sz="2400" dirty="0" err="1" smtClean="0"/>
              <a:t>gerekir</a:t>
            </a:r>
            <a:r>
              <a:rPr lang="de-DE" sz="2400" dirty="0" smtClean="0"/>
              <a:t>. </a:t>
            </a:r>
            <a:r>
              <a:rPr lang="de-DE" sz="2400" dirty="0" err="1" smtClean="0"/>
              <a:t>Tabii</a:t>
            </a:r>
            <a:r>
              <a:rPr lang="de-DE" sz="2400" dirty="0" smtClean="0"/>
              <a:t> </a:t>
            </a:r>
            <a:r>
              <a:rPr lang="de-DE" sz="2400" dirty="0" err="1" smtClean="0"/>
              <a:t>ki</a:t>
            </a:r>
            <a:r>
              <a:rPr lang="de-DE" sz="2400" dirty="0" smtClean="0"/>
              <a:t> </a:t>
            </a:r>
            <a:r>
              <a:rPr lang="de-DE" sz="2400" dirty="0" err="1" smtClean="0"/>
              <a:t>bir</a:t>
            </a:r>
            <a:r>
              <a:rPr lang="de-DE" sz="2400" dirty="0" smtClean="0"/>
              <a:t> </a:t>
            </a:r>
            <a:r>
              <a:rPr lang="de-DE" sz="2400" dirty="0" err="1" smtClean="0"/>
              <a:t>elektron</a:t>
            </a:r>
            <a:r>
              <a:rPr lang="de-DE" sz="2400" dirty="0" smtClean="0"/>
              <a:t> </a:t>
            </a:r>
            <a:r>
              <a:rPr lang="de-DE" sz="2400" dirty="0" err="1" smtClean="0"/>
              <a:t>alması</a:t>
            </a:r>
            <a:r>
              <a:rPr lang="de-DE" sz="2400" dirty="0" smtClean="0"/>
              <a:t>, </a:t>
            </a:r>
            <a:r>
              <a:rPr lang="de-DE" sz="2400" dirty="0" err="1" smtClean="0"/>
              <a:t>yedi</a:t>
            </a:r>
            <a:r>
              <a:rPr lang="de-DE" sz="2400" dirty="0" smtClean="0"/>
              <a:t> </a:t>
            </a:r>
            <a:r>
              <a:rPr lang="de-DE" sz="2400" dirty="0" err="1" smtClean="0"/>
              <a:t>elektron</a:t>
            </a:r>
            <a:r>
              <a:rPr lang="tr-TR" sz="2400" dirty="0" smtClean="0"/>
              <a:t> vermesinden daha kolaydır.</a:t>
            </a:r>
            <a:endParaRPr kumimoji="0" lang="tr-TR" sz="24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9" name="8 Grup"/>
          <p:cNvGrpSpPr/>
          <p:nvPr/>
        </p:nvGrpSpPr>
        <p:grpSpPr>
          <a:xfrm>
            <a:off x="424064" y="4705770"/>
            <a:ext cx="8534203" cy="2032962"/>
            <a:chOff x="424064" y="4705770"/>
            <a:chExt cx="8534203" cy="2032962"/>
          </a:xfrm>
        </p:grpSpPr>
        <p:pic>
          <p:nvPicPr>
            <p:cNvPr id="2051" name="Picture 3"/>
            <p:cNvPicPr>
              <a:picLocks noChangeAspect="1" noChangeArrowheads="1"/>
            </p:cNvPicPr>
            <p:nvPr/>
          </p:nvPicPr>
          <p:blipFill>
            <a:blip r:embed="rId3" cstate="print"/>
            <a:srcRect/>
            <a:stretch>
              <a:fillRect/>
            </a:stretch>
          </p:blipFill>
          <p:spPr bwMode="auto">
            <a:xfrm>
              <a:off x="424064" y="4705770"/>
              <a:ext cx="4643470" cy="2032962"/>
            </a:xfrm>
            <a:prstGeom prst="rect">
              <a:avLst/>
            </a:prstGeom>
            <a:noFill/>
            <a:ln w="9525">
              <a:noFill/>
              <a:miter lim="800000"/>
              <a:headEnd/>
              <a:tailEnd/>
            </a:ln>
          </p:spPr>
        </p:pic>
        <p:pic>
          <p:nvPicPr>
            <p:cNvPr id="2053" name="Picture 5"/>
            <p:cNvPicPr>
              <a:picLocks noChangeAspect="1" noChangeArrowheads="1"/>
            </p:cNvPicPr>
            <p:nvPr/>
          </p:nvPicPr>
          <p:blipFill>
            <a:blip r:embed="rId4" cstate="print"/>
            <a:srcRect/>
            <a:stretch>
              <a:fillRect/>
            </a:stretch>
          </p:blipFill>
          <p:spPr bwMode="auto">
            <a:xfrm>
              <a:off x="5214942" y="5286388"/>
              <a:ext cx="3743325" cy="8763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2600" y="2745688"/>
            <a:ext cx="8786874" cy="3181352"/>
          </a:xfrm>
        </p:spPr>
        <p:txBody>
          <a:bodyPr>
            <a:normAutofit fontScale="85000" lnSpcReduction="20000"/>
          </a:bodyPr>
          <a:lstStyle/>
          <a:p>
            <a:r>
              <a:rPr lang="tr-TR" dirty="0" smtClean="0"/>
              <a:t>Flor iyonunda negatif yük sayısı pozitif yük sayısından fazla olduğu için bu iyon negatif yüklüdür.</a:t>
            </a:r>
          </a:p>
          <a:p>
            <a:r>
              <a:rPr lang="tr-TR" dirty="0" smtClean="0"/>
              <a:t>Atomlar elektron aldığında negatif yükle yüklenerek iyon hâline gelirler. Negatif yüklü bu iyonlar, </a:t>
            </a:r>
            <a:r>
              <a:rPr lang="tr-TR" b="1" dirty="0" smtClean="0">
                <a:solidFill>
                  <a:srgbClr val="FF0000"/>
                </a:solidFill>
              </a:rPr>
              <a:t>anyon </a:t>
            </a:r>
            <a:r>
              <a:rPr lang="tr-TR" dirty="0" smtClean="0"/>
              <a:t>olarak adlandırılır. </a:t>
            </a:r>
          </a:p>
          <a:p>
            <a:r>
              <a:rPr lang="tr-TR" dirty="0" smtClean="0"/>
              <a:t>Bir iyonda negatif yük sayısı pozitif yük sayısından ne kadar fazla ise o sayı, sahip olduğu yükle birlikte atomun sembolünün sağ üst köşesine yazılır. Örneğin, bir tane elektron alan flor atomu </a:t>
            </a:r>
            <a:r>
              <a:rPr lang="tr-TR" b="1" dirty="0" smtClean="0"/>
              <a:t>     </a:t>
            </a:r>
            <a:r>
              <a:rPr lang="tr-TR" dirty="0" smtClean="0"/>
              <a:t>şeklinde gösterilir. Bir elektron </a:t>
            </a:r>
            <a:r>
              <a:rPr lang="tr-TR" b="1" dirty="0" smtClean="0"/>
              <a:t>(-) </a:t>
            </a:r>
            <a:r>
              <a:rPr lang="tr-TR" dirty="0" smtClean="0"/>
              <a:t>olarak ifade edildiği için gösterimlerde " 1 " kullanılmaz. Fakat iki elektron almış bir atomun yükü "2-" şeklinde gösterilir. Flor atomu elektron alarak F durumuna geldiğinde bu iyon flor anyonu olarak adlandırılır.</a:t>
            </a:r>
            <a:endParaRPr lang="tr-TR" dirty="0"/>
          </a:p>
        </p:txBody>
      </p:sp>
      <p:pic>
        <p:nvPicPr>
          <p:cNvPr id="3074" name="Picture 2"/>
          <p:cNvPicPr>
            <a:picLocks noChangeAspect="1" noChangeArrowheads="1"/>
          </p:cNvPicPr>
          <p:nvPr/>
        </p:nvPicPr>
        <p:blipFill>
          <a:blip r:embed="rId2" cstate="print"/>
          <a:srcRect/>
          <a:stretch>
            <a:fillRect/>
          </a:stretch>
        </p:blipFill>
        <p:spPr bwMode="auto">
          <a:xfrm>
            <a:off x="410166" y="796150"/>
            <a:ext cx="8467725" cy="1914525"/>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1928794" y="6072206"/>
            <a:ext cx="5286412" cy="582963"/>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7572396" y="4500570"/>
            <a:ext cx="371478" cy="28575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2537166"/>
            <a:ext cx="8572560" cy="928694"/>
          </a:xfrm>
        </p:spPr>
        <p:txBody>
          <a:bodyPr>
            <a:normAutofit/>
          </a:bodyPr>
          <a:lstStyle/>
          <a:p>
            <a:r>
              <a:rPr lang="tr-TR" sz="2400" dirty="0" smtClean="0"/>
              <a:t>Sodyum atomunun kararlı atomların elektron dizilimine ulaşması için son katmanındaki bir elektronu vermesi gerekir.</a:t>
            </a:r>
            <a:endParaRPr lang="tr-TR" sz="2400" dirty="0"/>
          </a:p>
        </p:txBody>
      </p:sp>
      <p:pic>
        <p:nvPicPr>
          <p:cNvPr id="4098" name="Picture 2"/>
          <p:cNvPicPr>
            <a:picLocks noChangeAspect="1" noChangeArrowheads="1"/>
          </p:cNvPicPr>
          <p:nvPr/>
        </p:nvPicPr>
        <p:blipFill>
          <a:blip r:embed="rId2" cstate="print"/>
          <a:srcRect/>
          <a:stretch>
            <a:fillRect/>
          </a:stretch>
        </p:blipFill>
        <p:spPr bwMode="auto">
          <a:xfrm>
            <a:off x="1357290" y="714356"/>
            <a:ext cx="5581650" cy="1743075"/>
          </a:xfrm>
          <a:prstGeom prst="rect">
            <a:avLst/>
          </a:prstGeom>
          <a:noFill/>
          <a:ln w="9525">
            <a:noFill/>
            <a:miter lim="800000"/>
            <a:headEnd/>
            <a:tailEnd/>
          </a:ln>
        </p:spPr>
      </p:pic>
      <p:grpSp>
        <p:nvGrpSpPr>
          <p:cNvPr id="7" name="6 Grup"/>
          <p:cNvGrpSpPr/>
          <p:nvPr/>
        </p:nvGrpSpPr>
        <p:grpSpPr>
          <a:xfrm>
            <a:off x="428596" y="3452608"/>
            <a:ext cx="8380996" cy="1752600"/>
            <a:chOff x="428596" y="3571876"/>
            <a:chExt cx="8380996" cy="1752600"/>
          </a:xfrm>
        </p:grpSpPr>
        <p:pic>
          <p:nvPicPr>
            <p:cNvPr id="4099" name="Picture 3"/>
            <p:cNvPicPr>
              <a:picLocks noChangeAspect="1" noChangeArrowheads="1"/>
            </p:cNvPicPr>
            <p:nvPr/>
          </p:nvPicPr>
          <p:blipFill>
            <a:blip r:embed="rId3" cstate="print"/>
            <a:srcRect/>
            <a:stretch>
              <a:fillRect/>
            </a:stretch>
          </p:blipFill>
          <p:spPr bwMode="auto">
            <a:xfrm>
              <a:off x="428596" y="3571876"/>
              <a:ext cx="4286250" cy="1752600"/>
            </a:xfrm>
            <a:prstGeom prst="rect">
              <a:avLst/>
            </a:prstGeom>
            <a:noFill/>
            <a:ln w="9525">
              <a:noFill/>
              <a:miter lim="800000"/>
              <a:headEnd/>
              <a:tailEnd/>
            </a:ln>
          </p:spPr>
        </p:pic>
        <p:pic>
          <p:nvPicPr>
            <p:cNvPr id="4100" name="Picture 4"/>
            <p:cNvPicPr>
              <a:picLocks noChangeAspect="1" noChangeArrowheads="1"/>
            </p:cNvPicPr>
            <p:nvPr/>
          </p:nvPicPr>
          <p:blipFill>
            <a:blip r:embed="rId4" cstate="print"/>
            <a:srcRect/>
            <a:stretch>
              <a:fillRect/>
            </a:stretch>
          </p:blipFill>
          <p:spPr bwMode="auto">
            <a:xfrm>
              <a:off x="4942442" y="4058690"/>
              <a:ext cx="3867150" cy="819150"/>
            </a:xfrm>
            <a:prstGeom prst="rect">
              <a:avLst/>
            </a:prstGeom>
            <a:noFill/>
            <a:ln w="9525">
              <a:noFill/>
              <a:miter lim="800000"/>
              <a:headEnd/>
              <a:tailEnd/>
            </a:ln>
          </p:spPr>
        </p:pic>
      </p:grpSp>
      <p:sp>
        <p:nvSpPr>
          <p:cNvPr id="8" name="2 İçerik Yer Tutucusu"/>
          <p:cNvSpPr txBox="1">
            <a:spLocks/>
          </p:cNvSpPr>
          <p:nvPr/>
        </p:nvSpPr>
        <p:spPr>
          <a:xfrm>
            <a:off x="428596" y="5500702"/>
            <a:ext cx="8429684" cy="928694"/>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tr-TR" sz="2400" dirty="0" smtClean="0"/>
              <a:t>Sodyum atomu </a:t>
            </a:r>
            <a:r>
              <a:rPr lang="tr-TR" sz="2400" dirty="0" err="1" smtClean="0"/>
              <a:t>Oktet</a:t>
            </a:r>
            <a:r>
              <a:rPr lang="tr-TR" sz="2400" dirty="0" smtClean="0"/>
              <a:t> Kuralı'nı gerçekleştirdikten sonra negatif yük sayısı bir tan eksilmiştir.</a:t>
            </a:r>
            <a:endParaRPr kumimoji="0" lang="tr-TR"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3071810"/>
            <a:ext cx="8229600" cy="2538410"/>
          </a:xfrm>
        </p:spPr>
        <p:txBody>
          <a:bodyPr>
            <a:normAutofit fontScale="92500" lnSpcReduction="10000"/>
          </a:bodyPr>
          <a:lstStyle/>
          <a:p>
            <a:r>
              <a:rPr lang="tr-TR" dirty="0" smtClean="0"/>
              <a:t>Katyonlarda pozitif yük sayısının negatif yük sayısından ne kadar fazla olduğu bulunur ve fazla olan yük sayısı ise, sembolün sağ üst köşesine yazılır. Örneğin, sodyum katyonunda pozitif yük sayısı negatif yük sayısından bir fazla olduğu için, sahip olduğu </a:t>
            </a:r>
            <a:r>
              <a:rPr lang="sv-SE" dirty="0" smtClean="0"/>
              <a:t>bu fazla yük </a:t>
            </a:r>
            <a:r>
              <a:rPr lang="tr-TR" b="1" dirty="0" smtClean="0"/>
              <a:t>    </a:t>
            </a:r>
            <a:r>
              <a:rPr lang="sv-SE" b="1" dirty="0" smtClean="0"/>
              <a:t> </a:t>
            </a:r>
            <a:r>
              <a:rPr lang="tr-TR" b="1" dirty="0" smtClean="0"/>
              <a:t>  </a:t>
            </a:r>
            <a:r>
              <a:rPr lang="sv-SE" dirty="0" smtClean="0"/>
              <a:t>şeklinde gösterilir. Sodyum atomu elektron vererek </a:t>
            </a:r>
            <a:r>
              <a:rPr lang="tr-TR" dirty="0" smtClean="0"/>
              <a:t>   </a:t>
            </a:r>
            <a:r>
              <a:rPr lang="sv-SE" dirty="0" smtClean="0"/>
              <a:t> </a:t>
            </a:r>
            <a:r>
              <a:rPr lang="tr-TR" dirty="0" smtClean="0"/>
              <a:t>   </a:t>
            </a:r>
            <a:r>
              <a:rPr lang="sv-SE" dirty="0" smtClean="0"/>
              <a:t>durumuna</a:t>
            </a:r>
            <a:r>
              <a:rPr lang="tr-TR" dirty="0" smtClean="0"/>
              <a:t> geldiğinde bu iyon sodyum katyonu olarak adlandırılır.</a:t>
            </a:r>
            <a:endParaRPr lang="tr-TR" dirty="0"/>
          </a:p>
        </p:txBody>
      </p:sp>
      <p:grpSp>
        <p:nvGrpSpPr>
          <p:cNvPr id="4" name="3 Grup"/>
          <p:cNvGrpSpPr/>
          <p:nvPr/>
        </p:nvGrpSpPr>
        <p:grpSpPr>
          <a:xfrm>
            <a:off x="357158" y="1000108"/>
            <a:ext cx="8380996" cy="1752600"/>
            <a:chOff x="428596" y="3571876"/>
            <a:chExt cx="8380996" cy="1752600"/>
          </a:xfrm>
        </p:grpSpPr>
        <p:pic>
          <p:nvPicPr>
            <p:cNvPr id="5" name="Picture 3"/>
            <p:cNvPicPr>
              <a:picLocks noChangeAspect="1" noChangeArrowheads="1"/>
            </p:cNvPicPr>
            <p:nvPr/>
          </p:nvPicPr>
          <p:blipFill>
            <a:blip r:embed="rId2" cstate="print"/>
            <a:srcRect/>
            <a:stretch>
              <a:fillRect/>
            </a:stretch>
          </p:blipFill>
          <p:spPr bwMode="auto">
            <a:xfrm>
              <a:off x="428596" y="3571876"/>
              <a:ext cx="4286250" cy="1752600"/>
            </a:xfrm>
            <a:prstGeom prst="rect">
              <a:avLst/>
            </a:prstGeom>
            <a:noFill/>
            <a:ln w="9525">
              <a:noFill/>
              <a:miter lim="800000"/>
              <a:headEnd/>
              <a:tailEnd/>
            </a:ln>
          </p:spPr>
        </p:pic>
        <p:pic>
          <p:nvPicPr>
            <p:cNvPr id="6" name="Picture 4"/>
            <p:cNvPicPr>
              <a:picLocks noChangeAspect="1" noChangeArrowheads="1"/>
            </p:cNvPicPr>
            <p:nvPr/>
          </p:nvPicPr>
          <p:blipFill>
            <a:blip r:embed="rId3" cstate="print"/>
            <a:srcRect/>
            <a:stretch>
              <a:fillRect/>
            </a:stretch>
          </p:blipFill>
          <p:spPr bwMode="auto">
            <a:xfrm>
              <a:off x="4942442" y="4058690"/>
              <a:ext cx="3867150" cy="819150"/>
            </a:xfrm>
            <a:prstGeom prst="rect">
              <a:avLst/>
            </a:prstGeom>
            <a:noFill/>
            <a:ln w="9525">
              <a:noFill/>
              <a:miter lim="800000"/>
              <a:headEnd/>
              <a:tailEnd/>
            </a:ln>
          </p:spPr>
        </p:pic>
      </p:grpSp>
      <p:pic>
        <p:nvPicPr>
          <p:cNvPr id="5122" name="Picture 2"/>
          <p:cNvPicPr>
            <a:picLocks noChangeAspect="1" noChangeArrowheads="1"/>
          </p:cNvPicPr>
          <p:nvPr/>
        </p:nvPicPr>
        <p:blipFill>
          <a:blip r:embed="rId4" cstate="print"/>
          <a:srcRect/>
          <a:stretch>
            <a:fillRect/>
          </a:stretch>
        </p:blipFill>
        <p:spPr bwMode="auto">
          <a:xfrm>
            <a:off x="6545760" y="4415880"/>
            <a:ext cx="526570" cy="304240"/>
          </a:xfrm>
          <a:prstGeom prst="rect">
            <a:avLst/>
          </a:prstGeom>
          <a:noFill/>
          <a:ln w="9525">
            <a:noFill/>
            <a:miter lim="800000"/>
            <a:headEnd/>
            <a:tailEnd/>
          </a:ln>
        </p:spPr>
      </p:pic>
      <p:pic>
        <p:nvPicPr>
          <p:cNvPr id="5124" name="Picture 4"/>
          <p:cNvPicPr>
            <a:picLocks noChangeAspect="1" noChangeArrowheads="1"/>
          </p:cNvPicPr>
          <p:nvPr/>
        </p:nvPicPr>
        <p:blipFill>
          <a:blip r:embed="rId5" cstate="print"/>
          <a:srcRect/>
          <a:stretch>
            <a:fillRect/>
          </a:stretch>
        </p:blipFill>
        <p:spPr bwMode="auto">
          <a:xfrm>
            <a:off x="6455892" y="4812826"/>
            <a:ext cx="428628" cy="214314"/>
          </a:xfrm>
          <a:prstGeom prst="rect">
            <a:avLst/>
          </a:prstGeom>
          <a:noFill/>
          <a:ln w="9525">
            <a:noFill/>
            <a:miter lim="800000"/>
            <a:headEnd/>
            <a:tailEnd/>
          </a:ln>
        </p:spPr>
      </p:pic>
      <p:pic>
        <p:nvPicPr>
          <p:cNvPr id="5125" name="Picture 5"/>
          <p:cNvPicPr>
            <a:picLocks noChangeAspect="1" noChangeArrowheads="1"/>
          </p:cNvPicPr>
          <p:nvPr/>
        </p:nvPicPr>
        <p:blipFill>
          <a:blip r:embed="rId6" cstate="print"/>
          <a:srcRect/>
          <a:stretch>
            <a:fillRect/>
          </a:stretch>
        </p:blipFill>
        <p:spPr bwMode="auto">
          <a:xfrm>
            <a:off x="2225516" y="5637786"/>
            <a:ext cx="4815907" cy="35719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134769" y="2071678"/>
            <a:ext cx="8833599" cy="2786082"/>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436</TotalTime>
  <Words>509</Words>
  <Application>Microsoft Office PowerPoint</Application>
  <PresentationFormat>Ekran Gösterisi (4:3)</PresentationFormat>
  <Paragraphs>25</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MADDENİN YAPISI ve ÖZELLİKLERİ</vt:lpstr>
      <vt:lpstr>Elektron Dizilimi ve Kimyasal Özellikler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HÜCRE BÖLÜNMESİ VE KALITIM</dc:title>
  <dc:creator>MUSTAFA</dc:creator>
  <cp:lastModifiedBy>fikret ünlü</cp:lastModifiedBy>
  <cp:revision>60</cp:revision>
  <dcterms:created xsi:type="dcterms:W3CDTF">2010-10-17T16:29:05Z</dcterms:created>
  <dcterms:modified xsi:type="dcterms:W3CDTF">2011-05-16T17:50:31Z</dcterms:modified>
</cp:coreProperties>
</file>