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65" r:id="rId3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9BC9-20B7-4407-86D4-1BB326BD48AC}" type="datetimeFigureOut">
              <a:rPr lang="tr-TR" smtClean="0"/>
              <a:pPr/>
              <a:t>16.05.2011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090C-63E5-4E4C-8F8F-08EDCC3B14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9BC9-20B7-4407-86D4-1BB326BD48AC}" type="datetimeFigureOut">
              <a:rPr lang="tr-TR" smtClean="0"/>
              <a:pPr/>
              <a:t>16.05.2011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090C-63E5-4E4C-8F8F-08EDCC3B14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9BC9-20B7-4407-86D4-1BB326BD48AC}" type="datetimeFigureOut">
              <a:rPr lang="tr-TR" smtClean="0"/>
              <a:pPr/>
              <a:t>16.05.2011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090C-63E5-4E4C-8F8F-08EDCC3B14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9BC9-20B7-4407-86D4-1BB326BD48AC}" type="datetimeFigureOut">
              <a:rPr lang="tr-TR" smtClean="0"/>
              <a:pPr/>
              <a:t>16.05.2011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090C-63E5-4E4C-8F8F-08EDCC3B14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9BC9-20B7-4407-86D4-1BB326BD48AC}" type="datetimeFigureOut">
              <a:rPr lang="tr-TR" smtClean="0"/>
              <a:pPr/>
              <a:t>16.05.2011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090C-63E5-4E4C-8F8F-08EDCC3B14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9BC9-20B7-4407-86D4-1BB326BD48AC}" type="datetimeFigureOut">
              <a:rPr lang="tr-TR" smtClean="0"/>
              <a:pPr/>
              <a:t>16.05.2011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090C-63E5-4E4C-8F8F-08EDCC3B14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9BC9-20B7-4407-86D4-1BB326BD48AC}" type="datetimeFigureOut">
              <a:rPr lang="tr-TR" smtClean="0"/>
              <a:pPr/>
              <a:t>16.05.2011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090C-63E5-4E4C-8F8F-08EDCC3B14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9BC9-20B7-4407-86D4-1BB326BD48AC}" type="datetimeFigureOut">
              <a:rPr lang="tr-TR" smtClean="0"/>
              <a:pPr/>
              <a:t>16.05.2011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090C-63E5-4E4C-8F8F-08EDCC3B14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9BC9-20B7-4407-86D4-1BB326BD48AC}" type="datetimeFigureOut">
              <a:rPr lang="tr-TR" smtClean="0"/>
              <a:pPr/>
              <a:t>16.05.2011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090C-63E5-4E4C-8F8F-08EDCC3B14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9BC9-20B7-4407-86D4-1BB326BD48AC}" type="datetimeFigureOut">
              <a:rPr lang="tr-TR" smtClean="0"/>
              <a:pPr/>
              <a:t>16.05.2011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090C-63E5-4E4C-8F8F-08EDCC3B14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9BC9-20B7-4407-86D4-1BB326BD48AC}" type="datetimeFigureOut">
              <a:rPr lang="tr-TR" smtClean="0"/>
              <a:pPr/>
              <a:t>16.05.2011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AA3090C-63E5-4E4C-8F8F-08EDCC3B14D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B69BC9-20B7-4407-86D4-1BB326BD48AC}" type="datetimeFigureOut">
              <a:rPr lang="tr-TR" smtClean="0"/>
              <a:pPr/>
              <a:t>16.05.2011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A3090C-63E5-4E4C-8F8F-08EDCC3B14D4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3332" y="3000372"/>
            <a:ext cx="9001156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MADDENİN YAPISI ve ÖZELLİKLERİ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57290" y="4643446"/>
            <a:ext cx="6400800" cy="785818"/>
          </a:xfrm>
        </p:spPr>
        <p:txBody>
          <a:bodyPr>
            <a:normAutofit/>
          </a:bodyPr>
          <a:lstStyle/>
          <a:p>
            <a:pPr algn="ctr"/>
            <a:r>
              <a:rPr lang="tr-TR" sz="3600" dirty="0" smtClean="0">
                <a:solidFill>
                  <a:srgbClr val="FF0000"/>
                </a:solidFill>
              </a:rPr>
              <a:t>Elementler ve Sembolleri</a:t>
            </a:r>
            <a:endParaRPr lang="tr-TR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MUSTAFA\Desktop\strateji\LOGOMU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625102"/>
            <a:ext cx="4025908" cy="3014997"/>
          </a:xfrm>
          <a:prstGeom prst="rect">
            <a:avLst/>
          </a:prstGeom>
          <a:noFill/>
        </p:spPr>
      </p:pic>
      <p:sp>
        <p:nvSpPr>
          <p:cNvPr id="5" name="2 Alt Başlık"/>
          <p:cNvSpPr txBox="1">
            <a:spLocks/>
          </p:cNvSpPr>
          <p:nvPr/>
        </p:nvSpPr>
        <p:spPr>
          <a:xfrm>
            <a:off x="5214910" y="6143644"/>
            <a:ext cx="3929090" cy="500066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Mustafa ÇELİK</a:t>
            </a:r>
            <a:endParaRPr kumimoji="0" lang="tr-TR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D:\FLASH OLARAK DÜZENLENENCEK SUNULAR\özgün slayttt\77\ÜNİTE 4 MADDENİN YAPISI ve ÖZELLİKLERİ\fenci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348435"/>
            <a:ext cx="1446507" cy="50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2335490"/>
            <a:ext cx="3900486" cy="2422214"/>
          </a:xfrm>
        </p:spPr>
        <p:txBody>
          <a:bodyPr/>
          <a:lstStyle/>
          <a:p>
            <a:r>
              <a:rPr lang="tr-TR" dirty="0" smtClean="0"/>
              <a:t>Kurşun elementi mermi yapımında kullanılır.</a:t>
            </a:r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325134"/>
            <a:ext cx="4312122" cy="245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14348" y="1357298"/>
            <a:ext cx="7615262" cy="1922148"/>
          </a:xfrm>
        </p:spPr>
        <p:txBody>
          <a:bodyPr>
            <a:normAutofit/>
          </a:bodyPr>
          <a:lstStyle/>
          <a:p>
            <a:r>
              <a:rPr lang="tr-TR" dirty="0" smtClean="0"/>
              <a:t>Keşfedilen elementlerin sayısı arttıkça, bilim insanları elementleri belirli özelliklerine göre </a:t>
            </a:r>
            <a:r>
              <a:rPr lang="pt-BR" dirty="0" smtClean="0"/>
              <a:t>sınıflandırmış ve per</a:t>
            </a:r>
            <a:r>
              <a:rPr lang="tr-TR" dirty="0" smtClean="0"/>
              <a:t>i</a:t>
            </a:r>
            <a:r>
              <a:rPr lang="pt-BR" dirty="0" smtClean="0"/>
              <a:t>yodik sistem adı verilen bir</a:t>
            </a:r>
            <a:r>
              <a:rPr lang="tr-TR" dirty="0" smtClean="0"/>
              <a:t> çizelgeye yerleştirmişlerdir.</a:t>
            </a:r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72" y="978476"/>
            <a:ext cx="8858280" cy="581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1"/>
            <a:ext cx="4572032" cy="284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6964" y="1285860"/>
            <a:ext cx="382703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071942"/>
            <a:ext cx="4714908" cy="229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016" y="714356"/>
            <a:ext cx="3721015" cy="365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172" y="785794"/>
            <a:ext cx="3000396" cy="365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7396" y="4169910"/>
            <a:ext cx="5072098" cy="268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46" y="1500174"/>
            <a:ext cx="33169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3486" y="785794"/>
            <a:ext cx="537087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714752"/>
            <a:ext cx="4714908" cy="259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3500438"/>
            <a:ext cx="8229600" cy="1928826"/>
          </a:xfrm>
        </p:spPr>
        <p:txBody>
          <a:bodyPr/>
          <a:lstStyle/>
          <a:p>
            <a:r>
              <a:rPr lang="tr-TR" dirty="0" smtClean="0"/>
              <a:t>Doğadaki canlı ve cansız her şey elementlerden meydana gelmiştir. Doğada bilinen yaklaşık 100 element olmasına karşın bu elementler birbirleriyle birleşerek dünyayı ve canlıları oluşturur.</a:t>
            </a:r>
            <a:endParaRPr lang="tr-T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8286808" cy="173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8286808" cy="544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429124" y="857232"/>
            <a:ext cx="4429156" cy="5786478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Vücudumuz ve yeryüzü karşılaştırılamayacak kadar farklı özelliklere sahiptir. Oysa ikisi de hemen hemen aynı elementlerden oluşmaktadır.</a:t>
            </a:r>
          </a:p>
          <a:p>
            <a:r>
              <a:rPr lang="tr-TR" dirty="0" smtClean="0"/>
              <a:t>Örneğin, oksijen elementi insan vücudunun ve yeryüzünün büyük bir kısmını oluşturur. Ayrıca kalsiyum, magnezyum, demir, potasyum ve daha birçok element vücudumuzu ve yeryüzünü oluşturan ortak elementlerdir.</a:t>
            </a:r>
            <a:endParaRPr lang="tr-T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412139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632666"/>
          </a:xfrm>
        </p:spPr>
        <p:txBody>
          <a:bodyPr>
            <a:normAutofit/>
          </a:bodyPr>
          <a:lstStyle/>
          <a:p>
            <a:pPr algn="ctr"/>
            <a:r>
              <a:rPr lang="tr-TR" sz="3200" dirty="0" smtClean="0"/>
              <a:t>Elementlerin Adlandırılması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967302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Elementler ilk bulunduklarında onlara özelliklerini kısmen de olsa belirten bir ad koymaya özen gösterilmiştir. </a:t>
            </a:r>
          </a:p>
          <a:p>
            <a:r>
              <a:rPr lang="tr-TR" dirty="0" smtClean="0"/>
              <a:t>Örneğin, </a:t>
            </a:r>
            <a:r>
              <a:rPr lang="tr-TR" b="1" dirty="0" smtClean="0">
                <a:solidFill>
                  <a:srgbClr val="0070C0"/>
                </a:solidFill>
              </a:rPr>
              <a:t>hidrojen</a:t>
            </a:r>
            <a:r>
              <a:rPr lang="tr-TR" dirty="0" smtClean="0"/>
              <a:t> elementine Latincede </a:t>
            </a:r>
            <a:r>
              <a:rPr lang="tr-TR" b="1" dirty="0" smtClean="0">
                <a:solidFill>
                  <a:srgbClr val="0070C0"/>
                </a:solidFill>
              </a:rPr>
              <a:t>"su üreten", </a:t>
            </a:r>
            <a:r>
              <a:rPr lang="tr-TR" dirty="0" smtClean="0"/>
              <a:t>anlamına gelen </a:t>
            </a:r>
            <a:r>
              <a:rPr lang="tr-TR" b="1" dirty="0" smtClean="0">
                <a:solidFill>
                  <a:srgbClr val="0070C0"/>
                </a:solidFill>
              </a:rPr>
              <a:t>"</a:t>
            </a:r>
            <a:r>
              <a:rPr lang="tr-TR" b="1" dirty="0" err="1" smtClean="0">
                <a:solidFill>
                  <a:srgbClr val="0070C0"/>
                </a:solidFill>
              </a:rPr>
              <a:t>hydro</a:t>
            </a:r>
            <a:r>
              <a:rPr lang="tr-TR" b="1" dirty="0" smtClean="0">
                <a:solidFill>
                  <a:srgbClr val="0070C0"/>
                </a:solidFill>
              </a:rPr>
              <a:t>-</a:t>
            </a:r>
            <a:r>
              <a:rPr lang="tr-TR" b="1" dirty="0" err="1" smtClean="0">
                <a:solidFill>
                  <a:srgbClr val="0070C0"/>
                </a:solidFill>
              </a:rPr>
              <a:t>genes</a:t>
            </a:r>
            <a:r>
              <a:rPr lang="tr-TR" b="1" dirty="0" smtClean="0">
                <a:solidFill>
                  <a:srgbClr val="0070C0"/>
                </a:solidFill>
              </a:rPr>
              <a:t>" </a:t>
            </a:r>
            <a:r>
              <a:rPr lang="tr-TR" dirty="0" smtClean="0"/>
              <a:t>adı verilmiştir. </a:t>
            </a:r>
            <a:r>
              <a:rPr lang="tr-TR" b="1" dirty="0" smtClean="0">
                <a:solidFill>
                  <a:srgbClr val="FF0000"/>
                </a:solidFill>
              </a:rPr>
              <a:t>Oksijen</a:t>
            </a:r>
            <a:r>
              <a:rPr lang="tr-TR" b="1" dirty="0" smtClean="0"/>
              <a:t> </a:t>
            </a:r>
            <a:r>
              <a:rPr lang="tr-TR" dirty="0" smtClean="0"/>
              <a:t>elementi Latincede </a:t>
            </a:r>
            <a:r>
              <a:rPr lang="tr-TR" b="1" dirty="0" smtClean="0">
                <a:solidFill>
                  <a:srgbClr val="FF0000"/>
                </a:solidFill>
              </a:rPr>
              <a:t>"asit yapan", </a:t>
            </a:r>
            <a:r>
              <a:rPr lang="tr-TR" dirty="0" smtClean="0"/>
              <a:t>anlamına gelen </a:t>
            </a:r>
            <a:r>
              <a:rPr lang="tr-TR" b="1" dirty="0" smtClean="0">
                <a:solidFill>
                  <a:srgbClr val="FF0000"/>
                </a:solidFill>
              </a:rPr>
              <a:t>"</a:t>
            </a:r>
            <a:r>
              <a:rPr lang="tr-TR" b="1" dirty="0" err="1" smtClean="0">
                <a:solidFill>
                  <a:srgbClr val="FF0000"/>
                </a:solidFill>
              </a:rPr>
              <a:t>oxygenium</a:t>
            </a:r>
            <a:r>
              <a:rPr lang="tr-TR" b="1" dirty="0" smtClean="0">
                <a:solidFill>
                  <a:srgbClr val="FF0000"/>
                </a:solidFill>
              </a:rPr>
              <a:t>" </a:t>
            </a:r>
            <a:r>
              <a:rPr lang="tr-TR" dirty="0" smtClean="0"/>
              <a:t>adını almıştır. </a:t>
            </a:r>
            <a:r>
              <a:rPr lang="tr-TR" b="1" dirty="0" smtClean="0">
                <a:solidFill>
                  <a:srgbClr val="FF9900"/>
                </a:solidFill>
              </a:rPr>
              <a:t>Fosfor</a:t>
            </a:r>
            <a:r>
              <a:rPr lang="tr-TR" dirty="0" smtClean="0"/>
              <a:t> elementi ise Latincede </a:t>
            </a:r>
            <a:r>
              <a:rPr lang="tr-TR" b="1" dirty="0" smtClean="0">
                <a:solidFill>
                  <a:srgbClr val="FF9900"/>
                </a:solidFill>
              </a:rPr>
              <a:t>"ışık veren“ </a:t>
            </a:r>
            <a:r>
              <a:rPr lang="tr-TR" dirty="0" smtClean="0"/>
              <a:t>anlamına gelmektedir. </a:t>
            </a:r>
          </a:p>
          <a:p>
            <a:r>
              <a:rPr lang="tr-TR" dirty="0" smtClean="0"/>
              <a:t>Elementlerin bir kısmına da gezegen ve yıldız adları verilmiştir.</a:t>
            </a:r>
          </a:p>
          <a:p>
            <a:r>
              <a:rPr lang="tr-TR" dirty="0" smtClean="0"/>
              <a:t>Bunların dışında çeşitli kıta, ülke ya da şehir isimleri de element adlarında kullanılmıştır.</a:t>
            </a:r>
          </a:p>
          <a:p>
            <a:r>
              <a:rPr lang="tr-TR" dirty="0" smtClean="0"/>
              <a:t>Ayrıca </a:t>
            </a:r>
            <a:r>
              <a:rPr lang="tr-TR" dirty="0" err="1" smtClean="0"/>
              <a:t>Albert</a:t>
            </a:r>
            <a:r>
              <a:rPr lang="tr-TR" dirty="0" smtClean="0"/>
              <a:t> Einstein (</a:t>
            </a:r>
            <a:r>
              <a:rPr lang="tr-TR" dirty="0" err="1" smtClean="0"/>
              <a:t>Albırt</a:t>
            </a:r>
            <a:r>
              <a:rPr lang="tr-TR" dirty="0" smtClean="0"/>
              <a:t> </a:t>
            </a:r>
            <a:r>
              <a:rPr lang="tr-TR" dirty="0" err="1" smtClean="0"/>
              <a:t>Aynştayn</a:t>
            </a:r>
            <a:r>
              <a:rPr lang="tr-TR" dirty="0" smtClean="0"/>
              <a:t>), </a:t>
            </a:r>
            <a:r>
              <a:rPr lang="tr-TR" dirty="0" err="1" smtClean="0"/>
              <a:t>Marie</a:t>
            </a:r>
            <a:r>
              <a:rPr lang="tr-TR" dirty="0" smtClean="0"/>
              <a:t> </a:t>
            </a:r>
            <a:r>
              <a:rPr lang="tr-TR" dirty="0" err="1" smtClean="0"/>
              <a:t>Curie</a:t>
            </a:r>
            <a:r>
              <a:rPr lang="tr-TR" dirty="0" smtClean="0"/>
              <a:t> (</a:t>
            </a:r>
            <a:r>
              <a:rPr lang="tr-TR" dirty="0" err="1" smtClean="0"/>
              <a:t>Mari</a:t>
            </a:r>
            <a:r>
              <a:rPr lang="tr-TR" dirty="0" smtClean="0"/>
              <a:t> </a:t>
            </a:r>
            <a:r>
              <a:rPr lang="tr-TR" dirty="0" err="1" smtClean="0"/>
              <a:t>Küri</a:t>
            </a:r>
            <a:r>
              <a:rPr lang="tr-TR" dirty="0" smtClean="0"/>
              <a:t>) gibi bilim insanları unutulmamış, adları yeni bulunan elementlere verilmiştir.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28670"/>
            <a:ext cx="5686436" cy="5572164"/>
          </a:xfrm>
        </p:spPr>
        <p:txBody>
          <a:bodyPr>
            <a:normAutofit/>
          </a:bodyPr>
          <a:lstStyle/>
          <a:p>
            <a:r>
              <a:rPr lang="tr-TR" dirty="0" smtClean="0"/>
              <a:t>Elementi oluşturmak için aynı tip atomlar bir araya gelir. Bir elementin bütün atomları birbiriyle aynı iken, farklı elementlerin atomları birbirinden farklıdır.</a:t>
            </a:r>
          </a:p>
          <a:p>
            <a:r>
              <a:rPr lang="tr-TR" dirty="0" smtClean="0"/>
              <a:t>Örneğin demir elementini oluşturan atomlar birbiriyle aynı iken, bakır elementini oluşturan atomlardan farklıdır.</a:t>
            </a:r>
          </a:p>
          <a:p>
            <a:r>
              <a:rPr lang="tr-TR" dirty="0" smtClean="0"/>
              <a:t>Bazı elementleri oluşturan birimler atomlardır. Bazı elementlerin birimleri ise aynı atomların oluşturduğu moleküllerdir.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1538" y="928670"/>
            <a:ext cx="1895618" cy="1652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786058"/>
            <a:ext cx="2230779" cy="170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7020" y="4675128"/>
            <a:ext cx="2819224" cy="1800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1285860"/>
            <a:ext cx="4786346" cy="5038740"/>
          </a:xfrm>
        </p:spPr>
        <p:txBody>
          <a:bodyPr/>
          <a:lstStyle/>
          <a:p>
            <a:r>
              <a:rPr lang="tr-TR" dirty="0" smtClean="0"/>
              <a:t>Bilimsel çalışmalar sırasında elementleri adlarıyla kullanmak iletişimi zorlaştırır, ayrıca zaman kaybına da yol açar.</a:t>
            </a:r>
          </a:p>
          <a:p>
            <a:r>
              <a:rPr lang="tr-TR" dirty="0" smtClean="0"/>
              <a:t>Bilim adamları bu yüzden, </a:t>
            </a:r>
            <a:r>
              <a:rPr lang="tr-TR" u="sng" dirty="0" smtClean="0">
                <a:solidFill>
                  <a:srgbClr val="FF0000"/>
                </a:solidFill>
              </a:rPr>
              <a:t>o</a:t>
            </a:r>
            <a:r>
              <a:rPr lang="es-ES" u="sng" dirty="0" smtClean="0">
                <a:solidFill>
                  <a:srgbClr val="FF0000"/>
                </a:solidFill>
              </a:rPr>
              <a:t>rtak bir dil sağlamak ve</a:t>
            </a:r>
            <a:r>
              <a:rPr lang="tr-TR" u="sng" dirty="0" smtClean="0">
                <a:solidFill>
                  <a:srgbClr val="FF0000"/>
                </a:solidFill>
              </a:rPr>
              <a:t> kısa zamanda çok şey anlatmak için </a:t>
            </a:r>
            <a:r>
              <a:rPr lang="tr-TR" dirty="0" smtClean="0"/>
              <a:t>çeşitli işaretlerden yararlanmışlardır.</a:t>
            </a:r>
            <a:endParaRPr lang="tr-T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714488"/>
            <a:ext cx="3048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253054"/>
          </a:xfrm>
        </p:spPr>
        <p:txBody>
          <a:bodyPr>
            <a:normAutofit/>
          </a:bodyPr>
          <a:lstStyle/>
          <a:p>
            <a:r>
              <a:rPr lang="tr-TR" dirty="0" smtClean="0"/>
              <a:t>Elementlerin adları da eski dönemlerde çeşitli işaretlerle ifade edilmiş, daha sonra bir sistematik geliştirilmiştir. </a:t>
            </a:r>
          </a:p>
          <a:p>
            <a:r>
              <a:rPr lang="tr-TR" dirty="0" smtClean="0"/>
              <a:t>Bilim insanları elementlerin Latince adlarının yerine bu adların ilk harflerini tercih etmişler ve bu harfler elementlerin </a:t>
            </a:r>
            <a:r>
              <a:rPr lang="tr-TR" b="1" dirty="0" smtClean="0">
                <a:solidFill>
                  <a:srgbClr val="FF0000"/>
                </a:solidFill>
              </a:rPr>
              <a:t>sembolü</a:t>
            </a:r>
            <a:r>
              <a:rPr lang="tr-TR" b="1" dirty="0" smtClean="0"/>
              <a:t> </a:t>
            </a:r>
            <a:r>
              <a:rPr lang="tr-TR" dirty="0" smtClean="0"/>
              <a:t>olarak kullanılmıştır. </a:t>
            </a:r>
          </a:p>
          <a:p>
            <a:r>
              <a:rPr lang="tr-TR" dirty="0" smtClean="0"/>
              <a:t>İlk harfleri aynı olan elementler olduğunda da element adının ilk iki harfi tercih edilmiştir. </a:t>
            </a:r>
            <a:r>
              <a:rPr lang="tr-TR" u="sng" dirty="0" smtClean="0">
                <a:solidFill>
                  <a:srgbClr val="FF0000"/>
                </a:solidFill>
              </a:rPr>
              <a:t>İki harfle belirtme durumunda ilk harf büyük, ikinci harf küçük </a:t>
            </a:r>
            <a:r>
              <a:rPr lang="tr-TR" dirty="0" smtClean="0"/>
              <a:t>yazılmıştır.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714356"/>
            <a:ext cx="8501122" cy="4000528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Söz gelişi hidrojen elementinin Latince adı "</a:t>
            </a:r>
            <a:r>
              <a:rPr lang="tr-TR" u="sng" dirty="0" err="1" smtClean="0"/>
              <a:t>H</a:t>
            </a:r>
            <a:r>
              <a:rPr lang="tr-TR" dirty="0" err="1" smtClean="0"/>
              <a:t>ydro</a:t>
            </a:r>
            <a:r>
              <a:rPr lang="tr-TR" dirty="0" smtClean="0"/>
              <a:t>-</a:t>
            </a:r>
            <a:r>
              <a:rPr lang="tr-TR" dirty="0" err="1" smtClean="0"/>
              <a:t>genes</a:t>
            </a:r>
            <a:r>
              <a:rPr lang="tr-TR" dirty="0" smtClean="0"/>
              <a:t>" olduğu için sembolü "H“</a:t>
            </a:r>
            <a:r>
              <a:rPr lang="tr-TR" dirty="0" err="1" smtClean="0"/>
              <a:t>dir</a:t>
            </a:r>
            <a:r>
              <a:rPr lang="tr-TR" dirty="0" smtClean="0"/>
              <a:t>.</a:t>
            </a:r>
          </a:p>
          <a:p>
            <a:r>
              <a:rPr lang="tr-TR" u="sng" dirty="0" smtClean="0"/>
              <a:t>He</a:t>
            </a:r>
            <a:r>
              <a:rPr lang="tr-TR" dirty="0" smtClean="0"/>
              <a:t>lyum elementinin Latince adı "</a:t>
            </a:r>
            <a:r>
              <a:rPr lang="tr-TR" dirty="0" err="1" smtClean="0"/>
              <a:t>Helios</a:t>
            </a:r>
            <a:r>
              <a:rPr lang="tr-TR" dirty="0" smtClean="0"/>
              <a:t>" ve sembolü "He" şeklindedir.</a:t>
            </a:r>
          </a:p>
          <a:p>
            <a:r>
              <a:rPr lang="tr-TR" dirty="0" smtClean="0"/>
              <a:t>Fosfor elementinin Latince adı "</a:t>
            </a:r>
            <a:r>
              <a:rPr lang="tr-TR" u="sng" dirty="0" err="1" smtClean="0"/>
              <a:t>P</a:t>
            </a:r>
            <a:r>
              <a:rPr lang="tr-TR" dirty="0" err="1" smtClean="0"/>
              <a:t>hosphoros</a:t>
            </a:r>
            <a:r>
              <a:rPr lang="tr-TR" dirty="0" smtClean="0"/>
              <a:t>" olduğu için bu element "P" ile gösterilmektedir. </a:t>
            </a:r>
          </a:p>
          <a:p>
            <a:r>
              <a:rPr lang="tr-TR" dirty="0" smtClean="0"/>
              <a:t>Bakır elementinin Latince adı "</a:t>
            </a:r>
            <a:r>
              <a:rPr lang="tr-TR" u="sng" dirty="0" err="1" smtClean="0"/>
              <a:t>Cu</a:t>
            </a:r>
            <a:r>
              <a:rPr lang="tr-TR" dirty="0" err="1" smtClean="0"/>
              <a:t>prum</a:t>
            </a:r>
            <a:r>
              <a:rPr lang="tr-TR" dirty="0" smtClean="0"/>
              <a:t>", sembolü "</a:t>
            </a:r>
            <a:r>
              <a:rPr lang="tr-TR" dirty="0" err="1" smtClean="0"/>
              <a:t>Cu</a:t>
            </a:r>
            <a:r>
              <a:rPr lang="tr-TR" dirty="0" smtClean="0"/>
              <a:t>“, altın elementinin Latince adı "</a:t>
            </a:r>
            <a:r>
              <a:rPr lang="tr-TR" u="sng" dirty="0" err="1" smtClean="0"/>
              <a:t>Au</a:t>
            </a:r>
            <a:r>
              <a:rPr lang="tr-TR" dirty="0" err="1" smtClean="0"/>
              <a:t>rum</a:t>
            </a:r>
            <a:r>
              <a:rPr lang="tr-TR" dirty="0" smtClean="0"/>
              <a:t>", sembolü "</a:t>
            </a:r>
            <a:r>
              <a:rPr lang="tr-TR" dirty="0" err="1" smtClean="0"/>
              <a:t>Au</a:t>
            </a:r>
            <a:r>
              <a:rPr lang="tr-TR" dirty="0" smtClean="0"/>
              <a:t>", sodyum elementinin Latince adı "</a:t>
            </a:r>
            <a:r>
              <a:rPr lang="tr-TR" u="sng" dirty="0" err="1" smtClean="0"/>
              <a:t>Na</a:t>
            </a:r>
            <a:r>
              <a:rPr lang="tr-TR" dirty="0" err="1" smtClean="0"/>
              <a:t>trium</a:t>
            </a:r>
            <a:r>
              <a:rPr lang="tr-TR" dirty="0" smtClean="0"/>
              <a:t>", sembolü "</a:t>
            </a:r>
            <a:r>
              <a:rPr lang="tr-TR" dirty="0" err="1" smtClean="0"/>
              <a:t>Na</a:t>
            </a:r>
            <a:r>
              <a:rPr lang="tr-TR" dirty="0" smtClean="0"/>
              <a:t>" ve karbon elementinin Latince adı "</a:t>
            </a:r>
            <a:r>
              <a:rPr lang="tr-TR" u="sng" dirty="0" err="1" smtClean="0"/>
              <a:t>C</a:t>
            </a:r>
            <a:r>
              <a:rPr lang="tr-TR" dirty="0" err="1" smtClean="0"/>
              <a:t>arboneum</a:t>
            </a:r>
            <a:r>
              <a:rPr lang="tr-TR" dirty="0" smtClean="0"/>
              <a:t>", sembolü "</a:t>
            </a:r>
            <a:r>
              <a:rPr lang="tr-TR" dirty="0" err="1" smtClean="0"/>
              <a:t>C"dir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848225"/>
            <a:ext cx="55911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704104"/>
          </a:xfrm>
        </p:spPr>
        <p:txBody>
          <a:bodyPr>
            <a:normAutofit/>
          </a:bodyPr>
          <a:lstStyle/>
          <a:p>
            <a:pPr algn="ctr"/>
            <a:r>
              <a:rPr lang="tr-TR" sz="3200" dirty="0" smtClean="0"/>
              <a:t>Sık karşılaşılan elementler ve sembolleri</a:t>
            </a:r>
            <a:endParaRPr lang="tr-TR" sz="32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71744"/>
            <a:ext cx="861338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632666"/>
          </a:xfrm>
        </p:spPr>
        <p:txBody>
          <a:bodyPr>
            <a:normAutofit/>
          </a:bodyPr>
          <a:lstStyle/>
          <a:p>
            <a:pPr algn="ctr"/>
            <a:r>
              <a:rPr lang="tr-TR" sz="3200" dirty="0" smtClean="0"/>
              <a:t>İlk 20 element ve sembolleri</a:t>
            </a:r>
            <a:endParaRPr lang="tr-TR" sz="3200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357298"/>
            <a:ext cx="674030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2786082"/>
          </a:xfrm>
        </p:spPr>
        <p:txBody>
          <a:bodyPr/>
          <a:lstStyle/>
          <a:p>
            <a:r>
              <a:rPr lang="tr-TR" dirty="0" smtClean="0"/>
              <a:t>Kullandığımız elementlerin sembolleri ülkelerin </a:t>
            </a:r>
            <a:r>
              <a:rPr lang="it-IT" dirty="0" smtClean="0"/>
              <a:t>farklı dilleri ve alfabeleri olmasına</a:t>
            </a:r>
            <a:r>
              <a:rPr lang="tr-TR" dirty="0" smtClean="0"/>
              <a:t> rağmen dünyanın her yerinde aynıdır. </a:t>
            </a:r>
          </a:p>
          <a:p>
            <a:r>
              <a:rPr lang="tr-TR" dirty="0" smtClean="0"/>
              <a:t>Element sembollerinin dünyanın her yerinde aynı olması ortak bir bilim dili oluşturarak bilimsel iletişimi kolaylaştırmıştır.</a:t>
            </a:r>
            <a:endParaRPr lang="tr-T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398" y="3643314"/>
            <a:ext cx="377824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3825" y="3643314"/>
            <a:ext cx="52101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14422"/>
            <a:ext cx="5972188" cy="5110178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Elementler sembollerle gösterilir, fakat sembollerden o elementin atomik yapıda mı yoksa moleküler yapıda mı olduğunu anlayamayız. </a:t>
            </a:r>
          </a:p>
          <a:p>
            <a:r>
              <a:rPr lang="tr-TR" dirty="0" smtClean="0"/>
              <a:t>Moleküler yapıda olan elementlerde, moleküllerin kaç atomdan oluştuğunun belirtilmesi için </a:t>
            </a:r>
            <a:r>
              <a:rPr lang="tr-TR" b="1" dirty="0" smtClean="0">
                <a:solidFill>
                  <a:srgbClr val="FF0000"/>
                </a:solidFill>
              </a:rPr>
              <a:t>formüller </a:t>
            </a:r>
            <a:r>
              <a:rPr lang="tr-TR" dirty="0" smtClean="0"/>
              <a:t>kullanılır. Örneğin, hidrojen, oksijen, iyot gibi elementlerin molekülleri iki atomludur. Bu yüzden hidrojen elementinin sembolü "H", formülü "H2 " olarak gösterilir.</a:t>
            </a:r>
            <a:endParaRPr lang="tr-T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1071546"/>
            <a:ext cx="149630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3850" y="3429000"/>
            <a:ext cx="157428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064892"/>
          </a:xfrm>
        </p:spPr>
        <p:txBody>
          <a:bodyPr/>
          <a:lstStyle/>
          <a:p>
            <a:r>
              <a:rPr lang="tr-TR" dirty="0" smtClean="0"/>
              <a:t>Demir, bakır gibi elementler moleküler hâlde bulunmadığı için formülleri yoktur.</a:t>
            </a:r>
            <a:endParaRPr lang="tr-TR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214686"/>
            <a:ext cx="863545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72032"/>
          </a:xfrm>
        </p:spPr>
        <p:txBody>
          <a:bodyPr>
            <a:normAutofit/>
          </a:bodyPr>
          <a:lstStyle/>
          <a:p>
            <a:r>
              <a:rPr lang="tr-TR" dirty="0" smtClean="0"/>
              <a:t>Bileşikler formüllerle ifade edilmektedir. Örneğin, bir bileşik olan su, H2O formülü ile gösterilirken suyu oluşturan hidrojen elementi H sembolü ile, oksijen elementi </a:t>
            </a:r>
            <a:r>
              <a:rPr lang="pt-BR" dirty="0" smtClean="0"/>
              <a:t>de O sembolü ile gösterilir.</a:t>
            </a: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			</a:t>
            </a:r>
            <a:r>
              <a:rPr lang="tr-TR" b="1" i="1" dirty="0" smtClean="0">
                <a:solidFill>
                  <a:srgbClr val="FF0000"/>
                </a:solidFill>
              </a:rPr>
              <a:t>Sonunda bitti…</a:t>
            </a:r>
            <a:endParaRPr lang="tr-TR" b="1" i="1" dirty="0">
              <a:solidFill>
                <a:srgbClr val="FF0000"/>
              </a:solidFill>
            </a:endParaRPr>
          </a:p>
        </p:txBody>
      </p:sp>
      <p:pic>
        <p:nvPicPr>
          <p:cNvPr id="24578" name="Picture 2" descr="C:\Users\MUSTAFA\Desktop\garfie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357562"/>
            <a:ext cx="3786214" cy="2567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2332037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4800" b="1" i="1" dirty="0" smtClean="0"/>
              <a:t>Mustafa ÇELİK</a:t>
            </a:r>
          </a:p>
          <a:p>
            <a:pPr algn="ctr">
              <a:buNone/>
            </a:pPr>
            <a:r>
              <a:rPr lang="tr-TR" sz="4800" b="1" i="1" dirty="0" smtClean="0"/>
              <a:t>Fen ve Teknoloji Öğretmeni</a:t>
            </a:r>
          </a:p>
          <a:p>
            <a:pPr algn="ctr">
              <a:buNone/>
            </a:pPr>
            <a:r>
              <a:rPr lang="tr-TR" sz="4800" b="1" i="1" dirty="0" smtClean="0"/>
              <a:t>Türk Telekom YİBO</a:t>
            </a:r>
          </a:p>
          <a:p>
            <a:pPr algn="ctr">
              <a:buNone/>
            </a:pPr>
            <a:r>
              <a:rPr lang="tr-TR" sz="4800" b="1" i="1" dirty="0" smtClean="0"/>
              <a:t>Digor/KARS</a:t>
            </a:r>
            <a:endParaRPr lang="tr-TR" sz="4800" b="1" i="1" dirty="0"/>
          </a:p>
        </p:txBody>
      </p:sp>
      <p:pic>
        <p:nvPicPr>
          <p:cNvPr id="2050" name="Picture 2" descr="C:\Users\MUSTAFA\Desktop\strateji\LOGOMU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0034" y="79512"/>
            <a:ext cx="3500462" cy="2621491"/>
          </a:xfrm>
          <a:prstGeom prst="rect">
            <a:avLst/>
          </a:prstGeom>
          <a:noFill/>
        </p:spPr>
      </p:pic>
      <p:pic>
        <p:nvPicPr>
          <p:cNvPr id="2" name="Picture 2" descr="D:\FLASH OLARAK DÜZENLENENCEK SUNULAR\özgün slayttt\77\ÜNİTE 4 MADDENİN YAPISI ve ÖZELLİKLERİ\fenci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37312"/>
            <a:ext cx="1761953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643050"/>
            <a:ext cx="3328982" cy="4389120"/>
          </a:xfrm>
        </p:spPr>
        <p:txBody>
          <a:bodyPr/>
          <a:lstStyle/>
          <a:p>
            <a:r>
              <a:rPr lang="tr-TR" dirty="0" smtClean="0"/>
              <a:t>Diş dolgusunun yapımı dâhil birçok alanda cıva elementi kullanılır. Sıcaklık ölçmek için kullandığımız termometrelerin içinde de cıva elementi bulunur.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1084" y="2511276"/>
            <a:ext cx="5286412" cy="204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2357430"/>
            <a:ext cx="3829048" cy="2993718"/>
          </a:xfrm>
        </p:spPr>
        <p:txBody>
          <a:bodyPr/>
          <a:lstStyle/>
          <a:p>
            <a:r>
              <a:rPr lang="tr-TR" dirty="0" smtClean="0"/>
              <a:t>Mutfakta kullandığımız eşyalarımızın bir kısmı ve bazı süs eşyalarımız bakır elementinden yapılmıştır.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428868"/>
            <a:ext cx="432932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14348" y="1428736"/>
            <a:ext cx="7901014" cy="1493520"/>
          </a:xfrm>
        </p:spPr>
        <p:txBody>
          <a:bodyPr>
            <a:normAutofit/>
          </a:bodyPr>
          <a:lstStyle/>
          <a:p>
            <a:r>
              <a:rPr lang="tr-TR" dirty="0" smtClean="0"/>
              <a:t>Altın ve gümüş elementleri, süs eşyası olarak kullanılır. Ayrıca gümüş mutfak eşyalarında da kullanılır.</a:t>
            </a:r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357562"/>
            <a:ext cx="8001056" cy="187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1142984"/>
            <a:ext cx="3829048" cy="4714908"/>
          </a:xfrm>
        </p:spPr>
        <p:txBody>
          <a:bodyPr>
            <a:normAutofit/>
          </a:bodyPr>
          <a:lstStyle/>
          <a:p>
            <a:r>
              <a:rPr lang="tr-TR" dirty="0" smtClean="0"/>
              <a:t>İyot elementi deniz ürünlerinde ve iyotlu sofra tuzunda bol miktarda bulunmaktadır.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Çinko elementi de mutfak eşyalarında, pillerde kullanılmaktadır.</a:t>
            </a:r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42984"/>
            <a:ext cx="4075356" cy="175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636" y="3524046"/>
            <a:ext cx="428151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1214422"/>
            <a:ext cx="3971924" cy="4824426"/>
          </a:xfrm>
        </p:spPr>
        <p:txBody>
          <a:bodyPr>
            <a:normAutofit/>
          </a:bodyPr>
          <a:lstStyle/>
          <a:p>
            <a:r>
              <a:rPr lang="tr-TR" dirty="0" smtClean="0"/>
              <a:t>Marul, pekmez gibi besinlerimizde ve vücudumuzda dolaşan kanda demir elementinin atomları bulunmaktadır.</a:t>
            </a:r>
          </a:p>
          <a:p>
            <a:r>
              <a:rPr lang="tr-TR" dirty="0" smtClean="0"/>
              <a:t>Ayrıca bazı inşaat malzemeleri ile </a:t>
            </a:r>
            <a:r>
              <a:rPr lang="pt-BR" dirty="0" smtClean="0"/>
              <a:t>demir parmaklıklar da demir elementinden</a:t>
            </a:r>
            <a:r>
              <a:rPr lang="tr-TR" dirty="0" smtClean="0"/>
              <a:t> yapılmaktadır.</a:t>
            </a:r>
            <a:endParaRPr lang="tr-T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928670"/>
            <a:ext cx="2071692" cy="243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428868"/>
            <a:ext cx="1638308" cy="246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857628"/>
            <a:ext cx="1857388" cy="248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30696" y="1696672"/>
            <a:ext cx="4114800" cy="4214842"/>
          </a:xfrm>
        </p:spPr>
        <p:txBody>
          <a:bodyPr/>
          <a:lstStyle/>
          <a:p>
            <a:r>
              <a:rPr lang="nb-NO" dirty="0" smtClean="0"/>
              <a:t>Krom elementi metal maddelerde sertlik</a:t>
            </a:r>
            <a:r>
              <a:rPr lang="tr-TR" dirty="0" smtClean="0"/>
              <a:t> sağlamada ve zırhlı araç yapımında kullanıldığı gibi yer fıstığı, yumurta sarısı, peynir, üzüm </a:t>
            </a:r>
            <a:r>
              <a:rPr lang="da-DK" dirty="0" smtClean="0"/>
              <a:t>suyu gibi gıda maddelerinde de bulunur.</a:t>
            </a:r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6934" y="1910986"/>
            <a:ext cx="419141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57224" y="1285860"/>
            <a:ext cx="7286676" cy="2565090"/>
          </a:xfrm>
        </p:spPr>
        <p:txBody>
          <a:bodyPr/>
          <a:lstStyle/>
          <a:p>
            <a:r>
              <a:rPr lang="tr-TR" dirty="0" smtClean="0"/>
              <a:t>Element adları türkülerimize, şarkılarımıza bile konu olmuştur.</a:t>
            </a:r>
          </a:p>
          <a:p>
            <a:pPr>
              <a:buNone/>
            </a:pPr>
            <a:r>
              <a:rPr lang="tr-TR" i="1" dirty="0" smtClean="0"/>
              <a:t>	</a:t>
            </a:r>
            <a:r>
              <a:rPr lang="tr-TR" i="1" dirty="0" err="1" smtClean="0"/>
              <a:t>Düriye'min</a:t>
            </a:r>
            <a:r>
              <a:rPr lang="tr-TR" i="1" dirty="0" smtClean="0"/>
              <a:t> güğümleri kalaylı ah kalaylı,</a:t>
            </a:r>
          </a:p>
          <a:p>
            <a:pPr>
              <a:buNone/>
            </a:pPr>
            <a:r>
              <a:rPr lang="tr-TR" i="1" dirty="0" smtClean="0"/>
              <a:t>	Fistan giymiş etekleri alaylı...</a:t>
            </a:r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6868" y="3547654"/>
            <a:ext cx="5072098" cy="28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314</TotalTime>
  <Words>759</Words>
  <Application>Microsoft Office PowerPoint</Application>
  <PresentationFormat>Ekran Gösterisi (4:3)</PresentationFormat>
  <Paragraphs>55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0" baseType="lpstr">
      <vt:lpstr>Akış</vt:lpstr>
      <vt:lpstr>MADDENİN YAPISI ve ÖZELLİKLERİ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Elementlerin Adlandırılması</vt:lpstr>
      <vt:lpstr>PowerPoint Sunusu</vt:lpstr>
      <vt:lpstr>PowerPoint Sunusu</vt:lpstr>
      <vt:lpstr>PowerPoint Sunusu</vt:lpstr>
      <vt:lpstr>Sık karşılaşılan elementler ve sembolleri</vt:lpstr>
      <vt:lpstr>İlk 20 element ve sembolleri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HÜCRE BÖLÜNMESİ VE KALITIM</dc:title>
  <dc:creator>MUSTAFA</dc:creator>
  <cp:lastModifiedBy>fikret ünlü</cp:lastModifiedBy>
  <cp:revision>46</cp:revision>
  <dcterms:created xsi:type="dcterms:W3CDTF">2010-10-17T16:29:05Z</dcterms:created>
  <dcterms:modified xsi:type="dcterms:W3CDTF">2011-05-16T17:49:47Z</dcterms:modified>
</cp:coreProperties>
</file>