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6" r:id="rId3"/>
    <p:sldId id="267" r:id="rId4"/>
    <p:sldId id="268" r:id="rId5"/>
    <p:sldId id="269" r:id="rId6"/>
    <p:sldId id="270" r:id="rId7"/>
    <p:sldId id="26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61CD9-AFDA-4A22-9D01-94E2FE6D82A3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A87FB-3F92-4BA6-A6B9-0A525FAA1D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41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B69BC9-20B7-4407-86D4-1BB326BD48AC}" type="datetimeFigureOut">
              <a:rPr lang="tr-TR" smtClean="0"/>
              <a:pPr/>
              <a:t>16.05.2011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A3090C-63E5-4E4C-8F8F-08EDCC3B14D4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3332" y="3000372"/>
            <a:ext cx="9001156" cy="1470025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MADDENİN HALLERİ ve 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57290" y="4643446"/>
            <a:ext cx="6400800" cy="785818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Enerji Dönüşümü ve Öz ısı</a:t>
            </a:r>
            <a:endParaRPr lang="tr-TR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14290"/>
            <a:ext cx="4025908" cy="3014997"/>
          </a:xfrm>
          <a:prstGeom prst="rect">
            <a:avLst/>
          </a:prstGeom>
          <a:noFill/>
        </p:spPr>
      </p:pic>
      <p:sp>
        <p:nvSpPr>
          <p:cNvPr id="5" name="2 Alt Başlık"/>
          <p:cNvSpPr txBox="1">
            <a:spLocks/>
          </p:cNvSpPr>
          <p:nvPr/>
        </p:nvSpPr>
        <p:spPr>
          <a:xfrm>
            <a:off x="5214910" y="6143644"/>
            <a:ext cx="3929090" cy="50006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Mustafa ÇELİK</a:t>
            </a:r>
            <a:endParaRPr kumimoji="0" lang="tr-TR" sz="2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D:\FLASH OLARAK DÜZENLENENCEK SUNULAR\özgün slayttt\88\ÜNİTE 5 MADDENİN HALLERİ ve ISI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474" y="6246039"/>
            <a:ext cx="1737180" cy="61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642918"/>
            <a:ext cx="4786346" cy="584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2779404"/>
          </a:xfrm>
        </p:spPr>
        <p:txBody>
          <a:bodyPr/>
          <a:lstStyle/>
          <a:p>
            <a:r>
              <a:rPr lang="tr-TR" dirty="0" smtClean="0"/>
              <a:t>Ütü, bulaşık makinesi, çamaşır makinesi ve fırın gibi cihazlarda elektrik enerjisi ısı enerjisine dönüşmüştür. </a:t>
            </a:r>
          </a:p>
          <a:p>
            <a:r>
              <a:rPr lang="tr-TR" dirty="0" smtClean="0"/>
              <a:t>Henüz park eden bir aracın tekerleklerinin sıcak olması ve soğuk havada ellerimizi birbirine sürdüğümüzde ellerimizin ısınması, mekanik enerjinin ısı enerjisine dönüşmesiyle ilgilidir.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714356"/>
            <a:ext cx="27813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933950"/>
            <a:ext cx="21526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5143512"/>
            <a:ext cx="29432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1000108"/>
            <a:ext cx="19621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maddeye aktarılan ısı arttıkça maddenin sıcaklığı da artar. </a:t>
            </a:r>
          </a:p>
          <a:p>
            <a:r>
              <a:rPr lang="tr-TR" dirty="0" smtClean="0"/>
              <a:t>Bir maddenin değişik miktarlarına aynı miktarda ısı aktarıldığında maddelerdeki sıcaklık artışının farklı olur.</a:t>
            </a:r>
          </a:p>
          <a:p>
            <a:r>
              <a:rPr lang="tr-TR" dirty="0" smtClean="0"/>
              <a:t>Bir maddenin sıcaklığındaki artış, madde miktarına bağlı olduğu gibi </a:t>
            </a:r>
            <a:r>
              <a:rPr lang="tr-TR" u="sng" dirty="0" smtClean="0"/>
              <a:t>maddenin türüne de </a:t>
            </a:r>
            <a:r>
              <a:rPr lang="tr-TR" dirty="0" smtClean="0"/>
              <a:t>bağlıdır.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5181616"/>
          </a:xfrm>
        </p:spPr>
        <p:txBody>
          <a:bodyPr/>
          <a:lstStyle/>
          <a:p>
            <a:r>
              <a:rPr lang="tr-TR" dirty="0" smtClean="0"/>
              <a:t>Bir gram maddenin sıcaklığını 1     arttırmak için gerekli ısı miktarına o maddenin </a:t>
            </a:r>
            <a:r>
              <a:rPr lang="tr-TR" b="1" dirty="0" smtClean="0"/>
              <a:t>öz ısısı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Isı birimi olan "kalori" suyun öz ısısı esas alınarak tarif edilmiştir. 1 g suyun sıcaklığını 1      arttırmak için gerekli ısı miktarı 1 kaloridir. Bundan dolayı öz ısı </a:t>
            </a:r>
            <a:r>
              <a:rPr lang="tr-TR" dirty="0" err="1" smtClean="0"/>
              <a:t>cal</a:t>
            </a:r>
            <a:r>
              <a:rPr lang="tr-TR" dirty="0" smtClean="0"/>
              <a:t>/g        veya J/g       birimleriyle ifade edilir. </a:t>
            </a:r>
          </a:p>
          <a:p>
            <a:r>
              <a:rPr lang="tr-TR" dirty="0" smtClean="0"/>
              <a:t>1 kalori 4,18 </a:t>
            </a:r>
            <a:r>
              <a:rPr lang="tr-TR" dirty="0" err="1" smtClean="0"/>
              <a:t>J'dür</a:t>
            </a:r>
            <a:r>
              <a:rPr lang="tr-TR" dirty="0" smtClean="0"/>
              <a:t>. O halde suyun öz ısısı 4,18 J/g      olur.</a:t>
            </a:r>
            <a:endParaRPr lang="tr-T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254178"/>
            <a:ext cx="357190" cy="34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526810"/>
            <a:ext cx="357189" cy="34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286124"/>
            <a:ext cx="357189" cy="34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4302" y="3286124"/>
            <a:ext cx="357189" cy="34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786190"/>
            <a:ext cx="357189" cy="34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876394"/>
            <a:ext cx="9143999" cy="112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94856" y="4143380"/>
            <a:ext cx="8229600" cy="1395402"/>
          </a:xfrm>
        </p:spPr>
        <p:txBody>
          <a:bodyPr/>
          <a:lstStyle/>
          <a:p>
            <a:r>
              <a:rPr lang="tr-TR" dirty="0" smtClean="0"/>
              <a:t>Öz ısısı düşük olan madde daha kolay ısınır ve daha kısa sürede soğur. 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528" y="1285860"/>
            <a:ext cx="874877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800" b="1" i="1" dirty="0" smtClean="0"/>
              <a:t>Mustafa ÇELİK</a:t>
            </a:r>
          </a:p>
          <a:p>
            <a:pPr algn="ctr">
              <a:buNone/>
            </a:pPr>
            <a:r>
              <a:rPr lang="tr-TR" sz="4800" b="1" i="1" dirty="0" smtClean="0"/>
              <a:t>Fen ve Teknoloji Öğretmeni</a:t>
            </a:r>
          </a:p>
          <a:p>
            <a:pPr algn="ctr">
              <a:buNone/>
            </a:pPr>
            <a:r>
              <a:rPr lang="tr-TR" sz="4800" b="1" i="1" dirty="0" smtClean="0"/>
              <a:t>Türk Telekom YİBO</a:t>
            </a:r>
          </a:p>
          <a:p>
            <a:pPr algn="ctr">
              <a:buNone/>
            </a:pPr>
            <a:r>
              <a:rPr lang="tr-TR" sz="4800" b="1" i="1" dirty="0" smtClean="0"/>
              <a:t>Digor/KARS</a:t>
            </a:r>
            <a:endParaRPr lang="tr-TR" sz="4800" b="1" i="1" dirty="0"/>
          </a:p>
        </p:txBody>
      </p:sp>
      <p:pic>
        <p:nvPicPr>
          <p:cNvPr id="2050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0034" y="79512"/>
            <a:ext cx="3500462" cy="2621491"/>
          </a:xfrm>
          <a:prstGeom prst="rect">
            <a:avLst/>
          </a:prstGeom>
          <a:noFill/>
        </p:spPr>
      </p:pic>
      <p:pic>
        <p:nvPicPr>
          <p:cNvPr id="2" name="Picture 2" descr="D:\FLASH OLARAK DÜZENLENENCEK SUNULAR\özgün slayttt\88\ÜNİTE 5 MADDENİN HALLERİ ve ISI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09320"/>
            <a:ext cx="1557543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</TotalTime>
  <Words>183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MADDENİN HALLERİ ve 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 BÖLÜNMESİ VE KALITIM</dc:title>
  <dc:creator>MUSTAFA</dc:creator>
  <cp:lastModifiedBy>fikret ünlü</cp:lastModifiedBy>
  <cp:revision>59</cp:revision>
  <dcterms:created xsi:type="dcterms:W3CDTF">2010-10-17T16:29:05Z</dcterms:created>
  <dcterms:modified xsi:type="dcterms:W3CDTF">2011-05-16T18:12:33Z</dcterms:modified>
</cp:coreProperties>
</file>