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4" autoAdjust="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61CD9-AFDA-4A22-9D01-94E2FE6D82A3}" type="datetimeFigureOut">
              <a:rPr lang="tr-TR" smtClean="0"/>
              <a:pPr/>
              <a:t>16.05.2011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A87FB-3F92-4BA6-A6B9-0A525FAA1D43}" type="slidenum">
              <a:rPr lang="tr-TR" smtClean="0"/>
              <a:pPr/>
              <a:t>‹#›</a:t>
            </a:fld>
            <a:endParaRPr lang="tr-TR"/>
          </a:p>
        </p:txBody>
      </p:sp>
    </p:spTree>
    <p:extLst>
      <p:ext uri="{BB962C8B-B14F-4D97-AF65-F5344CB8AC3E}">
        <p14:creationId xmlns:p14="http://schemas.microsoft.com/office/powerpoint/2010/main" val="353035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03A87FB-3F92-4BA6-A6B9-0A525FAA1D43}" type="slidenum">
              <a:rPr lang="tr-TR" smtClean="0"/>
              <a:pPr/>
              <a:t>17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A3090C-63E5-4E4C-8F8F-08EDCC3B14D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B69BC9-20B7-4407-86D4-1BB326BD48AC}" type="datetimeFigureOut">
              <a:rPr lang="tr-TR" smtClean="0"/>
              <a:pPr/>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A3090C-63E5-4E4C-8F8F-08EDCC3B14D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3332" y="3000372"/>
            <a:ext cx="9001156" cy="1470025"/>
          </a:xfrm>
        </p:spPr>
        <p:txBody>
          <a:bodyPr>
            <a:normAutofit/>
          </a:bodyPr>
          <a:lstStyle/>
          <a:p>
            <a:pPr algn="ctr"/>
            <a:r>
              <a:rPr lang="tr-TR" dirty="0" smtClean="0"/>
              <a:t>CANLILAR ve ENERJİ İLİŞKİLERİ</a:t>
            </a:r>
            <a:endParaRPr lang="tr-TR" dirty="0"/>
          </a:p>
        </p:txBody>
      </p:sp>
      <p:sp>
        <p:nvSpPr>
          <p:cNvPr id="3" name="2 Alt Başlık"/>
          <p:cNvSpPr>
            <a:spLocks noGrp="1"/>
          </p:cNvSpPr>
          <p:nvPr>
            <p:ph type="subTitle" idx="1"/>
          </p:nvPr>
        </p:nvSpPr>
        <p:spPr>
          <a:xfrm>
            <a:off x="714348" y="4643446"/>
            <a:ext cx="7858180" cy="785818"/>
          </a:xfrm>
        </p:spPr>
        <p:txBody>
          <a:bodyPr>
            <a:normAutofit/>
          </a:bodyPr>
          <a:lstStyle/>
          <a:p>
            <a:pPr algn="ctr"/>
            <a:r>
              <a:rPr lang="tr-TR" sz="3600" dirty="0" smtClean="0">
                <a:solidFill>
                  <a:srgbClr val="FF0000"/>
                </a:solidFill>
              </a:rPr>
              <a:t>Enerji Kaynakları ve Geri Dönüşüm</a:t>
            </a:r>
            <a:endParaRPr lang="tr-TR" sz="3600" dirty="0">
              <a:solidFill>
                <a:srgbClr val="FF0000"/>
              </a:solidFill>
            </a:endParaRPr>
          </a:p>
        </p:txBody>
      </p:sp>
      <p:pic>
        <p:nvPicPr>
          <p:cNvPr id="1026" name="Picture 2" descr="C:\Users\MUSTAFA\Desktop\strateji\LOGOMUZ.png"/>
          <p:cNvPicPr>
            <a:picLocks noChangeAspect="1" noChangeArrowheads="1"/>
          </p:cNvPicPr>
          <p:nvPr/>
        </p:nvPicPr>
        <p:blipFill>
          <a:blip r:embed="rId2" cstate="print"/>
          <a:srcRect/>
          <a:stretch>
            <a:fillRect/>
          </a:stretch>
        </p:blipFill>
        <p:spPr bwMode="auto">
          <a:xfrm>
            <a:off x="2571736" y="214290"/>
            <a:ext cx="4025908" cy="3014997"/>
          </a:xfrm>
          <a:prstGeom prst="rect">
            <a:avLst/>
          </a:prstGeom>
          <a:noFill/>
        </p:spPr>
      </p:pic>
      <p:sp>
        <p:nvSpPr>
          <p:cNvPr id="5" name="2 Alt Başlık"/>
          <p:cNvSpPr txBox="1">
            <a:spLocks/>
          </p:cNvSpPr>
          <p:nvPr/>
        </p:nvSpPr>
        <p:spPr>
          <a:xfrm>
            <a:off x="5214910" y="6143644"/>
            <a:ext cx="3929090" cy="50006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000" b="1" i="1" u="none" strike="noStrike" kern="1200" cap="none" spc="0" normalizeH="0" baseline="0" noProof="0" dirty="0" smtClean="0">
                <a:ln>
                  <a:noFill/>
                </a:ln>
                <a:solidFill>
                  <a:schemeClr val="bg1"/>
                </a:solidFill>
                <a:effectLst/>
                <a:uLnTx/>
                <a:uFillTx/>
                <a:latin typeface="+mn-lt"/>
                <a:ea typeface="+mn-ea"/>
                <a:cs typeface="+mn-cs"/>
              </a:rPr>
              <a:t>Mustafa ÇELİK</a:t>
            </a:r>
            <a:endParaRPr kumimoji="0" lang="tr-TR" sz="2000" b="1" i="1"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2" descr="D:\FLASH OLARAK DÜZENLENENCEK SUNULAR\özgün slayttt\88\ÜNİTE 6 CANLILAR ve ENERJİ İLİŞKİLERİ\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348435"/>
            <a:ext cx="1446507" cy="509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785926"/>
            <a:ext cx="4257676" cy="4286280"/>
          </a:xfrm>
        </p:spPr>
        <p:txBody>
          <a:bodyPr>
            <a:normAutofit/>
          </a:bodyPr>
          <a:lstStyle/>
          <a:p>
            <a:r>
              <a:rPr lang="tr-TR" b="1" dirty="0" smtClean="0">
                <a:solidFill>
                  <a:srgbClr val="FF0000"/>
                </a:solidFill>
              </a:rPr>
              <a:t>Jeotermal Enerji:</a:t>
            </a:r>
            <a:r>
              <a:rPr lang="tr-TR" dirty="0" smtClean="0"/>
              <a:t> Latincede "</a:t>
            </a:r>
            <a:r>
              <a:rPr lang="tr-TR" dirty="0" err="1" smtClean="0"/>
              <a:t>Jeo</a:t>
            </a:r>
            <a:r>
              <a:rPr lang="tr-TR" dirty="0" smtClean="0"/>
              <a:t>" yer, "termal" ısı anlamına gelir. Jeotermal enerji yeryüzünün iç tabakalarında bulunan sıcak su ya da buhardan yararlanarak elde edilir. </a:t>
            </a:r>
            <a:endParaRPr lang="tr-TR" b="1" dirty="0">
              <a:solidFill>
                <a:srgbClr val="FF0000"/>
              </a:solidFill>
            </a:endParaRPr>
          </a:p>
        </p:txBody>
      </p:sp>
      <p:pic>
        <p:nvPicPr>
          <p:cNvPr id="9219" name="Picture 3"/>
          <p:cNvPicPr>
            <a:picLocks noChangeAspect="1" noChangeArrowheads="1"/>
          </p:cNvPicPr>
          <p:nvPr/>
        </p:nvPicPr>
        <p:blipFill>
          <a:blip r:embed="rId2" cstate="print"/>
          <a:srcRect/>
          <a:stretch>
            <a:fillRect/>
          </a:stretch>
        </p:blipFill>
        <p:spPr bwMode="auto">
          <a:xfrm>
            <a:off x="5429256" y="1785926"/>
            <a:ext cx="2776465" cy="335758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5114932" cy="5429288"/>
          </a:xfrm>
        </p:spPr>
        <p:txBody>
          <a:bodyPr>
            <a:normAutofit fontScale="92500"/>
          </a:bodyPr>
          <a:lstStyle/>
          <a:p>
            <a:r>
              <a:rPr lang="tr-TR" dirty="0" smtClean="0"/>
              <a:t>Jeotermal enerjinin ilk kullanım alanları kaplıcalardır. 20. yüzyılın başlarından itibaren elektrik enerjisi üretimi için jeotermal güç santralleri kurulmaya başlanmıştır. Ülkemiz jeotermal enerji kaynakları açısından zengindir.</a:t>
            </a:r>
          </a:p>
          <a:p>
            <a:r>
              <a:rPr lang="tr-TR" dirty="0" smtClean="0"/>
              <a:t> Jeotermal enerjiden evlerin ve seraların ısıtılması, dokuma sanayisi, konservecilik gibi daha birçok alanda yararlanılır. </a:t>
            </a:r>
          </a:p>
          <a:p>
            <a:r>
              <a:rPr lang="tr-TR" u="sng" dirty="0" smtClean="0"/>
              <a:t>Jeotermal enerji kullanımı çevreye ve atmosfere atık madde verilmesine neden olmaz.</a:t>
            </a:r>
            <a:endParaRPr lang="tr-TR" b="1" u="sng" dirty="0" smtClean="0">
              <a:solidFill>
                <a:srgbClr val="FF0000"/>
              </a:solidFill>
            </a:endParaRPr>
          </a:p>
          <a:p>
            <a:endParaRPr lang="tr-TR" dirty="0"/>
          </a:p>
        </p:txBody>
      </p:sp>
      <p:pic>
        <p:nvPicPr>
          <p:cNvPr id="10242" name="Picture 2" descr="C:\Users\MUSTAFA\Desktop\turkiyede_kaplicalar.jpg"/>
          <p:cNvPicPr>
            <a:picLocks noChangeAspect="1" noChangeArrowheads="1"/>
          </p:cNvPicPr>
          <p:nvPr/>
        </p:nvPicPr>
        <p:blipFill>
          <a:blip r:embed="rId2" cstate="print"/>
          <a:srcRect/>
          <a:stretch>
            <a:fillRect/>
          </a:stretch>
        </p:blipFill>
        <p:spPr bwMode="auto">
          <a:xfrm>
            <a:off x="5715008" y="1071546"/>
            <a:ext cx="3209141" cy="2286016"/>
          </a:xfrm>
          <a:prstGeom prst="rect">
            <a:avLst/>
          </a:prstGeom>
          <a:noFill/>
        </p:spPr>
      </p:pic>
      <p:pic>
        <p:nvPicPr>
          <p:cNvPr id="10243" name="Picture 3" descr="C:\Users\MUSTAFA\Desktop\imagesCAVKRX3G.jpg"/>
          <p:cNvPicPr>
            <a:picLocks noChangeAspect="1" noChangeArrowheads="1"/>
          </p:cNvPicPr>
          <p:nvPr/>
        </p:nvPicPr>
        <p:blipFill>
          <a:blip r:embed="rId3" cstate="print"/>
          <a:srcRect/>
          <a:stretch>
            <a:fillRect/>
          </a:stretch>
        </p:blipFill>
        <p:spPr bwMode="auto">
          <a:xfrm>
            <a:off x="5715009" y="3720874"/>
            <a:ext cx="3210612" cy="260459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142984"/>
            <a:ext cx="3929090" cy="5000660"/>
          </a:xfrm>
        </p:spPr>
        <p:txBody>
          <a:bodyPr/>
          <a:lstStyle/>
          <a:p>
            <a:r>
              <a:rPr lang="tr-TR" b="1" dirty="0" smtClean="0">
                <a:solidFill>
                  <a:srgbClr val="FF0000"/>
                </a:solidFill>
              </a:rPr>
              <a:t>Güneş enerjisi: </a:t>
            </a:r>
            <a:r>
              <a:rPr lang="tr-TR" dirty="0" smtClean="0"/>
              <a:t>Güneş; rüzgârların oluşması, suyun hareketi, bitkilerin büyümesi gibi birçok olayın gerçekleşmesini sağlar. </a:t>
            </a:r>
          </a:p>
          <a:p>
            <a:r>
              <a:rPr lang="tr-TR" dirty="0" smtClean="0"/>
              <a:t>Ülkemizin coğrafi konumu güneş enerjisinden yararlanmak için oldukça elverişlidir.</a:t>
            </a:r>
            <a:endParaRPr lang="tr-TR" b="1" dirty="0">
              <a:solidFill>
                <a:srgbClr val="FF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4677321" y="857232"/>
            <a:ext cx="4167194" cy="57360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4686304" cy="5395930"/>
          </a:xfrm>
        </p:spPr>
        <p:txBody>
          <a:bodyPr>
            <a:normAutofit fontScale="92500" lnSpcReduction="20000"/>
          </a:bodyPr>
          <a:lstStyle/>
          <a:p>
            <a:r>
              <a:rPr lang="tr-TR" b="1" dirty="0" err="1" smtClean="0">
                <a:solidFill>
                  <a:srgbClr val="FF0000"/>
                </a:solidFill>
              </a:rPr>
              <a:t>Biyokütle</a:t>
            </a:r>
            <a:r>
              <a:rPr lang="tr-TR" b="1" dirty="0" smtClean="0">
                <a:solidFill>
                  <a:srgbClr val="FF0000"/>
                </a:solidFill>
              </a:rPr>
              <a:t> (Bitki ve Hayvan Atıkları) Enerjisi:</a:t>
            </a:r>
            <a:r>
              <a:rPr lang="tr-TR" dirty="0" smtClean="0"/>
              <a:t>Bitki ve hayvan atıklarından yararlanılarak elde edilen enerji </a:t>
            </a:r>
            <a:r>
              <a:rPr lang="tr-TR" dirty="0" err="1" smtClean="0"/>
              <a:t>biyokütle</a:t>
            </a:r>
            <a:r>
              <a:rPr lang="tr-TR" dirty="0" smtClean="0"/>
              <a:t> enerjisi olarak adlandırılır. </a:t>
            </a:r>
          </a:p>
          <a:p>
            <a:r>
              <a:rPr lang="tr-TR" dirty="0" err="1" smtClean="0"/>
              <a:t>Biyokütle</a:t>
            </a:r>
            <a:r>
              <a:rPr lang="tr-TR" dirty="0" smtClean="0"/>
              <a:t> enerjisi; çiftlik hayvanlarının dışkıları, besin atıkları, ölü ağaçlar, ağaç dalları, ekinler, odun parçaları, ağaç kabuğu ve talaştan elde edilebilir. </a:t>
            </a:r>
          </a:p>
          <a:p>
            <a:r>
              <a:rPr lang="tr-TR" dirty="0" smtClean="0"/>
              <a:t>Bitkilerden </a:t>
            </a:r>
            <a:r>
              <a:rPr lang="tr-TR" dirty="0" err="1" smtClean="0"/>
              <a:t>biyodizel</a:t>
            </a:r>
            <a:r>
              <a:rPr lang="tr-TR" dirty="0" smtClean="0"/>
              <a:t>, </a:t>
            </a:r>
            <a:r>
              <a:rPr lang="tr-TR" dirty="0" err="1" smtClean="0"/>
              <a:t>biyoetanol</a:t>
            </a:r>
            <a:r>
              <a:rPr lang="tr-TR" dirty="0" smtClean="0"/>
              <a:t> elde etmek ise modern yöntemlerin kullanıldığı uygulamalardır.</a:t>
            </a:r>
            <a:endParaRPr lang="tr-TR" b="1" dirty="0">
              <a:solidFill>
                <a:srgbClr val="FF0000"/>
              </a:solidFill>
            </a:endParaRPr>
          </a:p>
        </p:txBody>
      </p:sp>
      <p:pic>
        <p:nvPicPr>
          <p:cNvPr id="12291" name="Picture 3"/>
          <p:cNvPicPr>
            <a:picLocks noChangeAspect="1" noChangeArrowheads="1"/>
          </p:cNvPicPr>
          <p:nvPr/>
        </p:nvPicPr>
        <p:blipFill>
          <a:blip r:embed="rId2" cstate="print"/>
          <a:srcRect/>
          <a:stretch>
            <a:fillRect/>
          </a:stretch>
        </p:blipFill>
        <p:spPr bwMode="auto">
          <a:xfrm>
            <a:off x="5500694" y="1785926"/>
            <a:ext cx="3396987" cy="321471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642918"/>
            <a:ext cx="5472122" cy="6215082"/>
          </a:xfrm>
        </p:spPr>
        <p:txBody>
          <a:bodyPr>
            <a:normAutofit fontScale="92500" lnSpcReduction="10000"/>
          </a:bodyPr>
          <a:lstStyle/>
          <a:p>
            <a:r>
              <a:rPr lang="nn-NO" dirty="0" smtClean="0"/>
              <a:t>Biyokütle enerjisi elde edilecek atıklar</a:t>
            </a:r>
            <a:r>
              <a:rPr lang="tr-TR" dirty="0" smtClean="0"/>
              <a:t> ve kalıntılar, güç santraline getirilir. Burada atık çukuruna boşaltılır ve yakılır. Yanma sırasında ortaya çıkan sıcak gazlar çeşitli işlemlerden geçirilerek elektrik enerjisi üretmek için kullanılır. </a:t>
            </a:r>
          </a:p>
          <a:p>
            <a:r>
              <a:rPr lang="tr-TR" dirty="0" err="1" smtClean="0"/>
              <a:t>Biyokütleden</a:t>
            </a:r>
            <a:r>
              <a:rPr lang="tr-TR" dirty="0" smtClean="0"/>
              <a:t> enerji elde etmenin başka bir yolu da atık ve kalıntıları, bekletme tanklarında çürümeye bırakmaktır. Bu tanklarda çürüyen atıklardan metan gazı üretilir. Bu gaz, daha sonra ısıtma amacıyla yakılır.</a:t>
            </a:r>
          </a:p>
          <a:p>
            <a:r>
              <a:rPr lang="tr-TR" dirty="0" smtClean="0"/>
              <a:t>Aynı yöntem, hayvanların dışkılarıyla da uygulanabilir. Fosil yakıtlara göre daha çevreci bir enerji olan </a:t>
            </a:r>
            <a:r>
              <a:rPr lang="tr-TR" dirty="0" err="1" smtClean="0"/>
              <a:t>biyokütleden</a:t>
            </a:r>
            <a:r>
              <a:rPr lang="tr-TR" dirty="0" smtClean="0"/>
              <a:t> enerji elde etmenin yeni yolları araştırılmaktadır.</a:t>
            </a:r>
            <a:endParaRPr lang="tr-TR" dirty="0"/>
          </a:p>
        </p:txBody>
      </p:sp>
      <p:pic>
        <p:nvPicPr>
          <p:cNvPr id="13315" name="Picture 3" descr="C:\Users\MUSTAFA\Desktop\biomass.jpg"/>
          <p:cNvPicPr>
            <a:picLocks noChangeAspect="1" noChangeArrowheads="1"/>
          </p:cNvPicPr>
          <p:nvPr/>
        </p:nvPicPr>
        <p:blipFill>
          <a:blip r:embed="rId2" cstate="print"/>
          <a:srcRect/>
          <a:stretch>
            <a:fillRect/>
          </a:stretch>
        </p:blipFill>
        <p:spPr bwMode="auto">
          <a:xfrm>
            <a:off x="5729494" y="1357298"/>
            <a:ext cx="3310002" cy="43418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1285852" y="1071546"/>
            <a:ext cx="6572296" cy="550514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632666"/>
          </a:xfrm>
        </p:spPr>
        <p:txBody>
          <a:bodyPr>
            <a:normAutofit/>
          </a:bodyPr>
          <a:lstStyle/>
          <a:p>
            <a:pPr algn="ctr"/>
            <a:r>
              <a:rPr lang="tr-TR" sz="3200" dirty="0" smtClean="0"/>
              <a:t>Geri Dönüşüm</a:t>
            </a:r>
            <a:endParaRPr lang="tr-TR" sz="3200" dirty="0"/>
          </a:p>
        </p:txBody>
      </p:sp>
      <p:pic>
        <p:nvPicPr>
          <p:cNvPr id="15362" name="Picture 2" descr="C:\Users\MUSTAFA\Desktop\geri-donusum-nedir-2.jpg"/>
          <p:cNvPicPr>
            <a:picLocks noChangeAspect="1" noChangeArrowheads="1"/>
          </p:cNvPicPr>
          <p:nvPr/>
        </p:nvPicPr>
        <p:blipFill>
          <a:blip r:embed="rId2" cstate="print"/>
          <a:srcRect/>
          <a:stretch>
            <a:fillRect/>
          </a:stretch>
        </p:blipFill>
        <p:spPr bwMode="auto">
          <a:xfrm>
            <a:off x="5143500" y="2357430"/>
            <a:ext cx="4000500" cy="3228975"/>
          </a:xfrm>
          <a:prstGeom prst="rect">
            <a:avLst/>
          </a:prstGeom>
          <a:noFill/>
        </p:spPr>
      </p:pic>
      <p:sp>
        <p:nvSpPr>
          <p:cNvPr id="3" name="2 İçerik Yer Tutucusu"/>
          <p:cNvSpPr>
            <a:spLocks noGrp="1"/>
          </p:cNvSpPr>
          <p:nvPr>
            <p:ph idx="1"/>
          </p:nvPr>
        </p:nvSpPr>
        <p:spPr>
          <a:xfrm>
            <a:off x="457200" y="1500174"/>
            <a:ext cx="5043494" cy="4824426"/>
          </a:xfrm>
        </p:spPr>
        <p:txBody>
          <a:bodyPr>
            <a:normAutofit lnSpcReduction="10000"/>
          </a:bodyPr>
          <a:lstStyle/>
          <a:p>
            <a:r>
              <a:rPr lang="tr-TR" b="1" dirty="0" smtClean="0"/>
              <a:t>Geri dönüşüm</a:t>
            </a:r>
            <a:r>
              <a:rPr lang="tr-TR" dirty="0" smtClean="0"/>
              <a:t>, kullanım dışı kalan atıkların ham madde olarak kullanılıp yeniden üretime katılmasıdır.</a:t>
            </a:r>
          </a:p>
          <a:p>
            <a:r>
              <a:rPr lang="tr-TR" dirty="0" smtClean="0"/>
              <a:t>Atıkların ayrı ayrı toplanıp cinslerine göre ayrılarak fiziksel, kimyasal veya biyolojik işlemlerle dönüştürülerek yeniden kullanılır hâle getirilmesi veya enerji elde etmek için kullanılması şeklindeki faaliyetlerin tümü geri dönüşümdür.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928934"/>
            <a:ext cx="8401080" cy="3571900"/>
          </a:xfrm>
        </p:spPr>
        <p:txBody>
          <a:bodyPr>
            <a:normAutofit lnSpcReduction="10000"/>
          </a:bodyPr>
          <a:lstStyle/>
          <a:p>
            <a:r>
              <a:rPr lang="tr-TR" dirty="0" smtClean="0"/>
              <a:t>Atıklarla baş edebilmek için en iyi çözüm; </a:t>
            </a:r>
          </a:p>
          <a:p>
            <a:pPr lvl="1">
              <a:buFont typeface="Wingdings" pitchFamily="2" charset="2"/>
              <a:buChar char="Ø"/>
            </a:pPr>
            <a:r>
              <a:rPr lang="tr-TR" dirty="0" smtClean="0"/>
              <a:t>Öncelikle daha az atık üretmeye çalışmak, </a:t>
            </a:r>
          </a:p>
          <a:p>
            <a:pPr lvl="1">
              <a:buFont typeface="Wingdings" pitchFamily="2" charset="2"/>
              <a:buChar char="Ø"/>
            </a:pPr>
            <a:r>
              <a:rPr lang="tr-TR" dirty="0" smtClean="0"/>
              <a:t>Daha sonra onları değerlendirmek için en uygun yolu bulmak, </a:t>
            </a:r>
          </a:p>
          <a:p>
            <a:pPr lvl="1">
              <a:buFont typeface="Wingdings" pitchFamily="2" charset="2"/>
              <a:buChar char="Ø"/>
            </a:pPr>
            <a:r>
              <a:rPr lang="tr-TR" dirty="0" smtClean="0"/>
              <a:t>Onarıp yeniden ya da başka bir amaçla kullanmaktır. </a:t>
            </a:r>
          </a:p>
          <a:p>
            <a:pPr lvl="1">
              <a:buFont typeface="Wingdings" pitchFamily="2" charset="2"/>
              <a:buChar char="Ø"/>
            </a:pPr>
            <a:r>
              <a:rPr lang="tr-TR" dirty="0" smtClean="0"/>
              <a:t>Ayrıca, geri kazanımla yeni maddelerin üretiminde kullanılması için çaba harcamak, </a:t>
            </a:r>
          </a:p>
          <a:p>
            <a:pPr lvl="1">
              <a:buFont typeface="Wingdings" pitchFamily="2" charset="2"/>
              <a:buChar char="Ø"/>
            </a:pPr>
            <a:r>
              <a:rPr lang="tr-TR" dirty="0" smtClean="0"/>
              <a:t>Başka bir çare kalmadığında da çöpe atarak çöp alanına göndermektir.</a:t>
            </a:r>
            <a:endParaRPr lang="tr-TR" dirty="0"/>
          </a:p>
        </p:txBody>
      </p:sp>
      <p:pic>
        <p:nvPicPr>
          <p:cNvPr id="16386" name="Picture 2"/>
          <p:cNvPicPr>
            <a:picLocks noChangeAspect="1" noChangeArrowheads="1"/>
          </p:cNvPicPr>
          <p:nvPr/>
        </p:nvPicPr>
        <p:blipFill>
          <a:blip r:embed="rId3" cstate="print"/>
          <a:srcRect/>
          <a:stretch>
            <a:fillRect/>
          </a:stretch>
        </p:blipFill>
        <p:spPr bwMode="auto">
          <a:xfrm>
            <a:off x="246531" y="1000108"/>
            <a:ext cx="8779165" cy="18573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00174"/>
            <a:ext cx="5186370" cy="4286280"/>
          </a:xfrm>
        </p:spPr>
        <p:txBody>
          <a:bodyPr/>
          <a:lstStyle/>
          <a:p>
            <a:r>
              <a:rPr lang="tr-TR" dirty="0" smtClean="0"/>
              <a:t>Geri dönüşüm logosunu gördüğümüz plastik, cam, metal ve kâğıt malzemeler atık maddelerden üretilmiş ürünlerdir. </a:t>
            </a:r>
          </a:p>
          <a:p>
            <a:r>
              <a:rPr lang="tr-TR" dirty="0" smtClean="0"/>
              <a:t>Tükettiğimiz maddeleri geri dönüşüm halkası içine katabildiğimiz zaman bunların ham madde olarak tekrar kullanılmasını sağlamış oluruz.</a:t>
            </a:r>
            <a:endParaRPr lang="tr-TR" dirty="0"/>
          </a:p>
        </p:txBody>
      </p:sp>
      <p:pic>
        <p:nvPicPr>
          <p:cNvPr id="17410" name="Picture 2"/>
          <p:cNvPicPr>
            <a:picLocks noChangeAspect="1" noChangeArrowheads="1"/>
          </p:cNvPicPr>
          <p:nvPr/>
        </p:nvPicPr>
        <p:blipFill>
          <a:blip r:embed="rId2" cstate="print"/>
          <a:srcRect/>
          <a:stretch>
            <a:fillRect/>
          </a:stretch>
        </p:blipFill>
        <p:spPr bwMode="auto">
          <a:xfrm>
            <a:off x="6031887" y="1928802"/>
            <a:ext cx="3112113" cy="30003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5186370" cy="5715040"/>
          </a:xfrm>
        </p:spPr>
        <p:txBody>
          <a:bodyPr>
            <a:normAutofit fontScale="92500"/>
          </a:bodyPr>
          <a:lstStyle/>
          <a:p>
            <a:r>
              <a:rPr lang="tr-TR" dirty="0" smtClean="0"/>
              <a:t>Geri dönüştürülebilen maddelerin ham madde olarak tekrar kullanılması, büyük miktarda enerji ve ham madde tasarrufu da sağlar. </a:t>
            </a:r>
          </a:p>
          <a:p>
            <a:r>
              <a:rPr lang="tr-TR" dirty="0" smtClean="0"/>
              <a:t>Örneğin alüminyumun geri dönüştürülerek kullanılması %35'e varan enerji tasarrufu sağlar. </a:t>
            </a:r>
          </a:p>
          <a:p>
            <a:r>
              <a:rPr lang="tr-TR" dirty="0" smtClean="0"/>
              <a:t>Bir başka geri dönüşüm uygulaması örneği de atıkların enerji üretmek için kullanılma yolu olan </a:t>
            </a:r>
            <a:r>
              <a:rPr lang="tr-TR" dirty="0" err="1" smtClean="0"/>
              <a:t>biyokütle</a:t>
            </a:r>
            <a:r>
              <a:rPr lang="tr-TR" dirty="0" smtClean="0"/>
              <a:t> enerjisidir.</a:t>
            </a:r>
          </a:p>
          <a:p>
            <a:r>
              <a:rPr lang="tr-TR" dirty="0" smtClean="0"/>
              <a:t>Bir ton atık kâğıdın, kâğıt hamuruna katılmasıyla 20 ağacın kesilmesini engelleyebiliyoruz</a:t>
            </a:r>
            <a:endParaRPr lang="tr-TR" dirty="0"/>
          </a:p>
        </p:txBody>
      </p:sp>
      <p:pic>
        <p:nvPicPr>
          <p:cNvPr id="18434" name="Picture 2"/>
          <p:cNvPicPr>
            <a:picLocks noChangeAspect="1" noChangeArrowheads="1"/>
          </p:cNvPicPr>
          <p:nvPr/>
        </p:nvPicPr>
        <p:blipFill>
          <a:blip r:embed="rId2" cstate="print"/>
          <a:srcRect/>
          <a:stretch>
            <a:fillRect/>
          </a:stretch>
        </p:blipFill>
        <p:spPr bwMode="auto">
          <a:xfrm>
            <a:off x="5814292" y="1928802"/>
            <a:ext cx="3329708" cy="30003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357298"/>
            <a:ext cx="8229600" cy="928694"/>
          </a:xfrm>
        </p:spPr>
        <p:txBody>
          <a:bodyPr/>
          <a:lstStyle/>
          <a:p>
            <a:r>
              <a:rPr lang="tr-TR" dirty="0" smtClean="0"/>
              <a:t>Enerji kaynakları herhangi bir yolla enerji üretilmesini sağlayan kaynaklardır.</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571472" y="2571744"/>
            <a:ext cx="8068429" cy="328614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88\ÜNİTE 6 CANLILAR ve ENERJİ İLİŞKİLERİ\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309320"/>
            <a:ext cx="1557543" cy="54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561228"/>
          </a:xfrm>
        </p:spPr>
        <p:txBody>
          <a:bodyPr>
            <a:normAutofit/>
          </a:bodyPr>
          <a:lstStyle/>
          <a:p>
            <a:pPr algn="ctr"/>
            <a:r>
              <a:rPr lang="tr-TR" sz="3200" dirty="0" smtClean="0"/>
              <a:t>Yenilenemez Enerji Kaynakları</a:t>
            </a:r>
            <a:endParaRPr lang="tr-TR" sz="3200" dirty="0"/>
          </a:p>
        </p:txBody>
      </p:sp>
      <p:sp>
        <p:nvSpPr>
          <p:cNvPr id="3" name="2 İçerik Yer Tutucusu"/>
          <p:cNvSpPr>
            <a:spLocks noGrp="1"/>
          </p:cNvSpPr>
          <p:nvPr>
            <p:ph idx="1"/>
          </p:nvPr>
        </p:nvSpPr>
        <p:spPr>
          <a:xfrm>
            <a:off x="428596" y="1928802"/>
            <a:ext cx="5186370" cy="4071966"/>
          </a:xfrm>
        </p:spPr>
        <p:txBody>
          <a:bodyPr/>
          <a:lstStyle/>
          <a:p>
            <a:r>
              <a:rPr lang="tr-TR" dirty="0" smtClean="0"/>
              <a:t>Fosil yakıtlar ve nükleer enerji elde edilen radyoaktif elementler yenilenemez enerji kaynaklarıdır. Bu kaynakların oluşumu ve kullanıldıklarında yenilenmeleri çok uzun sürede (milyonlarca yıl) gerçekleştiği için </a:t>
            </a:r>
            <a:r>
              <a:rPr lang="tr-TR" b="1" dirty="0" smtClean="0"/>
              <a:t>yenilenemez enerji kaynaklan </a:t>
            </a:r>
            <a:r>
              <a:rPr lang="tr-TR" dirty="0" smtClean="0"/>
              <a:t>olarak adlandırılırlar.</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6408568" y="1077669"/>
            <a:ext cx="2321725" cy="57150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785794"/>
            <a:ext cx="5543560" cy="5857916"/>
          </a:xfrm>
        </p:spPr>
        <p:txBody>
          <a:bodyPr>
            <a:normAutofit fontScale="92500" lnSpcReduction="20000"/>
          </a:bodyPr>
          <a:lstStyle/>
          <a:p>
            <a:r>
              <a:rPr lang="tr-TR" b="1" u="sng" dirty="0" smtClean="0">
                <a:solidFill>
                  <a:srgbClr val="FF0000"/>
                </a:solidFill>
              </a:rPr>
              <a:t>Fosil Yakıtlar: </a:t>
            </a:r>
            <a:r>
              <a:rPr lang="tr-TR" dirty="0" smtClean="0"/>
              <a:t>Doğal gaz, kömür ve petrol fosil yakıtlardır.</a:t>
            </a:r>
          </a:p>
          <a:p>
            <a:r>
              <a:rPr lang="tr-TR" dirty="0" smtClean="0"/>
              <a:t>Fosil yakıtlar termik santrallerde elektrik enerjisi üretmek için kullanıldığı gibi işyerleri ve evlerde ısınma amacıyla da kullanılır. </a:t>
            </a:r>
          </a:p>
          <a:p>
            <a:r>
              <a:rPr lang="tr-TR" dirty="0" smtClean="0"/>
              <a:t>Günümüzde </a:t>
            </a:r>
            <a:r>
              <a:rPr lang="tr-TR" u="sng" dirty="0" smtClean="0"/>
              <a:t>elektrik üretiminde dünyada en çok kömür </a:t>
            </a:r>
            <a:r>
              <a:rPr lang="tr-TR" dirty="0" smtClean="0"/>
              <a:t>kullanılmaktadır. </a:t>
            </a:r>
            <a:r>
              <a:rPr lang="tr-TR" u="sng" dirty="0" smtClean="0"/>
              <a:t>Petrol ise dünyada en yaygın </a:t>
            </a:r>
            <a:r>
              <a:rPr lang="tr-TR" dirty="0" smtClean="0"/>
              <a:t>kullanım alanı olan enerji kaynağıdır, sadece enerji üretmek için kullanılmaz. </a:t>
            </a:r>
          </a:p>
          <a:p>
            <a:r>
              <a:rPr lang="tr-TR" dirty="0" smtClean="0"/>
              <a:t>Benzin, mazot, LPG (Likit Petrol Gazı), plastik, naftalin, boya, teflon ve günlük hayatta kullandığımız birçok şey petrolden yapılır. </a:t>
            </a:r>
          </a:p>
          <a:p>
            <a:r>
              <a:rPr lang="tr-TR" dirty="0" smtClean="0"/>
              <a:t>Doğal gaz ise renksiz, kokusuz, gaz hâlindeki bir fosil yakıttır.</a:t>
            </a:r>
            <a:endParaRPr lang="tr-TR" u="sng" dirty="0"/>
          </a:p>
        </p:txBody>
      </p:sp>
      <p:pic>
        <p:nvPicPr>
          <p:cNvPr id="3074" name="Picture 2"/>
          <p:cNvPicPr>
            <a:picLocks noChangeAspect="1" noChangeArrowheads="1"/>
          </p:cNvPicPr>
          <p:nvPr/>
        </p:nvPicPr>
        <p:blipFill>
          <a:blip r:embed="rId2" cstate="print"/>
          <a:srcRect/>
          <a:stretch>
            <a:fillRect/>
          </a:stretch>
        </p:blipFill>
        <p:spPr bwMode="auto">
          <a:xfrm>
            <a:off x="6242401" y="4286256"/>
            <a:ext cx="2901599" cy="164307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49153" y="1142984"/>
            <a:ext cx="2994847" cy="24288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5114932" cy="5038740"/>
          </a:xfrm>
        </p:spPr>
        <p:txBody>
          <a:bodyPr>
            <a:normAutofit fontScale="92500"/>
          </a:bodyPr>
          <a:lstStyle/>
          <a:p>
            <a:r>
              <a:rPr lang="tr-TR" b="1" dirty="0" smtClean="0">
                <a:solidFill>
                  <a:srgbClr val="FF0000"/>
                </a:solidFill>
              </a:rPr>
              <a:t>Nükleer Enerji: </a:t>
            </a:r>
            <a:r>
              <a:rPr lang="tr-TR" dirty="0" smtClean="0"/>
              <a:t>Bu güç santralinde uranyum, plütonyum gibi radyoaktif elementler kullanılarak elektrik enerjisi elde edilir. Bu olay gerçekleşirken aynı zamanda radyoaktif atıklar da oluşur. Radyoaktif atıklar dışarıya radyasyon geçirmeyen özel kasalara konularak yerin derinliklerine gömülür. Aynı şekilde nükleer güç santralleri de çevreye zarar vermeyecek özel güvenlik önlemleri alınarak yapılır.</a:t>
            </a:r>
            <a:endParaRPr lang="tr-TR" b="1" dirty="0">
              <a:solidFill>
                <a:srgbClr val="FF0000"/>
              </a:solidFill>
            </a:endParaRPr>
          </a:p>
        </p:txBody>
      </p:sp>
      <p:pic>
        <p:nvPicPr>
          <p:cNvPr id="4098" name="Picture 2" descr="C:\Users\MUSTAFA\Desktop\nukleer_enerji.jpg"/>
          <p:cNvPicPr>
            <a:picLocks noChangeAspect="1" noChangeArrowheads="1"/>
          </p:cNvPicPr>
          <p:nvPr/>
        </p:nvPicPr>
        <p:blipFill>
          <a:blip r:embed="rId2" cstate="print"/>
          <a:srcRect/>
          <a:stretch>
            <a:fillRect/>
          </a:stretch>
        </p:blipFill>
        <p:spPr bwMode="auto">
          <a:xfrm>
            <a:off x="5643570" y="2071678"/>
            <a:ext cx="3299697" cy="335758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13507" y="1142984"/>
            <a:ext cx="5757874" cy="5429288"/>
          </a:xfrm>
        </p:spPr>
        <p:txBody>
          <a:bodyPr>
            <a:normAutofit/>
          </a:bodyPr>
          <a:lstStyle/>
          <a:p>
            <a:r>
              <a:rPr lang="tr-TR" dirty="0" smtClean="0"/>
              <a:t>Kömür, doğal gaz, petrolün kullanılması çevremizin ve canlıların sağlığına zarar veren karbon dioksit (CO2), karbon monoksit (CO) gibi sera etkisine yol açan gazların oluşumuna neden olur.</a:t>
            </a:r>
          </a:p>
          <a:p>
            <a:r>
              <a:rPr lang="tr-TR" dirty="0" smtClean="0"/>
              <a:t>Isınma ve enerji üretimi için kullanılan fosil yakıtlar kullanıldığında kükürt dioksit (SO2), azot oksitleri (NO veya NO2), ozon (O3), kurşun (</a:t>
            </a:r>
            <a:r>
              <a:rPr lang="tr-TR" dirty="0" err="1" smtClean="0"/>
              <a:t>Pb</a:t>
            </a:r>
            <a:r>
              <a:rPr lang="tr-TR" dirty="0" smtClean="0"/>
              <a:t>) gibi hava, su ve toprağın kirlenmesine yol açan atıklar açığa çıkar.</a:t>
            </a:r>
            <a:endParaRPr lang="tr-TR" dirty="0"/>
          </a:p>
        </p:txBody>
      </p:sp>
      <p:pic>
        <p:nvPicPr>
          <p:cNvPr id="5122" name="Picture 2" descr="C:\Users\MUSTAFA\Desktop\hava_kirliligi_01.jpg"/>
          <p:cNvPicPr>
            <a:picLocks noChangeAspect="1" noChangeArrowheads="1"/>
          </p:cNvPicPr>
          <p:nvPr/>
        </p:nvPicPr>
        <p:blipFill>
          <a:blip r:embed="rId2" cstate="print"/>
          <a:srcRect/>
          <a:stretch>
            <a:fillRect/>
          </a:stretch>
        </p:blipFill>
        <p:spPr bwMode="auto">
          <a:xfrm>
            <a:off x="6096000" y="2214554"/>
            <a:ext cx="3048000" cy="228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0" y="1065116"/>
            <a:ext cx="9144000" cy="57928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561228"/>
          </a:xfrm>
        </p:spPr>
        <p:txBody>
          <a:bodyPr>
            <a:normAutofit/>
          </a:bodyPr>
          <a:lstStyle/>
          <a:p>
            <a:pPr algn="ctr"/>
            <a:r>
              <a:rPr lang="tr-TR" sz="3200" dirty="0" smtClean="0"/>
              <a:t>Yenilenebilir Enerji Kaynakları</a:t>
            </a:r>
            <a:endParaRPr lang="tr-TR" sz="3200" dirty="0"/>
          </a:p>
        </p:txBody>
      </p:sp>
      <p:sp>
        <p:nvSpPr>
          <p:cNvPr id="3" name="2 İçerik Yer Tutucusu"/>
          <p:cNvSpPr>
            <a:spLocks noGrp="1"/>
          </p:cNvSpPr>
          <p:nvPr>
            <p:ph idx="1"/>
          </p:nvPr>
        </p:nvSpPr>
        <p:spPr>
          <a:xfrm>
            <a:off x="285720" y="1285860"/>
            <a:ext cx="5329246" cy="5286412"/>
          </a:xfrm>
        </p:spPr>
        <p:txBody>
          <a:bodyPr>
            <a:normAutofit lnSpcReduction="10000"/>
          </a:bodyPr>
          <a:lstStyle/>
          <a:p>
            <a:r>
              <a:rPr lang="tr-TR" dirty="0" smtClean="0"/>
              <a:t>Hidroelektrik, rüzgâr, jeotermal kaynaklar, güneş ve </a:t>
            </a:r>
            <a:r>
              <a:rPr lang="tr-TR" dirty="0" err="1" smtClean="0"/>
              <a:t>biyokütle</a:t>
            </a:r>
            <a:r>
              <a:rPr lang="tr-TR" dirty="0" smtClean="0"/>
              <a:t>, </a:t>
            </a:r>
            <a:r>
              <a:rPr lang="tr-TR" b="1" dirty="0" smtClean="0"/>
              <a:t>yenilenebilir enerji kaynaklarına </a:t>
            </a:r>
            <a:r>
              <a:rPr lang="tr-TR" dirty="0" smtClean="0"/>
              <a:t>örnektir. Bunların yenilenebilir olmaları, kullanıldıkları hâlde tükenmemelerinden kaynaklanır.</a:t>
            </a:r>
          </a:p>
          <a:p>
            <a:r>
              <a:rPr lang="tr-TR" b="1" dirty="0" smtClean="0">
                <a:solidFill>
                  <a:srgbClr val="FF0000"/>
                </a:solidFill>
              </a:rPr>
              <a:t>Hidroelektrik Enerjisi: </a:t>
            </a:r>
            <a:r>
              <a:rPr lang="tr-TR" dirty="0" smtClean="0"/>
              <a:t>"</a:t>
            </a:r>
            <a:r>
              <a:rPr lang="tr-TR" dirty="0" err="1" smtClean="0"/>
              <a:t>Hidro</a:t>
            </a:r>
            <a:r>
              <a:rPr lang="tr-TR" dirty="0" smtClean="0"/>
              <a:t>", Latincede </a:t>
            </a:r>
            <a:r>
              <a:rPr lang="sv-SE" dirty="0" smtClean="0"/>
              <a:t>su anlamına gelir. Hidroelektrik de</a:t>
            </a:r>
            <a:r>
              <a:rPr lang="tr-TR" dirty="0" smtClean="0"/>
              <a:t> suyun hareketinden yararlanarak üretilen enerjidir. Burada suyun potansiyel enerjisinden yararlanarak elektrik üretilir.</a:t>
            </a:r>
            <a:endParaRPr lang="tr-TR" b="1" dirty="0" smtClean="0">
              <a:solidFill>
                <a:srgbClr val="FF0000"/>
              </a:solidFill>
            </a:endParaRPr>
          </a:p>
          <a:p>
            <a:endParaRPr lang="tr-TR" dirty="0"/>
          </a:p>
        </p:txBody>
      </p:sp>
      <p:pic>
        <p:nvPicPr>
          <p:cNvPr id="7172" name="Picture 4"/>
          <p:cNvPicPr>
            <a:picLocks noChangeAspect="1" noChangeArrowheads="1"/>
          </p:cNvPicPr>
          <p:nvPr/>
        </p:nvPicPr>
        <p:blipFill>
          <a:blip r:embed="rId2" cstate="print"/>
          <a:srcRect/>
          <a:stretch>
            <a:fillRect/>
          </a:stretch>
        </p:blipFill>
        <p:spPr bwMode="auto">
          <a:xfrm>
            <a:off x="5562600" y="2357430"/>
            <a:ext cx="3581400" cy="25527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285860"/>
            <a:ext cx="4757742" cy="5110178"/>
          </a:xfrm>
        </p:spPr>
        <p:txBody>
          <a:bodyPr/>
          <a:lstStyle/>
          <a:p>
            <a:r>
              <a:rPr lang="tr-TR" b="1" dirty="0" smtClean="0">
                <a:solidFill>
                  <a:srgbClr val="FF0000"/>
                </a:solidFill>
              </a:rPr>
              <a:t>Rüzgar enerjisi:</a:t>
            </a:r>
            <a:r>
              <a:rPr lang="tr-TR" dirty="0" smtClean="0"/>
              <a:t> Rüzgârın hareket enerjisinden yararlanarak rüzgâr jeneratörleri ile elektrik enerjisi üretilir.</a:t>
            </a:r>
          </a:p>
          <a:p>
            <a:r>
              <a:rPr lang="tr-TR" dirty="0" smtClean="0"/>
              <a:t>Ülkemizin rüzgâr enerjisinden yararlanma potansiyeli yüksektir ancak henüz bu kaynaktan yeterince yararlanılamamaktadır.</a:t>
            </a:r>
            <a:endParaRPr lang="tr-TR" b="1" dirty="0">
              <a:solidFill>
                <a:srgbClr val="FF0000"/>
              </a:solidFill>
            </a:endParaRPr>
          </a:p>
        </p:txBody>
      </p:sp>
      <p:pic>
        <p:nvPicPr>
          <p:cNvPr id="8195" name="Picture 3" descr="C:\Users\MUSTAFA\Desktop\untitled.bmp"/>
          <p:cNvPicPr>
            <a:picLocks noChangeAspect="1" noChangeArrowheads="1"/>
          </p:cNvPicPr>
          <p:nvPr/>
        </p:nvPicPr>
        <p:blipFill>
          <a:blip r:embed="rId2" cstate="print"/>
          <a:srcRect/>
          <a:stretch>
            <a:fillRect/>
          </a:stretch>
        </p:blipFill>
        <p:spPr bwMode="auto">
          <a:xfrm>
            <a:off x="5357818" y="1928802"/>
            <a:ext cx="3633133" cy="278608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687</TotalTime>
  <Words>845</Words>
  <Application>Microsoft Office PowerPoint</Application>
  <PresentationFormat>Ekran Gösterisi (4:3)</PresentationFormat>
  <Paragraphs>51</Paragraphs>
  <Slides>20</Slides>
  <Notes>1</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Akış</vt:lpstr>
      <vt:lpstr>CANLILAR ve ENERJİ İLİŞKİLERİ</vt:lpstr>
      <vt:lpstr>PowerPoint Sunusu</vt:lpstr>
      <vt:lpstr>Yenilenemez Enerji Kaynakları</vt:lpstr>
      <vt:lpstr>PowerPoint Sunusu</vt:lpstr>
      <vt:lpstr>PowerPoint Sunusu</vt:lpstr>
      <vt:lpstr>PowerPoint Sunusu</vt:lpstr>
      <vt:lpstr>PowerPoint Sunusu</vt:lpstr>
      <vt:lpstr>Yenilenebilir Enerji Kaynakları</vt:lpstr>
      <vt:lpstr>PowerPoint Sunusu</vt:lpstr>
      <vt:lpstr>PowerPoint Sunusu</vt:lpstr>
      <vt:lpstr>PowerPoint Sunusu</vt:lpstr>
      <vt:lpstr>PowerPoint Sunusu</vt:lpstr>
      <vt:lpstr>PowerPoint Sunusu</vt:lpstr>
      <vt:lpstr>PowerPoint Sunusu</vt:lpstr>
      <vt:lpstr>PowerPoint Sunusu</vt:lpstr>
      <vt:lpstr>Geri Dönüşüm</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BÖLÜNMESİ VE KALITIM</dc:title>
  <dc:creator>MUSTAFA</dc:creator>
  <cp:lastModifiedBy>fikret ünlü</cp:lastModifiedBy>
  <cp:revision>93</cp:revision>
  <dcterms:created xsi:type="dcterms:W3CDTF">2010-10-17T16:29:05Z</dcterms:created>
  <dcterms:modified xsi:type="dcterms:W3CDTF">2011-05-16T18:18:48Z</dcterms:modified>
</cp:coreProperties>
</file>