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65" r:id="rId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4" autoAdjust="0"/>
  </p:normalViewPr>
  <p:slideViewPr>
    <p:cSldViewPr>
      <p:cViewPr varScale="1">
        <p:scale>
          <a:sx n="69" d="100"/>
          <a:sy n="69" d="100"/>
        </p:scale>
        <p:origin x="-546" y="-108"/>
      </p:cViewPr>
      <p:guideLst>
        <p:guide orient="horz" pos="2160"/>
        <p:guide pos="2880"/>
      </p:guideLst>
    </p:cSldViewPr>
  </p:slideViewPr>
  <p:outlineViewPr>
    <p:cViewPr>
      <p:scale>
        <a:sx n="33" d="100"/>
        <a:sy n="33" d="100"/>
      </p:scale>
      <p:origin x="0" y="6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E61CD9-AFDA-4A22-9D01-94E2FE6D82A3}" type="datetimeFigureOut">
              <a:rPr lang="tr-TR" smtClean="0"/>
              <a:pPr/>
              <a:t>16.05.2011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3A87FB-3F92-4BA6-A6B9-0A525FAA1D43}" type="slidenum">
              <a:rPr lang="tr-TR" smtClean="0"/>
              <a:pPr/>
              <a:t>‹#›</a:t>
            </a:fld>
            <a:endParaRPr lang="tr-TR"/>
          </a:p>
        </p:txBody>
      </p:sp>
    </p:spTree>
    <p:extLst>
      <p:ext uri="{BB962C8B-B14F-4D97-AF65-F5344CB8AC3E}">
        <p14:creationId xmlns:p14="http://schemas.microsoft.com/office/powerpoint/2010/main" val="2509460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ECB69BC9-20B7-4407-86D4-1BB326BD48AC}" type="datetimeFigureOut">
              <a:rPr lang="tr-TR" smtClean="0"/>
              <a:pPr/>
              <a:t>16.05.2011</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ECB69BC9-20B7-4407-86D4-1BB326BD48AC}" type="datetimeFigureOut">
              <a:rPr lang="tr-TR" smtClean="0"/>
              <a:pPr/>
              <a:t>16.05.2011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ECB69BC9-20B7-4407-86D4-1BB326BD48AC}" type="datetimeFigureOut">
              <a:rPr lang="tr-TR" smtClean="0"/>
              <a:pPr/>
              <a:t>16.05.2011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ECB69BC9-20B7-4407-86D4-1BB326BD48AC}" type="datetimeFigureOut">
              <a:rPr lang="tr-TR" smtClean="0"/>
              <a:pPr/>
              <a:t>16.05.2011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ECB69BC9-20B7-4407-86D4-1BB326BD48AC}" type="datetimeFigureOut">
              <a:rPr lang="tr-TR" smtClean="0"/>
              <a:pPr/>
              <a:t>16.05.2011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ECB69BC9-20B7-4407-86D4-1BB326BD48AC}" type="datetimeFigureOut">
              <a:rPr lang="tr-TR" smtClean="0"/>
              <a:pPr/>
              <a:t>16.05.2011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ECB69BC9-20B7-4407-86D4-1BB326BD48AC}" type="datetimeFigureOut">
              <a:rPr lang="tr-TR" smtClean="0"/>
              <a:pPr/>
              <a:t>16.05.2011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ECB69BC9-20B7-4407-86D4-1BB326BD48AC}" type="datetimeFigureOut">
              <a:rPr lang="tr-TR" smtClean="0"/>
              <a:pPr/>
              <a:t>16.05.2011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ECB69BC9-20B7-4407-86D4-1BB326BD48AC}" type="datetimeFigureOut">
              <a:rPr lang="tr-TR" smtClean="0"/>
              <a:pPr/>
              <a:t>16.05.2011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ECB69BC9-20B7-4407-86D4-1BB326BD48AC}" type="datetimeFigureOut">
              <a:rPr lang="tr-TR" smtClean="0"/>
              <a:pPr/>
              <a:t>16.05.2011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ECB69BC9-20B7-4407-86D4-1BB326BD48AC}" type="datetimeFigureOut">
              <a:rPr lang="tr-TR" smtClean="0"/>
              <a:pPr/>
              <a:t>16.05.2011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FAA3090C-63E5-4E4C-8F8F-08EDCC3B14D4}"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CB69BC9-20B7-4407-86D4-1BB326BD48AC}" type="datetimeFigureOut">
              <a:rPr lang="tr-TR" smtClean="0"/>
              <a:pPr/>
              <a:t>16.05.2011</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AA3090C-63E5-4E4C-8F8F-08EDCC3B14D4}"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3332" y="3000372"/>
            <a:ext cx="9001156" cy="1470025"/>
          </a:xfrm>
        </p:spPr>
        <p:txBody>
          <a:bodyPr>
            <a:normAutofit/>
          </a:bodyPr>
          <a:lstStyle/>
          <a:p>
            <a:pPr algn="ctr"/>
            <a:r>
              <a:rPr lang="tr-TR" dirty="0" smtClean="0"/>
              <a:t>MADDENİN HALLERİ ve ISI</a:t>
            </a:r>
            <a:endParaRPr lang="tr-TR" dirty="0"/>
          </a:p>
        </p:txBody>
      </p:sp>
      <p:sp>
        <p:nvSpPr>
          <p:cNvPr id="3" name="2 Alt Başlık"/>
          <p:cNvSpPr>
            <a:spLocks noGrp="1"/>
          </p:cNvSpPr>
          <p:nvPr>
            <p:ph type="subTitle" idx="1"/>
          </p:nvPr>
        </p:nvSpPr>
        <p:spPr>
          <a:xfrm>
            <a:off x="714348" y="4643446"/>
            <a:ext cx="7858180" cy="785818"/>
          </a:xfrm>
        </p:spPr>
        <p:txBody>
          <a:bodyPr>
            <a:normAutofit fontScale="77500" lnSpcReduction="20000"/>
          </a:bodyPr>
          <a:lstStyle/>
          <a:p>
            <a:pPr algn="ctr"/>
            <a:r>
              <a:rPr lang="tr-TR" sz="3600" dirty="0" smtClean="0">
                <a:solidFill>
                  <a:srgbClr val="FF0000"/>
                </a:solidFill>
              </a:rPr>
              <a:t>Erime – Donma ve Buharlaşma – </a:t>
            </a:r>
            <a:r>
              <a:rPr lang="tr-TR" sz="3600" dirty="0" err="1" smtClean="0">
                <a:solidFill>
                  <a:srgbClr val="FF0000"/>
                </a:solidFill>
              </a:rPr>
              <a:t>Yoğuşma</a:t>
            </a:r>
            <a:r>
              <a:rPr lang="tr-TR" sz="3600" dirty="0" smtClean="0">
                <a:solidFill>
                  <a:srgbClr val="FF0000"/>
                </a:solidFill>
              </a:rPr>
              <a:t> Isısı</a:t>
            </a:r>
            <a:endParaRPr lang="tr-TR" sz="3600" dirty="0">
              <a:solidFill>
                <a:srgbClr val="FF0000"/>
              </a:solidFill>
            </a:endParaRPr>
          </a:p>
        </p:txBody>
      </p:sp>
      <p:pic>
        <p:nvPicPr>
          <p:cNvPr id="1026" name="Picture 2" descr="C:\Users\MUSTAFA\Desktop\strateji\LOGOMUZ.png"/>
          <p:cNvPicPr>
            <a:picLocks noChangeAspect="1" noChangeArrowheads="1"/>
          </p:cNvPicPr>
          <p:nvPr/>
        </p:nvPicPr>
        <p:blipFill>
          <a:blip r:embed="rId2" cstate="print"/>
          <a:srcRect/>
          <a:stretch>
            <a:fillRect/>
          </a:stretch>
        </p:blipFill>
        <p:spPr bwMode="auto">
          <a:xfrm>
            <a:off x="2571736" y="214290"/>
            <a:ext cx="4025908" cy="3014997"/>
          </a:xfrm>
          <a:prstGeom prst="rect">
            <a:avLst/>
          </a:prstGeom>
          <a:noFill/>
        </p:spPr>
      </p:pic>
      <p:sp>
        <p:nvSpPr>
          <p:cNvPr id="5" name="2 Alt Başlık"/>
          <p:cNvSpPr txBox="1">
            <a:spLocks/>
          </p:cNvSpPr>
          <p:nvPr/>
        </p:nvSpPr>
        <p:spPr>
          <a:xfrm>
            <a:off x="5214910" y="6143644"/>
            <a:ext cx="3929090" cy="500066"/>
          </a:xfrm>
          <a:prstGeom prst="rect">
            <a:avLst/>
          </a:prstGeom>
        </p:spPr>
        <p:txBody>
          <a:bodyPr vert="horz" lIns="0" rIns="18288">
            <a:normAutofit/>
          </a:bodyPr>
          <a:lstStyle/>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tr-TR" sz="2000" b="1" i="1" u="none" strike="noStrike" kern="1200" cap="none" spc="0" normalizeH="0" baseline="0" noProof="0" dirty="0" smtClean="0">
                <a:ln>
                  <a:noFill/>
                </a:ln>
                <a:solidFill>
                  <a:schemeClr val="bg1"/>
                </a:solidFill>
                <a:effectLst/>
                <a:uLnTx/>
                <a:uFillTx/>
                <a:latin typeface="+mn-lt"/>
                <a:ea typeface="+mn-ea"/>
                <a:cs typeface="+mn-cs"/>
              </a:rPr>
              <a:t>Mustafa ÇELİK</a:t>
            </a:r>
            <a:endParaRPr kumimoji="0" lang="tr-TR" sz="2000" b="1" i="1" u="none" strike="noStrike" kern="1200" cap="none" spc="0" normalizeH="0" baseline="0" noProof="0" dirty="0">
              <a:ln>
                <a:noFill/>
              </a:ln>
              <a:solidFill>
                <a:schemeClr val="bg1"/>
              </a:solidFill>
              <a:effectLst/>
              <a:uLnTx/>
              <a:uFillTx/>
              <a:latin typeface="+mn-lt"/>
              <a:ea typeface="+mn-ea"/>
              <a:cs typeface="+mn-cs"/>
            </a:endParaRPr>
          </a:p>
        </p:txBody>
      </p:sp>
      <p:pic>
        <p:nvPicPr>
          <p:cNvPr id="4" name="Picture 2" descr="D:\FLASH OLARAK DÜZENLENENCEK SUNULAR\özgün slayttt\88\ÜNİTE 5 MADDENİN HALLERİ ve ISI\fenci.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6396926"/>
            <a:ext cx="1475656" cy="5198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142984"/>
            <a:ext cx="5972188" cy="5181616"/>
          </a:xfrm>
        </p:spPr>
        <p:txBody>
          <a:bodyPr>
            <a:normAutofit lnSpcReduction="10000"/>
          </a:bodyPr>
          <a:lstStyle/>
          <a:p>
            <a:r>
              <a:rPr lang="tr-TR" dirty="0" smtClean="0"/>
              <a:t>Kaynama sıcaklığındaki </a:t>
            </a:r>
            <a:r>
              <a:rPr lang="tr-TR" dirty="0" smtClean="0">
                <a:latin typeface="Times New Roman" pitchFamily="18" charset="0"/>
              </a:rPr>
              <a:t>1 </a:t>
            </a:r>
            <a:r>
              <a:rPr lang="tr-TR" dirty="0" smtClean="0"/>
              <a:t>g saf sıvıyı, aynı sıcaklıktaki </a:t>
            </a:r>
            <a:r>
              <a:rPr lang="tr-TR" dirty="0" smtClean="0">
                <a:latin typeface="Times New Roman" pitchFamily="18" charset="0"/>
              </a:rPr>
              <a:t>1</a:t>
            </a:r>
            <a:r>
              <a:rPr lang="tr-TR" dirty="0" smtClean="0"/>
              <a:t>g buhar hâline getirmek için gerekli ısıya </a:t>
            </a:r>
            <a:r>
              <a:rPr lang="tr-TR" b="1" dirty="0" smtClean="0"/>
              <a:t>buharlaşma ısısı </a:t>
            </a:r>
            <a:r>
              <a:rPr lang="tr-TR" dirty="0" smtClean="0"/>
              <a:t>denir. </a:t>
            </a:r>
          </a:p>
          <a:p>
            <a:r>
              <a:rPr lang="tr-TR" dirty="0" smtClean="0"/>
              <a:t>Sıvılar buharlaşırken aldıkları ısıyı </a:t>
            </a:r>
            <a:r>
              <a:rPr lang="tr-TR" dirty="0" err="1" smtClean="0"/>
              <a:t>yoğuşurken</a:t>
            </a:r>
            <a:r>
              <a:rPr lang="tr-TR" dirty="0" smtClean="0"/>
              <a:t> geri verirler. </a:t>
            </a:r>
          </a:p>
          <a:p>
            <a:r>
              <a:rPr lang="tr-TR" dirty="0" smtClean="0"/>
              <a:t>Kaynama sıcaklığındaki buhar, </a:t>
            </a:r>
            <a:r>
              <a:rPr lang="tr-TR" b="1" dirty="0" err="1" smtClean="0"/>
              <a:t>yoğuşma</a:t>
            </a:r>
            <a:r>
              <a:rPr lang="tr-TR" b="1" dirty="0" smtClean="0"/>
              <a:t> ısısı </a:t>
            </a:r>
            <a:r>
              <a:rPr lang="tr-TR" dirty="0" smtClean="0"/>
              <a:t>kadar ısı kaybettiğinde sıvı hâle geçer. Bu sebeple buharlaşma ısısı </a:t>
            </a:r>
            <a:r>
              <a:rPr lang="tr-TR" dirty="0" err="1" smtClean="0"/>
              <a:t>yoğuşma</a:t>
            </a:r>
            <a:r>
              <a:rPr lang="tr-TR" dirty="0" smtClean="0"/>
              <a:t> ısısına eşittir. Buharlaşma ısısı </a:t>
            </a:r>
            <a:r>
              <a:rPr lang="tr-TR" dirty="0" err="1" smtClean="0"/>
              <a:t>L</a:t>
            </a:r>
            <a:r>
              <a:rPr lang="tr-TR" baseline="-25000" dirty="0" err="1" smtClean="0"/>
              <a:t>b</a:t>
            </a:r>
            <a:r>
              <a:rPr lang="tr-TR" dirty="0" smtClean="0"/>
              <a:t>, </a:t>
            </a:r>
            <a:r>
              <a:rPr lang="tr-TR" dirty="0" err="1" smtClean="0"/>
              <a:t>yoğuşma</a:t>
            </a:r>
            <a:r>
              <a:rPr lang="tr-TR" dirty="0" smtClean="0"/>
              <a:t> ısısı </a:t>
            </a:r>
            <a:r>
              <a:rPr lang="tr-TR" dirty="0" err="1" smtClean="0"/>
              <a:t>L</a:t>
            </a:r>
            <a:r>
              <a:rPr lang="tr-TR" baseline="-25000" dirty="0" err="1" smtClean="0"/>
              <a:t>y</a:t>
            </a:r>
            <a:r>
              <a:rPr lang="tr-TR" dirty="0" smtClean="0"/>
              <a:t> şeklindedir ve </a:t>
            </a:r>
            <a:r>
              <a:rPr lang="tr-TR" dirty="0" err="1" smtClean="0"/>
              <a:t>L</a:t>
            </a:r>
            <a:r>
              <a:rPr lang="tr-TR" baseline="-25000" dirty="0" err="1" smtClean="0"/>
              <a:t>b</a:t>
            </a:r>
            <a:r>
              <a:rPr lang="tr-TR" baseline="-25000" dirty="0" smtClean="0"/>
              <a:t> </a:t>
            </a:r>
            <a:r>
              <a:rPr lang="tr-TR" dirty="0" smtClean="0"/>
              <a:t>= </a:t>
            </a:r>
            <a:r>
              <a:rPr lang="tr-TR" dirty="0" err="1" smtClean="0"/>
              <a:t>L</a:t>
            </a:r>
            <a:r>
              <a:rPr lang="tr-TR" baseline="-25000" dirty="0" err="1" smtClean="0"/>
              <a:t>y</a:t>
            </a:r>
            <a:r>
              <a:rPr lang="tr-TR" dirty="0" smtClean="0"/>
              <a:t> olarak ifade edilir.</a:t>
            </a:r>
            <a:endParaRPr lang="tr-TR" dirty="0"/>
          </a:p>
        </p:txBody>
      </p:sp>
      <p:pic>
        <p:nvPicPr>
          <p:cNvPr id="9218" name="Picture 2"/>
          <p:cNvPicPr>
            <a:picLocks noChangeAspect="1" noChangeArrowheads="1"/>
          </p:cNvPicPr>
          <p:nvPr/>
        </p:nvPicPr>
        <p:blipFill>
          <a:blip r:embed="rId2" cstate="print"/>
          <a:srcRect/>
          <a:stretch>
            <a:fillRect/>
          </a:stretch>
        </p:blipFill>
        <p:spPr bwMode="auto">
          <a:xfrm>
            <a:off x="6715140" y="3714752"/>
            <a:ext cx="1895475" cy="245745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6572264" y="1571612"/>
            <a:ext cx="2038350" cy="17621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571480"/>
            <a:ext cx="8643998" cy="6000792"/>
          </a:xfrm>
        </p:spPr>
        <p:txBody>
          <a:bodyPr/>
          <a:lstStyle/>
          <a:p>
            <a:r>
              <a:rPr lang="tr-TR" dirty="0" smtClean="0"/>
              <a:t>Sıvıların buharlaşması için gereken ısı miktarı kütleleriyle doğru orantılıdır. Kaynama sıcaklığındaki "m" gram sıvıyı buharlaştırmak için gerekli ısı aşağıdaki formülle hesaplanır:</a:t>
            </a:r>
          </a:p>
          <a:p>
            <a:endParaRPr lang="tr-TR" dirty="0" smtClean="0"/>
          </a:p>
          <a:p>
            <a:endParaRPr lang="tr-TR" dirty="0" smtClean="0"/>
          </a:p>
          <a:p>
            <a:pPr>
              <a:buNone/>
            </a:pPr>
            <a:endParaRPr lang="tr-TR" dirty="0" smtClean="0"/>
          </a:p>
          <a:p>
            <a:r>
              <a:rPr lang="tr-TR" dirty="0" smtClean="0"/>
              <a:t>Benzer şekilde, kaynama sıcaklığındaki "m" gram buharın </a:t>
            </a:r>
            <a:r>
              <a:rPr lang="tr-TR" dirty="0" err="1" smtClean="0"/>
              <a:t>yoğuşarak</a:t>
            </a:r>
            <a:r>
              <a:rPr lang="tr-TR" dirty="0" smtClean="0"/>
              <a:t> sıvı hâle geçmesi için çevresine verdiği toplam enerji miktarı aşağıdaki formülle hesaplanır:</a:t>
            </a:r>
            <a:endParaRPr lang="tr-TR" dirty="0"/>
          </a:p>
        </p:txBody>
      </p:sp>
      <p:pic>
        <p:nvPicPr>
          <p:cNvPr id="10243" name="Picture 3"/>
          <p:cNvPicPr>
            <a:picLocks noChangeAspect="1" noChangeArrowheads="1"/>
          </p:cNvPicPr>
          <p:nvPr/>
        </p:nvPicPr>
        <p:blipFill>
          <a:blip r:embed="rId2" cstate="print"/>
          <a:srcRect/>
          <a:stretch>
            <a:fillRect/>
          </a:stretch>
        </p:blipFill>
        <p:spPr bwMode="auto">
          <a:xfrm>
            <a:off x="357158" y="2285992"/>
            <a:ext cx="8439150" cy="1343025"/>
          </a:xfrm>
          <a:prstGeom prst="rect">
            <a:avLst/>
          </a:prstGeom>
          <a:noFill/>
          <a:ln w="9525">
            <a:noFill/>
            <a:miter lim="800000"/>
            <a:headEnd/>
            <a:tailEnd/>
          </a:ln>
        </p:spPr>
      </p:pic>
      <p:pic>
        <p:nvPicPr>
          <p:cNvPr id="10244" name="Picture 4"/>
          <p:cNvPicPr>
            <a:picLocks noChangeAspect="1" noChangeArrowheads="1"/>
          </p:cNvPicPr>
          <p:nvPr/>
        </p:nvPicPr>
        <p:blipFill>
          <a:blip r:embed="rId3" cstate="print"/>
          <a:srcRect/>
          <a:stretch>
            <a:fillRect/>
          </a:stretch>
        </p:blipFill>
        <p:spPr bwMode="auto">
          <a:xfrm>
            <a:off x="428596" y="5143512"/>
            <a:ext cx="8429684" cy="15291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935480"/>
            <a:ext cx="4757742" cy="4389120"/>
          </a:xfrm>
        </p:spPr>
        <p:txBody>
          <a:bodyPr/>
          <a:lstStyle/>
          <a:p>
            <a:r>
              <a:rPr lang="tr-TR" dirty="0" smtClean="0"/>
              <a:t>Farklı maddeler farklı buharlaşma - </a:t>
            </a:r>
            <a:r>
              <a:rPr lang="tr-TR" dirty="0" err="1" smtClean="0"/>
              <a:t>yoğuşma</a:t>
            </a:r>
            <a:r>
              <a:rPr lang="tr-TR" dirty="0" smtClean="0"/>
              <a:t> ısısına sahiptir. Bu sebeple buharlaşma - </a:t>
            </a:r>
            <a:r>
              <a:rPr lang="tr-TR" dirty="0" err="1" smtClean="0"/>
              <a:t>yoğuşma</a:t>
            </a:r>
            <a:r>
              <a:rPr lang="tr-TR" dirty="0" smtClean="0"/>
              <a:t> ısıları da maddeler için ayırt edici bir özelliktir.</a:t>
            </a:r>
            <a:endParaRPr lang="tr-TR" dirty="0"/>
          </a:p>
        </p:txBody>
      </p:sp>
      <p:pic>
        <p:nvPicPr>
          <p:cNvPr id="11266" name="Picture 2"/>
          <p:cNvPicPr>
            <a:picLocks noChangeAspect="1" noChangeArrowheads="1"/>
          </p:cNvPicPr>
          <p:nvPr/>
        </p:nvPicPr>
        <p:blipFill>
          <a:blip r:embed="rId2" cstate="print"/>
          <a:srcRect/>
          <a:stretch>
            <a:fillRect/>
          </a:stretch>
        </p:blipFill>
        <p:spPr bwMode="auto">
          <a:xfrm>
            <a:off x="5357818" y="2000240"/>
            <a:ext cx="3589144" cy="2214578"/>
          </a:xfrm>
          <a:prstGeom prst="rect">
            <a:avLst/>
          </a:prstGeom>
          <a:noFill/>
          <a:ln w="9525">
            <a:noFill/>
            <a:miter lim="800000"/>
            <a:headEnd/>
            <a:tailEnd/>
          </a:ln>
        </p:spPr>
      </p:pic>
      <p:sp>
        <p:nvSpPr>
          <p:cNvPr id="5" name="4 Dikdörtgen"/>
          <p:cNvSpPr/>
          <p:nvPr/>
        </p:nvSpPr>
        <p:spPr>
          <a:xfrm>
            <a:off x="65315" y="5125143"/>
            <a:ext cx="8990795" cy="784830"/>
          </a:xfrm>
          <a:prstGeom prst="rect">
            <a:avLst/>
          </a:prstGeom>
          <a:noFill/>
        </p:spPr>
        <p:txBody>
          <a:bodyPr wrap="none" lIns="91440" tIns="45720" rIns="91440" bIns="45720">
            <a:spAutoFit/>
          </a:bodyPr>
          <a:lstStyle/>
          <a:p>
            <a:pPr algn="ctr"/>
            <a:r>
              <a:rPr lang="tr-TR" sz="45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Buharlaşma Isısı = </a:t>
            </a:r>
            <a:r>
              <a:rPr lang="tr-TR" sz="45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Yoğuşma</a:t>
            </a:r>
            <a:r>
              <a:rPr lang="tr-TR" sz="45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Isısı</a:t>
            </a:r>
            <a:endParaRPr lang="tr-TR" sz="4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2143116"/>
            <a:ext cx="4043362" cy="3000396"/>
          </a:xfrm>
        </p:spPr>
        <p:txBody>
          <a:bodyPr>
            <a:normAutofit/>
          </a:bodyPr>
          <a:lstStyle/>
          <a:p>
            <a:r>
              <a:rPr lang="tr-TR" dirty="0" smtClean="0"/>
              <a:t>Maddelerin buharlaşırken çevreden ısı alması ve </a:t>
            </a:r>
            <a:r>
              <a:rPr lang="tr-TR" dirty="0" err="1" smtClean="0"/>
              <a:t>yoğuşurken</a:t>
            </a:r>
            <a:r>
              <a:rPr lang="tr-TR" dirty="0" smtClean="0"/>
              <a:t> çevreye ısı vermesi, günlük hayatta birçok alanda karşımıza çıkar.</a:t>
            </a:r>
          </a:p>
          <a:p>
            <a:endParaRPr lang="tr-TR" dirty="0"/>
          </a:p>
        </p:txBody>
      </p:sp>
      <p:pic>
        <p:nvPicPr>
          <p:cNvPr id="12290" name="Picture 2"/>
          <p:cNvPicPr>
            <a:picLocks noChangeAspect="1" noChangeArrowheads="1"/>
          </p:cNvPicPr>
          <p:nvPr/>
        </p:nvPicPr>
        <p:blipFill>
          <a:blip r:embed="rId2" cstate="print"/>
          <a:srcRect/>
          <a:stretch>
            <a:fillRect/>
          </a:stretch>
        </p:blipFill>
        <p:spPr bwMode="auto">
          <a:xfrm>
            <a:off x="4714876" y="1571612"/>
            <a:ext cx="3997662" cy="4429156"/>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71546"/>
            <a:ext cx="4686304" cy="5253054"/>
          </a:xfrm>
        </p:spPr>
        <p:txBody>
          <a:bodyPr/>
          <a:lstStyle/>
          <a:p>
            <a:r>
              <a:rPr lang="tr-TR" dirty="0" smtClean="0"/>
              <a:t>Elimize kolonya döktüğümüzde bir süre sonra serinlik hissetmemizin nedeni buharlaşan kolonyanın elimizden ısı almasıdır. </a:t>
            </a:r>
          </a:p>
          <a:p>
            <a:r>
              <a:rPr lang="tr-TR" dirty="0" smtClean="0"/>
              <a:t>Karpuzu kesip güneş ışığı altına koyduğumuzda soğumasının nedeni; buharlaşan sıvının karpuzdan ısı almasıdır.</a:t>
            </a:r>
          </a:p>
        </p:txBody>
      </p:sp>
      <p:pic>
        <p:nvPicPr>
          <p:cNvPr id="13314" name="Picture 2"/>
          <p:cNvPicPr>
            <a:picLocks noChangeAspect="1" noChangeArrowheads="1"/>
          </p:cNvPicPr>
          <p:nvPr/>
        </p:nvPicPr>
        <p:blipFill>
          <a:blip r:embed="rId2" cstate="print"/>
          <a:srcRect/>
          <a:stretch>
            <a:fillRect/>
          </a:stretch>
        </p:blipFill>
        <p:spPr bwMode="auto">
          <a:xfrm>
            <a:off x="5214942" y="3643314"/>
            <a:ext cx="3153887" cy="2970522"/>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a:stretch>
            <a:fillRect/>
          </a:stretch>
        </p:blipFill>
        <p:spPr bwMode="auto">
          <a:xfrm>
            <a:off x="5357818" y="857232"/>
            <a:ext cx="3314700" cy="27241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1785926"/>
            <a:ext cx="5472122" cy="4214842"/>
          </a:xfrm>
        </p:spPr>
        <p:txBody>
          <a:bodyPr/>
          <a:lstStyle/>
          <a:p>
            <a:r>
              <a:rPr lang="tr-TR" dirty="0" smtClean="0"/>
              <a:t>Testideki suyun soğuk kalmasının sebebi testinin istenmeyen bir özelliğinden kaynaklanmaktadır.</a:t>
            </a:r>
          </a:p>
          <a:p>
            <a:r>
              <a:rPr lang="tr-TR" dirty="0" smtClean="0"/>
              <a:t>Testinin yapısında küçük gözenekler vardır ve su bu gözeneklerden dışarı sızar.</a:t>
            </a:r>
          </a:p>
          <a:p>
            <a:r>
              <a:rPr lang="tr-TR" dirty="0" smtClean="0"/>
              <a:t>Testinin dışına sızan su buharlaşırken testiden ısı alır ve testinin soğuk kalmasını sağlar.</a:t>
            </a:r>
            <a:endParaRPr lang="tr-TR" dirty="0"/>
          </a:p>
        </p:txBody>
      </p:sp>
      <p:pic>
        <p:nvPicPr>
          <p:cNvPr id="14338" name="Picture 2"/>
          <p:cNvPicPr>
            <a:picLocks noChangeAspect="1" noChangeArrowheads="1"/>
          </p:cNvPicPr>
          <p:nvPr/>
        </p:nvPicPr>
        <p:blipFill>
          <a:blip r:embed="rId2" cstate="print"/>
          <a:srcRect/>
          <a:stretch>
            <a:fillRect/>
          </a:stretch>
        </p:blipFill>
        <p:spPr bwMode="auto">
          <a:xfrm>
            <a:off x="6143636" y="1785926"/>
            <a:ext cx="2357454" cy="3714776"/>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428736"/>
            <a:ext cx="5543560" cy="4895864"/>
          </a:xfrm>
        </p:spPr>
        <p:txBody>
          <a:bodyPr/>
          <a:lstStyle/>
          <a:p>
            <a:r>
              <a:rPr lang="tr-TR" dirty="0" smtClean="0"/>
              <a:t>Saf maddelerin erime - donma ve buharlaşma - </a:t>
            </a:r>
            <a:r>
              <a:rPr lang="tr-TR" dirty="0" err="1" smtClean="0"/>
              <a:t>yoğuşma</a:t>
            </a:r>
            <a:r>
              <a:rPr lang="tr-TR" dirty="0" smtClean="0"/>
              <a:t> sıcaklıkları sabittir.</a:t>
            </a:r>
          </a:p>
          <a:p>
            <a:r>
              <a:rPr lang="tr-TR" dirty="0" smtClean="0"/>
              <a:t>Saf maddelere farklı maddeler karışınca, bu karışımların erime - donma ve buharlaşma - </a:t>
            </a:r>
            <a:r>
              <a:rPr lang="tr-TR" dirty="0" err="1" smtClean="0"/>
              <a:t>yoğuşma</a:t>
            </a:r>
            <a:r>
              <a:rPr lang="tr-TR" dirty="0" smtClean="0"/>
              <a:t> sıcaklıkları sabit kalmaz. Çünkü; karışımların belirli bir erime ve kaynama noktaları yoktur.</a:t>
            </a:r>
            <a:endParaRPr lang="tr-TR" dirty="0"/>
          </a:p>
        </p:txBody>
      </p:sp>
      <p:pic>
        <p:nvPicPr>
          <p:cNvPr id="4" name="Picture 2" descr="C:\Users\MUSTAFA\Desktop\saltinwatersolutionliquid_120x0.jpg"/>
          <p:cNvPicPr>
            <a:picLocks noChangeAspect="1" noChangeArrowheads="1"/>
          </p:cNvPicPr>
          <p:nvPr/>
        </p:nvPicPr>
        <p:blipFill>
          <a:blip r:embed="rId2" cstate="print"/>
          <a:srcRect/>
          <a:stretch>
            <a:fillRect/>
          </a:stretch>
        </p:blipFill>
        <p:spPr bwMode="auto">
          <a:xfrm>
            <a:off x="6143636" y="1357298"/>
            <a:ext cx="2387541" cy="453632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1000108"/>
            <a:ext cx="8229600" cy="5357850"/>
          </a:xfrm>
        </p:spPr>
        <p:txBody>
          <a:bodyPr>
            <a:normAutofit lnSpcReduction="10000"/>
          </a:bodyPr>
          <a:lstStyle/>
          <a:p>
            <a:r>
              <a:rPr lang="tr-TR" dirty="0" smtClean="0"/>
              <a:t>Buz, suyun donarak katılaşmış hâlidir. Sıvı hâldeyken düzensiz hareket eden su molekülleri, donma sıcaklığında daha düzenli yapıda ve daha az hareketlidir. </a:t>
            </a:r>
          </a:p>
          <a:p>
            <a:r>
              <a:rPr lang="tr-TR" dirty="0" smtClean="0"/>
              <a:t>Suya tuz gibi farklı bir madde eklendiğinde, tuzu oluşturan klor ve sodyum iyonları su moleküllerinin arasına girer ve su moleküllerinin düzenli bir yapı oluşturmasını geciktirir.</a:t>
            </a:r>
          </a:p>
          <a:p>
            <a:r>
              <a:rPr lang="tr-TR" dirty="0" smtClean="0"/>
              <a:t>Böyle bir durumda, içinde tuz olan suyun donması için, sıcaklığın (atılan tuz oranına göre) </a:t>
            </a:r>
            <a:r>
              <a:rPr lang="tr-TR" dirty="0" smtClean="0">
                <a:latin typeface="Times New Roman" pitchFamily="18" charset="0"/>
              </a:rPr>
              <a:t>0 </a:t>
            </a:r>
            <a:r>
              <a:rPr lang="tr-TR" baseline="30000" dirty="0" err="1" smtClean="0">
                <a:latin typeface="Times New Roman" pitchFamily="18" charset="0"/>
              </a:rPr>
              <a:t>o</a:t>
            </a:r>
            <a:r>
              <a:rPr lang="tr-TR" dirty="0" err="1" smtClean="0"/>
              <a:t>C'un</a:t>
            </a:r>
            <a:r>
              <a:rPr lang="tr-TR" dirty="0" smtClean="0"/>
              <a:t> altında bir değere inmesi gerekir. </a:t>
            </a:r>
          </a:p>
          <a:p>
            <a:r>
              <a:rPr lang="tr-TR" dirty="0" smtClean="0"/>
              <a:t>Yani saf olmayan maddelerin belirli bir donma sıcaklığı yoktur, donma olayı geniş bir sıcaklık aralığında gerçekleşir.</a:t>
            </a:r>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357298"/>
            <a:ext cx="4043362" cy="4967302"/>
          </a:xfrm>
        </p:spPr>
        <p:txBody>
          <a:bodyPr/>
          <a:lstStyle/>
          <a:p>
            <a:r>
              <a:rPr lang="tr-TR" dirty="0" smtClean="0"/>
              <a:t>Katkı maddeleri, sıvıların donma sıcaklığını düşürdüğünden, kışın yollardaki buzlanmayı önlemek için yollara tuz dökülür. Tuz atıldığında, suyun donma sıcaklığı </a:t>
            </a:r>
            <a:r>
              <a:rPr lang="tr-TR" dirty="0" smtClean="0">
                <a:latin typeface="Times New Roman" pitchFamily="18" charset="0"/>
              </a:rPr>
              <a:t>0</a:t>
            </a:r>
            <a:r>
              <a:rPr lang="tr-TR" dirty="0" smtClean="0"/>
              <a:t> </a:t>
            </a:r>
            <a:r>
              <a:rPr lang="tr-TR" baseline="30000" dirty="0" smtClean="0"/>
              <a:t>o</a:t>
            </a:r>
            <a:r>
              <a:rPr lang="tr-TR" dirty="0" smtClean="0"/>
              <a:t> </a:t>
            </a:r>
            <a:r>
              <a:rPr lang="tr-TR" dirty="0" err="1" smtClean="0"/>
              <a:t>C'tan</a:t>
            </a:r>
            <a:r>
              <a:rPr lang="tr-TR" dirty="0" smtClean="0"/>
              <a:t> -</a:t>
            </a:r>
            <a:r>
              <a:rPr lang="tr-TR" dirty="0" smtClean="0">
                <a:latin typeface="Times New Roman" pitchFamily="18" charset="0"/>
              </a:rPr>
              <a:t>15</a:t>
            </a:r>
            <a:r>
              <a:rPr lang="tr-TR" dirty="0" smtClean="0"/>
              <a:t> </a:t>
            </a:r>
            <a:r>
              <a:rPr lang="tr-TR" baseline="30000" dirty="0" smtClean="0"/>
              <a:t>o</a:t>
            </a:r>
            <a:r>
              <a:rPr lang="tr-TR" dirty="0" smtClean="0"/>
              <a:t> </a:t>
            </a:r>
            <a:r>
              <a:rPr lang="tr-TR" dirty="0" err="1" smtClean="0"/>
              <a:t>C'a</a:t>
            </a:r>
            <a:r>
              <a:rPr lang="tr-TR" dirty="0" smtClean="0"/>
              <a:t> kadar düşebilir.</a:t>
            </a:r>
            <a:endParaRPr lang="tr-TR" dirty="0"/>
          </a:p>
        </p:txBody>
      </p:sp>
      <p:pic>
        <p:nvPicPr>
          <p:cNvPr id="15363" name="Picture 3"/>
          <p:cNvPicPr>
            <a:picLocks noChangeAspect="1" noChangeArrowheads="1"/>
          </p:cNvPicPr>
          <p:nvPr/>
        </p:nvPicPr>
        <p:blipFill>
          <a:blip r:embed="rId2" cstate="print"/>
          <a:srcRect/>
          <a:stretch>
            <a:fillRect/>
          </a:stretch>
        </p:blipFill>
        <p:spPr bwMode="auto">
          <a:xfrm>
            <a:off x="4418701" y="1500174"/>
            <a:ext cx="4594658" cy="3786214"/>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1428736"/>
            <a:ext cx="4114800" cy="4500594"/>
          </a:xfrm>
        </p:spPr>
        <p:txBody>
          <a:bodyPr/>
          <a:lstStyle/>
          <a:p>
            <a:r>
              <a:rPr lang="tr-TR" dirty="0" smtClean="0"/>
              <a:t>Arabaların motorundaki suya antifriz konmasının sebebi suyun donma noktasını düşürmektir.</a:t>
            </a:r>
          </a:p>
          <a:p>
            <a:r>
              <a:rPr lang="tr-TR" dirty="0" smtClean="0"/>
              <a:t>Uçak pistlerinin alkolle yıkanması pistin donmasını geciktirir. Çünkü; alkolün donma noktası suyunkinden daha düşüktür.</a:t>
            </a:r>
            <a:endParaRPr lang="tr-TR" dirty="0"/>
          </a:p>
        </p:txBody>
      </p:sp>
      <p:pic>
        <p:nvPicPr>
          <p:cNvPr id="16386" name="Picture 2" descr="C:\Users\MUSTAFA\Desktop\antifiriz.jpg"/>
          <p:cNvPicPr>
            <a:picLocks noChangeAspect="1" noChangeArrowheads="1"/>
          </p:cNvPicPr>
          <p:nvPr/>
        </p:nvPicPr>
        <p:blipFill>
          <a:blip r:embed="rId2" cstate="print"/>
          <a:srcRect/>
          <a:stretch>
            <a:fillRect/>
          </a:stretch>
        </p:blipFill>
        <p:spPr bwMode="auto">
          <a:xfrm>
            <a:off x="4786314" y="1928802"/>
            <a:ext cx="3905277" cy="292895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214422"/>
            <a:ext cx="5757874" cy="5110178"/>
          </a:xfrm>
        </p:spPr>
        <p:txBody>
          <a:bodyPr>
            <a:normAutofit/>
          </a:bodyPr>
          <a:lstStyle/>
          <a:p>
            <a:r>
              <a:rPr lang="tr-TR" dirty="0" smtClean="0"/>
              <a:t>Katı maddeler erirken çevresinden ısı alır. Çevreden alınan ısı, katı maddenin erime sıcaklığına </a:t>
            </a:r>
            <a:r>
              <a:rPr lang="fi-FI" dirty="0" smtClean="0"/>
              <a:t>gelmesi ve tamamen erimesi için kullanılır.</a:t>
            </a:r>
            <a:endParaRPr lang="tr-TR" dirty="0" smtClean="0"/>
          </a:p>
          <a:p>
            <a:r>
              <a:rPr lang="tr-TR" dirty="0" smtClean="0"/>
              <a:t>Bu sebeple buz erimeye başladığında (yani sıcaklığı o derece iken) ısı almaya devam etmesine rağmen sıcaklığında bir değişme olmaz fakat buz erir. Çünkü alınan ısı buzun hâlinin değişmesine harcanmıştır. </a:t>
            </a:r>
          </a:p>
          <a:p>
            <a:r>
              <a:rPr lang="tr-TR" dirty="0" smtClean="0"/>
              <a:t>Buz erirken çevreden aldığı bu ısıya buzun erime ısısı denir.</a:t>
            </a:r>
            <a:endParaRPr lang="tr-TR" dirty="0"/>
          </a:p>
        </p:txBody>
      </p:sp>
      <p:pic>
        <p:nvPicPr>
          <p:cNvPr id="1026" name="Picture 2"/>
          <p:cNvPicPr>
            <a:picLocks noChangeAspect="1" noChangeArrowheads="1"/>
          </p:cNvPicPr>
          <p:nvPr/>
        </p:nvPicPr>
        <p:blipFill>
          <a:blip r:embed="rId2" cstate="print"/>
          <a:srcRect/>
          <a:stretch>
            <a:fillRect/>
          </a:stretch>
        </p:blipFill>
        <p:spPr bwMode="auto">
          <a:xfrm>
            <a:off x="6392192" y="2428868"/>
            <a:ext cx="2751808" cy="2000264"/>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643050"/>
            <a:ext cx="5286412" cy="4429156"/>
          </a:xfrm>
        </p:spPr>
        <p:txBody>
          <a:bodyPr/>
          <a:lstStyle/>
          <a:p>
            <a:r>
              <a:rPr lang="tr-TR" dirty="0" smtClean="0"/>
              <a:t>Sıvılara karışmış olan katkı maddeleri sının </a:t>
            </a:r>
            <a:r>
              <a:rPr lang="tr-TR" u="sng" dirty="0" smtClean="0"/>
              <a:t>donma noktasını düşürürken</a:t>
            </a:r>
            <a:r>
              <a:rPr lang="tr-TR" dirty="0" smtClean="0"/>
              <a:t>, </a:t>
            </a:r>
            <a:r>
              <a:rPr lang="tr-TR" u="sng" dirty="0" smtClean="0"/>
              <a:t>kaynama noktasını yükseltir.</a:t>
            </a:r>
          </a:p>
          <a:p>
            <a:r>
              <a:rPr lang="tr-TR" dirty="0" smtClean="0"/>
              <a:t>Saf su </a:t>
            </a:r>
            <a:r>
              <a:rPr lang="tr-TR" dirty="0" smtClean="0">
                <a:latin typeface="Times New Roman" pitchFamily="18" charset="0"/>
              </a:rPr>
              <a:t>100</a:t>
            </a:r>
            <a:r>
              <a:rPr lang="tr-TR" dirty="0" smtClean="0"/>
              <a:t> </a:t>
            </a:r>
            <a:r>
              <a:rPr lang="tr-TR" baseline="30000" dirty="0" smtClean="0"/>
              <a:t>o</a:t>
            </a:r>
            <a:r>
              <a:rPr lang="tr-TR" dirty="0" smtClean="0"/>
              <a:t> </a:t>
            </a:r>
            <a:r>
              <a:rPr lang="tr-TR" dirty="0" err="1" smtClean="0"/>
              <a:t>C'ta</a:t>
            </a:r>
            <a:r>
              <a:rPr lang="tr-TR" dirty="0" smtClean="0"/>
              <a:t> kaynarken içine farklı madde eklediğimizde kaynama sıcaklığı eklenen katkı maddesinin miktarına bağlı olarak yükselir.</a:t>
            </a:r>
            <a:endParaRPr lang="tr-TR" u="sng" dirty="0"/>
          </a:p>
        </p:txBody>
      </p:sp>
      <p:pic>
        <p:nvPicPr>
          <p:cNvPr id="17410" name="Picture 2" descr="C:\Users\MUSTAFA\Desktop\imagesCA34P6BU.jpg"/>
          <p:cNvPicPr>
            <a:picLocks noChangeAspect="1" noChangeArrowheads="1"/>
          </p:cNvPicPr>
          <p:nvPr/>
        </p:nvPicPr>
        <p:blipFill>
          <a:blip r:embed="rId2" cstate="print"/>
          <a:srcRect/>
          <a:stretch>
            <a:fillRect/>
          </a:stretch>
        </p:blipFill>
        <p:spPr bwMode="auto">
          <a:xfrm>
            <a:off x="6000760" y="2214554"/>
            <a:ext cx="2811596" cy="207170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2332037"/>
            <a:ext cx="9144000" cy="4525963"/>
          </a:xfrm>
        </p:spPr>
        <p:txBody>
          <a:bodyPr>
            <a:normAutofit/>
          </a:bodyPr>
          <a:lstStyle/>
          <a:p>
            <a:pPr algn="ctr">
              <a:buNone/>
            </a:pPr>
            <a:r>
              <a:rPr lang="tr-TR" sz="4800" b="1" i="1" dirty="0" smtClean="0"/>
              <a:t>Mustafa ÇELİK</a:t>
            </a:r>
          </a:p>
          <a:p>
            <a:pPr algn="ctr">
              <a:buNone/>
            </a:pPr>
            <a:r>
              <a:rPr lang="tr-TR" sz="4800" b="1" i="1" dirty="0" smtClean="0"/>
              <a:t>Fen ve Teknoloji Öğretmeni</a:t>
            </a:r>
          </a:p>
          <a:p>
            <a:pPr algn="ctr">
              <a:buNone/>
            </a:pPr>
            <a:r>
              <a:rPr lang="tr-TR" sz="4800" b="1" i="1" dirty="0" smtClean="0"/>
              <a:t>Türk Telekom YİBO</a:t>
            </a:r>
          </a:p>
          <a:p>
            <a:pPr algn="ctr">
              <a:buNone/>
            </a:pPr>
            <a:r>
              <a:rPr lang="tr-TR" sz="4800" b="1" i="1" dirty="0" smtClean="0"/>
              <a:t>Digor/KARS</a:t>
            </a:r>
            <a:endParaRPr lang="tr-TR" sz="4800" b="1" i="1" dirty="0"/>
          </a:p>
        </p:txBody>
      </p:sp>
      <p:pic>
        <p:nvPicPr>
          <p:cNvPr id="2050" name="Picture 2" descr="C:\Users\MUSTAFA\Desktop\strateji\LOGOMUZ.png"/>
          <p:cNvPicPr>
            <a:picLocks noChangeAspect="1" noChangeArrowheads="1"/>
          </p:cNvPicPr>
          <p:nvPr/>
        </p:nvPicPr>
        <p:blipFill>
          <a:blip r:embed="rId2" cstate="print"/>
          <a:srcRect/>
          <a:stretch>
            <a:fillRect/>
          </a:stretch>
        </p:blipFill>
        <p:spPr bwMode="auto">
          <a:xfrm>
            <a:off x="2680034" y="79512"/>
            <a:ext cx="3500462" cy="2621491"/>
          </a:xfrm>
          <a:prstGeom prst="rect">
            <a:avLst/>
          </a:prstGeom>
          <a:noFill/>
        </p:spPr>
      </p:pic>
      <p:pic>
        <p:nvPicPr>
          <p:cNvPr id="2" name="Picture 2" descr="D:\FLASH OLARAK DÜZENLENENCEK SUNULAR\özgün slayttt\88\ÜNİTE 5 MADDENİN HALLERİ ve ISI\fenci.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 y="6237312"/>
            <a:ext cx="1761952" cy="6206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6260" y="714356"/>
            <a:ext cx="4934368" cy="5929354"/>
          </a:xfrm>
        </p:spPr>
        <p:txBody>
          <a:bodyPr>
            <a:normAutofit/>
          </a:bodyPr>
          <a:lstStyle/>
          <a:p>
            <a:r>
              <a:rPr lang="tr-TR" b="1" dirty="0" smtClean="0"/>
              <a:t>Erime ısısı </a:t>
            </a:r>
            <a:r>
              <a:rPr lang="tr-TR" u="sng" dirty="0" smtClean="0"/>
              <a:t>erime sıcaklığındaki 1 gram saf katı maddeyi sıvı hâle geçiren ısıdır.</a:t>
            </a:r>
            <a:endParaRPr lang="tr-TR" dirty="0" smtClean="0"/>
          </a:p>
          <a:p>
            <a:r>
              <a:rPr lang="tr-TR" dirty="0" smtClean="0"/>
              <a:t>Başka bir ifadeyle katı bir maddenin erimesi için sadece erime sıcaklığına kadar ısıtmak yeterli değildir. Bu sıcaklığa geldikten sonra, katı maddenin taneciklerinin, sıvı maddeyi oluşturan tanecikler gibi birbirinden uzaklaşması gerekir. Bu sebeple maddeye erime ısısı kadar enerji verilmelidir.</a:t>
            </a:r>
            <a:endParaRPr lang="tr-TR" dirty="0"/>
          </a:p>
        </p:txBody>
      </p:sp>
      <p:pic>
        <p:nvPicPr>
          <p:cNvPr id="2051" name="Picture 3"/>
          <p:cNvPicPr>
            <a:picLocks noChangeAspect="1" noChangeArrowheads="1"/>
          </p:cNvPicPr>
          <p:nvPr/>
        </p:nvPicPr>
        <p:blipFill>
          <a:blip r:embed="rId2" cstate="print"/>
          <a:srcRect/>
          <a:stretch>
            <a:fillRect/>
          </a:stretch>
        </p:blipFill>
        <p:spPr bwMode="auto">
          <a:xfrm>
            <a:off x="5083763" y="1643050"/>
            <a:ext cx="4060237" cy="400052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285860"/>
            <a:ext cx="8229600" cy="1707834"/>
          </a:xfrm>
        </p:spPr>
        <p:txBody>
          <a:bodyPr anchor="t"/>
          <a:lstStyle/>
          <a:p>
            <a:r>
              <a:rPr lang="tr-TR" dirty="0" smtClean="0"/>
              <a:t>Erime ısısı "</a:t>
            </a:r>
            <a:r>
              <a:rPr lang="tr-TR" dirty="0" err="1" smtClean="0"/>
              <a:t>L</a:t>
            </a:r>
            <a:r>
              <a:rPr lang="tr-TR" sz="2400" baseline="-25000" dirty="0" err="1" smtClean="0"/>
              <a:t>e</a:t>
            </a:r>
            <a:r>
              <a:rPr lang="tr-TR" dirty="0" smtClean="0"/>
              <a:t>", ile gösterilir ve birimi J/</a:t>
            </a:r>
            <a:r>
              <a:rPr lang="tr-TR" dirty="0" err="1" smtClean="0"/>
              <a:t>g'dır</a:t>
            </a:r>
            <a:r>
              <a:rPr lang="tr-TR" dirty="0" smtClean="0"/>
              <a:t>.</a:t>
            </a:r>
            <a:r>
              <a:rPr lang="tr-TR" dirty="0" smtClean="0">
                <a:latin typeface="Times New Roman" pitchFamily="18" charset="0"/>
                <a:cs typeface="Times New Roman" pitchFamily="18" charset="0"/>
              </a:rPr>
              <a:t>0</a:t>
            </a:r>
            <a:r>
              <a:rPr lang="tr-TR" dirty="0" smtClean="0"/>
              <a:t> °</a:t>
            </a:r>
            <a:r>
              <a:rPr lang="tr-TR" dirty="0" err="1" smtClean="0"/>
              <a:t>C'taki</a:t>
            </a:r>
            <a:r>
              <a:rPr lang="tr-TR" dirty="0" smtClean="0"/>
              <a:t> </a:t>
            </a:r>
            <a:r>
              <a:rPr lang="tr-TR" dirty="0" smtClean="0">
                <a:latin typeface="Times New Roman" pitchFamily="18" charset="0"/>
              </a:rPr>
              <a:t>1</a:t>
            </a:r>
            <a:r>
              <a:rPr lang="tr-TR" dirty="0" smtClean="0"/>
              <a:t> g buzun eriyerek </a:t>
            </a:r>
            <a:r>
              <a:rPr lang="tr-TR" dirty="0" smtClean="0">
                <a:latin typeface="Times New Roman" pitchFamily="18" charset="0"/>
                <a:cs typeface="Times New Roman" pitchFamily="18" charset="0"/>
              </a:rPr>
              <a:t>0</a:t>
            </a:r>
            <a:r>
              <a:rPr lang="tr-TR" dirty="0" smtClean="0"/>
              <a:t> °</a:t>
            </a:r>
            <a:r>
              <a:rPr lang="tr-TR" dirty="0" err="1" smtClean="0"/>
              <a:t>C'taki</a:t>
            </a:r>
            <a:r>
              <a:rPr lang="tr-TR" dirty="0" smtClean="0"/>
              <a:t> </a:t>
            </a:r>
            <a:r>
              <a:rPr lang="tr-TR" dirty="0" smtClean="0">
                <a:latin typeface="Times New Roman" pitchFamily="18" charset="0"/>
              </a:rPr>
              <a:t>1 </a:t>
            </a:r>
            <a:r>
              <a:rPr lang="tr-TR" dirty="0" smtClean="0"/>
              <a:t>g su hâline gelmesi için bu maddeye 334,4 J enerji verilmesi gerekir.</a:t>
            </a:r>
            <a:endParaRPr lang="tr-TR" dirty="0"/>
          </a:p>
        </p:txBody>
      </p:sp>
      <p:pic>
        <p:nvPicPr>
          <p:cNvPr id="3074" name="Picture 2"/>
          <p:cNvPicPr>
            <a:picLocks noChangeAspect="1" noChangeArrowheads="1"/>
          </p:cNvPicPr>
          <p:nvPr/>
        </p:nvPicPr>
        <p:blipFill>
          <a:blip r:embed="rId2" cstate="print"/>
          <a:srcRect/>
          <a:stretch>
            <a:fillRect/>
          </a:stretch>
        </p:blipFill>
        <p:spPr bwMode="auto">
          <a:xfrm>
            <a:off x="857224" y="3571876"/>
            <a:ext cx="7585367" cy="207170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500174"/>
            <a:ext cx="8229600" cy="4389120"/>
          </a:xfrm>
        </p:spPr>
        <p:txBody>
          <a:bodyPr/>
          <a:lstStyle/>
          <a:p>
            <a:r>
              <a:rPr lang="tr-TR" dirty="0" smtClean="0"/>
              <a:t>Aktarılan ısı kütle ile doğru orantılı olarak artar veya azalır.</a:t>
            </a:r>
          </a:p>
          <a:p>
            <a:r>
              <a:rPr lang="tr-TR" dirty="0" smtClean="0"/>
              <a:t>Bir miktar maddenin erimesi için gerekli ısıyı aşağıdaki bağıntı ile hesaplayabiliriz:</a:t>
            </a:r>
            <a:endParaRPr lang="tr-TR" dirty="0"/>
          </a:p>
        </p:txBody>
      </p:sp>
      <p:pic>
        <p:nvPicPr>
          <p:cNvPr id="4098" name="Picture 2"/>
          <p:cNvPicPr>
            <a:picLocks noChangeAspect="1" noChangeArrowheads="1"/>
          </p:cNvPicPr>
          <p:nvPr/>
        </p:nvPicPr>
        <p:blipFill>
          <a:blip r:embed="rId2" cstate="print"/>
          <a:srcRect/>
          <a:stretch>
            <a:fillRect/>
          </a:stretch>
        </p:blipFill>
        <p:spPr bwMode="auto">
          <a:xfrm>
            <a:off x="1357290" y="3643314"/>
            <a:ext cx="6296025" cy="14954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714356"/>
            <a:ext cx="6043626" cy="4714908"/>
          </a:xfrm>
        </p:spPr>
        <p:txBody>
          <a:bodyPr/>
          <a:lstStyle/>
          <a:p>
            <a:r>
              <a:rPr lang="tr-TR" dirty="0" smtClean="0"/>
              <a:t>Katı bir madde erirken ne kadar ısı alırsa aynı ısıyı katı hâle geçerken de çevresine verir. Bu sebeple maddelerin donma ve erime ısıları birbirine eşittir. </a:t>
            </a:r>
          </a:p>
          <a:p>
            <a:r>
              <a:rPr lang="tr-TR" u="sng" dirty="0" smtClean="0"/>
              <a:t>Donma sıcaklığında bulunan </a:t>
            </a:r>
            <a:r>
              <a:rPr lang="tr-TR" u="sng" dirty="0" smtClean="0">
                <a:latin typeface="Times New Roman" pitchFamily="18" charset="0"/>
              </a:rPr>
              <a:t>1</a:t>
            </a:r>
            <a:r>
              <a:rPr lang="tr-TR" u="sng" dirty="0" smtClean="0"/>
              <a:t> g sıvı saf maddenin katı hâle geçmesi için çevreye verdiği ısı miktarına </a:t>
            </a:r>
            <a:r>
              <a:rPr lang="tr-TR" b="1" dirty="0" smtClean="0"/>
              <a:t>donma ısısı </a:t>
            </a:r>
            <a:r>
              <a:rPr lang="tr-TR" dirty="0" smtClean="0"/>
              <a:t>denir.</a:t>
            </a:r>
            <a:r>
              <a:rPr lang="tr-TR" b="1" dirty="0" smtClean="0"/>
              <a:t> </a:t>
            </a:r>
          </a:p>
          <a:p>
            <a:r>
              <a:rPr lang="tr-TR" dirty="0" smtClean="0"/>
              <a:t>Donma ısısı "</a:t>
            </a:r>
            <a:r>
              <a:rPr lang="tr-TR" dirty="0" err="1" smtClean="0"/>
              <a:t>L</a:t>
            </a:r>
            <a:r>
              <a:rPr lang="tr-TR" baseline="-25000" dirty="0" err="1" smtClean="0"/>
              <a:t>d</a:t>
            </a:r>
            <a:r>
              <a:rPr lang="tr-TR" dirty="0" smtClean="0"/>
              <a:t>" şeklinde gösterilir. Buzun erime ısısı 334,4 J/g olduğuna göre suyun donma ısısı da 334,4 J/</a:t>
            </a:r>
            <a:r>
              <a:rPr lang="tr-TR" dirty="0" err="1" smtClean="0"/>
              <a:t>g’dır</a:t>
            </a:r>
            <a:r>
              <a:rPr lang="tr-TR" dirty="0" smtClean="0"/>
              <a:t>.</a:t>
            </a:r>
            <a:endParaRPr lang="tr-TR" dirty="0"/>
          </a:p>
        </p:txBody>
      </p:sp>
      <p:pic>
        <p:nvPicPr>
          <p:cNvPr id="5122" name="Picture 2"/>
          <p:cNvPicPr>
            <a:picLocks noChangeAspect="1" noChangeArrowheads="1"/>
          </p:cNvPicPr>
          <p:nvPr/>
        </p:nvPicPr>
        <p:blipFill>
          <a:blip r:embed="rId2" cstate="print"/>
          <a:srcRect/>
          <a:stretch>
            <a:fillRect/>
          </a:stretch>
        </p:blipFill>
        <p:spPr bwMode="auto">
          <a:xfrm>
            <a:off x="6643702" y="1357298"/>
            <a:ext cx="2076450" cy="2190750"/>
          </a:xfrm>
          <a:prstGeom prst="rect">
            <a:avLst/>
          </a:prstGeom>
          <a:noFill/>
          <a:ln w="9525">
            <a:noFill/>
            <a:miter lim="800000"/>
            <a:headEnd/>
            <a:tailEnd/>
          </a:ln>
        </p:spPr>
      </p:pic>
      <p:sp>
        <p:nvSpPr>
          <p:cNvPr id="5" name="4 Dikdörtgen"/>
          <p:cNvSpPr/>
          <p:nvPr/>
        </p:nvSpPr>
        <p:spPr>
          <a:xfrm>
            <a:off x="571472" y="5572140"/>
            <a:ext cx="8256043" cy="923330"/>
          </a:xfrm>
          <a:prstGeom prst="rect">
            <a:avLst/>
          </a:prstGeom>
          <a:noFill/>
        </p:spPr>
        <p:txBody>
          <a:bodyPr wrap="none" lIns="91440" tIns="45720" rIns="91440" bIns="45720">
            <a:spAutoFit/>
          </a:bodyPr>
          <a:lstStyle/>
          <a:p>
            <a:pPr algn="ctr"/>
            <a:r>
              <a:rPr lang="tr-TR"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Erime ısısı = Donma Isısı</a:t>
            </a:r>
            <a:endParaRPr lang="tr-TR"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928670"/>
            <a:ext cx="5329246" cy="5395930"/>
          </a:xfrm>
        </p:spPr>
        <p:txBody>
          <a:bodyPr>
            <a:normAutofit lnSpcReduction="10000"/>
          </a:bodyPr>
          <a:lstStyle/>
          <a:p>
            <a:r>
              <a:rPr lang="tr-TR" dirty="0" smtClean="0"/>
              <a:t>Her katı madde, erirken farklı miktarda ısıya ihtiyaç duyar. Çünkü maddelerin tanecikleri arasındaki çekim kuvvetinin etkisi maddeden maddeye değişir. Bu sebeple erime sırasında bu çekim kuvvetlerinin zayıflaması için harcanan enerji de her madde için farklı olacaktır. </a:t>
            </a:r>
          </a:p>
          <a:p>
            <a:r>
              <a:rPr lang="tr-TR" dirty="0" smtClean="0"/>
              <a:t>Kısaca maddelerin erime - donma ısıları birbirinden farklıdır. Bu sebeple </a:t>
            </a:r>
            <a:r>
              <a:rPr lang="tr-TR" u="sng" dirty="0" smtClean="0"/>
              <a:t>erime – donma ısısı maddeler için ayırt edici bir özelliktir.</a:t>
            </a:r>
            <a:endParaRPr lang="tr-TR" u="sng" dirty="0"/>
          </a:p>
        </p:txBody>
      </p:sp>
      <p:pic>
        <p:nvPicPr>
          <p:cNvPr id="6146" name="Picture 2"/>
          <p:cNvPicPr>
            <a:picLocks noChangeAspect="1" noChangeArrowheads="1"/>
          </p:cNvPicPr>
          <p:nvPr/>
        </p:nvPicPr>
        <p:blipFill>
          <a:blip r:embed="rId2" cstate="print"/>
          <a:srcRect/>
          <a:stretch>
            <a:fillRect/>
          </a:stretch>
        </p:blipFill>
        <p:spPr bwMode="auto">
          <a:xfrm>
            <a:off x="5715008" y="1357298"/>
            <a:ext cx="3286116" cy="4306401"/>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331172"/>
            <a:ext cx="8229600" cy="1350644"/>
          </a:xfrm>
        </p:spPr>
        <p:txBody>
          <a:bodyPr>
            <a:normAutofit/>
          </a:bodyPr>
          <a:lstStyle/>
          <a:p>
            <a:r>
              <a:rPr lang="tr-TR" dirty="0" smtClean="0"/>
              <a:t>Bir başka hâl değişimi ise maddelerin sıvı hâlden gaz hâle (buharlaşma) ve gaz hâlden sıvı hâle (</a:t>
            </a:r>
            <a:r>
              <a:rPr lang="tr-TR" dirty="0" err="1" smtClean="0"/>
              <a:t>yoğuşma</a:t>
            </a:r>
            <a:r>
              <a:rPr lang="tr-TR" dirty="0" smtClean="0"/>
              <a:t>) geçmesidir.</a:t>
            </a:r>
            <a:endParaRPr lang="tr-TR" dirty="0"/>
          </a:p>
        </p:txBody>
      </p:sp>
      <p:pic>
        <p:nvPicPr>
          <p:cNvPr id="7171" name="Picture 3"/>
          <p:cNvPicPr>
            <a:picLocks noChangeAspect="1" noChangeArrowheads="1"/>
          </p:cNvPicPr>
          <p:nvPr/>
        </p:nvPicPr>
        <p:blipFill>
          <a:blip r:embed="rId2" cstate="print"/>
          <a:srcRect/>
          <a:stretch>
            <a:fillRect/>
          </a:stretch>
        </p:blipFill>
        <p:spPr bwMode="auto">
          <a:xfrm>
            <a:off x="4332514" y="3087728"/>
            <a:ext cx="4621021" cy="2581273"/>
          </a:xfrm>
          <a:prstGeom prst="rect">
            <a:avLst/>
          </a:prstGeom>
          <a:noFill/>
          <a:ln w="9525">
            <a:noFill/>
            <a:miter lim="800000"/>
            <a:headEnd/>
            <a:tailEnd/>
          </a:ln>
        </p:spPr>
      </p:pic>
      <p:pic>
        <p:nvPicPr>
          <p:cNvPr id="7172" name="Picture 4" descr="C:\Users\MUSTAFA\Desktop\kaynayan-su-300x201.jpg"/>
          <p:cNvPicPr>
            <a:picLocks noChangeAspect="1" noChangeArrowheads="1"/>
          </p:cNvPicPr>
          <p:nvPr/>
        </p:nvPicPr>
        <p:blipFill>
          <a:blip r:embed="rId3" cstate="print"/>
          <a:srcRect/>
          <a:stretch>
            <a:fillRect/>
          </a:stretch>
        </p:blipFill>
        <p:spPr bwMode="auto">
          <a:xfrm>
            <a:off x="357158" y="3094668"/>
            <a:ext cx="3838460" cy="257176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571480"/>
            <a:ext cx="8429684" cy="2928958"/>
          </a:xfrm>
        </p:spPr>
        <p:txBody>
          <a:bodyPr>
            <a:normAutofit lnSpcReduction="10000"/>
          </a:bodyPr>
          <a:lstStyle/>
          <a:p>
            <a:r>
              <a:rPr lang="tr-TR" dirty="0" smtClean="0"/>
              <a:t>Buharlaşma olayının gerçekleşmesi için ısıya ihtiyaç vardır. </a:t>
            </a:r>
          </a:p>
          <a:p>
            <a:r>
              <a:rPr lang="tr-TR" dirty="0" smtClean="0"/>
              <a:t>Sıvı buharlaşırken çevresinden ısı alır ve çevresini soğutur. </a:t>
            </a:r>
          </a:p>
          <a:p>
            <a:r>
              <a:rPr lang="tr-TR" dirty="0" smtClean="0"/>
              <a:t>Sıvı maddeye ısı verildiğinde sıcaklık değeri kaynama sıcaklığına kadar artar. Sıvıların bundan sonra aldıkları ısı ise sıvının buhar hâline geçmesi için harcanır.</a:t>
            </a:r>
          </a:p>
        </p:txBody>
      </p:sp>
      <p:pic>
        <p:nvPicPr>
          <p:cNvPr id="8195" name="Picture 3"/>
          <p:cNvPicPr>
            <a:picLocks noChangeAspect="1" noChangeArrowheads="1"/>
          </p:cNvPicPr>
          <p:nvPr/>
        </p:nvPicPr>
        <p:blipFill>
          <a:blip r:embed="rId2" cstate="print"/>
          <a:srcRect/>
          <a:stretch>
            <a:fillRect/>
          </a:stretch>
        </p:blipFill>
        <p:spPr bwMode="auto">
          <a:xfrm>
            <a:off x="2214546" y="3457118"/>
            <a:ext cx="4933147" cy="3400882"/>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536</TotalTime>
  <Words>863</Words>
  <Application>Microsoft Office PowerPoint</Application>
  <PresentationFormat>Ekran Gösterisi (4:3)</PresentationFormat>
  <Paragraphs>52</Paragraphs>
  <Slides>21</Slides>
  <Notes>0</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Akış</vt:lpstr>
      <vt:lpstr>MADDENİN HALLERİ ve ISI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HÜCRE BÖLÜNMESİ VE KALITIM</dc:title>
  <dc:creator>MUSTAFA</dc:creator>
  <cp:lastModifiedBy>fikret ünlü</cp:lastModifiedBy>
  <cp:revision>74</cp:revision>
  <dcterms:created xsi:type="dcterms:W3CDTF">2010-10-17T16:29:05Z</dcterms:created>
  <dcterms:modified xsi:type="dcterms:W3CDTF">2011-05-16T18:13:23Z</dcterms:modified>
</cp:coreProperties>
</file>