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7" r:id="rId2"/>
    <p:sldId id="266" r:id="rId3"/>
    <p:sldId id="267" r:id="rId4"/>
    <p:sldId id="268" r:id="rId5"/>
    <p:sldId id="269" r:id="rId6"/>
    <p:sldId id="270" r:id="rId7"/>
    <p:sldId id="271" r:id="rId8"/>
    <p:sldId id="272" r:id="rId9"/>
    <p:sldId id="273" r:id="rId10"/>
    <p:sldId id="274" r:id="rId11"/>
    <p:sldId id="275" r:id="rId12"/>
    <p:sldId id="276" r:id="rId13"/>
    <p:sldId id="265"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E61CD9-AFDA-4A22-9D01-94E2FE6D82A3}" type="datetimeFigureOut">
              <a:rPr lang="tr-TR" smtClean="0"/>
              <a:pPr/>
              <a:t>16.05.2011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3A87FB-3F92-4BA6-A6B9-0A525FAA1D43}" type="slidenum">
              <a:rPr lang="tr-TR" smtClean="0"/>
              <a:pPr/>
              <a:t>‹#›</a:t>
            </a:fld>
            <a:endParaRPr lang="tr-TR"/>
          </a:p>
        </p:txBody>
      </p:sp>
    </p:spTree>
    <p:extLst>
      <p:ext uri="{BB962C8B-B14F-4D97-AF65-F5344CB8AC3E}">
        <p14:creationId xmlns:p14="http://schemas.microsoft.com/office/powerpoint/2010/main" val="2346039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AA3090C-63E5-4E4C-8F8F-08EDCC3B14D4}"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CB69BC9-20B7-4407-86D4-1BB326BD48AC}" type="datetimeFigureOut">
              <a:rPr lang="tr-TR" smtClean="0"/>
              <a:pPr/>
              <a:t>16.05.2011</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AA3090C-63E5-4E4C-8F8F-08EDCC3B14D4}"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3332" y="3000372"/>
            <a:ext cx="9001156" cy="1470025"/>
          </a:xfrm>
        </p:spPr>
        <p:txBody>
          <a:bodyPr>
            <a:normAutofit/>
          </a:bodyPr>
          <a:lstStyle/>
          <a:p>
            <a:pPr algn="ctr"/>
            <a:r>
              <a:rPr lang="tr-TR" dirty="0" smtClean="0"/>
              <a:t>MADDENİN HALLERİ ve ISI</a:t>
            </a:r>
            <a:endParaRPr lang="tr-TR" dirty="0"/>
          </a:p>
        </p:txBody>
      </p:sp>
      <p:sp>
        <p:nvSpPr>
          <p:cNvPr id="3" name="2 Alt Başlık"/>
          <p:cNvSpPr>
            <a:spLocks noGrp="1"/>
          </p:cNvSpPr>
          <p:nvPr>
            <p:ph type="subTitle" idx="1"/>
          </p:nvPr>
        </p:nvSpPr>
        <p:spPr>
          <a:xfrm>
            <a:off x="1357290" y="4643446"/>
            <a:ext cx="6400800" cy="785818"/>
          </a:xfrm>
        </p:spPr>
        <p:txBody>
          <a:bodyPr>
            <a:normAutofit/>
          </a:bodyPr>
          <a:lstStyle/>
          <a:p>
            <a:pPr algn="ctr"/>
            <a:r>
              <a:rPr lang="tr-TR" sz="3600" dirty="0" smtClean="0">
                <a:solidFill>
                  <a:srgbClr val="FF0000"/>
                </a:solidFill>
              </a:rPr>
              <a:t>Isı ve Sıcaklık</a:t>
            </a:r>
            <a:endParaRPr lang="tr-TR" sz="3600" dirty="0">
              <a:solidFill>
                <a:srgbClr val="FF0000"/>
              </a:solidFill>
            </a:endParaRPr>
          </a:p>
        </p:txBody>
      </p:sp>
      <p:pic>
        <p:nvPicPr>
          <p:cNvPr id="1026" name="Picture 2" descr="C:\Users\MUSTAFA\Desktop\strateji\LOGOMUZ.png"/>
          <p:cNvPicPr>
            <a:picLocks noChangeAspect="1" noChangeArrowheads="1"/>
          </p:cNvPicPr>
          <p:nvPr/>
        </p:nvPicPr>
        <p:blipFill>
          <a:blip r:embed="rId2" cstate="print"/>
          <a:srcRect/>
          <a:stretch>
            <a:fillRect/>
          </a:stretch>
        </p:blipFill>
        <p:spPr bwMode="auto">
          <a:xfrm>
            <a:off x="2571736" y="214290"/>
            <a:ext cx="4025908" cy="3014997"/>
          </a:xfrm>
          <a:prstGeom prst="rect">
            <a:avLst/>
          </a:prstGeom>
          <a:noFill/>
        </p:spPr>
      </p:pic>
      <p:sp>
        <p:nvSpPr>
          <p:cNvPr id="5" name="2 Alt Başlık"/>
          <p:cNvSpPr txBox="1">
            <a:spLocks/>
          </p:cNvSpPr>
          <p:nvPr/>
        </p:nvSpPr>
        <p:spPr>
          <a:xfrm>
            <a:off x="5214910" y="6143644"/>
            <a:ext cx="3929090" cy="500066"/>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tr-TR" sz="2000" b="1" i="1" u="none" strike="noStrike" kern="1200" cap="none" spc="0" normalizeH="0" baseline="0" noProof="0" dirty="0" smtClean="0">
                <a:ln>
                  <a:noFill/>
                </a:ln>
                <a:solidFill>
                  <a:schemeClr val="bg1"/>
                </a:solidFill>
                <a:effectLst/>
                <a:uLnTx/>
                <a:uFillTx/>
                <a:latin typeface="+mn-lt"/>
                <a:ea typeface="+mn-ea"/>
                <a:cs typeface="+mn-cs"/>
              </a:rPr>
              <a:t>Mustafa ÇELİK</a:t>
            </a:r>
            <a:endParaRPr kumimoji="0" lang="tr-TR" sz="2000" b="1" i="1" u="none" strike="noStrike" kern="1200" cap="none" spc="0" normalizeH="0" baseline="0" noProof="0" dirty="0">
              <a:ln>
                <a:noFill/>
              </a:ln>
              <a:solidFill>
                <a:schemeClr val="bg1"/>
              </a:solidFill>
              <a:effectLst/>
              <a:uLnTx/>
              <a:uFillTx/>
              <a:latin typeface="+mn-lt"/>
              <a:ea typeface="+mn-ea"/>
              <a:cs typeface="+mn-cs"/>
            </a:endParaRPr>
          </a:p>
        </p:txBody>
      </p:sp>
      <p:pic>
        <p:nvPicPr>
          <p:cNvPr id="4" name="Picture 2" descr="D:\FLASH OLARAK DÜZENLENENCEK SUNULAR\özgün slayttt\88\ÜNİTE 5 MADDENİN HALLERİ ve ISI\fenci.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4067" y="6348435"/>
            <a:ext cx="1446507" cy="50956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1071546"/>
            <a:ext cx="5686436" cy="5500726"/>
          </a:xfrm>
        </p:spPr>
        <p:txBody>
          <a:bodyPr>
            <a:normAutofit fontScale="85000" lnSpcReduction="20000"/>
          </a:bodyPr>
          <a:lstStyle/>
          <a:p>
            <a:r>
              <a:rPr lang="tr-TR" dirty="0" smtClean="0"/>
              <a:t>Termometredeki hazne cıva veya alkol gibi sıvılarla doldurulur. Bu hazne, bir maddeye daldırıldığında veya madde ile temas ettiğinde o maddenin tanecikleri haznenin camına çarpar. Bu durumda önce madde ve cam arasında, daha sonra cam ve haznedeki sıvı arasında enerji aktarımı gerçekleşir. Enerji aktarımı sonucunda haznedeki sıvının taneciklerinin hareket enerjileri artarsa bu tanecikler daha hızlı hareket eder ve tanecikler arasındaki mesafe artar. Bu artış sonucunda tanecikler hazneye sığmaz ve cam borudaki hacmi doldurmaya başlar ve sıvı seviyesi yükselir. Benzer şekilde haznedeki sıvının taneciklerinin hareket enerjileri azaldığında, tanecikler arasındaki mesafe azalır ve cam borudaki sıvı seviyesi düşer.</a:t>
            </a:r>
          </a:p>
          <a:p>
            <a:endParaRPr lang="tr-TR" dirty="0"/>
          </a:p>
        </p:txBody>
      </p:sp>
      <p:pic>
        <p:nvPicPr>
          <p:cNvPr id="4" name="Picture 2"/>
          <p:cNvPicPr>
            <a:picLocks noChangeAspect="1" noChangeArrowheads="1"/>
          </p:cNvPicPr>
          <p:nvPr/>
        </p:nvPicPr>
        <p:blipFill>
          <a:blip r:embed="rId2" cstate="print"/>
          <a:srcRect/>
          <a:stretch>
            <a:fillRect/>
          </a:stretch>
        </p:blipFill>
        <p:spPr bwMode="auto">
          <a:xfrm>
            <a:off x="6215074" y="2285992"/>
            <a:ext cx="2735055" cy="2286016"/>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857232"/>
            <a:ext cx="5643602" cy="5786454"/>
          </a:xfrm>
        </p:spPr>
        <p:txBody>
          <a:bodyPr>
            <a:normAutofit lnSpcReduction="10000"/>
          </a:bodyPr>
          <a:lstStyle/>
          <a:p>
            <a:r>
              <a:rPr lang="tr-TR" dirty="0" smtClean="0"/>
              <a:t>Bir madde ne kadar çok tanecikten oluşuyorsa toplam hareket enerjisi de o kadar fazladır. Bu durumda tanecik sayısı fazla olanlar başka bir maddeye daha çok enerji aktarabilir.</a:t>
            </a:r>
          </a:p>
          <a:p>
            <a:r>
              <a:rPr lang="tr-TR" dirty="0" smtClean="0"/>
              <a:t>Farklı sıcaklıklardaki iki maddeden fazla miktarda olanı daha fazla tanecik içerir ve sıcaklığı düşük olsa bile toplam hareket enerjisi daha fazla olabilir. Bu sayede, başka bir maddeye daha fazla enerji aktarabilir.</a:t>
            </a:r>
          </a:p>
          <a:p>
            <a:r>
              <a:rPr lang="tr-TR" dirty="0" smtClean="0"/>
              <a:t> O halde sıcaklık madde miktarına bağlı değilken, </a:t>
            </a:r>
            <a:r>
              <a:rPr lang="tr-TR" u="sng" dirty="0" smtClean="0"/>
              <a:t>ısı madde miktarına bağlıdır</a:t>
            </a:r>
            <a:r>
              <a:rPr lang="tr-TR" dirty="0" smtClean="0"/>
              <a:t>.</a:t>
            </a:r>
            <a:endParaRPr lang="tr-TR" dirty="0"/>
          </a:p>
        </p:txBody>
      </p:sp>
      <p:pic>
        <p:nvPicPr>
          <p:cNvPr id="7170" name="Picture 2" descr="C:\Users\MUSTAFA\Desktop\pbahce_ant_surahi_80117.jpg"/>
          <p:cNvPicPr>
            <a:picLocks noChangeAspect="1" noChangeArrowheads="1"/>
          </p:cNvPicPr>
          <p:nvPr/>
        </p:nvPicPr>
        <p:blipFill>
          <a:blip r:embed="rId2" cstate="print"/>
          <a:srcRect/>
          <a:stretch>
            <a:fillRect/>
          </a:stretch>
        </p:blipFill>
        <p:spPr bwMode="auto">
          <a:xfrm>
            <a:off x="6231222" y="785794"/>
            <a:ext cx="2428892" cy="3562375"/>
          </a:xfrm>
          <a:prstGeom prst="rect">
            <a:avLst/>
          </a:prstGeom>
          <a:noFill/>
        </p:spPr>
      </p:pic>
      <p:pic>
        <p:nvPicPr>
          <p:cNvPr id="7171" name="Picture 3" descr="C:\Users\MUSTAFA\Desktop\AIDA%2~1.JPG"/>
          <p:cNvPicPr>
            <a:picLocks noChangeAspect="1" noChangeArrowheads="1"/>
          </p:cNvPicPr>
          <p:nvPr/>
        </p:nvPicPr>
        <p:blipFill>
          <a:blip r:embed="rId3" cstate="print"/>
          <a:srcRect/>
          <a:stretch>
            <a:fillRect/>
          </a:stretch>
        </p:blipFill>
        <p:spPr bwMode="auto">
          <a:xfrm>
            <a:off x="6175932" y="4346984"/>
            <a:ext cx="2444756" cy="2444756"/>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714356"/>
            <a:ext cx="8229600" cy="632666"/>
          </a:xfrm>
        </p:spPr>
        <p:txBody>
          <a:bodyPr>
            <a:normAutofit/>
          </a:bodyPr>
          <a:lstStyle/>
          <a:p>
            <a:pPr algn="ctr"/>
            <a:r>
              <a:rPr lang="tr-TR" sz="3200" b="1" dirty="0" smtClean="0"/>
              <a:t>Isı ve Sıcaklık Arasındaki Farklar</a:t>
            </a:r>
            <a:endParaRPr lang="tr-TR" sz="3200" b="1" dirty="0"/>
          </a:p>
        </p:txBody>
      </p:sp>
      <p:sp>
        <p:nvSpPr>
          <p:cNvPr id="3" name="2 İçerik Yer Tutucusu"/>
          <p:cNvSpPr>
            <a:spLocks noGrp="1"/>
          </p:cNvSpPr>
          <p:nvPr>
            <p:ph idx="1"/>
          </p:nvPr>
        </p:nvSpPr>
        <p:spPr>
          <a:xfrm>
            <a:off x="214282" y="1714488"/>
            <a:ext cx="8501122" cy="2786082"/>
          </a:xfrm>
        </p:spPr>
        <p:txBody>
          <a:bodyPr/>
          <a:lstStyle/>
          <a:p>
            <a:r>
              <a:rPr lang="tr-TR" dirty="0" smtClean="0"/>
              <a:t>Isı bir enerji çeşididir, sıcaklık ise bir enerji değildir.</a:t>
            </a:r>
          </a:p>
          <a:p>
            <a:r>
              <a:rPr lang="tr-TR" dirty="0" smtClean="0"/>
              <a:t>Isı kalorimetre kabı ile ölçülür, sıcaklık termometre ile ölçülür.</a:t>
            </a:r>
          </a:p>
          <a:p>
            <a:r>
              <a:rPr lang="tr-TR" dirty="0" smtClean="0"/>
              <a:t>Isı birimi kaloridir, sıcaklık birimi derecedir.</a:t>
            </a:r>
          </a:p>
          <a:p>
            <a:r>
              <a:rPr lang="tr-TR" dirty="0" smtClean="0"/>
              <a:t>Isı madde miktarına bağlıdır, sıcaklık madde miktarına bağlı değildir.</a:t>
            </a:r>
            <a:endParaRPr lang="tr-TR" dirty="0"/>
          </a:p>
        </p:txBody>
      </p:sp>
      <p:pic>
        <p:nvPicPr>
          <p:cNvPr id="8195" name="Picture 3" descr="C:\Users\MUSTAFA\Desktop\komik%20kedi.jpg"/>
          <p:cNvPicPr>
            <a:picLocks noChangeAspect="1" noChangeArrowheads="1"/>
          </p:cNvPicPr>
          <p:nvPr/>
        </p:nvPicPr>
        <p:blipFill>
          <a:blip r:embed="rId2" cstate="print"/>
          <a:srcRect/>
          <a:stretch>
            <a:fillRect/>
          </a:stretch>
        </p:blipFill>
        <p:spPr bwMode="auto">
          <a:xfrm>
            <a:off x="5572132" y="4143380"/>
            <a:ext cx="2143140" cy="239615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2332037"/>
            <a:ext cx="9144000" cy="4525963"/>
          </a:xfrm>
        </p:spPr>
        <p:txBody>
          <a:bodyPr>
            <a:normAutofit/>
          </a:bodyPr>
          <a:lstStyle/>
          <a:p>
            <a:pPr algn="ctr">
              <a:buNone/>
            </a:pPr>
            <a:r>
              <a:rPr lang="tr-TR" sz="4800" b="1" i="1" dirty="0" smtClean="0"/>
              <a:t>Mustafa ÇELİK</a:t>
            </a:r>
          </a:p>
          <a:p>
            <a:pPr algn="ctr">
              <a:buNone/>
            </a:pPr>
            <a:r>
              <a:rPr lang="tr-TR" sz="4800" b="1" i="1" dirty="0" smtClean="0"/>
              <a:t>Fen ve Teknoloji Öğretmeni</a:t>
            </a:r>
          </a:p>
          <a:p>
            <a:pPr algn="ctr">
              <a:buNone/>
            </a:pPr>
            <a:r>
              <a:rPr lang="tr-TR" sz="4800" b="1" i="1" dirty="0" smtClean="0"/>
              <a:t>Türk Telekom YİBO</a:t>
            </a:r>
          </a:p>
          <a:p>
            <a:pPr algn="ctr">
              <a:buNone/>
            </a:pPr>
            <a:r>
              <a:rPr lang="tr-TR" sz="4800" b="1" i="1" dirty="0" smtClean="0"/>
              <a:t>Digor/KARS</a:t>
            </a:r>
            <a:endParaRPr lang="tr-TR" sz="4800" b="1" i="1" dirty="0"/>
          </a:p>
        </p:txBody>
      </p:sp>
      <p:pic>
        <p:nvPicPr>
          <p:cNvPr id="2050" name="Picture 2" descr="C:\Users\MUSTAFA\Desktop\strateji\LOGOMUZ.png"/>
          <p:cNvPicPr>
            <a:picLocks noChangeAspect="1" noChangeArrowheads="1"/>
          </p:cNvPicPr>
          <p:nvPr/>
        </p:nvPicPr>
        <p:blipFill>
          <a:blip r:embed="rId2" cstate="print"/>
          <a:srcRect/>
          <a:stretch>
            <a:fillRect/>
          </a:stretch>
        </p:blipFill>
        <p:spPr bwMode="auto">
          <a:xfrm>
            <a:off x="2680034" y="79512"/>
            <a:ext cx="3500462" cy="2621491"/>
          </a:xfrm>
          <a:prstGeom prst="rect">
            <a:avLst/>
          </a:prstGeom>
          <a:noFill/>
        </p:spPr>
      </p:pic>
      <p:pic>
        <p:nvPicPr>
          <p:cNvPr id="2" name="Picture 2" descr="D:\FLASH OLARAK DÜZENLENENCEK SUNULAR\özgün slayttt\88\ÜNİTE 5 MADDENİN HALLERİ ve ISI\fenci.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 y="6309320"/>
            <a:ext cx="1557543" cy="5486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429256" y="1071546"/>
            <a:ext cx="3429024" cy="5253054"/>
          </a:xfrm>
        </p:spPr>
        <p:txBody>
          <a:bodyPr>
            <a:normAutofit fontScale="92500"/>
          </a:bodyPr>
          <a:lstStyle/>
          <a:p>
            <a:r>
              <a:rPr lang="tr-TR" dirty="0" smtClean="0"/>
              <a:t>2. şekilde insanların hareketlerinin artmasının sebebi ne olabilir?</a:t>
            </a:r>
          </a:p>
          <a:p>
            <a:r>
              <a:rPr lang="tr-TR" dirty="0" smtClean="0"/>
              <a:t>Hangi kaptaki sıvıyı oluşturan tanecikler daha hareketlidir?</a:t>
            </a:r>
          </a:p>
          <a:p>
            <a:r>
              <a:rPr lang="tr-TR" dirty="0" smtClean="0"/>
              <a:t>Hangi sıvının enerjisi daha fazladır?</a:t>
            </a:r>
          </a:p>
          <a:p>
            <a:r>
              <a:rPr lang="tr-TR" dirty="0" smtClean="0"/>
              <a:t>2. şekilde termometredeki sıvı seviyesinin artmasının sebebi ne olabilir?</a:t>
            </a:r>
            <a:endParaRPr lang="tr-TR" dirty="0"/>
          </a:p>
        </p:txBody>
      </p:sp>
      <p:pic>
        <p:nvPicPr>
          <p:cNvPr id="1026" name="Picture 2"/>
          <p:cNvPicPr>
            <a:picLocks noChangeAspect="1" noChangeArrowheads="1"/>
          </p:cNvPicPr>
          <p:nvPr/>
        </p:nvPicPr>
        <p:blipFill>
          <a:blip r:embed="rId2" cstate="print"/>
          <a:srcRect/>
          <a:stretch>
            <a:fillRect/>
          </a:stretch>
        </p:blipFill>
        <p:spPr bwMode="auto">
          <a:xfrm>
            <a:off x="357158" y="1428736"/>
            <a:ext cx="4848160" cy="421484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71546"/>
            <a:ext cx="5329246" cy="5253054"/>
          </a:xfrm>
        </p:spPr>
        <p:txBody>
          <a:bodyPr/>
          <a:lstStyle/>
          <a:p>
            <a:r>
              <a:rPr lang="tr-TR" b="1" dirty="0" smtClean="0">
                <a:solidFill>
                  <a:srgbClr val="FF0000"/>
                </a:solidFill>
              </a:rPr>
              <a:t>Isı</a:t>
            </a:r>
            <a:r>
              <a:rPr lang="tr-TR" dirty="0" smtClean="0"/>
              <a:t>;</a:t>
            </a:r>
            <a:r>
              <a:rPr lang="tr-TR" b="1" dirty="0" smtClean="0"/>
              <a:t> </a:t>
            </a:r>
            <a:r>
              <a:rPr lang="tr-TR" dirty="0" smtClean="0"/>
              <a:t>sıcaklıkları farklı iki madde arasında alınıp verilen enerjinin adıdır. </a:t>
            </a:r>
          </a:p>
          <a:p>
            <a:r>
              <a:rPr lang="tr-TR" dirty="0" smtClean="0"/>
              <a:t>Sıcaklıkları eşit iki madde arasında ısı aktarımı gerçekleşmez. Bu iki maddeden birinin sıcaklığının diğerinden farklı olması hâlinde, </a:t>
            </a:r>
            <a:r>
              <a:rPr lang="tr-TR" u="sng" dirty="0" smtClean="0">
                <a:solidFill>
                  <a:srgbClr val="FF0000"/>
                </a:solidFill>
              </a:rPr>
              <a:t>sıcaklığı yüksek olan maddeden sıcaklığı düşük olan maddeye </a:t>
            </a:r>
            <a:r>
              <a:rPr lang="tr-TR" dirty="0" smtClean="0"/>
              <a:t>enerji aktarılır ve aktarılan bu enerjiye ısı adı verilir.</a:t>
            </a:r>
          </a:p>
        </p:txBody>
      </p:sp>
      <p:pic>
        <p:nvPicPr>
          <p:cNvPr id="4" name="Picture 2" descr="C:\Users\MUSTAFA\Desktop\isi.jpg"/>
          <p:cNvPicPr>
            <a:picLocks noChangeAspect="1" noChangeArrowheads="1"/>
          </p:cNvPicPr>
          <p:nvPr/>
        </p:nvPicPr>
        <p:blipFill>
          <a:blip r:embed="rId2" cstate="print"/>
          <a:srcRect/>
          <a:stretch>
            <a:fillRect/>
          </a:stretch>
        </p:blipFill>
        <p:spPr bwMode="auto">
          <a:xfrm>
            <a:off x="6286512" y="3071810"/>
            <a:ext cx="2540000" cy="2413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214422"/>
            <a:ext cx="4929222" cy="4929222"/>
          </a:xfrm>
        </p:spPr>
        <p:txBody>
          <a:bodyPr>
            <a:normAutofit/>
          </a:bodyPr>
          <a:lstStyle/>
          <a:p>
            <a:r>
              <a:rPr lang="tr-TR" dirty="0" smtClean="0"/>
              <a:t>Isı aktarılan enerji olduğuna göre maddenin ısısından bahsedemeyiz. ‘Suyun ısısı’, ‘havanın ısısı’ gibi ifadeler doğru değildir.</a:t>
            </a:r>
          </a:p>
          <a:p>
            <a:r>
              <a:rPr lang="tr-TR" dirty="0" smtClean="0"/>
              <a:t>Farklı kütlelerdeki maddeleri aynı sıcaklığa getirmek için, kütlesi büyük olanın daha uzun süre ısıtılması veya daha çok ısı yayan ısı kaynağının kullanılması gerekir.</a:t>
            </a:r>
          </a:p>
        </p:txBody>
      </p:sp>
      <p:pic>
        <p:nvPicPr>
          <p:cNvPr id="3075" name="Picture 3" descr="C:\Users\MUSTAFA\Desktop\5521f248c30648e2f4c4b92f2b879cc469d2cd9a2d5e5fa334515aa083da29e4a87ff679a2f3e71d9181a67b7542122c.gif"/>
          <p:cNvPicPr>
            <a:picLocks noChangeAspect="1" noChangeArrowheads="1" noCrop="1"/>
          </p:cNvPicPr>
          <p:nvPr/>
        </p:nvPicPr>
        <p:blipFill>
          <a:blip r:embed="rId2" cstate="print"/>
          <a:srcRect/>
          <a:stretch>
            <a:fillRect/>
          </a:stretch>
        </p:blipFill>
        <p:spPr bwMode="auto">
          <a:xfrm>
            <a:off x="5715008" y="1785926"/>
            <a:ext cx="3048000" cy="360045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857232"/>
            <a:ext cx="8229600" cy="2065024"/>
          </a:xfrm>
        </p:spPr>
        <p:txBody>
          <a:bodyPr>
            <a:normAutofit lnSpcReduction="10000"/>
          </a:bodyPr>
          <a:lstStyle/>
          <a:p>
            <a:r>
              <a:rPr lang="tr-TR" dirty="0" smtClean="0"/>
              <a:t>Aynı maddenin farklı kütleleri düşünüldüğünde, kütlesi fazla olan madde için daha fazla sayıda tanecik içerdiği söylenebilir. Bu durumda "Maddelerin aynı sıcaklığa ulaşması için kütlesi fazla olan maddeye daha fazla ısı aktarılması gerekir."</a:t>
            </a:r>
          </a:p>
          <a:p>
            <a:endParaRPr lang="tr-TR" dirty="0"/>
          </a:p>
        </p:txBody>
      </p:sp>
      <p:pic>
        <p:nvPicPr>
          <p:cNvPr id="2050" name="Picture 2"/>
          <p:cNvPicPr>
            <a:picLocks noChangeAspect="1" noChangeArrowheads="1"/>
          </p:cNvPicPr>
          <p:nvPr/>
        </p:nvPicPr>
        <p:blipFill>
          <a:blip r:embed="rId2" cstate="print"/>
          <a:srcRect/>
          <a:stretch>
            <a:fillRect/>
          </a:stretch>
        </p:blipFill>
        <p:spPr bwMode="auto">
          <a:xfrm>
            <a:off x="1785918" y="2857496"/>
            <a:ext cx="5400675" cy="37623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00108"/>
            <a:ext cx="5400684" cy="5324492"/>
          </a:xfrm>
        </p:spPr>
        <p:txBody>
          <a:bodyPr>
            <a:normAutofit lnSpcReduction="10000"/>
          </a:bodyPr>
          <a:lstStyle/>
          <a:p>
            <a:r>
              <a:rPr lang="tr-TR" dirty="0" smtClean="0"/>
              <a:t>Bir madde ısıtılmaya başlandığında, ısı kaynağına yakın taneciklerin hareket enerjisi artar ve bu tanecikler, yanlarındaki diğer taneciklerle çarpışarak enerjilerinin bir kısmını diğer taneciklere aktarırlar. </a:t>
            </a:r>
          </a:p>
          <a:p>
            <a:r>
              <a:rPr lang="tr-TR" dirty="0" smtClean="0"/>
              <a:t>1. şekilde de gördüğümüz gibi madde miktarı fazla olduğunda tanecik sayısı da fazla olacağından, madde miktarı fazla olanın ısınması daha fazla zaman alacaktır. Çünkü enerji, daha fazla sayıda taneciğe aktarılmaktadır.</a:t>
            </a:r>
            <a:endParaRPr lang="tr-TR" dirty="0"/>
          </a:p>
        </p:txBody>
      </p:sp>
      <p:pic>
        <p:nvPicPr>
          <p:cNvPr id="4098" name="Picture 2"/>
          <p:cNvPicPr>
            <a:picLocks noChangeAspect="1" noChangeArrowheads="1"/>
          </p:cNvPicPr>
          <p:nvPr/>
        </p:nvPicPr>
        <p:blipFill>
          <a:blip r:embed="rId2" cstate="print"/>
          <a:srcRect/>
          <a:stretch>
            <a:fillRect/>
          </a:stretch>
        </p:blipFill>
        <p:spPr bwMode="auto">
          <a:xfrm>
            <a:off x="6500826" y="1643050"/>
            <a:ext cx="2343150" cy="36766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14422"/>
            <a:ext cx="8329642" cy="5110178"/>
          </a:xfrm>
        </p:spPr>
        <p:txBody>
          <a:bodyPr>
            <a:normAutofit fontScale="92500" lnSpcReduction="20000"/>
          </a:bodyPr>
          <a:lstStyle/>
          <a:p>
            <a:r>
              <a:rPr lang="tr-TR" dirty="0" smtClean="0"/>
              <a:t>Maddeyi oluşturan tanecikler çarpışarak birbirlerine enerjilerini aktardıkları için her tanecik farklı enerjiye sahip olabilir ve her çarpışmada da enerjileri değişebilir.</a:t>
            </a:r>
          </a:p>
          <a:p>
            <a:r>
              <a:rPr lang="tr-TR" dirty="0" smtClean="0"/>
              <a:t>Maddeyi oluşturan tanecikleri tek tek değil taneciklerin tamamını düşünmemiz gerekmektedir. Bu durumda bir maddenin sıcaklığının ölçümünde o maddeyi oluşturan taneciklerin hepsi rol oynar. </a:t>
            </a:r>
          </a:p>
          <a:p>
            <a:r>
              <a:rPr lang="tr-TR" dirty="0" smtClean="0"/>
              <a:t>Taneciklerin enerjileri birbirinden farklı olduğu için sıcaklık ölçümü taneciklerin ortalama hareket enerjileri ile ilişkilidir. Taneciklerin ortalama hareket enerjilerinin göstergesi ise </a:t>
            </a:r>
            <a:r>
              <a:rPr lang="tr-TR" b="1" dirty="0" smtClean="0">
                <a:solidFill>
                  <a:srgbClr val="FF0000"/>
                </a:solidFill>
              </a:rPr>
              <a:t>sıcaklık</a:t>
            </a:r>
            <a:r>
              <a:rPr lang="tr-TR" b="1" dirty="0" smtClean="0"/>
              <a:t> </a:t>
            </a:r>
            <a:r>
              <a:rPr lang="tr-TR" dirty="0" smtClean="0"/>
              <a:t>olarak adlandırılır. </a:t>
            </a:r>
            <a:r>
              <a:rPr lang="tr-TR" u="sng" dirty="0" smtClean="0"/>
              <a:t>Sıcaklık bir enerji türü değildir.</a:t>
            </a:r>
          </a:p>
          <a:p>
            <a:r>
              <a:rPr lang="tr-TR" dirty="0" smtClean="0"/>
              <a:t>Maddelerin sıcaklığı termometre ile ölçülür ancak maddelerin alıp verdiği ısı miktarları termometre ile ölçülemez.</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1000108"/>
            <a:ext cx="4572032" cy="5324492"/>
          </a:xfrm>
        </p:spPr>
        <p:txBody>
          <a:bodyPr>
            <a:normAutofit/>
          </a:bodyPr>
          <a:lstStyle/>
          <a:p>
            <a:r>
              <a:rPr lang="tr-TR" dirty="0" smtClean="0"/>
              <a:t>Termometre ile farklı iki maddenin sıcaklığı ölçüldüğünde okunan değerler, o iki maddeden hangisinin taneciklerinin ortalama hareket enerjisinin diğerinden daha fazla olduğunu belirtir.</a:t>
            </a:r>
          </a:p>
          <a:p>
            <a:r>
              <a:rPr lang="tr-TR" dirty="0" smtClean="0"/>
              <a:t>Termometrede sıcaklık 0 sıfır santigrat dereceyi  gösterdiğinde o maddeyi oluşturan taneciklerin hareket enerjisi sıfır değildir.</a:t>
            </a:r>
            <a:endParaRPr lang="tr-TR" dirty="0"/>
          </a:p>
        </p:txBody>
      </p:sp>
      <p:pic>
        <p:nvPicPr>
          <p:cNvPr id="5122" name="Picture 2" descr="C:\Users\MUSTAFA\Desktop\termometre-nedir.gif"/>
          <p:cNvPicPr>
            <a:picLocks noChangeAspect="1" noChangeArrowheads="1"/>
          </p:cNvPicPr>
          <p:nvPr/>
        </p:nvPicPr>
        <p:blipFill>
          <a:blip r:embed="rId2" cstate="print"/>
          <a:srcRect/>
          <a:stretch>
            <a:fillRect/>
          </a:stretch>
        </p:blipFill>
        <p:spPr bwMode="auto">
          <a:xfrm>
            <a:off x="4857752" y="1857364"/>
            <a:ext cx="3952875" cy="325755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928670"/>
            <a:ext cx="7715304" cy="1500198"/>
          </a:xfrm>
        </p:spPr>
        <p:txBody>
          <a:bodyPr>
            <a:normAutofit/>
          </a:bodyPr>
          <a:lstStyle/>
          <a:p>
            <a:r>
              <a:rPr lang="tr-TR" dirty="0" smtClean="0"/>
              <a:t>Termometrelerdeki sıvı seviyesinin yükselip alçalması, haznedeki sıvının ısındığında genleşmesi ve soğuduğunda büzülmesi ile ilgilidir.</a:t>
            </a:r>
          </a:p>
        </p:txBody>
      </p:sp>
      <p:pic>
        <p:nvPicPr>
          <p:cNvPr id="6146" name="Picture 2"/>
          <p:cNvPicPr>
            <a:picLocks noChangeAspect="1" noChangeArrowheads="1"/>
          </p:cNvPicPr>
          <p:nvPr/>
        </p:nvPicPr>
        <p:blipFill>
          <a:blip r:embed="rId2" cstate="print"/>
          <a:srcRect/>
          <a:stretch>
            <a:fillRect/>
          </a:stretch>
        </p:blipFill>
        <p:spPr bwMode="auto">
          <a:xfrm>
            <a:off x="5786446" y="3000372"/>
            <a:ext cx="2735055" cy="2286016"/>
          </a:xfrm>
          <a:prstGeom prst="rect">
            <a:avLst/>
          </a:prstGeom>
          <a:noFill/>
          <a:ln w="9525">
            <a:noFill/>
            <a:miter lim="800000"/>
            <a:headEnd/>
            <a:tailEnd/>
          </a:ln>
        </p:spPr>
      </p:pic>
      <p:pic>
        <p:nvPicPr>
          <p:cNvPr id="6147" name="Picture 3" descr="C:\Users\MUSTAFA\Desktop\6a87edfb99ba4ddefba4ebfe88fbe3a4_1285680778.jpg"/>
          <p:cNvPicPr>
            <a:picLocks noChangeAspect="1" noChangeArrowheads="1"/>
          </p:cNvPicPr>
          <p:nvPr/>
        </p:nvPicPr>
        <p:blipFill>
          <a:blip r:embed="rId3" cstate="print"/>
          <a:srcRect/>
          <a:stretch>
            <a:fillRect/>
          </a:stretch>
        </p:blipFill>
        <p:spPr bwMode="auto">
          <a:xfrm>
            <a:off x="357158" y="2285992"/>
            <a:ext cx="4929222" cy="44363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396</TotalTime>
  <Words>623</Words>
  <Application>Microsoft Office PowerPoint</Application>
  <PresentationFormat>Ekran Gösterisi (4:3)</PresentationFormat>
  <Paragraphs>34</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Akış</vt:lpstr>
      <vt:lpstr>MADDENİN HALLERİ ve ISI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Isı ve Sıcaklık Arasındaki Farklar</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HÜCRE BÖLÜNMESİ VE KALITIM</dc:title>
  <dc:creator>MUSTAFA</dc:creator>
  <cp:lastModifiedBy>fikret ünlü</cp:lastModifiedBy>
  <cp:revision>55</cp:revision>
  <dcterms:created xsi:type="dcterms:W3CDTF">2010-10-17T16:29:05Z</dcterms:created>
  <dcterms:modified xsi:type="dcterms:W3CDTF">2011-05-16T18:12:12Z</dcterms:modified>
</cp:coreProperties>
</file>