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79" r:id="rId3"/>
    <p:sldId id="275" r:id="rId4"/>
    <p:sldId id="276" r:id="rId5"/>
    <p:sldId id="277" r:id="rId6"/>
    <p:sldId id="278" r:id="rId7"/>
    <p:sldId id="280" r:id="rId8"/>
    <p:sldId id="281" r:id="rId9"/>
    <p:sldId id="282" r:id="rId10"/>
    <p:sldId id="283" r:id="rId11"/>
    <p:sldId id="284" r:id="rId12"/>
    <p:sldId id="286" r:id="rId13"/>
    <p:sldId id="285"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274" r:id="rId3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103888-4BB9-4427-8F91-B12C68396B8D}"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tr-TR"/>
        </a:p>
      </dgm:t>
    </dgm:pt>
    <dgm:pt modelId="{8709DFC2-403D-4D50-949E-AA31AAD00350}">
      <dgm:prSet phldrT="[Metin]"/>
      <dgm:spPr/>
      <dgm:t>
        <a:bodyPr/>
        <a:lstStyle/>
        <a:p>
          <a:r>
            <a:rPr lang="tr-TR" dirty="0" smtClean="0"/>
            <a:t>Isının Yayılması</a:t>
          </a:r>
          <a:endParaRPr lang="tr-TR" dirty="0"/>
        </a:p>
      </dgm:t>
    </dgm:pt>
    <dgm:pt modelId="{45E7C658-4DAF-4A7E-81C0-EEEF9E9C3A3F}" type="parTrans" cxnId="{A57AE14C-0493-4D87-BF36-82113E4BB81B}">
      <dgm:prSet/>
      <dgm:spPr/>
      <dgm:t>
        <a:bodyPr/>
        <a:lstStyle/>
        <a:p>
          <a:endParaRPr lang="tr-TR"/>
        </a:p>
      </dgm:t>
    </dgm:pt>
    <dgm:pt modelId="{44AA5DCD-38BE-4948-846F-9F7222B2F3BA}" type="sibTrans" cxnId="{A57AE14C-0493-4D87-BF36-82113E4BB81B}">
      <dgm:prSet/>
      <dgm:spPr/>
      <dgm:t>
        <a:bodyPr/>
        <a:lstStyle/>
        <a:p>
          <a:endParaRPr lang="tr-TR"/>
        </a:p>
      </dgm:t>
    </dgm:pt>
    <dgm:pt modelId="{8ABDEDAF-6B0A-462B-8209-D6E72D14A145}">
      <dgm:prSet phldrT="[Metin]"/>
      <dgm:spPr/>
      <dgm:t>
        <a:bodyPr/>
        <a:lstStyle/>
        <a:p>
          <a:r>
            <a:rPr lang="tr-TR" dirty="0" smtClean="0"/>
            <a:t>İletim</a:t>
          </a:r>
          <a:endParaRPr lang="tr-TR" dirty="0"/>
        </a:p>
      </dgm:t>
    </dgm:pt>
    <dgm:pt modelId="{56912174-C183-4EA0-9D14-B4FBE1AA6230}" type="parTrans" cxnId="{F15E4BA3-F183-4D2A-BEFD-71866F63079A}">
      <dgm:prSet/>
      <dgm:spPr/>
      <dgm:t>
        <a:bodyPr/>
        <a:lstStyle/>
        <a:p>
          <a:endParaRPr lang="tr-TR"/>
        </a:p>
      </dgm:t>
    </dgm:pt>
    <dgm:pt modelId="{48537CC2-0586-4787-8A93-D1221DBD8018}" type="sibTrans" cxnId="{F15E4BA3-F183-4D2A-BEFD-71866F63079A}">
      <dgm:prSet/>
      <dgm:spPr/>
      <dgm:t>
        <a:bodyPr/>
        <a:lstStyle/>
        <a:p>
          <a:endParaRPr lang="tr-TR"/>
        </a:p>
      </dgm:t>
    </dgm:pt>
    <dgm:pt modelId="{F02F9666-9625-413C-A668-1995B34B95EF}">
      <dgm:prSet phldrT="[Metin]"/>
      <dgm:spPr/>
      <dgm:t>
        <a:bodyPr/>
        <a:lstStyle/>
        <a:p>
          <a:r>
            <a:rPr lang="tr-TR" dirty="0" smtClean="0"/>
            <a:t>Işıma</a:t>
          </a:r>
          <a:endParaRPr lang="tr-TR" dirty="0"/>
        </a:p>
      </dgm:t>
    </dgm:pt>
    <dgm:pt modelId="{8B2832E9-35E7-4674-A1D0-B3A8E55C4E44}" type="parTrans" cxnId="{14618A4B-25C5-4AD9-B157-DBE1FDAA314D}">
      <dgm:prSet/>
      <dgm:spPr/>
      <dgm:t>
        <a:bodyPr/>
        <a:lstStyle/>
        <a:p>
          <a:endParaRPr lang="tr-TR"/>
        </a:p>
      </dgm:t>
    </dgm:pt>
    <dgm:pt modelId="{A2355FA3-D05A-474E-88FB-FD98D88793EC}" type="sibTrans" cxnId="{14618A4B-25C5-4AD9-B157-DBE1FDAA314D}">
      <dgm:prSet/>
      <dgm:spPr/>
      <dgm:t>
        <a:bodyPr/>
        <a:lstStyle/>
        <a:p>
          <a:endParaRPr lang="tr-TR"/>
        </a:p>
      </dgm:t>
    </dgm:pt>
    <dgm:pt modelId="{AB2DB3FC-1088-4736-8A7C-394BE3C5D2B6}">
      <dgm:prSet phldrT="[Metin]"/>
      <dgm:spPr/>
      <dgm:t>
        <a:bodyPr/>
        <a:lstStyle/>
        <a:p>
          <a:r>
            <a:rPr lang="tr-TR" dirty="0" smtClean="0"/>
            <a:t>Konveksiyon</a:t>
          </a:r>
          <a:endParaRPr lang="tr-TR" dirty="0"/>
        </a:p>
      </dgm:t>
    </dgm:pt>
    <dgm:pt modelId="{EEBECEB4-6431-4C5F-8DD2-B7CC0E7FAF5F}" type="parTrans" cxnId="{952EAC83-8FC3-4AD0-AC8A-44C9D50FFBCF}">
      <dgm:prSet/>
      <dgm:spPr/>
      <dgm:t>
        <a:bodyPr/>
        <a:lstStyle/>
        <a:p>
          <a:endParaRPr lang="tr-TR"/>
        </a:p>
      </dgm:t>
    </dgm:pt>
    <dgm:pt modelId="{7A807398-DADC-4199-950E-0D767C786F1D}" type="sibTrans" cxnId="{952EAC83-8FC3-4AD0-AC8A-44C9D50FFBCF}">
      <dgm:prSet/>
      <dgm:spPr/>
      <dgm:t>
        <a:bodyPr/>
        <a:lstStyle/>
        <a:p>
          <a:endParaRPr lang="tr-TR"/>
        </a:p>
      </dgm:t>
    </dgm:pt>
    <dgm:pt modelId="{9CD5D6F5-7967-427B-8877-28797ABF7666}" type="pres">
      <dgm:prSet presAssocID="{64103888-4BB9-4427-8F91-B12C68396B8D}" presName="hierChild1" presStyleCnt="0">
        <dgm:presLayoutVars>
          <dgm:orgChart val="1"/>
          <dgm:chPref val="1"/>
          <dgm:dir/>
          <dgm:animOne val="branch"/>
          <dgm:animLvl val="lvl"/>
          <dgm:resizeHandles/>
        </dgm:presLayoutVars>
      </dgm:prSet>
      <dgm:spPr/>
      <dgm:t>
        <a:bodyPr/>
        <a:lstStyle/>
        <a:p>
          <a:endParaRPr lang="tr-TR"/>
        </a:p>
      </dgm:t>
    </dgm:pt>
    <dgm:pt modelId="{BB61E015-1892-4004-8CC7-8F89CCF6D71D}" type="pres">
      <dgm:prSet presAssocID="{8709DFC2-403D-4D50-949E-AA31AAD00350}" presName="hierRoot1" presStyleCnt="0">
        <dgm:presLayoutVars>
          <dgm:hierBranch val="init"/>
        </dgm:presLayoutVars>
      </dgm:prSet>
      <dgm:spPr/>
    </dgm:pt>
    <dgm:pt modelId="{77590089-CF30-4618-B115-637E05919F29}" type="pres">
      <dgm:prSet presAssocID="{8709DFC2-403D-4D50-949E-AA31AAD00350}" presName="rootComposite1" presStyleCnt="0"/>
      <dgm:spPr/>
    </dgm:pt>
    <dgm:pt modelId="{CE3D77C7-236C-4AAC-9B72-24AE8996F82C}" type="pres">
      <dgm:prSet presAssocID="{8709DFC2-403D-4D50-949E-AA31AAD00350}" presName="rootText1" presStyleLbl="node0" presStyleIdx="0" presStyleCnt="1">
        <dgm:presLayoutVars>
          <dgm:chPref val="3"/>
        </dgm:presLayoutVars>
      </dgm:prSet>
      <dgm:spPr/>
      <dgm:t>
        <a:bodyPr/>
        <a:lstStyle/>
        <a:p>
          <a:endParaRPr lang="tr-TR"/>
        </a:p>
      </dgm:t>
    </dgm:pt>
    <dgm:pt modelId="{DC466DDD-14F5-4A76-898E-B05F3C6A111A}" type="pres">
      <dgm:prSet presAssocID="{8709DFC2-403D-4D50-949E-AA31AAD00350}" presName="rootConnector1" presStyleLbl="node1" presStyleIdx="0" presStyleCnt="0"/>
      <dgm:spPr/>
      <dgm:t>
        <a:bodyPr/>
        <a:lstStyle/>
        <a:p>
          <a:endParaRPr lang="tr-TR"/>
        </a:p>
      </dgm:t>
    </dgm:pt>
    <dgm:pt modelId="{8DFE688E-9684-4734-B7CF-73909D97D071}" type="pres">
      <dgm:prSet presAssocID="{8709DFC2-403D-4D50-949E-AA31AAD00350}" presName="hierChild2" presStyleCnt="0"/>
      <dgm:spPr/>
    </dgm:pt>
    <dgm:pt modelId="{193405DE-3570-4FCA-9724-FE00A0278F46}" type="pres">
      <dgm:prSet presAssocID="{56912174-C183-4EA0-9D14-B4FBE1AA6230}" presName="Name37" presStyleLbl="parChTrans1D2" presStyleIdx="0" presStyleCnt="3"/>
      <dgm:spPr/>
      <dgm:t>
        <a:bodyPr/>
        <a:lstStyle/>
        <a:p>
          <a:endParaRPr lang="tr-TR"/>
        </a:p>
      </dgm:t>
    </dgm:pt>
    <dgm:pt modelId="{CEE24C93-A4C3-4E38-AD18-15FA4717C7A1}" type="pres">
      <dgm:prSet presAssocID="{8ABDEDAF-6B0A-462B-8209-D6E72D14A145}" presName="hierRoot2" presStyleCnt="0">
        <dgm:presLayoutVars>
          <dgm:hierBranch val="init"/>
        </dgm:presLayoutVars>
      </dgm:prSet>
      <dgm:spPr/>
    </dgm:pt>
    <dgm:pt modelId="{40F73CDE-870A-4B85-A04F-2B10F28C7F17}" type="pres">
      <dgm:prSet presAssocID="{8ABDEDAF-6B0A-462B-8209-D6E72D14A145}" presName="rootComposite" presStyleCnt="0"/>
      <dgm:spPr/>
    </dgm:pt>
    <dgm:pt modelId="{ACDC3353-13D3-4433-B4DA-FE9891430FEB}" type="pres">
      <dgm:prSet presAssocID="{8ABDEDAF-6B0A-462B-8209-D6E72D14A145}" presName="rootText" presStyleLbl="node2" presStyleIdx="0" presStyleCnt="3">
        <dgm:presLayoutVars>
          <dgm:chPref val="3"/>
        </dgm:presLayoutVars>
      </dgm:prSet>
      <dgm:spPr/>
      <dgm:t>
        <a:bodyPr/>
        <a:lstStyle/>
        <a:p>
          <a:endParaRPr lang="tr-TR"/>
        </a:p>
      </dgm:t>
    </dgm:pt>
    <dgm:pt modelId="{A4E78273-44D2-4CD3-9996-8B94E00C58A1}" type="pres">
      <dgm:prSet presAssocID="{8ABDEDAF-6B0A-462B-8209-D6E72D14A145}" presName="rootConnector" presStyleLbl="node2" presStyleIdx="0" presStyleCnt="3"/>
      <dgm:spPr/>
      <dgm:t>
        <a:bodyPr/>
        <a:lstStyle/>
        <a:p>
          <a:endParaRPr lang="tr-TR"/>
        </a:p>
      </dgm:t>
    </dgm:pt>
    <dgm:pt modelId="{85F98D2D-028C-4D37-9F5F-410CD3CE1A84}" type="pres">
      <dgm:prSet presAssocID="{8ABDEDAF-6B0A-462B-8209-D6E72D14A145}" presName="hierChild4" presStyleCnt="0"/>
      <dgm:spPr/>
    </dgm:pt>
    <dgm:pt modelId="{6CF038C1-55EC-4C78-A7F0-8E24D54433AE}" type="pres">
      <dgm:prSet presAssocID="{8ABDEDAF-6B0A-462B-8209-D6E72D14A145}" presName="hierChild5" presStyleCnt="0"/>
      <dgm:spPr/>
    </dgm:pt>
    <dgm:pt modelId="{9E53BFE9-3CCE-4914-B0A0-C96A5EBA1AE0}" type="pres">
      <dgm:prSet presAssocID="{8B2832E9-35E7-4674-A1D0-B3A8E55C4E44}" presName="Name37" presStyleLbl="parChTrans1D2" presStyleIdx="1" presStyleCnt="3"/>
      <dgm:spPr/>
      <dgm:t>
        <a:bodyPr/>
        <a:lstStyle/>
        <a:p>
          <a:endParaRPr lang="tr-TR"/>
        </a:p>
      </dgm:t>
    </dgm:pt>
    <dgm:pt modelId="{B0C14BA0-1DEF-4D5D-ABDB-321E98DD3D45}" type="pres">
      <dgm:prSet presAssocID="{F02F9666-9625-413C-A668-1995B34B95EF}" presName="hierRoot2" presStyleCnt="0">
        <dgm:presLayoutVars>
          <dgm:hierBranch val="init"/>
        </dgm:presLayoutVars>
      </dgm:prSet>
      <dgm:spPr/>
    </dgm:pt>
    <dgm:pt modelId="{17F57DDF-BC75-4A8F-86F4-67CE93A709B9}" type="pres">
      <dgm:prSet presAssocID="{F02F9666-9625-413C-A668-1995B34B95EF}" presName="rootComposite" presStyleCnt="0"/>
      <dgm:spPr/>
    </dgm:pt>
    <dgm:pt modelId="{B1AAC1A0-2A18-40D2-A8BC-AB7B3146B7B8}" type="pres">
      <dgm:prSet presAssocID="{F02F9666-9625-413C-A668-1995B34B95EF}" presName="rootText" presStyleLbl="node2" presStyleIdx="1" presStyleCnt="3">
        <dgm:presLayoutVars>
          <dgm:chPref val="3"/>
        </dgm:presLayoutVars>
      </dgm:prSet>
      <dgm:spPr/>
      <dgm:t>
        <a:bodyPr/>
        <a:lstStyle/>
        <a:p>
          <a:endParaRPr lang="tr-TR"/>
        </a:p>
      </dgm:t>
    </dgm:pt>
    <dgm:pt modelId="{C5E5DE69-7E14-4824-B3BC-9316443C7E08}" type="pres">
      <dgm:prSet presAssocID="{F02F9666-9625-413C-A668-1995B34B95EF}" presName="rootConnector" presStyleLbl="node2" presStyleIdx="1" presStyleCnt="3"/>
      <dgm:spPr/>
      <dgm:t>
        <a:bodyPr/>
        <a:lstStyle/>
        <a:p>
          <a:endParaRPr lang="tr-TR"/>
        </a:p>
      </dgm:t>
    </dgm:pt>
    <dgm:pt modelId="{235F6F78-E8B8-46B8-A349-3B32FDAC441C}" type="pres">
      <dgm:prSet presAssocID="{F02F9666-9625-413C-A668-1995B34B95EF}" presName="hierChild4" presStyleCnt="0"/>
      <dgm:spPr/>
    </dgm:pt>
    <dgm:pt modelId="{01E64C87-801E-4C34-8DCC-FC6C1D1AF3ED}" type="pres">
      <dgm:prSet presAssocID="{F02F9666-9625-413C-A668-1995B34B95EF}" presName="hierChild5" presStyleCnt="0"/>
      <dgm:spPr/>
    </dgm:pt>
    <dgm:pt modelId="{54102CE8-38AE-46E5-8DC8-803E460159F4}" type="pres">
      <dgm:prSet presAssocID="{EEBECEB4-6431-4C5F-8DD2-B7CC0E7FAF5F}" presName="Name37" presStyleLbl="parChTrans1D2" presStyleIdx="2" presStyleCnt="3"/>
      <dgm:spPr/>
      <dgm:t>
        <a:bodyPr/>
        <a:lstStyle/>
        <a:p>
          <a:endParaRPr lang="tr-TR"/>
        </a:p>
      </dgm:t>
    </dgm:pt>
    <dgm:pt modelId="{A94FB06E-B053-4D16-B29A-E12797B517B9}" type="pres">
      <dgm:prSet presAssocID="{AB2DB3FC-1088-4736-8A7C-394BE3C5D2B6}" presName="hierRoot2" presStyleCnt="0">
        <dgm:presLayoutVars>
          <dgm:hierBranch val="init"/>
        </dgm:presLayoutVars>
      </dgm:prSet>
      <dgm:spPr/>
    </dgm:pt>
    <dgm:pt modelId="{C04C9118-684C-42C6-A0F6-F423AA395363}" type="pres">
      <dgm:prSet presAssocID="{AB2DB3FC-1088-4736-8A7C-394BE3C5D2B6}" presName="rootComposite" presStyleCnt="0"/>
      <dgm:spPr/>
    </dgm:pt>
    <dgm:pt modelId="{151CA603-30CF-407C-94F0-2A4386F6FB6F}" type="pres">
      <dgm:prSet presAssocID="{AB2DB3FC-1088-4736-8A7C-394BE3C5D2B6}" presName="rootText" presStyleLbl="node2" presStyleIdx="2" presStyleCnt="3">
        <dgm:presLayoutVars>
          <dgm:chPref val="3"/>
        </dgm:presLayoutVars>
      </dgm:prSet>
      <dgm:spPr/>
      <dgm:t>
        <a:bodyPr/>
        <a:lstStyle/>
        <a:p>
          <a:endParaRPr lang="tr-TR"/>
        </a:p>
      </dgm:t>
    </dgm:pt>
    <dgm:pt modelId="{7DBACE05-DA65-49D4-B656-67B790076F95}" type="pres">
      <dgm:prSet presAssocID="{AB2DB3FC-1088-4736-8A7C-394BE3C5D2B6}" presName="rootConnector" presStyleLbl="node2" presStyleIdx="2" presStyleCnt="3"/>
      <dgm:spPr/>
      <dgm:t>
        <a:bodyPr/>
        <a:lstStyle/>
        <a:p>
          <a:endParaRPr lang="tr-TR"/>
        </a:p>
      </dgm:t>
    </dgm:pt>
    <dgm:pt modelId="{7DE5D41C-B7CC-4AF3-8328-13EDE040886B}" type="pres">
      <dgm:prSet presAssocID="{AB2DB3FC-1088-4736-8A7C-394BE3C5D2B6}" presName="hierChild4" presStyleCnt="0"/>
      <dgm:spPr/>
    </dgm:pt>
    <dgm:pt modelId="{5EF685DD-7682-4F04-8DED-7FE91EFE606F}" type="pres">
      <dgm:prSet presAssocID="{AB2DB3FC-1088-4736-8A7C-394BE3C5D2B6}" presName="hierChild5" presStyleCnt="0"/>
      <dgm:spPr/>
    </dgm:pt>
    <dgm:pt modelId="{88565ECE-0CB8-4F1A-9AD2-A20A1C2335A1}" type="pres">
      <dgm:prSet presAssocID="{8709DFC2-403D-4D50-949E-AA31AAD00350}" presName="hierChild3" presStyleCnt="0"/>
      <dgm:spPr/>
    </dgm:pt>
  </dgm:ptLst>
  <dgm:cxnLst>
    <dgm:cxn modelId="{8E2A8F88-10E1-4E3C-A32A-6B097A9C040F}" type="presOf" srcId="{AB2DB3FC-1088-4736-8A7C-394BE3C5D2B6}" destId="{7DBACE05-DA65-49D4-B656-67B790076F95}" srcOrd="1" destOrd="0" presId="urn:microsoft.com/office/officeart/2005/8/layout/orgChart1"/>
    <dgm:cxn modelId="{AB0E41F0-AA58-4811-9260-FC57C1F42620}" type="presOf" srcId="{EEBECEB4-6431-4C5F-8DD2-B7CC0E7FAF5F}" destId="{54102CE8-38AE-46E5-8DC8-803E460159F4}" srcOrd="0" destOrd="0" presId="urn:microsoft.com/office/officeart/2005/8/layout/orgChart1"/>
    <dgm:cxn modelId="{81BDFD0A-33EF-4320-AB18-90A48EBD1B1E}" type="presOf" srcId="{64103888-4BB9-4427-8F91-B12C68396B8D}" destId="{9CD5D6F5-7967-427B-8877-28797ABF7666}" srcOrd="0" destOrd="0" presId="urn:microsoft.com/office/officeart/2005/8/layout/orgChart1"/>
    <dgm:cxn modelId="{EA80EF7D-3170-4920-90A2-C820F714B877}" type="presOf" srcId="{8709DFC2-403D-4D50-949E-AA31AAD00350}" destId="{DC466DDD-14F5-4A76-898E-B05F3C6A111A}" srcOrd="1" destOrd="0" presId="urn:microsoft.com/office/officeart/2005/8/layout/orgChart1"/>
    <dgm:cxn modelId="{54C3C320-D82A-4946-9B2A-5DA9A9AFD6F9}" type="presOf" srcId="{8ABDEDAF-6B0A-462B-8209-D6E72D14A145}" destId="{ACDC3353-13D3-4433-B4DA-FE9891430FEB}" srcOrd="0" destOrd="0" presId="urn:microsoft.com/office/officeart/2005/8/layout/orgChart1"/>
    <dgm:cxn modelId="{F15E4BA3-F183-4D2A-BEFD-71866F63079A}" srcId="{8709DFC2-403D-4D50-949E-AA31AAD00350}" destId="{8ABDEDAF-6B0A-462B-8209-D6E72D14A145}" srcOrd="0" destOrd="0" parTransId="{56912174-C183-4EA0-9D14-B4FBE1AA6230}" sibTransId="{48537CC2-0586-4787-8A93-D1221DBD8018}"/>
    <dgm:cxn modelId="{01105323-4381-4EA1-80FE-94C340CFDD18}" type="presOf" srcId="{AB2DB3FC-1088-4736-8A7C-394BE3C5D2B6}" destId="{151CA603-30CF-407C-94F0-2A4386F6FB6F}" srcOrd="0" destOrd="0" presId="urn:microsoft.com/office/officeart/2005/8/layout/orgChart1"/>
    <dgm:cxn modelId="{78E308FF-83A5-422E-AB2C-70D14F6FF753}" type="presOf" srcId="{8709DFC2-403D-4D50-949E-AA31AAD00350}" destId="{CE3D77C7-236C-4AAC-9B72-24AE8996F82C}" srcOrd="0" destOrd="0" presId="urn:microsoft.com/office/officeart/2005/8/layout/orgChart1"/>
    <dgm:cxn modelId="{17382E1B-9344-4C04-80A6-746501F361BB}" type="presOf" srcId="{56912174-C183-4EA0-9D14-B4FBE1AA6230}" destId="{193405DE-3570-4FCA-9724-FE00A0278F46}" srcOrd="0" destOrd="0" presId="urn:microsoft.com/office/officeart/2005/8/layout/orgChart1"/>
    <dgm:cxn modelId="{ED9960F9-2843-41B5-843B-2157C00073E8}" type="presOf" srcId="{F02F9666-9625-413C-A668-1995B34B95EF}" destId="{C5E5DE69-7E14-4824-B3BC-9316443C7E08}" srcOrd="1" destOrd="0" presId="urn:microsoft.com/office/officeart/2005/8/layout/orgChart1"/>
    <dgm:cxn modelId="{952EAC83-8FC3-4AD0-AC8A-44C9D50FFBCF}" srcId="{8709DFC2-403D-4D50-949E-AA31AAD00350}" destId="{AB2DB3FC-1088-4736-8A7C-394BE3C5D2B6}" srcOrd="2" destOrd="0" parTransId="{EEBECEB4-6431-4C5F-8DD2-B7CC0E7FAF5F}" sibTransId="{7A807398-DADC-4199-950E-0D767C786F1D}"/>
    <dgm:cxn modelId="{14618A4B-25C5-4AD9-B157-DBE1FDAA314D}" srcId="{8709DFC2-403D-4D50-949E-AA31AAD00350}" destId="{F02F9666-9625-413C-A668-1995B34B95EF}" srcOrd="1" destOrd="0" parTransId="{8B2832E9-35E7-4674-A1D0-B3A8E55C4E44}" sibTransId="{A2355FA3-D05A-474E-88FB-FD98D88793EC}"/>
    <dgm:cxn modelId="{0E28BADF-ADF7-4A3E-BF18-EABCBD8CF7AE}" type="presOf" srcId="{8B2832E9-35E7-4674-A1D0-B3A8E55C4E44}" destId="{9E53BFE9-3CCE-4914-B0A0-C96A5EBA1AE0}" srcOrd="0" destOrd="0" presId="urn:microsoft.com/office/officeart/2005/8/layout/orgChart1"/>
    <dgm:cxn modelId="{0B5CA856-42F5-4427-A699-A8A1A9DD69F4}" type="presOf" srcId="{8ABDEDAF-6B0A-462B-8209-D6E72D14A145}" destId="{A4E78273-44D2-4CD3-9996-8B94E00C58A1}" srcOrd="1" destOrd="0" presId="urn:microsoft.com/office/officeart/2005/8/layout/orgChart1"/>
    <dgm:cxn modelId="{1CA66E70-002C-410A-8BAF-542620303C55}" type="presOf" srcId="{F02F9666-9625-413C-A668-1995B34B95EF}" destId="{B1AAC1A0-2A18-40D2-A8BC-AB7B3146B7B8}" srcOrd="0" destOrd="0" presId="urn:microsoft.com/office/officeart/2005/8/layout/orgChart1"/>
    <dgm:cxn modelId="{A57AE14C-0493-4D87-BF36-82113E4BB81B}" srcId="{64103888-4BB9-4427-8F91-B12C68396B8D}" destId="{8709DFC2-403D-4D50-949E-AA31AAD00350}" srcOrd="0" destOrd="0" parTransId="{45E7C658-4DAF-4A7E-81C0-EEEF9E9C3A3F}" sibTransId="{44AA5DCD-38BE-4948-846F-9F7222B2F3BA}"/>
    <dgm:cxn modelId="{5BDF6E09-4001-48C0-829D-7BC7807C3CC2}" type="presParOf" srcId="{9CD5D6F5-7967-427B-8877-28797ABF7666}" destId="{BB61E015-1892-4004-8CC7-8F89CCF6D71D}" srcOrd="0" destOrd="0" presId="urn:microsoft.com/office/officeart/2005/8/layout/orgChart1"/>
    <dgm:cxn modelId="{3B4E29C4-0716-442B-97D7-9686D4DF376A}" type="presParOf" srcId="{BB61E015-1892-4004-8CC7-8F89CCF6D71D}" destId="{77590089-CF30-4618-B115-637E05919F29}" srcOrd="0" destOrd="0" presId="urn:microsoft.com/office/officeart/2005/8/layout/orgChart1"/>
    <dgm:cxn modelId="{438506DB-DA18-4218-8ADE-1FCFC7865337}" type="presParOf" srcId="{77590089-CF30-4618-B115-637E05919F29}" destId="{CE3D77C7-236C-4AAC-9B72-24AE8996F82C}" srcOrd="0" destOrd="0" presId="urn:microsoft.com/office/officeart/2005/8/layout/orgChart1"/>
    <dgm:cxn modelId="{2F324D37-E781-44C9-B39D-62138B95B927}" type="presParOf" srcId="{77590089-CF30-4618-B115-637E05919F29}" destId="{DC466DDD-14F5-4A76-898E-B05F3C6A111A}" srcOrd="1" destOrd="0" presId="urn:microsoft.com/office/officeart/2005/8/layout/orgChart1"/>
    <dgm:cxn modelId="{3BCCEDD6-A96E-475D-9937-9CC08F0AFFE4}" type="presParOf" srcId="{BB61E015-1892-4004-8CC7-8F89CCF6D71D}" destId="{8DFE688E-9684-4734-B7CF-73909D97D071}" srcOrd="1" destOrd="0" presId="urn:microsoft.com/office/officeart/2005/8/layout/orgChart1"/>
    <dgm:cxn modelId="{BBBB340F-F8C8-44C0-9D34-EF45065027C0}" type="presParOf" srcId="{8DFE688E-9684-4734-B7CF-73909D97D071}" destId="{193405DE-3570-4FCA-9724-FE00A0278F46}" srcOrd="0" destOrd="0" presId="urn:microsoft.com/office/officeart/2005/8/layout/orgChart1"/>
    <dgm:cxn modelId="{BB306D04-6176-4206-9434-A6D7551FECDC}" type="presParOf" srcId="{8DFE688E-9684-4734-B7CF-73909D97D071}" destId="{CEE24C93-A4C3-4E38-AD18-15FA4717C7A1}" srcOrd="1" destOrd="0" presId="urn:microsoft.com/office/officeart/2005/8/layout/orgChart1"/>
    <dgm:cxn modelId="{6D1AC0B4-9081-4298-8272-934DB15E4F0B}" type="presParOf" srcId="{CEE24C93-A4C3-4E38-AD18-15FA4717C7A1}" destId="{40F73CDE-870A-4B85-A04F-2B10F28C7F17}" srcOrd="0" destOrd="0" presId="urn:microsoft.com/office/officeart/2005/8/layout/orgChart1"/>
    <dgm:cxn modelId="{00E1B552-DC44-4135-B8E9-54726C9AFB19}" type="presParOf" srcId="{40F73CDE-870A-4B85-A04F-2B10F28C7F17}" destId="{ACDC3353-13D3-4433-B4DA-FE9891430FEB}" srcOrd="0" destOrd="0" presId="urn:microsoft.com/office/officeart/2005/8/layout/orgChart1"/>
    <dgm:cxn modelId="{84A3E372-B2EC-44DD-81CE-5165B1471511}" type="presParOf" srcId="{40F73CDE-870A-4B85-A04F-2B10F28C7F17}" destId="{A4E78273-44D2-4CD3-9996-8B94E00C58A1}" srcOrd="1" destOrd="0" presId="urn:microsoft.com/office/officeart/2005/8/layout/orgChart1"/>
    <dgm:cxn modelId="{7DCCCF60-DE5E-4C4C-826F-A89B6338BB05}" type="presParOf" srcId="{CEE24C93-A4C3-4E38-AD18-15FA4717C7A1}" destId="{85F98D2D-028C-4D37-9F5F-410CD3CE1A84}" srcOrd="1" destOrd="0" presId="urn:microsoft.com/office/officeart/2005/8/layout/orgChart1"/>
    <dgm:cxn modelId="{2FFE7BD8-FC78-4A26-8D41-C8DEED330321}" type="presParOf" srcId="{CEE24C93-A4C3-4E38-AD18-15FA4717C7A1}" destId="{6CF038C1-55EC-4C78-A7F0-8E24D54433AE}" srcOrd="2" destOrd="0" presId="urn:microsoft.com/office/officeart/2005/8/layout/orgChart1"/>
    <dgm:cxn modelId="{3B2CC44F-9198-4A37-9DBB-4CDA97D8C3C1}" type="presParOf" srcId="{8DFE688E-9684-4734-B7CF-73909D97D071}" destId="{9E53BFE9-3CCE-4914-B0A0-C96A5EBA1AE0}" srcOrd="2" destOrd="0" presId="urn:microsoft.com/office/officeart/2005/8/layout/orgChart1"/>
    <dgm:cxn modelId="{B8AF3D44-2B91-4634-90F9-F01A46AF1A20}" type="presParOf" srcId="{8DFE688E-9684-4734-B7CF-73909D97D071}" destId="{B0C14BA0-1DEF-4D5D-ABDB-321E98DD3D45}" srcOrd="3" destOrd="0" presId="urn:microsoft.com/office/officeart/2005/8/layout/orgChart1"/>
    <dgm:cxn modelId="{997B8C66-3836-4459-93EA-77CE0A3DB551}" type="presParOf" srcId="{B0C14BA0-1DEF-4D5D-ABDB-321E98DD3D45}" destId="{17F57DDF-BC75-4A8F-86F4-67CE93A709B9}" srcOrd="0" destOrd="0" presId="urn:microsoft.com/office/officeart/2005/8/layout/orgChart1"/>
    <dgm:cxn modelId="{A2D3943D-701F-445D-8C0A-51B126DFFE5D}" type="presParOf" srcId="{17F57DDF-BC75-4A8F-86F4-67CE93A709B9}" destId="{B1AAC1A0-2A18-40D2-A8BC-AB7B3146B7B8}" srcOrd="0" destOrd="0" presId="urn:microsoft.com/office/officeart/2005/8/layout/orgChart1"/>
    <dgm:cxn modelId="{8081AABD-B55A-493C-A507-E080D6D4FBD2}" type="presParOf" srcId="{17F57DDF-BC75-4A8F-86F4-67CE93A709B9}" destId="{C5E5DE69-7E14-4824-B3BC-9316443C7E08}" srcOrd="1" destOrd="0" presId="urn:microsoft.com/office/officeart/2005/8/layout/orgChart1"/>
    <dgm:cxn modelId="{17ACEF7C-752C-46F6-8A79-3A5AB81EEAB7}" type="presParOf" srcId="{B0C14BA0-1DEF-4D5D-ABDB-321E98DD3D45}" destId="{235F6F78-E8B8-46B8-A349-3B32FDAC441C}" srcOrd="1" destOrd="0" presId="urn:microsoft.com/office/officeart/2005/8/layout/orgChart1"/>
    <dgm:cxn modelId="{2D46E902-7111-416B-9E4A-11DD9CD96FE1}" type="presParOf" srcId="{B0C14BA0-1DEF-4D5D-ABDB-321E98DD3D45}" destId="{01E64C87-801E-4C34-8DCC-FC6C1D1AF3ED}" srcOrd="2" destOrd="0" presId="urn:microsoft.com/office/officeart/2005/8/layout/orgChart1"/>
    <dgm:cxn modelId="{69AEF38B-5AF5-4AF7-9823-9C47B95BA05E}" type="presParOf" srcId="{8DFE688E-9684-4734-B7CF-73909D97D071}" destId="{54102CE8-38AE-46E5-8DC8-803E460159F4}" srcOrd="4" destOrd="0" presId="urn:microsoft.com/office/officeart/2005/8/layout/orgChart1"/>
    <dgm:cxn modelId="{36618A9C-BF70-403A-BEB6-9044A0BB6B08}" type="presParOf" srcId="{8DFE688E-9684-4734-B7CF-73909D97D071}" destId="{A94FB06E-B053-4D16-B29A-E12797B517B9}" srcOrd="5" destOrd="0" presId="urn:microsoft.com/office/officeart/2005/8/layout/orgChart1"/>
    <dgm:cxn modelId="{F21F44F7-FC5D-47B4-B4EA-3E325DC3D57E}" type="presParOf" srcId="{A94FB06E-B053-4D16-B29A-E12797B517B9}" destId="{C04C9118-684C-42C6-A0F6-F423AA395363}" srcOrd="0" destOrd="0" presId="urn:microsoft.com/office/officeart/2005/8/layout/orgChart1"/>
    <dgm:cxn modelId="{7F0EDC82-F4AA-4FD4-B33C-A5A30370DFC0}" type="presParOf" srcId="{C04C9118-684C-42C6-A0F6-F423AA395363}" destId="{151CA603-30CF-407C-94F0-2A4386F6FB6F}" srcOrd="0" destOrd="0" presId="urn:microsoft.com/office/officeart/2005/8/layout/orgChart1"/>
    <dgm:cxn modelId="{8217593E-2DF5-4E9D-A1F6-2FC173EBEA82}" type="presParOf" srcId="{C04C9118-684C-42C6-A0F6-F423AA395363}" destId="{7DBACE05-DA65-49D4-B656-67B790076F95}" srcOrd="1" destOrd="0" presId="urn:microsoft.com/office/officeart/2005/8/layout/orgChart1"/>
    <dgm:cxn modelId="{A7F234BB-348A-4245-A1A1-F06F2BFD5E7A}" type="presParOf" srcId="{A94FB06E-B053-4D16-B29A-E12797B517B9}" destId="{7DE5D41C-B7CC-4AF3-8328-13EDE040886B}" srcOrd="1" destOrd="0" presId="urn:microsoft.com/office/officeart/2005/8/layout/orgChart1"/>
    <dgm:cxn modelId="{566DC466-A2A7-476D-9984-F5B6FBE9D10D}" type="presParOf" srcId="{A94FB06E-B053-4D16-B29A-E12797B517B9}" destId="{5EF685DD-7682-4F04-8DED-7FE91EFE606F}" srcOrd="2" destOrd="0" presId="urn:microsoft.com/office/officeart/2005/8/layout/orgChart1"/>
    <dgm:cxn modelId="{C00007BF-84DD-481B-8BC3-E1DA968CA761}" type="presParOf" srcId="{BB61E015-1892-4004-8CC7-8F89CCF6D71D}" destId="{88565ECE-0CB8-4F1A-9AD2-A20A1C2335A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02CE8-38AE-46E5-8DC8-803E460159F4}">
      <dsp:nvSpPr>
        <dsp:cNvPr id="0" name=""/>
        <dsp:cNvSpPr/>
      </dsp:nvSpPr>
      <dsp:spPr>
        <a:xfrm>
          <a:off x="4114799" y="1942089"/>
          <a:ext cx="2911251" cy="505258"/>
        </a:xfrm>
        <a:custGeom>
          <a:avLst/>
          <a:gdLst/>
          <a:ahLst/>
          <a:cxnLst/>
          <a:rect l="0" t="0" r="0" b="0"/>
          <a:pathLst>
            <a:path>
              <a:moveTo>
                <a:pt x="0" y="0"/>
              </a:moveTo>
              <a:lnTo>
                <a:pt x="0" y="252629"/>
              </a:lnTo>
              <a:lnTo>
                <a:pt x="2911251" y="252629"/>
              </a:lnTo>
              <a:lnTo>
                <a:pt x="2911251"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53BFE9-3CCE-4914-B0A0-C96A5EBA1AE0}">
      <dsp:nvSpPr>
        <dsp:cNvPr id="0" name=""/>
        <dsp:cNvSpPr/>
      </dsp:nvSpPr>
      <dsp:spPr>
        <a:xfrm>
          <a:off x="4069079" y="1942089"/>
          <a:ext cx="91440" cy="505258"/>
        </a:xfrm>
        <a:custGeom>
          <a:avLst/>
          <a:gdLst/>
          <a:ahLst/>
          <a:cxnLst/>
          <a:rect l="0" t="0" r="0" b="0"/>
          <a:pathLst>
            <a:path>
              <a:moveTo>
                <a:pt x="45720" y="0"/>
              </a:moveTo>
              <a:lnTo>
                <a:pt x="4572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3405DE-3570-4FCA-9724-FE00A0278F46}">
      <dsp:nvSpPr>
        <dsp:cNvPr id="0" name=""/>
        <dsp:cNvSpPr/>
      </dsp:nvSpPr>
      <dsp:spPr>
        <a:xfrm>
          <a:off x="1203548" y="1942089"/>
          <a:ext cx="2911251" cy="505258"/>
        </a:xfrm>
        <a:custGeom>
          <a:avLst/>
          <a:gdLst/>
          <a:ahLst/>
          <a:cxnLst/>
          <a:rect l="0" t="0" r="0" b="0"/>
          <a:pathLst>
            <a:path>
              <a:moveTo>
                <a:pt x="2911251" y="0"/>
              </a:moveTo>
              <a:lnTo>
                <a:pt x="2911251" y="252629"/>
              </a:lnTo>
              <a:lnTo>
                <a:pt x="0" y="252629"/>
              </a:lnTo>
              <a:lnTo>
                <a:pt x="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3D77C7-236C-4AAC-9B72-24AE8996F82C}">
      <dsp:nvSpPr>
        <dsp:cNvPr id="0" name=""/>
        <dsp:cNvSpPr/>
      </dsp:nvSpPr>
      <dsp:spPr>
        <a:xfrm>
          <a:off x="2911803" y="739092"/>
          <a:ext cx="2405992" cy="1202996"/>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Isının Yayılması</a:t>
          </a:r>
          <a:endParaRPr lang="tr-TR" sz="3400" kern="1200" dirty="0"/>
        </a:p>
      </dsp:txBody>
      <dsp:txXfrm>
        <a:off x="2911803" y="739092"/>
        <a:ext cx="2405992" cy="1202996"/>
      </dsp:txXfrm>
    </dsp:sp>
    <dsp:sp modelId="{ACDC3353-13D3-4433-B4DA-FE9891430FEB}">
      <dsp:nvSpPr>
        <dsp:cNvPr id="0" name=""/>
        <dsp:cNvSpPr/>
      </dsp:nvSpPr>
      <dsp:spPr>
        <a:xfrm>
          <a:off x="552" y="2447347"/>
          <a:ext cx="2405992" cy="1202996"/>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İletim</a:t>
          </a:r>
          <a:endParaRPr lang="tr-TR" sz="3400" kern="1200" dirty="0"/>
        </a:p>
      </dsp:txBody>
      <dsp:txXfrm>
        <a:off x="552" y="2447347"/>
        <a:ext cx="2405992" cy="1202996"/>
      </dsp:txXfrm>
    </dsp:sp>
    <dsp:sp modelId="{B1AAC1A0-2A18-40D2-A8BC-AB7B3146B7B8}">
      <dsp:nvSpPr>
        <dsp:cNvPr id="0" name=""/>
        <dsp:cNvSpPr/>
      </dsp:nvSpPr>
      <dsp:spPr>
        <a:xfrm>
          <a:off x="2911803" y="2447347"/>
          <a:ext cx="2405992" cy="1202996"/>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Işıma</a:t>
          </a:r>
          <a:endParaRPr lang="tr-TR" sz="3400" kern="1200" dirty="0"/>
        </a:p>
      </dsp:txBody>
      <dsp:txXfrm>
        <a:off x="2911803" y="2447347"/>
        <a:ext cx="2405992" cy="1202996"/>
      </dsp:txXfrm>
    </dsp:sp>
    <dsp:sp modelId="{151CA603-30CF-407C-94F0-2A4386F6FB6F}">
      <dsp:nvSpPr>
        <dsp:cNvPr id="0" name=""/>
        <dsp:cNvSpPr/>
      </dsp:nvSpPr>
      <dsp:spPr>
        <a:xfrm>
          <a:off x="5823054" y="2447347"/>
          <a:ext cx="2405992" cy="1202996"/>
        </a:xfrm>
        <a:prstGeom prst="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Konveksiyon</a:t>
          </a:r>
          <a:endParaRPr lang="tr-TR" sz="3400" kern="1200" dirty="0"/>
        </a:p>
      </dsp:txBody>
      <dsp:txXfrm>
        <a:off x="5823054" y="2447347"/>
        <a:ext cx="2405992" cy="12029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46F624A-9678-4EFA-8E4B-328A6AED902E}" type="datetimeFigureOut">
              <a:rPr lang="tr-TR"/>
              <a:pPr>
                <a:defRPr/>
              </a:pPr>
              <a:t>16.05.2011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4FDCF5E-8C63-4BDB-A871-B9380280676C}" type="slidenum">
              <a:rPr lang="tr-TR"/>
              <a:pPr>
                <a:defRPr/>
              </a:pPr>
              <a:t>‹#›</a:t>
            </a:fld>
            <a:endParaRPr lang="tr-TR"/>
          </a:p>
        </p:txBody>
      </p:sp>
    </p:spTree>
    <p:extLst>
      <p:ext uri="{BB962C8B-B14F-4D97-AF65-F5344CB8AC3E}">
        <p14:creationId xmlns:p14="http://schemas.microsoft.com/office/powerpoint/2010/main" val="1665025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4" name="29 Veri Yer Tutucusu"/>
          <p:cNvSpPr>
            <a:spLocks noGrp="1"/>
          </p:cNvSpPr>
          <p:nvPr>
            <p:ph type="dt" sz="half" idx="10"/>
          </p:nvPr>
        </p:nvSpPr>
        <p:spPr/>
        <p:txBody>
          <a:bodyPr/>
          <a:lstStyle>
            <a:lvl1pPr>
              <a:defRPr/>
            </a:lvl1pPr>
          </a:lstStyle>
          <a:p>
            <a:pPr>
              <a:defRPr/>
            </a:pPr>
            <a:fld id="{3725F7D1-B7FC-4CDE-ADFA-B2CABBC952B5}" type="datetimeFigureOut">
              <a:rPr lang="tr-TR"/>
              <a:pPr>
                <a:defRPr/>
              </a:pPr>
              <a:t>16.05.2011</a:t>
            </a:fld>
            <a:endParaRPr lang="tr-TR"/>
          </a:p>
        </p:txBody>
      </p:sp>
      <p:sp>
        <p:nvSpPr>
          <p:cNvPr id="5" name="18 Altbilgi Yer Tutucusu"/>
          <p:cNvSpPr>
            <a:spLocks noGrp="1"/>
          </p:cNvSpPr>
          <p:nvPr>
            <p:ph type="ftr" sz="quarter" idx="11"/>
          </p:nvPr>
        </p:nvSpPr>
        <p:spPr/>
        <p:txBody>
          <a:bodyPr/>
          <a:lstStyle>
            <a:lvl1pPr>
              <a:defRPr/>
            </a:lvl1pPr>
          </a:lstStyle>
          <a:p>
            <a:pPr>
              <a:defRPr/>
            </a:pPr>
            <a:endParaRPr lang="tr-TR"/>
          </a:p>
        </p:txBody>
      </p:sp>
      <p:sp>
        <p:nvSpPr>
          <p:cNvPr id="6" name="26 Slayt Numarası Yer Tutucusu"/>
          <p:cNvSpPr>
            <a:spLocks noGrp="1"/>
          </p:cNvSpPr>
          <p:nvPr>
            <p:ph type="sldNum" sz="quarter" idx="12"/>
          </p:nvPr>
        </p:nvSpPr>
        <p:spPr/>
        <p:txBody>
          <a:bodyPr/>
          <a:lstStyle>
            <a:lvl1pPr>
              <a:defRPr/>
            </a:lvl1pPr>
          </a:lstStyle>
          <a:p>
            <a:pPr>
              <a:defRPr/>
            </a:pPr>
            <a:fld id="{2AD86EF6-4698-4D4A-8A41-B73B064EFF4A}"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B85D51AA-2CD6-4AD2-809E-CA73F556C8E7}" type="datetimeFigureOut">
              <a:rPr lang="tr-TR"/>
              <a:pPr>
                <a:defRPr/>
              </a:pPr>
              <a:t>16.05.2011</a:t>
            </a:fld>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B83C5D40-3603-4E56-802E-BE4A98856D0D}"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B8EC54F8-54D0-40EA-9ECD-0BB3C9B4B5A0}" type="datetimeFigureOut">
              <a:rPr lang="tr-TR"/>
              <a:pPr>
                <a:defRPr/>
              </a:pPr>
              <a:t>16.05.2011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8665B513-B8DD-4FBF-B981-40C97F712DBA}"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7F819DFC-B554-4CE7-858D-B79CAD5D5F33}" type="datetimeFigureOut">
              <a:rPr lang="tr-TR"/>
              <a:pPr>
                <a:defRPr/>
              </a:pPr>
              <a:t>16.05.2011</a:t>
            </a:fld>
            <a:endParaRPr lang="tr-TR"/>
          </a:p>
        </p:txBody>
      </p:sp>
      <p:sp>
        <p:nvSpPr>
          <p:cNvPr id="6" name="21 Altbilgi Yer Tutucusu"/>
          <p:cNvSpPr>
            <a:spLocks noGrp="1"/>
          </p:cNvSpPr>
          <p:nvPr>
            <p:ph type="ftr" sz="quarter" idx="11"/>
          </p:nvPr>
        </p:nvSpPr>
        <p:spPr/>
        <p:txBody>
          <a:bodyPr/>
          <a:lstStyle>
            <a:lvl1pPr>
              <a:defRPr/>
            </a:lvl1pPr>
          </a:lstStyle>
          <a:p>
            <a:pPr>
              <a:defRPr/>
            </a:pPr>
            <a:endParaRPr lang="tr-TR"/>
          </a:p>
        </p:txBody>
      </p:sp>
      <p:sp>
        <p:nvSpPr>
          <p:cNvPr id="7" name="17 Slayt Numarası Yer Tutucusu"/>
          <p:cNvSpPr>
            <a:spLocks noGrp="1"/>
          </p:cNvSpPr>
          <p:nvPr>
            <p:ph type="sldNum" sz="quarter" idx="12"/>
          </p:nvPr>
        </p:nvSpPr>
        <p:spPr/>
        <p:txBody>
          <a:bodyPr/>
          <a:lstStyle>
            <a:lvl1pPr>
              <a:defRPr/>
            </a:lvl1pPr>
          </a:lstStyle>
          <a:p>
            <a:pPr>
              <a:defRPr/>
            </a:pPr>
            <a:fld id="{BB472CBB-6303-4D0F-8679-83B395AAB97F}"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9 Veri Yer Tutucusu"/>
          <p:cNvSpPr>
            <a:spLocks noGrp="1"/>
          </p:cNvSpPr>
          <p:nvPr>
            <p:ph type="dt" sz="half" idx="10"/>
          </p:nvPr>
        </p:nvSpPr>
        <p:spPr/>
        <p:txBody>
          <a:bodyPr/>
          <a:lstStyle>
            <a:lvl1pPr>
              <a:defRPr/>
            </a:lvl1pPr>
          </a:lstStyle>
          <a:p>
            <a:pPr>
              <a:defRPr/>
            </a:pPr>
            <a:fld id="{906665B9-396D-43BD-8D53-2AA8CB452047}" type="datetimeFigureOut">
              <a:rPr lang="tr-TR"/>
              <a:pPr>
                <a:defRPr/>
              </a:pPr>
              <a:t>16.05.2011</a:t>
            </a:fld>
            <a:endParaRPr lang="tr-TR"/>
          </a:p>
        </p:txBody>
      </p:sp>
      <p:sp>
        <p:nvSpPr>
          <p:cNvPr id="8" name="21 Altbilgi Yer Tutucusu"/>
          <p:cNvSpPr>
            <a:spLocks noGrp="1"/>
          </p:cNvSpPr>
          <p:nvPr>
            <p:ph type="ftr" sz="quarter" idx="11"/>
          </p:nvPr>
        </p:nvSpPr>
        <p:spPr/>
        <p:txBody>
          <a:bodyPr/>
          <a:lstStyle>
            <a:lvl1pPr>
              <a:defRPr/>
            </a:lvl1pPr>
          </a:lstStyle>
          <a:p>
            <a:pPr>
              <a:defRPr/>
            </a:pPr>
            <a:endParaRPr lang="tr-TR"/>
          </a:p>
        </p:txBody>
      </p:sp>
      <p:sp>
        <p:nvSpPr>
          <p:cNvPr id="9" name="17 Slayt Numarası Yer Tutucusu"/>
          <p:cNvSpPr>
            <a:spLocks noGrp="1"/>
          </p:cNvSpPr>
          <p:nvPr>
            <p:ph type="sldNum" sz="quarter" idx="12"/>
          </p:nvPr>
        </p:nvSpPr>
        <p:spPr/>
        <p:txBody>
          <a:bodyPr/>
          <a:lstStyle>
            <a:lvl1pPr>
              <a:defRPr/>
            </a:lvl1pPr>
          </a:lstStyle>
          <a:p>
            <a:pPr>
              <a:defRPr/>
            </a:pPr>
            <a:fld id="{9A1B9D2A-4C70-45F0-98A1-2A2C20ECB0ED}"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9 Veri Yer Tutucusu"/>
          <p:cNvSpPr>
            <a:spLocks noGrp="1"/>
          </p:cNvSpPr>
          <p:nvPr>
            <p:ph type="dt" sz="half" idx="10"/>
          </p:nvPr>
        </p:nvSpPr>
        <p:spPr/>
        <p:txBody>
          <a:bodyPr/>
          <a:lstStyle>
            <a:lvl1pPr>
              <a:defRPr/>
            </a:lvl1pPr>
          </a:lstStyle>
          <a:p>
            <a:pPr>
              <a:defRPr/>
            </a:pPr>
            <a:fld id="{30053331-EB84-4A31-9DF2-9BB9B20E44FA}" type="datetimeFigureOut">
              <a:rPr lang="tr-TR"/>
              <a:pPr>
                <a:defRPr/>
              </a:pPr>
              <a:t>16.05.2011</a:t>
            </a:fld>
            <a:endParaRPr lang="tr-TR"/>
          </a:p>
        </p:txBody>
      </p:sp>
      <p:sp>
        <p:nvSpPr>
          <p:cNvPr id="4" name="21 Altbilgi Yer Tutucusu"/>
          <p:cNvSpPr>
            <a:spLocks noGrp="1"/>
          </p:cNvSpPr>
          <p:nvPr>
            <p:ph type="ftr" sz="quarter" idx="11"/>
          </p:nvPr>
        </p:nvSpPr>
        <p:spPr/>
        <p:txBody>
          <a:bodyPr/>
          <a:lstStyle>
            <a:lvl1pPr>
              <a:defRPr/>
            </a:lvl1pPr>
          </a:lstStyle>
          <a:p>
            <a:pPr>
              <a:defRPr/>
            </a:pPr>
            <a:endParaRPr lang="tr-TR"/>
          </a:p>
        </p:txBody>
      </p:sp>
      <p:sp>
        <p:nvSpPr>
          <p:cNvPr id="5" name="17 Slayt Numarası Yer Tutucusu"/>
          <p:cNvSpPr>
            <a:spLocks noGrp="1"/>
          </p:cNvSpPr>
          <p:nvPr>
            <p:ph type="sldNum" sz="quarter" idx="12"/>
          </p:nvPr>
        </p:nvSpPr>
        <p:spPr/>
        <p:txBody>
          <a:bodyPr/>
          <a:lstStyle>
            <a:lvl1pPr>
              <a:defRPr/>
            </a:lvl1pPr>
          </a:lstStyle>
          <a:p>
            <a:pPr>
              <a:defRPr/>
            </a:pPr>
            <a:fld id="{0C8C09A0-20E9-4956-94A6-AC4FCF2C2375}"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p:cNvSpPr>
            <a:spLocks noGrp="1"/>
          </p:cNvSpPr>
          <p:nvPr>
            <p:ph type="dt" sz="half" idx="10"/>
          </p:nvPr>
        </p:nvSpPr>
        <p:spPr/>
        <p:txBody>
          <a:bodyPr/>
          <a:lstStyle>
            <a:lvl1pPr>
              <a:defRPr/>
            </a:lvl1pPr>
          </a:lstStyle>
          <a:p>
            <a:pPr>
              <a:defRPr/>
            </a:pPr>
            <a:fld id="{ABB9C729-498F-4A12-941D-80F5FF9466CC}" type="datetimeFigureOut">
              <a:rPr lang="tr-TR"/>
              <a:pPr>
                <a:defRPr/>
              </a:pPr>
              <a:t>16.05.2011</a:t>
            </a:fld>
            <a:endParaRPr lang="tr-TR"/>
          </a:p>
        </p:txBody>
      </p:sp>
      <p:sp>
        <p:nvSpPr>
          <p:cNvPr id="3" name="21 Altbilgi Yer Tutucusu"/>
          <p:cNvSpPr>
            <a:spLocks noGrp="1"/>
          </p:cNvSpPr>
          <p:nvPr>
            <p:ph type="ftr" sz="quarter" idx="11"/>
          </p:nvPr>
        </p:nvSpPr>
        <p:spPr/>
        <p:txBody>
          <a:bodyPr/>
          <a:lstStyle>
            <a:lvl1pPr>
              <a:defRPr/>
            </a:lvl1pPr>
          </a:lstStyle>
          <a:p>
            <a:pPr>
              <a:defRPr/>
            </a:pPr>
            <a:endParaRPr lang="tr-TR"/>
          </a:p>
        </p:txBody>
      </p:sp>
      <p:sp>
        <p:nvSpPr>
          <p:cNvPr id="4" name="17 Slayt Numarası Yer Tutucusu"/>
          <p:cNvSpPr>
            <a:spLocks noGrp="1"/>
          </p:cNvSpPr>
          <p:nvPr>
            <p:ph type="sldNum" sz="quarter" idx="12"/>
          </p:nvPr>
        </p:nvSpPr>
        <p:spPr/>
        <p:txBody>
          <a:bodyPr/>
          <a:lstStyle>
            <a:lvl1pPr>
              <a:defRPr/>
            </a:lvl1pPr>
          </a:lstStyle>
          <a:p>
            <a:pPr>
              <a:defRPr/>
            </a:pPr>
            <a:fld id="{35EDDA40-D1DB-4AE3-80E8-00A5DFD17CFE}"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ED0FF92C-295B-48F1-A24C-D635912B0130}" type="datetimeFigureOut">
              <a:rPr lang="tr-TR"/>
              <a:pPr>
                <a:defRPr/>
              </a:pPr>
              <a:t>16.05.2011</a:t>
            </a:fld>
            <a:endParaRPr lang="tr-TR"/>
          </a:p>
        </p:txBody>
      </p:sp>
      <p:sp>
        <p:nvSpPr>
          <p:cNvPr id="6" name="21 Altbilgi Yer Tutucusu"/>
          <p:cNvSpPr>
            <a:spLocks noGrp="1"/>
          </p:cNvSpPr>
          <p:nvPr>
            <p:ph type="ftr" sz="quarter" idx="11"/>
          </p:nvPr>
        </p:nvSpPr>
        <p:spPr/>
        <p:txBody>
          <a:bodyPr/>
          <a:lstStyle>
            <a:lvl1pPr>
              <a:defRPr/>
            </a:lvl1pPr>
          </a:lstStyle>
          <a:p>
            <a:pPr>
              <a:defRPr/>
            </a:pPr>
            <a:endParaRPr lang="tr-TR"/>
          </a:p>
        </p:txBody>
      </p:sp>
      <p:sp>
        <p:nvSpPr>
          <p:cNvPr id="7" name="17 Slayt Numarası Yer Tutucusu"/>
          <p:cNvSpPr>
            <a:spLocks noGrp="1"/>
          </p:cNvSpPr>
          <p:nvPr>
            <p:ph type="sldNum" sz="quarter" idx="12"/>
          </p:nvPr>
        </p:nvSpPr>
        <p:spPr/>
        <p:txBody>
          <a:bodyPr/>
          <a:lstStyle>
            <a:lvl1pPr>
              <a:defRPr/>
            </a:lvl1pPr>
          </a:lstStyle>
          <a:p>
            <a:pPr>
              <a:defRPr/>
            </a:pPr>
            <a:fld id="{A0083E2E-E41A-43DC-9096-9714039016CA}"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Tek Köşesi Kesik ve Yuvarlatılmış Dikdörtgen"/>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 Dik Üçgen"/>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6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7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smtClean="0"/>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9" name="4 Veri Yer Tutucusu"/>
          <p:cNvSpPr>
            <a:spLocks noGrp="1"/>
          </p:cNvSpPr>
          <p:nvPr>
            <p:ph type="dt" sz="half" idx="10"/>
          </p:nvPr>
        </p:nvSpPr>
        <p:spPr/>
        <p:txBody>
          <a:bodyPr/>
          <a:lstStyle>
            <a:lvl1pPr>
              <a:defRPr/>
            </a:lvl1pPr>
          </a:lstStyle>
          <a:p>
            <a:pPr>
              <a:defRPr/>
            </a:pPr>
            <a:fld id="{2719E5AB-3323-4956-8A96-CA6ED8C0BD79}" type="datetimeFigureOut">
              <a:rPr lang="tr-TR"/>
              <a:pPr>
                <a:defRPr/>
              </a:pPr>
              <a:t>16.05.2011</a:t>
            </a:fld>
            <a:endParaRPr lang="tr-TR"/>
          </a:p>
        </p:txBody>
      </p:sp>
      <p:sp>
        <p:nvSpPr>
          <p:cNvPr id="10" name="5 Altbilgi Yer Tutucusu"/>
          <p:cNvSpPr>
            <a:spLocks noGrp="1"/>
          </p:cNvSpPr>
          <p:nvPr>
            <p:ph type="ftr" sz="quarter" idx="11"/>
          </p:nvPr>
        </p:nvSpPr>
        <p:spPr/>
        <p:txBody>
          <a:bodyPr/>
          <a:lstStyle>
            <a:lvl1pPr>
              <a:defRPr/>
            </a:lvl1pPr>
          </a:lstStyle>
          <a:p>
            <a:pPr>
              <a:defRPr/>
            </a:pPr>
            <a:endParaRPr lang="tr-TR"/>
          </a:p>
        </p:txBody>
      </p:sp>
      <p:sp>
        <p:nvSpPr>
          <p:cNvPr id="11" name="6 Slayt Numarası Yer Tutucusu"/>
          <p:cNvSpPr>
            <a:spLocks noGrp="1"/>
          </p:cNvSpPr>
          <p:nvPr>
            <p:ph type="sldNum" sz="quarter" idx="12"/>
          </p:nvPr>
        </p:nvSpPr>
        <p:spPr>
          <a:xfrm>
            <a:off x="8077200" y="6356350"/>
            <a:ext cx="609600" cy="365125"/>
          </a:xfrm>
        </p:spPr>
        <p:txBody>
          <a:bodyPr/>
          <a:lstStyle>
            <a:lvl1pPr>
              <a:defRPr/>
            </a:lvl1pPr>
          </a:lstStyle>
          <a:p>
            <a:pPr>
              <a:defRPr/>
            </a:pPr>
            <a:fld id="{A863193E-7F3D-49AB-A298-9FA290ECEE6B}"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3B6CF2F0-5AD9-4157-8C68-C39F59985723}" type="datetimeFigureOut">
              <a:rPr lang="tr-TR"/>
              <a:pPr>
                <a:defRPr/>
              </a:pPr>
              <a:t>16.05.2011</a:t>
            </a:fld>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2A2F3ABB-C640-4AB4-98E3-C02BCBD75CE0}"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4C91300D-1853-4D55-9652-27DBAF5DD23C}" type="datetimeFigureOut">
              <a:rPr lang="tr-TR"/>
              <a:pPr>
                <a:defRPr/>
              </a:pPr>
              <a:t>16.05.2011</a:t>
            </a:fld>
            <a:endParaRPr lang="tr-TR"/>
          </a:p>
        </p:txBody>
      </p:sp>
      <p:sp>
        <p:nvSpPr>
          <p:cNvPr id="5" name="21 Altbilgi Yer Tutucusu"/>
          <p:cNvSpPr>
            <a:spLocks noGrp="1"/>
          </p:cNvSpPr>
          <p:nvPr>
            <p:ph type="ftr" sz="quarter" idx="11"/>
          </p:nvPr>
        </p:nvSpPr>
        <p:spPr/>
        <p:txBody>
          <a:bodyPr/>
          <a:lstStyle>
            <a:lvl1pPr>
              <a:defRPr/>
            </a:lvl1pPr>
          </a:lstStyle>
          <a:p>
            <a:pPr>
              <a:defRPr/>
            </a:pPr>
            <a:endParaRPr lang="tr-TR"/>
          </a:p>
        </p:txBody>
      </p:sp>
      <p:sp>
        <p:nvSpPr>
          <p:cNvPr id="6" name="17 Slayt Numarası Yer Tutucusu"/>
          <p:cNvSpPr>
            <a:spLocks noGrp="1"/>
          </p:cNvSpPr>
          <p:nvPr>
            <p:ph type="sldNum" sz="quarter" idx="12"/>
          </p:nvPr>
        </p:nvSpPr>
        <p:spPr/>
        <p:txBody>
          <a:bodyPr/>
          <a:lstStyle>
            <a:lvl1pPr>
              <a:defRPr/>
            </a:lvl1pPr>
          </a:lstStyle>
          <a:p>
            <a:pPr>
              <a:defRPr/>
            </a:pPr>
            <a:fld id="{9A15AFE8-7EFF-4D9B-A80B-5B7EFE4AC996}"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8 Başlık Yer Tutucusu"/>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1029" name="29 Metin Yer Tutucusu"/>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923667D0-2451-4047-9F44-54696463B196}" type="datetimeFigureOut">
              <a:rPr lang="tr-TR"/>
              <a:pPr>
                <a:defRPr/>
              </a:pPr>
              <a:t>16.05.2011</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B2BF1468-4ED7-4E33-9000-6B20ED66780F}" type="slidenum">
              <a:rPr lang="tr-TR"/>
              <a:pPr>
                <a:defRPr/>
              </a:pPr>
              <a:t>‹#›</a:t>
            </a:fld>
            <a:endParaRPr lang="tr-TR"/>
          </a:p>
        </p:txBody>
      </p:sp>
      <p:grpSp>
        <p:nvGrpSpPr>
          <p:cNvPr id="1033" name="1 Grup"/>
          <p:cNvGrpSpPr>
            <a:grpSpLocks/>
          </p:cNvGrpSpPr>
          <p:nvPr/>
        </p:nvGrpSpPr>
        <p:grpSpPr bwMode="auto">
          <a:xfrm>
            <a:off x="-19050" y="20320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97" r:id="rId1"/>
    <p:sldLayoutId id="2147483689" r:id="rId2"/>
    <p:sldLayoutId id="2147483698" r:id="rId3"/>
    <p:sldLayoutId id="2147483690" r:id="rId4"/>
    <p:sldLayoutId id="2147483691" r:id="rId5"/>
    <p:sldLayoutId id="2147483692" r:id="rId6"/>
    <p:sldLayoutId id="2147483693" r:id="rId7"/>
    <p:sldLayoutId id="2147483694" r:id="rId8"/>
    <p:sldLayoutId id="2147483699" r:id="rId9"/>
    <p:sldLayoutId id="2147483695" r:id="rId10"/>
    <p:sldLayoutId id="214748369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57158" y="3357562"/>
            <a:ext cx="8572560" cy="1828800"/>
          </a:xfrm>
        </p:spPr>
        <p:txBody>
          <a:bodyPr/>
          <a:lstStyle/>
          <a:p>
            <a:pPr algn="ctr" eaLnBrk="1" fontAlgn="auto" hangingPunct="1">
              <a:spcAft>
                <a:spcPts val="0"/>
              </a:spcAft>
              <a:defRPr/>
            </a:pPr>
            <a:r>
              <a:rPr lang="tr-TR" dirty="0" smtClean="0"/>
              <a:t>MADDE ve ISI</a:t>
            </a:r>
            <a:endParaRPr lang="tr-TR" dirty="0"/>
          </a:p>
        </p:txBody>
      </p:sp>
      <p:pic>
        <p:nvPicPr>
          <p:cNvPr id="5123" name="Picture 2" descr="C:\Users\MUSTAFA\Desktop\strateji\LOGOMUZ.png"/>
          <p:cNvPicPr>
            <a:picLocks noChangeAspect="1" noChangeArrowheads="1"/>
          </p:cNvPicPr>
          <p:nvPr/>
        </p:nvPicPr>
        <p:blipFill>
          <a:blip r:embed="rId2" cstate="print"/>
          <a:srcRect/>
          <a:stretch>
            <a:fillRect/>
          </a:stretch>
        </p:blipFill>
        <p:spPr bwMode="auto">
          <a:xfrm>
            <a:off x="2073275" y="298450"/>
            <a:ext cx="4597400" cy="3443288"/>
          </a:xfrm>
          <a:prstGeom prst="rect">
            <a:avLst/>
          </a:prstGeom>
          <a:noFill/>
          <a:ln w="9525">
            <a:noFill/>
            <a:miter lim="800000"/>
            <a:headEnd/>
            <a:tailEnd/>
          </a:ln>
        </p:spPr>
      </p:pic>
      <p:sp>
        <p:nvSpPr>
          <p:cNvPr id="4" name="1 Başlık"/>
          <p:cNvSpPr txBox="1">
            <a:spLocks/>
          </p:cNvSpPr>
          <p:nvPr/>
        </p:nvSpPr>
        <p:spPr>
          <a:xfrm>
            <a:off x="285720" y="5214950"/>
            <a:ext cx="8572560" cy="685792"/>
          </a:xfrm>
          <a:prstGeom prst="rect">
            <a:avLst/>
          </a:prstGeom>
          <a:ln>
            <a:noFill/>
          </a:ln>
        </p:spPr>
        <p:txBody>
          <a:bodyPr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algn="ctr" fontAlgn="auto">
              <a:spcAft>
                <a:spcPts val="0"/>
              </a:spcAft>
              <a:defRPr/>
            </a:pPr>
            <a:r>
              <a:rPr lang="tr-TR" sz="3200" b="1" dirty="0" smtClean="0">
                <a:solidFill>
                  <a:srgbClr val="FF0000"/>
                </a:solidFill>
                <a:effectLst>
                  <a:outerShdw blurRad="38100" dist="25400" dir="5400000" algn="tl" rotWithShape="0">
                    <a:srgbClr val="000000">
                      <a:alpha val="43000"/>
                    </a:srgbClr>
                  </a:outerShdw>
                </a:effectLst>
                <a:latin typeface="+mj-lt"/>
                <a:ea typeface="+mj-ea"/>
                <a:cs typeface="+mj-cs"/>
              </a:rPr>
              <a:t>Isının Yayılması</a:t>
            </a:r>
            <a:endParaRPr lang="tr-TR" sz="3200" b="1" dirty="0">
              <a:solidFill>
                <a:srgbClr val="FF0000"/>
              </a:solidFill>
              <a:effectLst>
                <a:outerShdw blurRad="38100" dist="25400" dir="5400000" algn="tl" rotWithShape="0">
                  <a:srgbClr val="000000">
                    <a:alpha val="43000"/>
                  </a:srgbClr>
                </a:outerShdw>
              </a:effectLst>
              <a:latin typeface="+mj-lt"/>
              <a:ea typeface="+mj-ea"/>
              <a:cs typeface="+mj-cs"/>
            </a:endParaRPr>
          </a:p>
        </p:txBody>
      </p:sp>
      <p:sp>
        <p:nvSpPr>
          <p:cNvPr id="5125" name="5 Metin kutusu"/>
          <p:cNvSpPr txBox="1">
            <a:spLocks noChangeArrowheads="1"/>
          </p:cNvSpPr>
          <p:nvPr/>
        </p:nvSpPr>
        <p:spPr bwMode="auto">
          <a:xfrm>
            <a:off x="6500813" y="6215063"/>
            <a:ext cx="2643187" cy="369887"/>
          </a:xfrm>
          <a:prstGeom prst="rect">
            <a:avLst/>
          </a:prstGeom>
          <a:noFill/>
          <a:ln w="9525">
            <a:noFill/>
            <a:miter lim="800000"/>
            <a:headEnd/>
            <a:tailEnd/>
          </a:ln>
        </p:spPr>
        <p:txBody>
          <a:bodyPr>
            <a:spAutoFit/>
          </a:bodyPr>
          <a:lstStyle/>
          <a:p>
            <a:pPr algn="ctr"/>
            <a:r>
              <a:rPr lang="tr-TR" b="1" i="1" dirty="0">
                <a:solidFill>
                  <a:schemeClr val="bg1"/>
                </a:solidFill>
                <a:latin typeface="Constantia" pitchFamily="18" charset="0"/>
              </a:rPr>
              <a:t>Mustafa ÇELİK</a:t>
            </a:r>
          </a:p>
        </p:txBody>
      </p:sp>
      <p:pic>
        <p:nvPicPr>
          <p:cNvPr id="1026" name="Picture 2" descr="D:\FLASH OLARAK DÜZENLENENCEK SUNULAR\özgün slayttt\66\ÜNİTE 6 MADDE ve ISI\fenci.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 y="6328361"/>
            <a:ext cx="1503491" cy="5296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185636"/>
            <a:ext cx="8229600" cy="1857387"/>
          </a:xfrm>
        </p:spPr>
        <p:txBody>
          <a:bodyPr/>
          <a:lstStyle/>
          <a:p>
            <a:r>
              <a:rPr lang="tr-TR" dirty="0" smtClean="0"/>
              <a:t>Maddeleri oluşturan taneciklerin birbirlerine çarpması i</a:t>
            </a:r>
            <a:r>
              <a:rPr lang="pt-BR" dirty="0" smtClean="0"/>
              <a:t>le</a:t>
            </a:r>
            <a:r>
              <a:rPr lang="tr-TR" dirty="0" smtClean="0"/>
              <a:t> ısının </a:t>
            </a:r>
            <a:r>
              <a:rPr lang="pt-BR" dirty="0" smtClean="0"/>
              <a:t>aktar</a:t>
            </a:r>
            <a:r>
              <a:rPr lang="tr-TR" dirty="0" smtClean="0"/>
              <a:t>ı</a:t>
            </a:r>
            <a:r>
              <a:rPr lang="pt-BR" dirty="0" smtClean="0"/>
              <a:t>lmas</a:t>
            </a:r>
            <a:r>
              <a:rPr lang="tr-TR" dirty="0" smtClean="0"/>
              <a:t>ı</a:t>
            </a:r>
            <a:r>
              <a:rPr lang="pt-BR" dirty="0" smtClean="0"/>
              <a:t>na </a:t>
            </a:r>
            <a:r>
              <a:rPr lang="tr-TR" b="1" dirty="0" smtClean="0"/>
              <a:t>ı</a:t>
            </a:r>
            <a:r>
              <a:rPr lang="pt-BR" b="1" dirty="0" smtClean="0"/>
              <a:t>s</a:t>
            </a:r>
            <a:r>
              <a:rPr lang="tr-TR" b="1" dirty="0" smtClean="0"/>
              <a:t>ı</a:t>
            </a:r>
            <a:r>
              <a:rPr lang="pt-BR" b="1" dirty="0" smtClean="0"/>
              <a:t>n</a:t>
            </a:r>
            <a:r>
              <a:rPr lang="tr-TR" b="1" dirty="0" smtClean="0"/>
              <a:t>ı</a:t>
            </a:r>
            <a:r>
              <a:rPr lang="pt-BR" b="1" dirty="0" smtClean="0"/>
              <a:t>n iletim yoluyla yay</a:t>
            </a:r>
            <a:r>
              <a:rPr lang="tr-TR" b="1" dirty="0" smtClean="0"/>
              <a:t>ı</a:t>
            </a:r>
            <a:r>
              <a:rPr lang="pt-BR" b="1" dirty="0" smtClean="0"/>
              <a:t>lmas</a:t>
            </a:r>
            <a:r>
              <a:rPr lang="tr-TR" b="1" dirty="0" smtClean="0"/>
              <a:t>ı</a:t>
            </a:r>
            <a:r>
              <a:rPr lang="pt-BR" b="1" dirty="0" smtClean="0"/>
              <a:t> </a:t>
            </a:r>
            <a:r>
              <a:rPr lang="pt-BR" dirty="0" smtClean="0"/>
              <a:t>denir. Kat</a:t>
            </a:r>
            <a:r>
              <a:rPr lang="tr-TR" dirty="0" smtClean="0"/>
              <a:t>ı</a:t>
            </a:r>
            <a:r>
              <a:rPr lang="pt-BR" dirty="0" smtClean="0"/>
              <a:t> maddelerde </a:t>
            </a:r>
            <a:r>
              <a:rPr lang="tr-TR" dirty="0" smtClean="0"/>
              <a:t>ı</a:t>
            </a:r>
            <a:r>
              <a:rPr lang="pt-BR" dirty="0" smtClean="0"/>
              <a:t>s</a:t>
            </a:r>
            <a:r>
              <a:rPr lang="tr-TR" dirty="0" smtClean="0"/>
              <a:t>ı</a:t>
            </a:r>
            <a:r>
              <a:rPr lang="pt-BR" dirty="0" smtClean="0"/>
              <a:t> iletim</a:t>
            </a:r>
            <a:r>
              <a:rPr lang="tr-TR" dirty="0" smtClean="0"/>
              <a:t> yoluyla yayılır.</a:t>
            </a:r>
            <a:endParaRPr lang="tr-TR" dirty="0"/>
          </a:p>
        </p:txBody>
      </p:sp>
      <p:pic>
        <p:nvPicPr>
          <p:cNvPr id="1026" name="Picture 2"/>
          <p:cNvPicPr>
            <a:picLocks noChangeAspect="1" noChangeArrowheads="1"/>
          </p:cNvPicPr>
          <p:nvPr/>
        </p:nvPicPr>
        <p:blipFill>
          <a:blip r:embed="rId2" cstate="print"/>
          <a:srcRect/>
          <a:stretch>
            <a:fillRect/>
          </a:stretch>
        </p:blipFill>
        <p:spPr bwMode="auto">
          <a:xfrm>
            <a:off x="76972" y="3360458"/>
            <a:ext cx="8977192" cy="3293332"/>
          </a:xfrm>
          <a:prstGeom prst="rect">
            <a:avLst/>
          </a:prstGeom>
          <a:noFill/>
          <a:ln w="9525">
            <a:noFill/>
            <a:miter lim="800000"/>
            <a:headEnd/>
            <a:tailEnd/>
          </a:ln>
        </p:spPr>
      </p:pic>
      <p:sp>
        <p:nvSpPr>
          <p:cNvPr id="5" name="1 Başlık"/>
          <p:cNvSpPr>
            <a:spLocks noGrp="1"/>
          </p:cNvSpPr>
          <p:nvPr>
            <p:ph type="title"/>
          </p:nvPr>
        </p:nvSpPr>
        <p:spPr>
          <a:xfrm>
            <a:off x="428596" y="500042"/>
            <a:ext cx="8229600" cy="561990"/>
          </a:xfrm>
        </p:spPr>
        <p:txBody>
          <a:bodyPr/>
          <a:lstStyle/>
          <a:p>
            <a:pPr algn="ctr"/>
            <a:r>
              <a:rPr lang="tr-TR" sz="3200" dirty="0" smtClean="0"/>
              <a:t>1. İletim Yoluyla Yayılma</a:t>
            </a:r>
            <a:endParaRPr lang="tr-TR"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1714488"/>
            <a:ext cx="4543428" cy="3786213"/>
          </a:xfrm>
        </p:spPr>
        <p:txBody>
          <a:bodyPr/>
          <a:lstStyle/>
          <a:p>
            <a:r>
              <a:rPr lang="tr-TR" dirty="0" smtClean="0"/>
              <a:t>Sobanın içerisinde yanan odunun verdiği ısının sobanın dış yüzeyine ulaşması iletim yoluyla olur.</a:t>
            </a:r>
          </a:p>
          <a:p>
            <a:r>
              <a:rPr lang="tr-TR" dirty="0" smtClean="0"/>
              <a:t>Mutfakta kullanılan tencere ve çaydanlıklara verilen ısı da iletim yoluyla kabın içerisindeki suya ulaşır.</a:t>
            </a:r>
            <a:endParaRPr lang="tr-TR" dirty="0"/>
          </a:p>
        </p:txBody>
      </p:sp>
      <p:pic>
        <p:nvPicPr>
          <p:cNvPr id="2050" name="Picture 2"/>
          <p:cNvPicPr>
            <a:picLocks noChangeAspect="1" noChangeArrowheads="1"/>
          </p:cNvPicPr>
          <p:nvPr/>
        </p:nvPicPr>
        <p:blipFill>
          <a:blip r:embed="rId2" cstate="print"/>
          <a:srcRect/>
          <a:stretch>
            <a:fillRect/>
          </a:stretch>
        </p:blipFill>
        <p:spPr bwMode="auto">
          <a:xfrm>
            <a:off x="4857752" y="1643050"/>
            <a:ext cx="4035783" cy="35719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857232"/>
            <a:ext cx="8429684" cy="3643338"/>
          </a:xfrm>
        </p:spPr>
        <p:txBody>
          <a:bodyPr/>
          <a:lstStyle/>
          <a:p>
            <a:r>
              <a:rPr lang="tr-TR" dirty="0" smtClean="0"/>
              <a:t>Tüm katı maddelerin ısı iletkenlikleri aynı değildir. Bazı katılar ısıyı daha iyi iletir. Isıyı iyi ileten katıla, </a:t>
            </a:r>
            <a:r>
              <a:rPr lang="tr-TR" dirty="0" err="1" smtClean="0"/>
              <a:t>ra</a:t>
            </a:r>
            <a:r>
              <a:rPr lang="tr-TR" dirty="0" smtClean="0"/>
              <a:t> </a:t>
            </a:r>
            <a:r>
              <a:rPr lang="tr-TR" b="1" dirty="0" smtClean="0"/>
              <a:t>ısı iletkeni </a:t>
            </a:r>
            <a:r>
              <a:rPr lang="tr-TR" dirty="0" smtClean="0"/>
              <a:t>adı verilir. </a:t>
            </a:r>
          </a:p>
          <a:p>
            <a:r>
              <a:rPr lang="tr-TR" dirty="0" smtClean="0"/>
              <a:t>Gümüş, bakır, alüminyum, demir ve çelik gibi metaller ısıyı iyi ileten katılara örnektir. </a:t>
            </a:r>
          </a:p>
          <a:p>
            <a:r>
              <a:rPr lang="tr-TR" dirty="0" smtClean="0"/>
              <a:t>Tencere, tava ve çaydanlıkların çelikten yapılması şofbenlerin içinde kullanılan boruların bakır olmasının nedeni, metallerin iyi bir ısı iletkeni olmasıdır.</a:t>
            </a:r>
            <a:endParaRPr lang="tr-TR" dirty="0"/>
          </a:p>
        </p:txBody>
      </p:sp>
      <p:pic>
        <p:nvPicPr>
          <p:cNvPr id="3074" name="Picture 2"/>
          <p:cNvPicPr>
            <a:picLocks noChangeAspect="1" noChangeArrowheads="1"/>
          </p:cNvPicPr>
          <p:nvPr/>
        </p:nvPicPr>
        <p:blipFill>
          <a:blip r:embed="rId2" cstate="print"/>
          <a:srcRect/>
          <a:stretch>
            <a:fillRect/>
          </a:stretch>
        </p:blipFill>
        <p:spPr bwMode="auto">
          <a:xfrm>
            <a:off x="624480" y="4449700"/>
            <a:ext cx="7903338" cy="2169764"/>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214422"/>
            <a:ext cx="4114800" cy="4967302"/>
          </a:xfrm>
        </p:spPr>
        <p:txBody>
          <a:bodyPr/>
          <a:lstStyle/>
          <a:p>
            <a:r>
              <a:rPr lang="tr-TR" dirty="0" smtClean="0"/>
              <a:t>Bazı katılar ise ısıyı iyi iletmez. Isıyı iyi iletmeyen katılara ise </a:t>
            </a:r>
            <a:r>
              <a:rPr lang="tr-TR" b="1" dirty="0" smtClean="0"/>
              <a:t>ısı yalıtkanı </a:t>
            </a:r>
            <a:r>
              <a:rPr lang="tr-TR" dirty="0" smtClean="0"/>
              <a:t>denir. </a:t>
            </a:r>
          </a:p>
          <a:p>
            <a:r>
              <a:rPr lang="tr-TR" dirty="0" smtClean="0"/>
              <a:t>Tahta, plastik, cam yünü, plastik köpük, asbest, bakalit çok iyi ısı yalıtkanlarıdır.</a:t>
            </a:r>
          </a:p>
          <a:p>
            <a:r>
              <a:rPr lang="tr-TR" dirty="0" smtClean="0"/>
              <a:t>Sıvı ve gaz maddelerde ısının iletim yoluyla yayılması yok denecek kadar azdır.</a:t>
            </a:r>
            <a:endParaRPr lang="tr-TR" dirty="0"/>
          </a:p>
        </p:txBody>
      </p:sp>
      <p:pic>
        <p:nvPicPr>
          <p:cNvPr id="4098" name="Picture 2" descr="C:\Users\MUSTAFA\Desktop\2315.jpg"/>
          <p:cNvPicPr>
            <a:picLocks noChangeAspect="1" noChangeArrowheads="1"/>
          </p:cNvPicPr>
          <p:nvPr/>
        </p:nvPicPr>
        <p:blipFill>
          <a:blip r:embed="rId2" cstate="print"/>
          <a:srcRect/>
          <a:stretch>
            <a:fillRect/>
          </a:stretch>
        </p:blipFill>
        <p:spPr bwMode="auto">
          <a:xfrm>
            <a:off x="4857752" y="1714488"/>
            <a:ext cx="4089400" cy="3708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571480"/>
            <a:ext cx="8229600" cy="561990"/>
          </a:xfrm>
        </p:spPr>
        <p:txBody>
          <a:bodyPr/>
          <a:lstStyle/>
          <a:p>
            <a:pPr algn="ctr"/>
            <a:r>
              <a:rPr lang="tr-TR" sz="3200" dirty="0" smtClean="0"/>
              <a:t>2. Işıma Yoluyla Yayılma</a:t>
            </a:r>
            <a:endParaRPr lang="tr-TR" sz="3200" dirty="0"/>
          </a:p>
        </p:txBody>
      </p:sp>
      <p:sp>
        <p:nvSpPr>
          <p:cNvPr id="3" name="2 İçerik Yer Tutucusu"/>
          <p:cNvSpPr>
            <a:spLocks noGrp="1"/>
          </p:cNvSpPr>
          <p:nvPr>
            <p:ph idx="1"/>
          </p:nvPr>
        </p:nvSpPr>
        <p:spPr>
          <a:xfrm>
            <a:off x="457200" y="1357299"/>
            <a:ext cx="4400552" cy="4967302"/>
          </a:xfrm>
        </p:spPr>
        <p:txBody>
          <a:bodyPr/>
          <a:lstStyle/>
          <a:p>
            <a:r>
              <a:rPr lang="tr-TR" b="1" dirty="0" smtClean="0"/>
              <a:t>Işıma,</a:t>
            </a:r>
            <a:r>
              <a:rPr lang="tr-TR" dirty="0" smtClean="0"/>
              <a:t> ısının ışınlar yoluyla yayılmasıdır. Isı yanan şömine</a:t>
            </a:r>
            <a:r>
              <a:rPr lang="tr-TR" b="1" dirty="0" smtClean="0"/>
              <a:t>, </a:t>
            </a:r>
            <a:r>
              <a:rPr lang="tr-TR" dirty="0" smtClean="0"/>
              <a:t>fırın ve lambadan ışıma yoluyla yayılır. Her maddeden ışıma yoluyla ısı yayılır ve bu ışıma her yönde olur</a:t>
            </a:r>
            <a:endParaRPr lang="tr-TR" dirty="0"/>
          </a:p>
        </p:txBody>
      </p:sp>
      <p:pic>
        <p:nvPicPr>
          <p:cNvPr id="5122" name="Picture 2"/>
          <p:cNvPicPr>
            <a:picLocks noChangeAspect="1" noChangeArrowheads="1"/>
          </p:cNvPicPr>
          <p:nvPr/>
        </p:nvPicPr>
        <p:blipFill>
          <a:blip r:embed="rId2" cstate="print"/>
          <a:srcRect/>
          <a:stretch>
            <a:fillRect/>
          </a:stretch>
        </p:blipFill>
        <p:spPr bwMode="auto">
          <a:xfrm>
            <a:off x="5519124" y="4143380"/>
            <a:ext cx="3314700" cy="24669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193168" y="1357298"/>
            <a:ext cx="3950832" cy="285752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928670"/>
            <a:ext cx="8229600" cy="1779589"/>
          </a:xfrm>
        </p:spPr>
        <p:txBody>
          <a:bodyPr/>
          <a:lstStyle/>
          <a:p>
            <a:r>
              <a:rPr lang="tr-TR" dirty="0" smtClean="0"/>
              <a:t>Güneş’ten ışınlar uzay boşluğunda hareket ederek ışıma yoluyla dünyamıza gelir. Boşlukta maddeleri oluşturan tanecikler bulunmadığı için güneş ışınları dünyaya çok kısa sürede ulaşır.</a:t>
            </a:r>
            <a:endParaRPr lang="tr-TR" dirty="0"/>
          </a:p>
        </p:txBody>
      </p:sp>
      <p:pic>
        <p:nvPicPr>
          <p:cNvPr id="6146" name="Picture 2"/>
          <p:cNvPicPr>
            <a:picLocks noChangeAspect="1" noChangeArrowheads="1"/>
          </p:cNvPicPr>
          <p:nvPr/>
        </p:nvPicPr>
        <p:blipFill>
          <a:blip r:embed="rId2" cstate="print"/>
          <a:srcRect/>
          <a:stretch>
            <a:fillRect/>
          </a:stretch>
        </p:blipFill>
        <p:spPr bwMode="auto">
          <a:xfrm>
            <a:off x="285720" y="3071810"/>
            <a:ext cx="8510491" cy="307183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3"/>
            <a:ext cx="5043494" cy="5110178"/>
          </a:xfrm>
        </p:spPr>
        <p:txBody>
          <a:bodyPr/>
          <a:lstStyle/>
          <a:p>
            <a:r>
              <a:rPr lang="tr-TR" dirty="0" smtClean="0"/>
              <a:t>Görünür ışınlar yeryüzündeki cisimlerin üzerine düştüğünde enerjilerini cisimlere aktarır. Aktarılan ışık enerjisi, ısı enerjisine dönüşür. Sıcak cisimlerin yaydığı ışınlar diğer cisimlerin sıcaklığını arttırabilir. Bu olay </a:t>
            </a:r>
            <a:r>
              <a:rPr lang="tr-TR" b="1" dirty="0" smtClean="0"/>
              <a:t>ışıma (radyasyon) </a:t>
            </a:r>
            <a:r>
              <a:rPr lang="tr-TR" dirty="0" smtClean="0"/>
              <a:t>yoluyla ısı aktarımıdır. </a:t>
            </a:r>
          </a:p>
          <a:p>
            <a:r>
              <a:rPr lang="tr-TR" dirty="0" smtClean="0"/>
              <a:t>Mikrodalga fırınlarda ve elektrik ampullerinde ısı, ışıma yoluyla aktarılır.</a:t>
            </a:r>
            <a:endParaRPr lang="tr-TR" dirty="0"/>
          </a:p>
        </p:txBody>
      </p:sp>
      <p:pic>
        <p:nvPicPr>
          <p:cNvPr id="8194" name="Picture 2" descr="C:\Users\MUSTAFA\Desktop\isi-yayilma-3.jpg"/>
          <p:cNvPicPr>
            <a:picLocks noChangeAspect="1" noChangeArrowheads="1"/>
          </p:cNvPicPr>
          <p:nvPr/>
        </p:nvPicPr>
        <p:blipFill>
          <a:blip r:embed="rId2" cstate="print"/>
          <a:srcRect/>
          <a:stretch>
            <a:fillRect/>
          </a:stretch>
        </p:blipFill>
        <p:spPr bwMode="auto">
          <a:xfrm>
            <a:off x="6072198" y="2214554"/>
            <a:ext cx="2736033" cy="278608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264396" y="928670"/>
            <a:ext cx="8593884" cy="564360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71546"/>
            <a:ext cx="4786346" cy="5214974"/>
          </a:xfrm>
        </p:spPr>
        <p:txBody>
          <a:bodyPr/>
          <a:lstStyle/>
          <a:p>
            <a:r>
              <a:rPr lang="tr-TR" dirty="0" smtClean="0"/>
              <a:t>Yeryüzü ısınınca yere yakın olan hava tabakaları, ısınan taştan, topraktan ve sudan ısı alır. Bu durum atmosferin alt tabakalarıyla üst tabakaları arasında bir sıcaklık farkı oluşmasına neden olur. Atmosferde sıcaklık farklarının oluşmasının diğer bir nedeni de Güneş ışınlarının Dünya'nın her tarafına eşit miktarda ulaşmamasıdır.</a:t>
            </a:r>
          </a:p>
        </p:txBody>
      </p:sp>
      <p:pic>
        <p:nvPicPr>
          <p:cNvPr id="10243" name="Picture 3" descr="C:\Users\MUSTAFA\Desktop\imagesCAHU2FDJ.jpg"/>
          <p:cNvPicPr>
            <a:picLocks noChangeAspect="1" noChangeArrowheads="1"/>
          </p:cNvPicPr>
          <p:nvPr/>
        </p:nvPicPr>
        <p:blipFill>
          <a:blip r:embed="rId2" cstate="print"/>
          <a:srcRect/>
          <a:stretch>
            <a:fillRect/>
          </a:stretch>
        </p:blipFill>
        <p:spPr bwMode="auto">
          <a:xfrm>
            <a:off x="5143504" y="2214554"/>
            <a:ext cx="3786214" cy="271464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357298"/>
            <a:ext cx="4972056" cy="4929221"/>
          </a:xfrm>
        </p:spPr>
        <p:txBody>
          <a:bodyPr/>
          <a:lstStyle/>
          <a:p>
            <a:r>
              <a:rPr lang="tr-TR" dirty="0" smtClean="0"/>
              <a:t>Dünya'nın çevresinde atmosfer olduğundan dünya iklimi ılık kalmaktadır. Atmosfer, gece ve gündüz sıcaklıkları arasında çok büyük farklar oluşmasını engeller. Atmosferi olmayan gezegen ve uyduların ise gündüz ve gece sıcaklıkları arasında çok daha büyük farklar vardır. Atmosferdeki sıcaklık farklılıkları ise bazı atmosfer olaylarına neden olur.</a:t>
            </a:r>
          </a:p>
          <a:p>
            <a:endParaRPr lang="tr-TR" dirty="0"/>
          </a:p>
        </p:txBody>
      </p:sp>
      <p:pic>
        <p:nvPicPr>
          <p:cNvPr id="4" name="Picture 2" descr="C:\Users\MUSTAFA\Desktop\atmosfer.jpg"/>
          <p:cNvPicPr>
            <a:picLocks noChangeAspect="1" noChangeArrowheads="1"/>
          </p:cNvPicPr>
          <p:nvPr/>
        </p:nvPicPr>
        <p:blipFill>
          <a:blip r:embed="rId2" cstate="print"/>
          <a:srcRect/>
          <a:stretch>
            <a:fillRect/>
          </a:stretch>
        </p:blipFill>
        <p:spPr bwMode="auto">
          <a:xfrm>
            <a:off x="5429256" y="1643050"/>
            <a:ext cx="3400449" cy="400052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00108"/>
            <a:ext cx="4829180" cy="5643601"/>
          </a:xfrm>
        </p:spPr>
        <p:txBody>
          <a:bodyPr/>
          <a:lstStyle/>
          <a:p>
            <a:r>
              <a:rPr lang="tr-TR" dirty="0" smtClean="0"/>
              <a:t>Dünya’da geceler gündüzlere göre daha soğuk olmasına rağmen gece ve gündüz arasındaki sıcaklık farkı en fazla 10-15 </a:t>
            </a:r>
            <a:r>
              <a:rPr lang="tr-TR" baseline="30000" dirty="0" smtClean="0"/>
              <a:t>o</a:t>
            </a:r>
            <a:r>
              <a:rPr lang="tr-TR" dirty="0" smtClean="0"/>
              <a:t> C olur. Dünya’nın uydusu olan Ay’da sıcaklık gündüzleri 120 </a:t>
            </a:r>
            <a:r>
              <a:rPr lang="tr-TR" baseline="30000" dirty="0" smtClean="0"/>
              <a:t>o</a:t>
            </a:r>
            <a:r>
              <a:rPr lang="tr-TR" dirty="0" smtClean="0"/>
              <a:t> C , geceleri ise -155 </a:t>
            </a:r>
            <a:r>
              <a:rPr lang="tr-TR" baseline="30000" dirty="0" smtClean="0"/>
              <a:t>o</a:t>
            </a:r>
            <a:r>
              <a:rPr lang="tr-TR" dirty="0" smtClean="0"/>
              <a:t> C ’a ulaşır. Gece ile gündüz arasındaki sıcaklık farkının bu kadar fazla olmasının sebebi Ay’da atmosferin olmamasından kaynaklanmaktadır.</a:t>
            </a:r>
            <a:endParaRPr lang="tr-TR" dirty="0"/>
          </a:p>
        </p:txBody>
      </p:sp>
      <p:pic>
        <p:nvPicPr>
          <p:cNvPr id="9218" name="Picture 2" descr="C:\Users\MUSTAFA\Desktop\ay1.jpg"/>
          <p:cNvPicPr>
            <a:picLocks noChangeAspect="1" noChangeArrowheads="1"/>
          </p:cNvPicPr>
          <p:nvPr/>
        </p:nvPicPr>
        <p:blipFill>
          <a:blip r:embed="rId2" cstate="print"/>
          <a:srcRect/>
          <a:stretch>
            <a:fillRect/>
          </a:stretch>
        </p:blipFill>
        <p:spPr bwMode="auto">
          <a:xfrm>
            <a:off x="6000760" y="1785926"/>
            <a:ext cx="2443031" cy="35004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642918"/>
            <a:ext cx="8229600" cy="490552"/>
          </a:xfrm>
        </p:spPr>
        <p:txBody>
          <a:bodyPr/>
          <a:lstStyle/>
          <a:p>
            <a:pPr algn="ctr"/>
            <a:r>
              <a:rPr lang="tr-TR" sz="3200" dirty="0" smtClean="0"/>
              <a:t>Isının Tutulması ve Yansıtılması</a:t>
            </a:r>
            <a:endParaRPr lang="tr-TR" sz="3200" dirty="0"/>
          </a:p>
        </p:txBody>
      </p:sp>
      <p:sp>
        <p:nvSpPr>
          <p:cNvPr id="3" name="2 İçerik Yer Tutucusu"/>
          <p:cNvSpPr>
            <a:spLocks noGrp="1"/>
          </p:cNvSpPr>
          <p:nvPr>
            <p:ph idx="1"/>
          </p:nvPr>
        </p:nvSpPr>
        <p:spPr>
          <a:xfrm>
            <a:off x="500034" y="1500174"/>
            <a:ext cx="4043362" cy="2493969"/>
          </a:xfrm>
        </p:spPr>
        <p:txBody>
          <a:bodyPr/>
          <a:lstStyle/>
          <a:p>
            <a:r>
              <a:rPr lang="tr-TR" dirty="0" smtClean="0"/>
              <a:t>Yüzeyi koyu renkli cisimler, güneş ışınlarını </a:t>
            </a:r>
            <a:r>
              <a:rPr lang="tr-TR" b="1" dirty="0" smtClean="0"/>
              <a:t>soğurma (yutma)</a:t>
            </a:r>
            <a:r>
              <a:rPr lang="tr-TR" dirty="0" smtClean="0"/>
              <a:t> özelliğine sahiptir. Açık renkli cisimler ise ışınları </a:t>
            </a:r>
            <a:r>
              <a:rPr lang="tr-TR" b="1" dirty="0" smtClean="0"/>
              <a:t>yansıtır.</a:t>
            </a:r>
            <a:endParaRPr lang="tr-TR" b="1" dirty="0"/>
          </a:p>
        </p:txBody>
      </p:sp>
      <p:pic>
        <p:nvPicPr>
          <p:cNvPr id="11266" name="Picture 2"/>
          <p:cNvPicPr>
            <a:picLocks noChangeAspect="1" noChangeArrowheads="1"/>
          </p:cNvPicPr>
          <p:nvPr/>
        </p:nvPicPr>
        <p:blipFill>
          <a:blip r:embed="rId2" cstate="print"/>
          <a:srcRect/>
          <a:stretch>
            <a:fillRect/>
          </a:stretch>
        </p:blipFill>
        <p:spPr bwMode="auto">
          <a:xfrm>
            <a:off x="1428728" y="4214818"/>
            <a:ext cx="2390775" cy="2238375"/>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5143504" y="2428868"/>
            <a:ext cx="3414100" cy="407196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643050"/>
            <a:ext cx="3971924" cy="4065605"/>
          </a:xfrm>
        </p:spPr>
        <p:txBody>
          <a:bodyPr/>
          <a:lstStyle/>
          <a:p>
            <a:r>
              <a:rPr lang="tr-TR" dirty="0" smtClean="0"/>
              <a:t>Elektrikli sobalarda direnç tellerinin arkasında parlak yüzeyli levhalar vardır. Bu levhalar bir ayna görevi yapar. Dirençten çıkan ışınları yansıtarak oda içine yöneltir. Bu yolla odanın daha iyi ısınması sağlanır.</a:t>
            </a:r>
            <a:endParaRPr lang="tr-TR" dirty="0"/>
          </a:p>
        </p:txBody>
      </p:sp>
      <p:pic>
        <p:nvPicPr>
          <p:cNvPr id="12290" name="Picture 2" descr="C:\Users\MUSTAFA\Desktop\imagesCA5VNJCB.jpg"/>
          <p:cNvPicPr>
            <a:picLocks noChangeAspect="1" noChangeArrowheads="1"/>
          </p:cNvPicPr>
          <p:nvPr/>
        </p:nvPicPr>
        <p:blipFill>
          <a:blip r:embed="rId2" cstate="print"/>
          <a:srcRect/>
          <a:stretch>
            <a:fillRect/>
          </a:stretch>
        </p:blipFill>
        <p:spPr bwMode="auto">
          <a:xfrm>
            <a:off x="4857752" y="2143116"/>
            <a:ext cx="3910310" cy="292895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857232"/>
            <a:ext cx="4643470" cy="5786478"/>
          </a:xfrm>
        </p:spPr>
        <p:txBody>
          <a:bodyPr/>
          <a:lstStyle/>
          <a:p>
            <a:r>
              <a:rPr lang="tr-TR" dirty="0" smtClean="0"/>
              <a:t>Termos iç içe geçmiş iki tabakadan oluşmuştur. İçine baktığınızda görebileceğiniz parlak ve renksiz kısım bu iki tabakanın en içteki kısmıdır. Termosa koyacağınız sıvı, bu parlak kısmın içerisine konulmaktadır. Bu kısmın parlak ve renksiz olmasının nedeni, üzerine gelen ışınların büyük bir kısmını yansıtarak içerisine konulan sıvının ısısını uzun süre koruyabilmesi içindir</a:t>
            </a:r>
            <a:endParaRPr lang="tr-TR" dirty="0"/>
          </a:p>
        </p:txBody>
      </p:sp>
      <p:pic>
        <p:nvPicPr>
          <p:cNvPr id="13315" name="Picture 3"/>
          <p:cNvPicPr>
            <a:picLocks noChangeAspect="1" noChangeArrowheads="1"/>
          </p:cNvPicPr>
          <p:nvPr/>
        </p:nvPicPr>
        <p:blipFill>
          <a:blip r:embed="rId2" cstate="print"/>
          <a:srcRect/>
          <a:stretch>
            <a:fillRect/>
          </a:stretch>
        </p:blipFill>
        <p:spPr bwMode="auto">
          <a:xfrm>
            <a:off x="5032989" y="2285992"/>
            <a:ext cx="4111011" cy="328614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14282" y="1214422"/>
            <a:ext cx="4900618" cy="5286411"/>
          </a:xfrm>
        </p:spPr>
        <p:txBody>
          <a:bodyPr/>
          <a:lstStyle/>
          <a:p>
            <a:r>
              <a:rPr lang="tr-TR" dirty="0" smtClean="0"/>
              <a:t>Termosa sıcak bir madde koyduğumuzda, bu maddeden yayılan ışınlar termosun parlak ve yansıtıcı iç yüzeyine çarparak maddeye geri döner. Böylece maddenin dış ortama ısı yayması engellenmiş olur. Aynı şekilde termosa soğuk bir madde koyduğumuzda, termosun parlak ve yansıtıcı dış yüzeyi dışarıdan gelen ışınları yansıtacağı için madde ısı almaz.</a:t>
            </a:r>
            <a:endParaRPr lang="tr-TR" dirty="0"/>
          </a:p>
        </p:txBody>
      </p:sp>
      <p:pic>
        <p:nvPicPr>
          <p:cNvPr id="4" name="Picture 2"/>
          <p:cNvPicPr>
            <a:picLocks noChangeAspect="1" noChangeArrowheads="1"/>
          </p:cNvPicPr>
          <p:nvPr/>
        </p:nvPicPr>
        <p:blipFill>
          <a:blip r:embed="rId2" cstate="print"/>
          <a:srcRect/>
          <a:stretch>
            <a:fillRect/>
          </a:stretch>
        </p:blipFill>
        <p:spPr bwMode="auto">
          <a:xfrm>
            <a:off x="5214942" y="1571612"/>
            <a:ext cx="3743537" cy="428628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571612"/>
            <a:ext cx="4757742" cy="4565671"/>
          </a:xfrm>
        </p:spPr>
        <p:txBody>
          <a:bodyPr/>
          <a:lstStyle/>
          <a:p>
            <a:r>
              <a:rPr lang="tr-TR" dirty="0" smtClean="0"/>
              <a:t>Kışın duvara yakın kurulmuş sobalar duvarı fazla ısıtır. Bunu önlemek için duvarla soba arasına düz parlak yansıtıcı levhalar yerleştirilir.</a:t>
            </a:r>
          </a:p>
          <a:p>
            <a:r>
              <a:rPr lang="tr-TR" dirty="0" smtClean="0"/>
              <a:t>Düz ve parlak yüzeyler görünen ve görünmeyen ışınları yansıtır. Pürüzlü ve koyu renkli yüzeyler ise bu ışınları tutarak ısıya dönüştürür.</a:t>
            </a:r>
            <a:endParaRPr lang="tr-TR" dirty="0"/>
          </a:p>
        </p:txBody>
      </p:sp>
      <p:pic>
        <p:nvPicPr>
          <p:cNvPr id="14338" name="Picture 2" descr="C:\Users\MUSTAFA\Desktop\211334.jpg"/>
          <p:cNvPicPr>
            <a:picLocks noChangeAspect="1" noChangeArrowheads="1"/>
          </p:cNvPicPr>
          <p:nvPr/>
        </p:nvPicPr>
        <p:blipFill>
          <a:blip r:embed="rId2" cstate="print"/>
          <a:srcRect/>
          <a:stretch>
            <a:fillRect/>
          </a:stretch>
        </p:blipFill>
        <p:spPr bwMode="auto">
          <a:xfrm>
            <a:off x="5286380" y="1928802"/>
            <a:ext cx="3500462" cy="350046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285860"/>
            <a:ext cx="8229600" cy="1779589"/>
          </a:xfrm>
        </p:spPr>
        <p:txBody>
          <a:bodyPr/>
          <a:lstStyle/>
          <a:p>
            <a:r>
              <a:rPr lang="tr-TR" dirty="0" smtClean="0"/>
              <a:t>İtfaiyeciler, yangından korunmak için ısıyı yansıtan özel parlak elbiseler giyerler. Ayrıca petrol tankları da güneş ışınlarını yansıtmaları için gümüş rengiyle boyanır.</a:t>
            </a:r>
            <a:endParaRPr lang="tr-TR" dirty="0"/>
          </a:p>
        </p:txBody>
      </p:sp>
      <p:grpSp>
        <p:nvGrpSpPr>
          <p:cNvPr id="6" name="5 Grup"/>
          <p:cNvGrpSpPr/>
          <p:nvPr/>
        </p:nvGrpSpPr>
        <p:grpSpPr>
          <a:xfrm>
            <a:off x="1357290" y="3643314"/>
            <a:ext cx="6453216" cy="1847850"/>
            <a:chOff x="714348" y="3786190"/>
            <a:chExt cx="6453216" cy="1847850"/>
          </a:xfrm>
        </p:grpSpPr>
        <p:pic>
          <p:nvPicPr>
            <p:cNvPr id="15362" name="Picture 2" descr="C:\Users\MUSTAFA\Desktop\rsz_itfaiyeciler-yangin-yanmaz-kiyafet-giyecekler.jpg"/>
            <p:cNvPicPr>
              <a:picLocks noChangeAspect="1" noChangeArrowheads="1"/>
            </p:cNvPicPr>
            <p:nvPr/>
          </p:nvPicPr>
          <p:blipFill>
            <a:blip r:embed="rId2" cstate="print"/>
            <a:srcRect/>
            <a:stretch>
              <a:fillRect/>
            </a:stretch>
          </p:blipFill>
          <p:spPr bwMode="auto">
            <a:xfrm>
              <a:off x="4786314" y="3786190"/>
              <a:ext cx="2381250" cy="1809750"/>
            </a:xfrm>
            <a:prstGeom prst="rect">
              <a:avLst/>
            </a:prstGeom>
            <a:noFill/>
          </p:spPr>
        </p:pic>
        <p:pic>
          <p:nvPicPr>
            <p:cNvPr id="15363" name="Picture 3" descr="C:\Users\MUSTAFA\Desktop\imagesCAU8Z9P5.jpg"/>
            <p:cNvPicPr>
              <a:picLocks noChangeAspect="1" noChangeArrowheads="1"/>
            </p:cNvPicPr>
            <p:nvPr/>
          </p:nvPicPr>
          <p:blipFill>
            <a:blip r:embed="rId3" cstate="print"/>
            <a:srcRect/>
            <a:stretch>
              <a:fillRect/>
            </a:stretch>
          </p:blipFill>
          <p:spPr bwMode="auto">
            <a:xfrm>
              <a:off x="714348" y="3786190"/>
              <a:ext cx="2466975" cy="1847850"/>
            </a:xfrm>
            <a:prstGeom prst="rect">
              <a:avLst/>
            </a:prstGeom>
            <a:noFill/>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5000636"/>
            <a:ext cx="8229600" cy="1571636"/>
          </a:xfrm>
        </p:spPr>
        <p:txBody>
          <a:bodyPr/>
          <a:lstStyle/>
          <a:p>
            <a:r>
              <a:rPr lang="tr-TR" dirty="0" smtClean="0"/>
              <a:t>Güneş panellerinin üzerindeki parlak yüzeyler güneş ışınlarını soğurmayıp panelin içerisine yansıtır ve suyun ısınmasını sağlarlar:</a:t>
            </a:r>
            <a:endParaRPr lang="tr-TR" dirty="0"/>
          </a:p>
        </p:txBody>
      </p:sp>
      <p:pic>
        <p:nvPicPr>
          <p:cNvPr id="16386" name="Picture 2"/>
          <p:cNvPicPr>
            <a:picLocks noChangeAspect="1" noChangeArrowheads="1"/>
          </p:cNvPicPr>
          <p:nvPr/>
        </p:nvPicPr>
        <p:blipFill>
          <a:blip r:embed="rId2" cstate="print"/>
          <a:srcRect/>
          <a:stretch>
            <a:fillRect/>
          </a:stretch>
        </p:blipFill>
        <p:spPr bwMode="auto">
          <a:xfrm>
            <a:off x="571471" y="1214422"/>
            <a:ext cx="7877595" cy="328614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142985"/>
            <a:ext cx="8229600" cy="1714512"/>
          </a:xfrm>
        </p:spPr>
        <p:txBody>
          <a:bodyPr/>
          <a:lstStyle/>
          <a:p>
            <a:r>
              <a:rPr lang="tr-TR" dirty="0" smtClean="0"/>
              <a:t>Karbon dioksit ve metan gibi bazı kirletici gazlar, yeryüzünden yansıyarak uzaya yönelen güneş ışınlarını soğurup ısıya dönüştürür. Bunun sonucunda atmosfer daha fazla ısınır. Buna </a:t>
            </a:r>
            <a:r>
              <a:rPr lang="tr-TR" b="1" dirty="0" smtClean="0"/>
              <a:t>sera etkisi </a:t>
            </a:r>
            <a:r>
              <a:rPr lang="tr-TR" dirty="0" smtClean="0"/>
              <a:t>denir.</a:t>
            </a:r>
            <a:endParaRPr lang="tr-TR" dirty="0"/>
          </a:p>
        </p:txBody>
      </p:sp>
      <p:pic>
        <p:nvPicPr>
          <p:cNvPr id="18434" name="Picture 2"/>
          <p:cNvPicPr>
            <a:picLocks noChangeAspect="1" noChangeArrowheads="1"/>
          </p:cNvPicPr>
          <p:nvPr/>
        </p:nvPicPr>
        <p:blipFill>
          <a:blip r:embed="rId2" cstate="print"/>
          <a:srcRect/>
          <a:stretch>
            <a:fillRect/>
          </a:stretch>
        </p:blipFill>
        <p:spPr bwMode="auto">
          <a:xfrm>
            <a:off x="1611360" y="3000372"/>
            <a:ext cx="5715000" cy="31908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cstate="print"/>
          <a:srcRect/>
          <a:stretch>
            <a:fillRect/>
          </a:stretch>
        </p:blipFill>
        <p:spPr bwMode="auto">
          <a:xfrm>
            <a:off x="0" y="920596"/>
            <a:ext cx="9144000" cy="593015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42918"/>
            <a:ext cx="8229600" cy="561990"/>
          </a:xfrm>
        </p:spPr>
        <p:txBody>
          <a:bodyPr/>
          <a:lstStyle/>
          <a:p>
            <a:pPr algn="ctr"/>
            <a:r>
              <a:rPr lang="tr-TR" sz="3200" dirty="0" smtClean="0"/>
              <a:t>Konveksiyon(Madde Akımı) Yoluyla Yayılma</a:t>
            </a:r>
            <a:endParaRPr lang="tr-TR" sz="3200" dirty="0"/>
          </a:p>
        </p:txBody>
      </p:sp>
      <p:sp>
        <p:nvSpPr>
          <p:cNvPr id="3" name="2 İçerik Yer Tutucusu"/>
          <p:cNvSpPr>
            <a:spLocks noGrp="1"/>
          </p:cNvSpPr>
          <p:nvPr>
            <p:ph idx="1"/>
          </p:nvPr>
        </p:nvSpPr>
        <p:spPr>
          <a:xfrm>
            <a:off x="571472" y="2071678"/>
            <a:ext cx="4829180" cy="3571900"/>
          </a:xfrm>
        </p:spPr>
        <p:txBody>
          <a:bodyPr/>
          <a:lstStyle/>
          <a:p>
            <a:r>
              <a:rPr lang="tr-TR" dirty="0" smtClean="0"/>
              <a:t>Soğuk su altta sıcak su üstte iken ısı aktarımı yavaş, sıcak su altta soğuk su üstte iken ısı aktarımı hızlı gerçekleşir. Sıvılar kendiliğinden karışır. Çünkü, soğuk suyun yoğunluğu fazladır ve bu yüzden soğuk su alta, sıcak su üste geçecektir. </a:t>
            </a:r>
            <a:endParaRPr lang="tr-TR" dirty="0"/>
          </a:p>
        </p:txBody>
      </p:sp>
      <p:pic>
        <p:nvPicPr>
          <p:cNvPr id="1026" name="Picture 2"/>
          <p:cNvPicPr>
            <a:picLocks noChangeAspect="1" noChangeArrowheads="1"/>
          </p:cNvPicPr>
          <p:nvPr/>
        </p:nvPicPr>
        <p:blipFill>
          <a:blip r:embed="rId2" cstate="print"/>
          <a:srcRect/>
          <a:stretch>
            <a:fillRect/>
          </a:stretch>
        </p:blipFill>
        <p:spPr bwMode="auto">
          <a:xfrm>
            <a:off x="6357950" y="1237072"/>
            <a:ext cx="2614613" cy="5620928"/>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14422"/>
            <a:ext cx="3543296" cy="5286411"/>
          </a:xfrm>
        </p:spPr>
        <p:txBody>
          <a:bodyPr/>
          <a:lstStyle/>
          <a:p>
            <a:r>
              <a:rPr lang="tr-TR" dirty="0" smtClean="0"/>
              <a:t>Isı, gazlar veya sıvılar gibi herhangi bir akışkan aracılığı ile iletilir.</a:t>
            </a:r>
          </a:p>
          <a:p>
            <a:r>
              <a:rPr lang="tr-TR" dirty="0" smtClean="0"/>
              <a:t>Sıcak suyun yukarı doğru yükselmesine </a:t>
            </a:r>
            <a:r>
              <a:rPr lang="tr-TR" b="1" dirty="0" smtClean="0"/>
              <a:t>konveksiyon</a:t>
            </a:r>
            <a:r>
              <a:rPr lang="tr-TR" dirty="0" smtClean="0"/>
              <a:t> denir. Isının bu şekilde yayılmasına </a:t>
            </a:r>
            <a:r>
              <a:rPr lang="tr-TR" b="1" dirty="0" smtClean="0"/>
              <a:t>konveksiyon yolu ile yayılma </a:t>
            </a:r>
            <a:r>
              <a:rPr lang="tr-TR" dirty="0" smtClean="0"/>
              <a:t>denir.</a:t>
            </a:r>
            <a:endParaRPr lang="tr-TR" dirty="0"/>
          </a:p>
        </p:txBody>
      </p:sp>
      <p:pic>
        <p:nvPicPr>
          <p:cNvPr id="2050" name="Picture 2"/>
          <p:cNvPicPr>
            <a:picLocks noChangeAspect="1" noChangeArrowheads="1"/>
          </p:cNvPicPr>
          <p:nvPr/>
        </p:nvPicPr>
        <p:blipFill>
          <a:blip r:embed="rId2" cstate="print"/>
          <a:srcRect/>
          <a:stretch>
            <a:fillRect/>
          </a:stretch>
        </p:blipFill>
        <p:spPr bwMode="auto">
          <a:xfrm>
            <a:off x="4000496" y="1000108"/>
            <a:ext cx="4933950" cy="539115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785794"/>
            <a:ext cx="4572032" cy="5572164"/>
          </a:xfrm>
        </p:spPr>
        <p:txBody>
          <a:bodyPr/>
          <a:lstStyle/>
          <a:p>
            <a:pPr>
              <a:buNone/>
            </a:pPr>
            <a:endParaRPr lang="tr-TR" dirty="0" smtClean="0"/>
          </a:p>
          <a:p>
            <a:r>
              <a:rPr lang="tr-TR" dirty="0" smtClean="0"/>
              <a:t>Isı enerjisinin hava veya sıvı akımı ile yani taneciklerin yer değiştirmesi ile yayılmasına ısının konveksiyon yolu ile yayılması denir.</a:t>
            </a:r>
          </a:p>
          <a:p>
            <a:r>
              <a:rPr lang="tr-TR" dirty="0" smtClean="0"/>
              <a:t>Sıvılarda olduğu gibi gazlarda da ısı konveksiyon yoluyla yayılır.</a:t>
            </a:r>
          </a:p>
          <a:p>
            <a:r>
              <a:rPr lang="tr-TR" dirty="0" smtClean="0"/>
              <a:t>Sobanın odanın tamamını ısıtması  konveksiyon yoluyla olur.</a:t>
            </a:r>
          </a:p>
        </p:txBody>
      </p:sp>
      <p:pic>
        <p:nvPicPr>
          <p:cNvPr id="3074" name="Picture 2" descr="C:\Users\MUSTAFA\Desktop\isi-yayilma-1.jpg"/>
          <p:cNvPicPr>
            <a:picLocks noChangeAspect="1" noChangeArrowheads="1"/>
          </p:cNvPicPr>
          <p:nvPr/>
        </p:nvPicPr>
        <p:blipFill>
          <a:blip r:embed="rId2" cstate="print"/>
          <a:srcRect/>
          <a:stretch>
            <a:fillRect/>
          </a:stretch>
        </p:blipFill>
        <p:spPr bwMode="auto">
          <a:xfrm>
            <a:off x="5572132" y="4406900"/>
            <a:ext cx="2997200" cy="2451100"/>
          </a:xfrm>
          <a:prstGeom prst="rect">
            <a:avLst/>
          </a:prstGeom>
          <a:noFill/>
        </p:spPr>
      </p:pic>
      <p:pic>
        <p:nvPicPr>
          <p:cNvPr id="3075" name="Picture 3"/>
          <p:cNvPicPr>
            <a:picLocks noChangeAspect="1" noChangeArrowheads="1"/>
          </p:cNvPicPr>
          <p:nvPr/>
        </p:nvPicPr>
        <p:blipFill>
          <a:blip r:embed="rId3" cstate="print"/>
          <a:srcRect/>
          <a:stretch>
            <a:fillRect/>
          </a:stretch>
        </p:blipFill>
        <p:spPr bwMode="auto">
          <a:xfrm>
            <a:off x="5857884" y="785794"/>
            <a:ext cx="2390780" cy="340278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1928802"/>
            <a:ext cx="3971924" cy="3714775"/>
          </a:xfrm>
        </p:spPr>
        <p:txBody>
          <a:bodyPr/>
          <a:lstStyle/>
          <a:p>
            <a:r>
              <a:rPr lang="tr-TR" dirty="0" smtClean="0"/>
              <a:t>Isı ocaktan metal tavaya daha çok ışıma yoluyla aktarılır. Metal tava ısı aldıkça tavanın metal sapı dahil her tarafına iletim yoluyla ısı yayılır. Çorbanın ısınması ise konveksiyon yoluyla gerçekleşir.</a:t>
            </a:r>
            <a:endParaRPr lang="tr-TR" dirty="0"/>
          </a:p>
        </p:txBody>
      </p:sp>
      <p:pic>
        <p:nvPicPr>
          <p:cNvPr id="4098" name="Picture 2"/>
          <p:cNvPicPr>
            <a:picLocks noChangeAspect="1" noChangeArrowheads="1"/>
          </p:cNvPicPr>
          <p:nvPr/>
        </p:nvPicPr>
        <p:blipFill>
          <a:blip r:embed="rId2" cstate="print"/>
          <a:srcRect/>
          <a:stretch>
            <a:fillRect/>
          </a:stretch>
        </p:blipFill>
        <p:spPr bwMode="auto">
          <a:xfrm>
            <a:off x="4857752" y="2357430"/>
            <a:ext cx="4038918" cy="2643206"/>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0" y="1357298"/>
            <a:ext cx="9076386" cy="5072098"/>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2285992"/>
            <a:ext cx="9150708" cy="242889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İçerik Yer Tutucusu"/>
          <p:cNvSpPr>
            <a:spLocks noGrp="1"/>
          </p:cNvSpPr>
          <p:nvPr>
            <p:ph idx="1"/>
          </p:nvPr>
        </p:nvSpPr>
        <p:spPr>
          <a:xfrm>
            <a:off x="0" y="2332038"/>
            <a:ext cx="9144000" cy="4525962"/>
          </a:xfrm>
        </p:spPr>
        <p:txBody>
          <a:bodyPr/>
          <a:lstStyle/>
          <a:p>
            <a:pPr algn="ctr" eaLnBrk="1" hangingPunct="1">
              <a:buFont typeface="Wingdings 2" pitchFamily="18" charset="2"/>
              <a:buNone/>
            </a:pPr>
            <a:r>
              <a:rPr lang="tr-TR" sz="4800" b="1" i="1" dirty="0" smtClean="0"/>
              <a:t>Mustafa ÇELİK</a:t>
            </a:r>
          </a:p>
          <a:p>
            <a:pPr algn="ctr" eaLnBrk="1" hangingPunct="1">
              <a:buFont typeface="Wingdings 2" pitchFamily="18" charset="2"/>
              <a:buNone/>
            </a:pPr>
            <a:r>
              <a:rPr lang="tr-TR" sz="4800" b="1" i="1" dirty="0" smtClean="0"/>
              <a:t>Fen ve Teknoloji Öğretmeni</a:t>
            </a:r>
          </a:p>
          <a:p>
            <a:pPr algn="ctr" eaLnBrk="1" hangingPunct="1">
              <a:buFont typeface="Wingdings 2" pitchFamily="18" charset="2"/>
              <a:buNone/>
            </a:pPr>
            <a:r>
              <a:rPr lang="tr-TR" sz="4800" b="1" i="1" dirty="0" smtClean="0"/>
              <a:t>Türk Telekom YİBO</a:t>
            </a:r>
          </a:p>
          <a:p>
            <a:pPr algn="ctr" eaLnBrk="1" hangingPunct="1">
              <a:buFont typeface="Wingdings 2" pitchFamily="18" charset="2"/>
              <a:buNone/>
            </a:pPr>
            <a:r>
              <a:rPr lang="tr-TR" sz="4800" b="1" i="1" dirty="0" smtClean="0"/>
              <a:t>Digor/KARS</a:t>
            </a:r>
          </a:p>
        </p:txBody>
      </p:sp>
      <p:pic>
        <p:nvPicPr>
          <p:cNvPr id="7171" name="Picture 2" descr="C:\Users\MUSTAFA\Desktop\strateji\LOGOMUZ.png"/>
          <p:cNvPicPr>
            <a:picLocks noChangeAspect="1" noChangeArrowheads="1"/>
          </p:cNvPicPr>
          <p:nvPr/>
        </p:nvPicPr>
        <p:blipFill>
          <a:blip r:embed="rId2" cstate="print"/>
          <a:srcRect/>
          <a:stretch>
            <a:fillRect/>
          </a:stretch>
        </p:blipFill>
        <p:spPr bwMode="auto">
          <a:xfrm>
            <a:off x="2679700" y="79375"/>
            <a:ext cx="3500438" cy="2620963"/>
          </a:xfrm>
          <a:prstGeom prst="rect">
            <a:avLst/>
          </a:prstGeom>
          <a:noFill/>
          <a:ln w="9525">
            <a:noFill/>
            <a:miter lim="800000"/>
            <a:headEnd/>
            <a:tailEnd/>
          </a:ln>
        </p:spPr>
      </p:pic>
      <p:pic>
        <p:nvPicPr>
          <p:cNvPr id="2050" name="Picture 2" descr="D:\FLASH OLARAK DÜZENLENENCEK SUNULAR\özgün slayttt\66\ÜNİTE 6 MADDE ve ISI\fenci.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 y="6309320"/>
            <a:ext cx="1557543" cy="548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643</TotalTime>
  <Words>898</Words>
  <Application>Microsoft Office PowerPoint</Application>
  <PresentationFormat>Ekran Gösterisi (4:3)</PresentationFormat>
  <Paragraphs>48</Paragraphs>
  <Slides>29</Slides>
  <Notes>0</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Akış</vt:lpstr>
      <vt:lpstr>MADDE ve ISI</vt:lpstr>
      <vt:lpstr>PowerPoint Sunusu</vt:lpstr>
      <vt:lpstr>1. İletim Yoluyla Yayılma</vt:lpstr>
      <vt:lpstr>PowerPoint Sunusu</vt:lpstr>
      <vt:lpstr>PowerPoint Sunusu</vt:lpstr>
      <vt:lpstr>PowerPoint Sunusu</vt:lpstr>
      <vt:lpstr>2. Işıma Yoluyla Yayılma</vt:lpstr>
      <vt:lpstr>PowerPoint Sunusu</vt:lpstr>
      <vt:lpstr>PowerPoint Sunusu</vt:lpstr>
      <vt:lpstr>PowerPoint Sunusu</vt:lpstr>
      <vt:lpstr>PowerPoint Sunusu</vt:lpstr>
      <vt:lpstr>PowerPoint Sunusu</vt:lpstr>
      <vt:lpstr>PowerPoint Sunusu</vt:lpstr>
      <vt:lpstr>Isının Tutulması ve Yansıtılması</vt:lpstr>
      <vt:lpstr>PowerPoint Sunusu</vt:lpstr>
      <vt:lpstr>PowerPoint Sunusu</vt:lpstr>
      <vt:lpstr>PowerPoint Sunusu</vt:lpstr>
      <vt:lpstr>PowerPoint Sunusu</vt:lpstr>
      <vt:lpstr>PowerPoint Sunusu</vt:lpstr>
      <vt:lpstr>PowerPoint Sunusu</vt:lpstr>
      <vt:lpstr>PowerPoint Sunusu</vt:lpstr>
      <vt:lpstr>PowerPoint Sunusu</vt:lpstr>
      <vt:lpstr>Konveksiyon(Madde Akımı) Yoluyla Yayılma</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İNSANLARDA ÜREME, BÜYÜME ve GELİŞME</dc:title>
  <dc:creator>MUSTAFA</dc:creator>
  <cp:lastModifiedBy>fikret ünlü</cp:lastModifiedBy>
  <cp:revision>83</cp:revision>
  <dcterms:created xsi:type="dcterms:W3CDTF">2010-10-03T19:43:53Z</dcterms:created>
  <dcterms:modified xsi:type="dcterms:W3CDTF">2011-05-16T17:00:30Z</dcterms:modified>
</cp:coreProperties>
</file>