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DB8E-C2E2-48E9-9BC9-E9F2C2409B18}" type="datetimeFigureOut">
              <a:rPr lang="tr-TR" smtClean="0"/>
              <a:pPr/>
              <a:t>16.05.2011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FBCC-6C41-408F-A2DF-BCFE5BA748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DB8E-C2E2-48E9-9BC9-E9F2C2409B18}" type="datetimeFigureOut">
              <a:rPr lang="tr-TR" smtClean="0"/>
              <a:pPr/>
              <a:t>16.05.2011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FBCC-6C41-408F-A2DF-BCFE5BA748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DB8E-C2E2-48E9-9BC9-E9F2C2409B18}" type="datetimeFigureOut">
              <a:rPr lang="tr-TR" smtClean="0"/>
              <a:pPr/>
              <a:t>16.05.2011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FBCC-6C41-408F-A2DF-BCFE5BA748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DB8E-C2E2-48E9-9BC9-E9F2C2409B18}" type="datetimeFigureOut">
              <a:rPr lang="tr-TR" smtClean="0"/>
              <a:pPr/>
              <a:t>16.05.2011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FBCC-6C41-408F-A2DF-BCFE5BA748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DB8E-C2E2-48E9-9BC9-E9F2C2409B18}" type="datetimeFigureOut">
              <a:rPr lang="tr-TR" smtClean="0"/>
              <a:pPr/>
              <a:t>16.05.2011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FBCC-6C41-408F-A2DF-BCFE5BA748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DB8E-C2E2-48E9-9BC9-E9F2C2409B18}" type="datetimeFigureOut">
              <a:rPr lang="tr-TR" smtClean="0"/>
              <a:pPr/>
              <a:t>16.05.2011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FBCC-6C41-408F-A2DF-BCFE5BA748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DB8E-C2E2-48E9-9BC9-E9F2C2409B18}" type="datetimeFigureOut">
              <a:rPr lang="tr-TR" smtClean="0"/>
              <a:pPr/>
              <a:t>16.05.2011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FBCC-6C41-408F-A2DF-BCFE5BA748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DB8E-C2E2-48E9-9BC9-E9F2C2409B18}" type="datetimeFigureOut">
              <a:rPr lang="tr-TR" smtClean="0"/>
              <a:pPr/>
              <a:t>16.05.2011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FBCC-6C41-408F-A2DF-BCFE5BA748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DB8E-C2E2-48E9-9BC9-E9F2C2409B18}" type="datetimeFigureOut">
              <a:rPr lang="tr-TR" smtClean="0"/>
              <a:pPr/>
              <a:t>16.05.2011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FBCC-6C41-408F-A2DF-BCFE5BA748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DB8E-C2E2-48E9-9BC9-E9F2C2409B18}" type="datetimeFigureOut">
              <a:rPr lang="tr-TR" smtClean="0"/>
              <a:pPr/>
              <a:t>16.05.2011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FBCC-6C41-408F-A2DF-BCFE5BA748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DB8E-C2E2-48E9-9BC9-E9F2C2409B18}" type="datetimeFigureOut">
              <a:rPr lang="tr-TR" smtClean="0"/>
              <a:pPr/>
              <a:t>16.05.2011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93FBCC-6C41-408F-A2DF-BCFE5BA7485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EBDB8E-C2E2-48E9-9BC9-E9F2C2409B18}" type="datetimeFigureOut">
              <a:rPr lang="tr-TR" smtClean="0"/>
              <a:pPr/>
              <a:t>16.05.2011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93FBCC-6C41-408F-A2DF-BCFE5BA7485A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00034" y="3000372"/>
            <a:ext cx="8501122" cy="147002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HÜCRE BÖLÜNMESİ VE KALITIM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57290" y="4643446"/>
            <a:ext cx="6400800" cy="1143008"/>
          </a:xfrm>
        </p:spPr>
        <p:txBody>
          <a:bodyPr>
            <a:norm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KALITIM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USTAFA\Desktop\strateji\LOGOMU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28604"/>
            <a:ext cx="4025908" cy="3014997"/>
          </a:xfrm>
          <a:prstGeom prst="rect">
            <a:avLst/>
          </a:prstGeom>
          <a:noFill/>
        </p:spPr>
      </p:pic>
      <p:pic>
        <p:nvPicPr>
          <p:cNvPr id="4" name="Picture 2" descr="D:\FLASH OLARAK DÜZENLENENCEK SUNULAR\özgün slayttt\88\ÜNİTE 1 HÜCRE BÖLÜNMESİ ve KALITIM\fenc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309320"/>
            <a:ext cx="1557543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Genetik Hastalıklar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2071678"/>
            <a:ext cx="4071966" cy="307183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tr-TR" dirty="0" smtClean="0"/>
              <a:t>Renk Körlüğü</a:t>
            </a:r>
          </a:p>
          <a:p>
            <a:pPr marL="514350" indent="-514350">
              <a:buAutoNum type="arabicPeriod"/>
            </a:pPr>
            <a:r>
              <a:rPr lang="tr-TR" dirty="0" smtClean="0"/>
              <a:t>Orak Hücreli Anemi</a:t>
            </a:r>
          </a:p>
          <a:p>
            <a:pPr marL="514350" indent="-514350">
              <a:buAutoNum type="arabicPeriod"/>
            </a:pPr>
            <a:r>
              <a:rPr lang="tr-TR" dirty="0" smtClean="0"/>
              <a:t>Hemofili</a:t>
            </a:r>
          </a:p>
          <a:p>
            <a:pPr marL="514350" indent="-514350">
              <a:buAutoNum type="arabicPeriod"/>
            </a:pPr>
            <a:r>
              <a:rPr lang="tr-TR" dirty="0" err="1" smtClean="0"/>
              <a:t>Down</a:t>
            </a:r>
            <a:r>
              <a:rPr lang="tr-TR" dirty="0" smtClean="0"/>
              <a:t> Sendromu</a:t>
            </a:r>
            <a:endParaRPr lang="tr-T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571612"/>
            <a:ext cx="393382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Renk körlüğü</a:t>
            </a:r>
            <a:r>
              <a:rPr lang="tr-TR" dirty="0"/>
              <a:t>, X </a:t>
            </a:r>
            <a:r>
              <a:rPr lang="tr-TR" dirty="0" smtClean="0"/>
              <a:t>kromozomunda bulunan </a:t>
            </a:r>
            <a:r>
              <a:rPr lang="tr-TR" dirty="0"/>
              <a:t>ve çekinik genle taşınan genetik bir </a:t>
            </a:r>
            <a:r>
              <a:rPr lang="tr-TR" dirty="0" smtClean="0"/>
              <a:t>hastalıktır. Örneğin </a:t>
            </a:r>
            <a:r>
              <a:rPr lang="tr-TR" dirty="0"/>
              <a:t>kırmızı-yeşil renk körlüğünde insanlar kırmızıyı </a:t>
            </a:r>
            <a:r>
              <a:rPr lang="tr-TR" dirty="0" smtClean="0"/>
              <a:t>yeşilden ayıramamaktadır.</a:t>
            </a:r>
          </a:p>
          <a:p>
            <a:pPr>
              <a:buNone/>
            </a:pPr>
            <a:r>
              <a:rPr lang="tr-TR" b="1" dirty="0"/>
              <a:t>r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===</a:t>
            </a:r>
            <a:r>
              <a:rPr lang="tr-TR" dirty="0"/>
              <a:t> Renk körlüğü geni</a:t>
            </a:r>
          </a:p>
          <a:p>
            <a:r>
              <a:rPr lang="tr-TR" dirty="0"/>
              <a:t>X</a:t>
            </a:r>
            <a:r>
              <a:rPr lang="tr-TR" baseline="30000" dirty="0"/>
              <a:t>R</a:t>
            </a:r>
            <a:r>
              <a:rPr lang="tr-TR" dirty="0"/>
              <a:t>X</a:t>
            </a:r>
            <a:r>
              <a:rPr lang="tr-TR" baseline="30000" dirty="0"/>
              <a:t>R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===</a:t>
            </a:r>
            <a:r>
              <a:rPr lang="tr-TR" dirty="0"/>
              <a:t> Sağlam dişi			</a:t>
            </a:r>
          </a:p>
          <a:p>
            <a:r>
              <a:rPr lang="tr-TR" dirty="0" err="1"/>
              <a:t>X</a:t>
            </a:r>
            <a:r>
              <a:rPr lang="tr-TR" baseline="30000" dirty="0" err="1"/>
              <a:t>R</a:t>
            </a:r>
            <a:r>
              <a:rPr lang="tr-TR" dirty="0" err="1"/>
              <a:t>X</a:t>
            </a:r>
            <a:r>
              <a:rPr lang="tr-TR" baseline="30000" dirty="0" err="1"/>
              <a:t>r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===</a:t>
            </a:r>
            <a:r>
              <a:rPr lang="tr-TR" dirty="0"/>
              <a:t> Taşıyıcı dişi			</a:t>
            </a:r>
          </a:p>
          <a:p>
            <a:r>
              <a:rPr lang="tr-TR" dirty="0" err="1"/>
              <a:t>X</a:t>
            </a:r>
            <a:r>
              <a:rPr lang="tr-TR" baseline="30000" dirty="0" err="1"/>
              <a:t>r</a:t>
            </a:r>
            <a:r>
              <a:rPr lang="tr-TR" dirty="0" err="1"/>
              <a:t>X</a:t>
            </a:r>
            <a:r>
              <a:rPr lang="tr-TR" baseline="30000" dirty="0" err="1"/>
              <a:t>r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=== </a:t>
            </a:r>
            <a:r>
              <a:rPr lang="tr-TR" dirty="0"/>
              <a:t>Renk körü dişi	</a:t>
            </a:r>
          </a:p>
          <a:p>
            <a:r>
              <a:rPr lang="tr-TR" dirty="0"/>
              <a:t>X</a:t>
            </a:r>
            <a:r>
              <a:rPr lang="tr-TR" baseline="30000" dirty="0"/>
              <a:t>R</a:t>
            </a:r>
            <a:r>
              <a:rPr lang="tr-TR" dirty="0"/>
              <a:t>Y </a:t>
            </a:r>
            <a:r>
              <a:rPr lang="tr-TR" dirty="0">
                <a:solidFill>
                  <a:srgbClr val="FF0000"/>
                </a:solidFill>
              </a:rPr>
              <a:t>===</a:t>
            </a:r>
            <a:r>
              <a:rPr lang="tr-TR" dirty="0"/>
              <a:t> Sağlam erkek</a:t>
            </a:r>
          </a:p>
          <a:p>
            <a:r>
              <a:rPr lang="tr-TR" dirty="0" err="1"/>
              <a:t>X</a:t>
            </a:r>
            <a:r>
              <a:rPr lang="tr-TR" baseline="30000" dirty="0" err="1"/>
              <a:t>r</a:t>
            </a:r>
            <a:r>
              <a:rPr lang="tr-TR" dirty="0" err="1"/>
              <a:t>Y</a:t>
            </a:r>
            <a:r>
              <a:rPr lang="tr-TR" dirty="0"/>
              <a:t>  </a:t>
            </a:r>
            <a:r>
              <a:rPr lang="tr-TR" dirty="0">
                <a:solidFill>
                  <a:srgbClr val="FF0000"/>
                </a:solidFill>
              </a:rPr>
              <a:t>=== </a:t>
            </a:r>
            <a:r>
              <a:rPr lang="tr-TR" dirty="0"/>
              <a:t>Renk körü erkek</a:t>
            </a: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Renk körlüğü geni X kromozomu üzerinde taşındığı için Y kromozomu üzerinde gösterilmez.</a:t>
            </a:r>
            <a:r>
              <a:rPr lang="tr-TR" dirty="0"/>
              <a:t>		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4" cy="4525963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Orak </a:t>
            </a:r>
            <a:r>
              <a:rPr lang="tr-TR" dirty="0">
                <a:solidFill>
                  <a:srgbClr val="FF0000"/>
                </a:solidFill>
              </a:rPr>
              <a:t>hücreli </a:t>
            </a:r>
            <a:r>
              <a:rPr lang="tr-TR" dirty="0" smtClean="0">
                <a:solidFill>
                  <a:srgbClr val="FF0000"/>
                </a:solidFill>
              </a:rPr>
              <a:t>anemi </a:t>
            </a:r>
            <a:r>
              <a:rPr lang="tr-TR" dirty="0" smtClean="0"/>
              <a:t>hastalığı çekinik </a:t>
            </a:r>
            <a:r>
              <a:rPr lang="tr-TR" dirty="0"/>
              <a:t>bir genle taşınır. Bu </a:t>
            </a:r>
            <a:r>
              <a:rPr lang="tr-TR" dirty="0" smtClean="0"/>
              <a:t>hastalığa yakalanmış </a:t>
            </a:r>
            <a:r>
              <a:rPr lang="tr-TR" dirty="0"/>
              <a:t>kişilerin alyuvarları değişikliğe </a:t>
            </a:r>
            <a:r>
              <a:rPr lang="tr-TR" dirty="0" smtClean="0"/>
              <a:t>uğrayarak resimde </a:t>
            </a:r>
            <a:r>
              <a:rPr lang="tr-TR" dirty="0"/>
              <a:t>görüldüğü gibi orak şekline dönüşür </a:t>
            </a:r>
            <a:r>
              <a:rPr lang="tr-TR" dirty="0" smtClean="0"/>
              <a:t>ve alyuvarların </a:t>
            </a:r>
            <a:r>
              <a:rPr lang="tr-TR" dirty="0"/>
              <a:t>yeterli miktarda oksijen taşımasını engeller</a:t>
            </a:r>
            <a:r>
              <a:rPr lang="tr-TR" dirty="0" smtClean="0"/>
              <a:t>.</a:t>
            </a:r>
          </a:p>
          <a:p>
            <a:r>
              <a:rPr lang="tr-TR" dirty="0"/>
              <a:t>Ayrıca bu hücreler küçük kan damarlarını tıkayarak bazı organların ya da dokuların </a:t>
            </a:r>
            <a:r>
              <a:rPr lang="tr-TR" dirty="0" smtClean="0"/>
              <a:t>yeterli oksijen </a:t>
            </a:r>
            <a:r>
              <a:rPr lang="tr-TR" dirty="0"/>
              <a:t>almasını engeller.</a:t>
            </a:r>
          </a:p>
        </p:txBody>
      </p:sp>
      <p:pic>
        <p:nvPicPr>
          <p:cNvPr id="22531" name="Picture 3" descr="C:\Users\MUSTAFA\Desktop\anem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428868"/>
            <a:ext cx="4000528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X </a:t>
            </a:r>
            <a:r>
              <a:rPr lang="de-DE" dirty="0" err="1"/>
              <a:t>kromozomu</a:t>
            </a:r>
            <a:r>
              <a:rPr lang="de-DE" dirty="0"/>
              <a:t> </a:t>
            </a:r>
            <a:r>
              <a:rPr lang="de-DE" dirty="0" err="1"/>
              <a:t>üzerinde</a:t>
            </a:r>
            <a:r>
              <a:rPr lang="de-DE" dirty="0"/>
              <a:t> </a:t>
            </a:r>
            <a:r>
              <a:rPr lang="de-DE" dirty="0" err="1"/>
              <a:t>bulunan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yine</a:t>
            </a:r>
            <a:r>
              <a:rPr lang="de-DE" dirty="0"/>
              <a:t> </a:t>
            </a:r>
            <a:r>
              <a:rPr lang="de-DE" dirty="0" err="1"/>
              <a:t>çekinik</a:t>
            </a:r>
            <a:r>
              <a:rPr lang="de-DE" dirty="0"/>
              <a:t> </a:t>
            </a:r>
            <a:r>
              <a:rPr lang="de-DE" dirty="0" err="1" smtClean="0"/>
              <a:t>bir</a:t>
            </a:r>
            <a:r>
              <a:rPr lang="tr-TR" dirty="0" smtClean="0"/>
              <a:t> genin </a:t>
            </a:r>
            <a:r>
              <a:rPr lang="tr-TR" dirty="0"/>
              <a:t>etkili olduğu, bir başka genetik hastalık da </a:t>
            </a:r>
            <a:r>
              <a:rPr lang="tr-TR" dirty="0" smtClean="0"/>
              <a:t>kanın pıhtılaşmaması </a:t>
            </a:r>
            <a:r>
              <a:rPr lang="tr-TR" dirty="0"/>
              <a:t>hastalığıdır. Bu hastalığa </a:t>
            </a:r>
            <a:r>
              <a:rPr lang="tr-TR" b="1" dirty="0" smtClean="0">
                <a:solidFill>
                  <a:srgbClr val="FF0000"/>
                </a:solidFill>
              </a:rPr>
              <a:t>hemofili</a:t>
            </a:r>
            <a:r>
              <a:rPr lang="tr-TR" b="1" dirty="0" smtClean="0"/>
              <a:t> </a:t>
            </a:r>
            <a:r>
              <a:rPr lang="tr-TR" dirty="0" smtClean="0"/>
              <a:t>denilmektedir</a:t>
            </a:r>
            <a:r>
              <a:rPr lang="tr-TR" dirty="0"/>
              <a:t>. Bu hastalıkta kanın </a:t>
            </a:r>
            <a:r>
              <a:rPr lang="tr-TR" dirty="0" smtClean="0"/>
              <a:t>pıhtılaşmasını sağlayan </a:t>
            </a:r>
            <a:r>
              <a:rPr lang="tr-TR" dirty="0"/>
              <a:t>protein üretilemez. Çok küçük bir </a:t>
            </a:r>
            <a:r>
              <a:rPr lang="tr-TR" dirty="0" smtClean="0"/>
              <a:t>yaralanma </a:t>
            </a:r>
            <a:r>
              <a:rPr lang="sv-SE" dirty="0" smtClean="0"/>
              <a:t>ve </a:t>
            </a:r>
            <a:r>
              <a:rPr lang="sv-SE" dirty="0"/>
              <a:t>sıyrıkta veya iç kanamalarda akan </a:t>
            </a:r>
            <a:r>
              <a:rPr lang="sv-SE" dirty="0" smtClean="0"/>
              <a:t>kan uzun</a:t>
            </a:r>
            <a:r>
              <a:rPr lang="tr-TR" dirty="0" smtClean="0"/>
              <a:t> süre durdurulamaz.</a:t>
            </a:r>
            <a:r>
              <a:rPr lang="tr-TR" b="1" dirty="0" smtClean="0"/>
              <a:t> </a:t>
            </a:r>
          </a:p>
          <a:p>
            <a:pPr>
              <a:buNone/>
            </a:pPr>
            <a:r>
              <a:rPr lang="tr-TR" b="1" dirty="0" smtClean="0"/>
              <a:t>h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===</a:t>
            </a:r>
            <a:r>
              <a:rPr lang="tr-TR" dirty="0" smtClean="0"/>
              <a:t> Hemofili geni</a:t>
            </a:r>
          </a:p>
          <a:p>
            <a:r>
              <a:rPr lang="tr-TR" dirty="0" smtClean="0"/>
              <a:t>X</a:t>
            </a:r>
            <a:r>
              <a:rPr lang="tr-TR" baseline="30000" dirty="0" smtClean="0"/>
              <a:t>H</a:t>
            </a:r>
            <a:r>
              <a:rPr lang="tr-TR" dirty="0" smtClean="0"/>
              <a:t>X</a:t>
            </a:r>
            <a:r>
              <a:rPr lang="tr-TR" baseline="30000" dirty="0"/>
              <a:t>H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===</a:t>
            </a:r>
            <a:r>
              <a:rPr lang="tr-TR" dirty="0" smtClean="0"/>
              <a:t> Sağlam dişi			</a:t>
            </a:r>
          </a:p>
          <a:p>
            <a:r>
              <a:rPr lang="tr-TR" dirty="0" err="1" smtClean="0"/>
              <a:t>X</a:t>
            </a:r>
            <a:r>
              <a:rPr lang="tr-TR" baseline="30000" dirty="0" err="1" smtClean="0"/>
              <a:t>H</a:t>
            </a:r>
            <a:r>
              <a:rPr lang="tr-TR" dirty="0" err="1" smtClean="0"/>
              <a:t>X</a:t>
            </a:r>
            <a:r>
              <a:rPr lang="tr-TR" baseline="30000" dirty="0" err="1"/>
              <a:t>h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===</a:t>
            </a:r>
            <a:r>
              <a:rPr lang="tr-TR" dirty="0" smtClean="0"/>
              <a:t> Taşıyıcı dişi			</a:t>
            </a:r>
          </a:p>
          <a:p>
            <a:r>
              <a:rPr lang="tr-TR" dirty="0" err="1" smtClean="0"/>
              <a:t>X</a:t>
            </a:r>
            <a:r>
              <a:rPr lang="tr-TR" baseline="30000" dirty="0" err="1" smtClean="0"/>
              <a:t>h</a:t>
            </a:r>
            <a:r>
              <a:rPr lang="tr-TR" dirty="0" err="1" smtClean="0"/>
              <a:t>X</a:t>
            </a:r>
            <a:r>
              <a:rPr lang="tr-TR" baseline="30000" dirty="0" err="1"/>
              <a:t>h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=== </a:t>
            </a:r>
            <a:r>
              <a:rPr lang="tr-TR" dirty="0" smtClean="0"/>
              <a:t>Hemofili dişi	</a:t>
            </a:r>
          </a:p>
          <a:p>
            <a:r>
              <a:rPr lang="tr-TR" dirty="0" smtClean="0"/>
              <a:t>X</a:t>
            </a:r>
            <a:r>
              <a:rPr lang="tr-TR" baseline="30000" dirty="0"/>
              <a:t>H</a:t>
            </a:r>
            <a:r>
              <a:rPr lang="tr-TR" dirty="0" smtClean="0"/>
              <a:t>Y </a:t>
            </a:r>
            <a:r>
              <a:rPr lang="tr-TR" dirty="0" smtClean="0">
                <a:solidFill>
                  <a:srgbClr val="FF0000"/>
                </a:solidFill>
              </a:rPr>
              <a:t>===</a:t>
            </a:r>
            <a:r>
              <a:rPr lang="tr-TR" dirty="0" smtClean="0"/>
              <a:t> Sağlam erkek</a:t>
            </a:r>
          </a:p>
          <a:p>
            <a:r>
              <a:rPr lang="tr-TR" dirty="0" err="1" smtClean="0"/>
              <a:t>X</a:t>
            </a:r>
            <a:r>
              <a:rPr lang="tr-TR" baseline="30000" dirty="0" err="1"/>
              <a:t>h</a:t>
            </a:r>
            <a:r>
              <a:rPr lang="tr-TR" dirty="0" err="1" smtClean="0"/>
              <a:t>Y</a:t>
            </a:r>
            <a:r>
              <a:rPr lang="tr-TR" dirty="0" smtClean="0"/>
              <a:t>  </a:t>
            </a:r>
            <a:r>
              <a:rPr lang="tr-TR" dirty="0" smtClean="0">
                <a:solidFill>
                  <a:srgbClr val="FF0000"/>
                </a:solidFill>
              </a:rPr>
              <a:t>=== </a:t>
            </a:r>
            <a:r>
              <a:rPr lang="tr-TR" dirty="0" smtClean="0"/>
              <a:t>Hemofili erkek</a:t>
            </a: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Hemofili geni X kromozomu üzerinde taşındığı için Y kromozomu üzerinde gösterilmez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42918"/>
            <a:ext cx="4186238" cy="5643602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Down</a:t>
            </a:r>
            <a:r>
              <a:rPr lang="tr-TR" dirty="0">
                <a:solidFill>
                  <a:srgbClr val="FF0000"/>
                </a:solidFill>
              </a:rPr>
              <a:t> sendromlu </a:t>
            </a:r>
            <a:r>
              <a:rPr lang="tr-TR" dirty="0"/>
              <a:t>kişiler geniş elli, </a:t>
            </a:r>
            <a:r>
              <a:rPr lang="tr-TR" dirty="0" smtClean="0"/>
              <a:t>kısa parmaklı</a:t>
            </a:r>
            <a:r>
              <a:rPr lang="tr-TR" dirty="0"/>
              <a:t>, tıknaz vücutludurlar ve bu bireylerde </a:t>
            </a:r>
            <a:r>
              <a:rPr lang="tr-TR" dirty="0" smtClean="0"/>
              <a:t>zekâ geriliği </a:t>
            </a:r>
            <a:r>
              <a:rPr lang="tr-TR" dirty="0"/>
              <a:t>görülür. </a:t>
            </a:r>
            <a:r>
              <a:rPr lang="tr-TR" dirty="0" err="1"/>
              <a:t>Down</a:t>
            </a:r>
            <a:r>
              <a:rPr lang="tr-TR" dirty="0"/>
              <a:t> sendromlu bireylerin </a:t>
            </a:r>
            <a:r>
              <a:rPr lang="tr-TR" dirty="0" smtClean="0"/>
              <a:t>vücut hücrelerinde </a:t>
            </a:r>
            <a:r>
              <a:rPr lang="tr-TR" dirty="0"/>
              <a:t>46 kromozom yerine 47 </a:t>
            </a:r>
            <a:r>
              <a:rPr lang="tr-TR" dirty="0" smtClean="0"/>
              <a:t>kromozom bulunmaktadır</a:t>
            </a:r>
            <a:r>
              <a:rPr lang="tr-TR" dirty="0"/>
              <a:t>. Kromozom sayısındaki fazlalık </a:t>
            </a:r>
            <a:r>
              <a:rPr lang="tr-TR" dirty="0" smtClean="0"/>
              <a:t>bu hastalığa </a:t>
            </a:r>
            <a:r>
              <a:rPr lang="tr-TR" dirty="0"/>
              <a:t>yol açmaktadır.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1029" y="687852"/>
            <a:ext cx="4167199" cy="557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428604"/>
            <a:ext cx="5357850" cy="5929354"/>
          </a:xfrm>
        </p:spPr>
        <p:txBody>
          <a:bodyPr>
            <a:normAutofit/>
          </a:bodyPr>
          <a:lstStyle/>
          <a:p>
            <a:r>
              <a:rPr lang="tr-TR" dirty="0"/>
              <a:t>Akraba evliliği, aralarında kan </a:t>
            </a:r>
            <a:r>
              <a:rPr lang="tr-TR" dirty="0" smtClean="0"/>
              <a:t>bağı bulunan </a:t>
            </a:r>
            <a:r>
              <a:rPr lang="tr-TR" dirty="0"/>
              <a:t>bireylerin evlenmesidir. </a:t>
            </a:r>
            <a:r>
              <a:rPr lang="tr-TR" dirty="0" smtClean="0"/>
              <a:t>Akraba evliliklerinin </a:t>
            </a:r>
            <a:r>
              <a:rPr lang="tr-TR" dirty="0"/>
              <a:t>yapıldığı ailelerde </a:t>
            </a:r>
            <a:r>
              <a:rPr lang="tr-TR" dirty="0" smtClean="0"/>
              <a:t>genetik hastalıklar </a:t>
            </a:r>
            <a:r>
              <a:rPr lang="tr-TR" dirty="0"/>
              <a:t>daha çok görülür. Bunun </a:t>
            </a:r>
            <a:r>
              <a:rPr lang="tr-TR" dirty="0" smtClean="0"/>
              <a:t>sebebi</a:t>
            </a:r>
            <a:r>
              <a:rPr lang="tr-TR" dirty="0"/>
              <a:t>, yakın akrabaların genetik </a:t>
            </a:r>
            <a:r>
              <a:rPr lang="tr-TR" dirty="0" smtClean="0"/>
              <a:t>yapılarının birbirine </a:t>
            </a:r>
            <a:r>
              <a:rPr lang="tr-TR" dirty="0"/>
              <a:t>benzemesidir. Bu da bu tür </a:t>
            </a:r>
            <a:r>
              <a:rPr lang="tr-TR" dirty="0" smtClean="0"/>
              <a:t>hastalıkları </a:t>
            </a:r>
            <a:r>
              <a:rPr lang="tr-TR" dirty="0"/>
              <a:t>taşıyan genlerin bir araya </a:t>
            </a:r>
            <a:r>
              <a:rPr lang="tr-TR" dirty="0" smtClean="0"/>
              <a:t>gelme olasılığını </a:t>
            </a:r>
            <a:r>
              <a:rPr lang="tr-TR" dirty="0"/>
              <a:t>artırır.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9876" y="642918"/>
            <a:ext cx="385762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2332037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4800" b="1" i="1" dirty="0" smtClean="0"/>
              <a:t>Mustafa ÇELİK</a:t>
            </a:r>
          </a:p>
          <a:p>
            <a:pPr algn="ctr">
              <a:buNone/>
            </a:pPr>
            <a:r>
              <a:rPr lang="tr-TR" sz="4800" b="1" i="1" dirty="0" smtClean="0"/>
              <a:t>Fen ve Teknoloji Öğretmeni</a:t>
            </a:r>
          </a:p>
          <a:p>
            <a:pPr algn="ctr">
              <a:buNone/>
            </a:pPr>
            <a:r>
              <a:rPr lang="tr-TR" sz="4800" b="1" i="1" dirty="0" smtClean="0"/>
              <a:t>Türk Telekom YİBO</a:t>
            </a:r>
          </a:p>
          <a:p>
            <a:pPr algn="ctr">
              <a:buNone/>
            </a:pPr>
            <a:r>
              <a:rPr lang="tr-TR" sz="4800" b="1" i="1" dirty="0" smtClean="0"/>
              <a:t>Digor/KARS</a:t>
            </a:r>
            <a:endParaRPr lang="tr-TR" sz="4800" b="1" i="1" dirty="0"/>
          </a:p>
        </p:txBody>
      </p:sp>
      <p:pic>
        <p:nvPicPr>
          <p:cNvPr id="2050" name="Picture 2" descr="C:\Users\MUSTAFA\Desktop\strateji\LOGOMU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0034" y="79512"/>
            <a:ext cx="3500462" cy="2621491"/>
          </a:xfrm>
          <a:prstGeom prst="rect">
            <a:avLst/>
          </a:prstGeom>
          <a:noFill/>
        </p:spPr>
      </p:pic>
      <p:pic>
        <p:nvPicPr>
          <p:cNvPr id="2" name="Picture 2" descr="D:\FLASH OLARAK DÜZENLENENCEK SUNULAR\özgün slayttt\88\ÜNİTE 1 HÜCRE BÖLÜNMESİ ve KALITIM\fenc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9" y="6309320"/>
            <a:ext cx="1557543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tr-TR" dirty="0" smtClean="0"/>
              <a:t>KALITIM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4900618" cy="4525963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/>
              <a:t>Mendel</a:t>
            </a:r>
            <a:r>
              <a:rPr lang="tr-TR" dirty="0"/>
              <a:t> deneylerini yaparken bezelye bitkisinden faydalandı. </a:t>
            </a:r>
            <a:r>
              <a:rPr lang="tr-TR" dirty="0" err="1"/>
              <a:t>Mendel</a:t>
            </a:r>
            <a:r>
              <a:rPr lang="tr-TR" dirty="0"/>
              <a:t>, bezelye </a:t>
            </a:r>
            <a:r>
              <a:rPr lang="tr-TR" dirty="0" smtClean="0"/>
              <a:t>bitkilerinin tohum </a:t>
            </a:r>
            <a:r>
              <a:rPr lang="tr-TR" dirty="0"/>
              <a:t>şekli (buruşuk, düz), </a:t>
            </a:r>
            <a:r>
              <a:rPr lang="tr-TR" dirty="0" smtClean="0"/>
              <a:t>tohum </a:t>
            </a:r>
            <a:r>
              <a:rPr lang="tr-TR" dirty="0"/>
              <a:t>rengi (sarı, yeşil), bitki boyu (kısa, uzun) gibi özelliklerinin </a:t>
            </a:r>
            <a:r>
              <a:rPr lang="tr-TR" dirty="0" smtClean="0"/>
              <a:t>bir sonraki </a:t>
            </a:r>
            <a:r>
              <a:rPr lang="tr-TR" dirty="0"/>
              <a:t>kuşağa nasıl aktarıldığını incelemiştir</a:t>
            </a:r>
            <a:r>
              <a:rPr lang="tr-TR" dirty="0" smtClean="0"/>
              <a:t>.</a:t>
            </a:r>
          </a:p>
          <a:p>
            <a:r>
              <a:rPr lang="tr-TR" dirty="0" err="1"/>
              <a:t>Mendel'in</a:t>
            </a:r>
            <a:r>
              <a:rPr lang="tr-TR" dirty="0"/>
              <a:t> çalışmalarının diğerlerinden farkı, elde </a:t>
            </a:r>
            <a:r>
              <a:rPr lang="tr-TR" dirty="0" smtClean="0"/>
              <a:t>ettiği sonuçları </a:t>
            </a:r>
            <a:r>
              <a:rPr lang="tr-TR" dirty="0"/>
              <a:t>olasılık hesaplarından faydalanarak ifade etmesidir.</a:t>
            </a:r>
          </a:p>
        </p:txBody>
      </p:sp>
      <p:pic>
        <p:nvPicPr>
          <p:cNvPr id="1026" name="Picture 2" descr="http://img03.blogcu.com/images/a/l/k/alkmaar/mendel_1256041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142984"/>
            <a:ext cx="3500436" cy="4867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Mendel</a:t>
            </a:r>
            <a:r>
              <a:rPr lang="tr-TR" dirty="0" smtClean="0"/>
              <a:t> çalışmalarında bezelye bitkisini seçmiştir.Çünkü;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571612"/>
            <a:ext cx="5472122" cy="485778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>
                <a:solidFill>
                  <a:srgbClr val="FF0000"/>
                </a:solidFill>
              </a:rPr>
              <a:t>1-)</a:t>
            </a:r>
            <a:r>
              <a:rPr lang="tr-TR" dirty="0"/>
              <a:t>Bezelye bitkisi kolay yetişir ve bir yılda birden fazla ürün verebilir.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>
                <a:solidFill>
                  <a:srgbClr val="FF0000"/>
                </a:solidFill>
              </a:rPr>
              <a:t>2-)</a:t>
            </a:r>
            <a:r>
              <a:rPr lang="tr-TR" dirty="0"/>
              <a:t>Bezelye bitkisi çift eşeylidir yani dişi ve erkek organ bir çiçekte bulunur.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>
                <a:solidFill>
                  <a:srgbClr val="FF0000"/>
                </a:solidFill>
              </a:rPr>
              <a:t>3-)</a:t>
            </a:r>
            <a:r>
              <a:rPr lang="tr-TR" dirty="0"/>
              <a:t>Taç yaprakları kapalı olduğu için çiçek kendi kendine tozlaşma yapabilir.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>
                <a:solidFill>
                  <a:srgbClr val="FF0000"/>
                </a:solidFill>
              </a:rPr>
              <a:t>4-)</a:t>
            </a:r>
            <a:r>
              <a:rPr lang="tr-TR" dirty="0"/>
              <a:t>Bezelye bitkisi birbirinden kolaylıkla ayrılabilen çok sayıda karakter taşır.</a:t>
            </a:r>
            <a:br>
              <a:rPr lang="tr-TR" dirty="0"/>
            </a:br>
            <a:endParaRPr lang="tr-TR" dirty="0"/>
          </a:p>
        </p:txBody>
      </p:sp>
      <p:pic>
        <p:nvPicPr>
          <p:cNvPr id="15362" name="Picture 2" descr="http://www.itusozluk.com/img.php/1eaeab6bf52f3d7cfb15b8cf66582e9119601/bezel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28" y="1785926"/>
            <a:ext cx="3762372" cy="397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428604"/>
            <a:ext cx="4286280" cy="5929354"/>
          </a:xfrm>
        </p:spPr>
        <p:txBody>
          <a:bodyPr>
            <a:normAutofit fontScale="92500"/>
          </a:bodyPr>
          <a:lstStyle/>
          <a:p>
            <a:r>
              <a:rPr lang="tr-TR" dirty="0" err="1"/>
              <a:t>Mendel</a:t>
            </a:r>
            <a:r>
              <a:rPr lang="tr-TR" dirty="0"/>
              <a:t>, yaptığı bu çalışmalarda </a:t>
            </a:r>
            <a:r>
              <a:rPr lang="tr-TR" dirty="0" smtClean="0"/>
              <a:t>bezelyelere ait </a:t>
            </a:r>
            <a:r>
              <a:rPr lang="tr-TR" dirty="0"/>
              <a:t>farklı kalıtsal özelliklerin (tohum şekli, bitki </a:t>
            </a:r>
            <a:r>
              <a:rPr lang="tr-TR" dirty="0" smtClean="0"/>
              <a:t>boyu gibi</a:t>
            </a:r>
            <a:r>
              <a:rPr lang="tr-TR" dirty="0"/>
              <a:t>) birinci kuşaktan ikinci kuşağa nasıl </a:t>
            </a:r>
            <a:r>
              <a:rPr lang="tr-TR" dirty="0" smtClean="0"/>
              <a:t>aktarıldığını göstermiş </a:t>
            </a:r>
            <a:r>
              <a:rPr lang="tr-TR" dirty="0"/>
              <a:t>ve kalıtımın temel ilkelerini keşfetmiştir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u="sng" dirty="0" err="1" smtClean="0">
                <a:solidFill>
                  <a:srgbClr val="FF0000"/>
                </a:solidFill>
              </a:rPr>
              <a:t>Mendel</a:t>
            </a:r>
            <a:r>
              <a:rPr lang="tr-TR" u="sng" dirty="0" smtClean="0">
                <a:solidFill>
                  <a:srgbClr val="FF0000"/>
                </a:solidFill>
              </a:rPr>
              <a:t> Kanunları</a:t>
            </a:r>
          </a:p>
          <a:p>
            <a:pPr marL="514350" indent="-514350">
              <a:buAutoNum type="arabicPeriod"/>
            </a:pPr>
            <a:r>
              <a:rPr lang="tr-TR" dirty="0" smtClean="0"/>
              <a:t>Karakterlerin birleşmesi kanunu</a:t>
            </a:r>
          </a:p>
          <a:p>
            <a:pPr marL="514350" indent="-514350">
              <a:buAutoNum type="arabicPeriod"/>
            </a:pPr>
            <a:r>
              <a:rPr lang="tr-TR" dirty="0" smtClean="0"/>
              <a:t>Karakterlerin gizli kalması kanunu</a:t>
            </a:r>
          </a:p>
          <a:p>
            <a:pPr marL="514350" indent="-514350">
              <a:buAutoNum type="arabicPeriod"/>
            </a:pPr>
            <a:r>
              <a:rPr lang="tr-TR" dirty="0" smtClean="0"/>
              <a:t>Karakterlerin ayrılması kanunu</a:t>
            </a:r>
          </a:p>
          <a:p>
            <a:endParaRPr lang="tr-TR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785794"/>
            <a:ext cx="3808993" cy="49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71480"/>
            <a:ext cx="5186370" cy="6143668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Saç rengi, saç şekli, göz rengi, dil yuvarlama gibi </a:t>
            </a:r>
            <a:r>
              <a:rPr lang="tr-TR" dirty="0" smtClean="0"/>
              <a:t>özellikler çevremizdeki </a:t>
            </a:r>
            <a:r>
              <a:rPr lang="tr-TR" dirty="0"/>
              <a:t>bireyler arasında farklılık göstermektedir. </a:t>
            </a:r>
            <a:endParaRPr lang="tr-TR" dirty="0" smtClean="0"/>
          </a:p>
          <a:p>
            <a:r>
              <a:rPr lang="tr-TR" dirty="0" smtClean="0"/>
              <a:t>Bu özellikler </a:t>
            </a:r>
            <a:r>
              <a:rPr lang="tr-TR" u="sng" dirty="0" smtClean="0"/>
              <a:t>kalıtsal</a:t>
            </a:r>
            <a:r>
              <a:rPr lang="tr-TR" dirty="0" smtClean="0"/>
              <a:t> </a:t>
            </a:r>
            <a:r>
              <a:rPr lang="tr-TR" dirty="0"/>
              <a:t>özelliklerdir. </a:t>
            </a:r>
            <a:endParaRPr lang="tr-TR" dirty="0" smtClean="0"/>
          </a:p>
          <a:p>
            <a:r>
              <a:rPr lang="tr-TR" dirty="0" smtClean="0"/>
              <a:t>Kalıtsal </a:t>
            </a:r>
            <a:r>
              <a:rPr lang="tr-TR" dirty="0"/>
              <a:t>özellikler canlılarda bir önceki kuşaktan </a:t>
            </a:r>
            <a:r>
              <a:rPr lang="tr-TR" dirty="0" smtClean="0"/>
              <a:t>bir sonraki </a:t>
            </a:r>
            <a:r>
              <a:rPr lang="tr-TR" dirty="0"/>
              <a:t>kuşağa aktarılan özelliklerdir</a:t>
            </a:r>
            <a:r>
              <a:rPr lang="tr-TR" dirty="0" smtClean="0"/>
              <a:t>.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Gen, </a:t>
            </a:r>
            <a:r>
              <a:rPr lang="tr-TR" dirty="0" smtClean="0"/>
              <a:t>kalıtsal </a:t>
            </a:r>
            <a:r>
              <a:rPr lang="tr-TR" dirty="0"/>
              <a:t>özellikleri taşıyan kromozom bölgeleridir. Her organizma </a:t>
            </a:r>
            <a:r>
              <a:rPr lang="tr-TR" dirty="0" smtClean="0"/>
              <a:t>türü kendine </a:t>
            </a:r>
            <a:r>
              <a:rPr lang="tr-TR" dirty="0"/>
              <a:t>özgü sayı ve çeşitte genlere sahiptir. Genler canlıların </a:t>
            </a:r>
            <a:r>
              <a:rPr lang="tr-TR" dirty="0" smtClean="0"/>
              <a:t>özelliklerinin birbirinden </a:t>
            </a:r>
            <a:r>
              <a:rPr lang="tr-TR" dirty="0"/>
              <a:t>farklı olmasını sağlar. Aynı özellik üzerine etki eden </a:t>
            </a:r>
            <a:r>
              <a:rPr lang="tr-TR" dirty="0" smtClean="0"/>
              <a:t>genler kromozom </a:t>
            </a:r>
            <a:r>
              <a:rPr lang="tr-TR" dirty="0"/>
              <a:t>çiftinin aynı bölgelerinde </a:t>
            </a:r>
            <a:r>
              <a:rPr lang="tr-TR" dirty="0" smtClean="0"/>
              <a:t>bulunur.</a:t>
            </a:r>
            <a:endParaRPr lang="tr-T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928802"/>
            <a:ext cx="22860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Baskın mı?Çekinik mi?</a:t>
            </a:r>
            <a:endParaRPr lang="tr-TR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20" y="1926520"/>
            <a:ext cx="892136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2857496"/>
            <a:ext cx="8643998" cy="3571900"/>
          </a:xfrm>
        </p:spPr>
        <p:txBody>
          <a:bodyPr>
            <a:normAutofit/>
          </a:bodyPr>
          <a:lstStyle/>
          <a:p>
            <a:r>
              <a:rPr lang="tr-TR" dirty="0"/>
              <a:t>İlk kuşakta kendi özelliklerinin ortaya çıkmasına neden olan genler </a:t>
            </a:r>
            <a:r>
              <a:rPr lang="tr-TR" b="1" dirty="0">
                <a:solidFill>
                  <a:srgbClr val="FF0000"/>
                </a:solidFill>
              </a:rPr>
              <a:t>baskın genlerdir. </a:t>
            </a:r>
            <a:r>
              <a:rPr lang="tr-TR" u="sng" dirty="0"/>
              <a:t>Baskın </a:t>
            </a:r>
            <a:r>
              <a:rPr lang="tr-TR" u="sng" dirty="0" smtClean="0"/>
              <a:t>genle birlikte </a:t>
            </a:r>
            <a:r>
              <a:rPr lang="tr-TR" dirty="0"/>
              <a:t>bulunduğu zaman kendi özelliğini gösteremeyen genler ise </a:t>
            </a:r>
            <a:r>
              <a:rPr lang="tr-TR" b="1" dirty="0">
                <a:solidFill>
                  <a:srgbClr val="FF0000"/>
                </a:solidFill>
              </a:rPr>
              <a:t>çekinik genlerdir</a:t>
            </a:r>
            <a:r>
              <a:rPr lang="tr-TR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tr-TR" dirty="0"/>
              <a:t>Genler harflerle ifade edilir. Büyük harf baskın geni, aynı harfin küçüğü çekinik </a:t>
            </a:r>
            <a:r>
              <a:rPr lang="tr-TR" dirty="0" smtClean="0"/>
              <a:t>geni temsil eder.</a:t>
            </a:r>
            <a:r>
              <a:rPr lang="tr-TR" dirty="0"/>
              <a:t> Bu özellikleri belirleyen genler </a:t>
            </a:r>
            <a:r>
              <a:rPr lang="tr-TR" dirty="0" smtClean="0"/>
              <a:t>çiftler halinde </a:t>
            </a:r>
            <a:r>
              <a:rPr lang="tr-TR" dirty="0"/>
              <a:t>bulunduğu için onları temsil </a:t>
            </a:r>
            <a:r>
              <a:rPr lang="tr-TR" dirty="0" smtClean="0"/>
              <a:t>eden </a:t>
            </a:r>
            <a:r>
              <a:rPr lang="sv-SE" dirty="0" smtClean="0"/>
              <a:t>harfler </a:t>
            </a:r>
            <a:r>
              <a:rPr lang="sv-SE" dirty="0"/>
              <a:t>de çiftler hâlinde gösterilir</a:t>
            </a:r>
            <a:endParaRPr lang="tr-TR" dirty="0"/>
          </a:p>
        </p:txBody>
      </p:sp>
      <p:pic>
        <p:nvPicPr>
          <p:cNvPr id="19458" name="Picture 2" descr="C:\Users\MUSTAFA\Desktop\genf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71480"/>
            <a:ext cx="5606454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 txBox="1">
            <a:spLocks noGrp="1"/>
          </p:cNvSpPr>
          <p:nvPr>
            <p:ph idx="1"/>
          </p:nvPr>
        </p:nvSpPr>
        <p:spPr>
          <a:xfrm>
            <a:off x="214282" y="1214422"/>
            <a:ext cx="40005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600" dirty="0"/>
              <a:t>Bir canlının genetik yapısına bağlı </a:t>
            </a:r>
            <a:r>
              <a:rPr lang="tr-TR" sz="2600" dirty="0" smtClean="0"/>
              <a:t>olarak çevrenin </a:t>
            </a:r>
            <a:r>
              <a:rPr lang="tr-TR" sz="2600" dirty="0"/>
              <a:t>de etkisiyle </a:t>
            </a:r>
            <a:r>
              <a:rPr lang="tr-TR" sz="2600" dirty="0" smtClean="0"/>
              <a:t>ortaya çıkan görünüşüne </a:t>
            </a:r>
            <a:r>
              <a:rPr lang="tr-TR" sz="2600" b="1" dirty="0" err="1" smtClean="0">
                <a:solidFill>
                  <a:srgbClr val="FF0000"/>
                </a:solidFill>
              </a:rPr>
              <a:t>fenotip</a:t>
            </a:r>
            <a:r>
              <a:rPr lang="tr-TR" sz="2600" b="1" dirty="0" smtClean="0"/>
              <a:t> </a:t>
            </a:r>
            <a:r>
              <a:rPr lang="tr-TR" sz="2600" dirty="0"/>
              <a:t>adı </a:t>
            </a:r>
            <a:r>
              <a:rPr lang="tr-TR" sz="2600" dirty="0" smtClean="0"/>
              <a:t>verilir. Bir </a:t>
            </a:r>
            <a:r>
              <a:rPr lang="tr-TR" sz="2600" dirty="0"/>
              <a:t>canlının </a:t>
            </a:r>
            <a:r>
              <a:rPr lang="tr-TR" sz="2600" dirty="0" err="1"/>
              <a:t>fenotipinin</a:t>
            </a:r>
            <a:r>
              <a:rPr lang="tr-TR" sz="2600" dirty="0"/>
              <a:t> </a:t>
            </a:r>
            <a:r>
              <a:rPr lang="tr-TR" sz="2600" dirty="0" smtClean="0"/>
              <a:t>meydana gelmesini </a:t>
            </a:r>
            <a:r>
              <a:rPr lang="tr-TR" sz="2600" dirty="0"/>
              <a:t>sağlayan genetik yapıya </a:t>
            </a:r>
            <a:r>
              <a:rPr lang="tr-TR" sz="2600" dirty="0" smtClean="0"/>
              <a:t>da </a:t>
            </a:r>
            <a:r>
              <a:rPr lang="tr-TR" sz="2600" b="1" dirty="0" err="1" smtClean="0">
                <a:solidFill>
                  <a:srgbClr val="FF0000"/>
                </a:solidFill>
              </a:rPr>
              <a:t>genotip</a:t>
            </a:r>
            <a:r>
              <a:rPr lang="tr-TR" sz="2600" b="1" dirty="0" smtClean="0">
                <a:solidFill>
                  <a:srgbClr val="FF0000"/>
                </a:solidFill>
              </a:rPr>
              <a:t> </a:t>
            </a:r>
            <a:r>
              <a:rPr lang="tr-TR" sz="2600" dirty="0" smtClean="0"/>
              <a:t>adı</a:t>
            </a:r>
            <a:r>
              <a:rPr lang="tr-TR" sz="2600" b="1" dirty="0" smtClean="0"/>
              <a:t> </a:t>
            </a:r>
            <a:r>
              <a:rPr lang="tr-TR" sz="2600" dirty="0" smtClean="0"/>
              <a:t>verilir</a:t>
            </a:r>
            <a:r>
              <a:rPr lang="tr-TR" sz="2600" dirty="0"/>
              <a:t>.</a:t>
            </a:r>
          </a:p>
        </p:txBody>
      </p:sp>
      <p:pic>
        <p:nvPicPr>
          <p:cNvPr id="5" name="Picture 3" descr="C:\Users\MUSTAFA\Desktop\SS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785926"/>
            <a:ext cx="4362010" cy="2443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00562" y="357166"/>
            <a:ext cx="4500594" cy="6286544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Çaprazlama sonucu </a:t>
            </a:r>
            <a:r>
              <a:rPr lang="tr-TR" dirty="0" smtClean="0"/>
              <a:t>birinci kuşakta </a:t>
            </a:r>
            <a:r>
              <a:rPr lang="tr-TR" dirty="0"/>
              <a:t>oluşan bezelyelerin tamamının </a:t>
            </a:r>
            <a:r>
              <a:rPr lang="tr-TR" dirty="0" err="1" smtClean="0"/>
              <a:t>fenotipi</a:t>
            </a:r>
            <a:r>
              <a:rPr lang="tr-TR" dirty="0" smtClean="0"/>
              <a:t> uzun </a:t>
            </a:r>
            <a:r>
              <a:rPr lang="tr-TR" dirty="0"/>
              <a:t>boyludur. </a:t>
            </a:r>
            <a:r>
              <a:rPr lang="tr-TR" dirty="0" err="1"/>
              <a:t>Genotipi</a:t>
            </a:r>
            <a:r>
              <a:rPr lang="tr-TR" dirty="0"/>
              <a:t> ise </a:t>
            </a:r>
            <a:r>
              <a:rPr lang="tr-TR" dirty="0">
                <a:solidFill>
                  <a:srgbClr val="FF0000"/>
                </a:solidFill>
              </a:rPr>
              <a:t>"</a:t>
            </a:r>
            <a:r>
              <a:rPr lang="tr-TR" dirty="0" err="1">
                <a:solidFill>
                  <a:srgbClr val="FF0000"/>
                </a:solidFill>
              </a:rPr>
              <a:t>Uu</a:t>
            </a:r>
            <a:r>
              <a:rPr lang="tr-TR" dirty="0">
                <a:solidFill>
                  <a:srgbClr val="FF0000"/>
                </a:solidFill>
              </a:rPr>
              <a:t>" </a:t>
            </a:r>
            <a:r>
              <a:rPr lang="tr-TR" dirty="0"/>
              <a:t>şeklindedir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/>
              <a:t>İkinci kuşaktaki bezelyelerin </a:t>
            </a:r>
            <a:r>
              <a:rPr lang="tr-TR" dirty="0" err="1" smtClean="0"/>
              <a:t>fenotip</a:t>
            </a:r>
            <a:r>
              <a:rPr lang="tr-TR" dirty="0" smtClean="0"/>
              <a:t> oranlarının </a:t>
            </a:r>
            <a:r>
              <a:rPr lang="tr-TR" dirty="0"/>
              <a:t>3/4'ünün uzun, 1/4'ünün </a:t>
            </a:r>
            <a:r>
              <a:rPr lang="tr-TR" dirty="0" smtClean="0"/>
              <a:t>kısa boylu </a:t>
            </a:r>
            <a:r>
              <a:rPr lang="tr-TR" dirty="0"/>
              <a:t>olduğu görülmektedir. Bu </a:t>
            </a:r>
            <a:r>
              <a:rPr lang="tr-TR" dirty="0" smtClean="0"/>
              <a:t>bezelyelerin </a:t>
            </a:r>
            <a:r>
              <a:rPr lang="tr-TR" dirty="0" err="1" smtClean="0"/>
              <a:t>genotipleri</a:t>
            </a:r>
            <a:r>
              <a:rPr lang="tr-TR" dirty="0" smtClean="0"/>
              <a:t> </a:t>
            </a:r>
            <a:r>
              <a:rPr lang="tr-TR" dirty="0"/>
              <a:t>ise uzun boylu bezelyeler </a:t>
            </a:r>
            <a:r>
              <a:rPr lang="tr-TR" dirty="0" smtClean="0"/>
              <a:t>için </a:t>
            </a:r>
            <a:r>
              <a:rPr lang="es-ES" dirty="0" smtClean="0"/>
              <a:t>1/4 </a:t>
            </a:r>
            <a:r>
              <a:rPr lang="es-ES" dirty="0"/>
              <a:t>oranında </a:t>
            </a:r>
            <a:r>
              <a:rPr lang="es-ES" dirty="0">
                <a:solidFill>
                  <a:srgbClr val="FF0000"/>
                </a:solidFill>
              </a:rPr>
              <a:t>"</a:t>
            </a:r>
            <a:r>
              <a:rPr lang="es-ES" dirty="0" smtClean="0">
                <a:solidFill>
                  <a:srgbClr val="FF0000"/>
                </a:solidFill>
              </a:rPr>
              <a:t>UU“</a:t>
            </a:r>
            <a:r>
              <a:rPr lang="tr-TR" dirty="0" smtClean="0"/>
              <a:t>,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/>
              <a:t>2/4 oranında </a:t>
            </a:r>
            <a:r>
              <a:rPr lang="es-ES" dirty="0">
                <a:solidFill>
                  <a:srgbClr val="FF0000"/>
                </a:solidFill>
              </a:rPr>
              <a:t>"Uu" </a:t>
            </a:r>
            <a:r>
              <a:rPr lang="es-ES" dirty="0" smtClean="0"/>
              <a:t>ile</a:t>
            </a:r>
            <a:r>
              <a:rPr lang="tr-TR" dirty="0" smtClean="0"/>
              <a:t> kısa </a:t>
            </a:r>
            <a:r>
              <a:rPr lang="tr-TR" dirty="0"/>
              <a:t>boylu bezelyeler için 1/4 oranında </a:t>
            </a:r>
            <a:r>
              <a:rPr lang="tr-TR" dirty="0">
                <a:solidFill>
                  <a:srgbClr val="FF0000"/>
                </a:solidFill>
              </a:rPr>
              <a:t>"</a:t>
            </a:r>
            <a:r>
              <a:rPr lang="tr-TR" dirty="0" err="1" smtClean="0">
                <a:solidFill>
                  <a:srgbClr val="FF0000"/>
                </a:solidFill>
              </a:rPr>
              <a:t>uu</a:t>
            </a:r>
            <a:r>
              <a:rPr lang="tr-TR" dirty="0" smtClean="0">
                <a:solidFill>
                  <a:srgbClr val="FF0000"/>
                </a:solidFill>
              </a:rPr>
              <a:t>“ </a:t>
            </a:r>
            <a:r>
              <a:rPr lang="tr-TR" dirty="0" smtClean="0"/>
              <a:t>şeklindedir.</a:t>
            </a:r>
          </a:p>
          <a:p>
            <a:pPr>
              <a:buNone/>
            </a:pPr>
            <a:endParaRPr lang="tr-TR" dirty="0" smtClean="0"/>
          </a:p>
          <a:p>
            <a:r>
              <a:rPr lang="es-ES" dirty="0"/>
              <a:t>Bu gösterimdeki "UU" ve "</a:t>
            </a:r>
            <a:r>
              <a:rPr lang="es-ES" dirty="0" smtClean="0"/>
              <a:t>uu“</a:t>
            </a:r>
            <a:r>
              <a:rPr lang="tr-TR" dirty="0" smtClean="0"/>
              <a:t> birbirine </a:t>
            </a:r>
            <a:r>
              <a:rPr lang="tr-TR" dirty="0"/>
              <a:t>benzeyen iki genden oluştuğu </a:t>
            </a:r>
            <a:r>
              <a:rPr lang="tr-TR" dirty="0" smtClean="0"/>
              <a:t>için bunlara </a:t>
            </a:r>
            <a:r>
              <a:rPr lang="tr-TR" b="1" dirty="0">
                <a:solidFill>
                  <a:srgbClr val="FF0000"/>
                </a:solidFill>
              </a:rPr>
              <a:t>saf döl </a:t>
            </a:r>
            <a:r>
              <a:rPr lang="tr-TR" dirty="0"/>
              <a:t>adı verilir.</a:t>
            </a:r>
            <a:r>
              <a:rPr lang="tr-TR" b="1" dirty="0"/>
              <a:t> </a:t>
            </a:r>
            <a:r>
              <a:rPr lang="tr-TR" dirty="0"/>
              <a:t>"</a:t>
            </a:r>
            <a:r>
              <a:rPr lang="tr-TR" dirty="0" err="1"/>
              <a:t>Uu</a:t>
            </a:r>
            <a:r>
              <a:rPr lang="tr-TR" dirty="0"/>
              <a:t>" ise bir </a:t>
            </a:r>
            <a:r>
              <a:rPr lang="tr-TR" dirty="0" smtClean="0"/>
              <a:t>baskın bir </a:t>
            </a:r>
            <a:r>
              <a:rPr lang="tr-TR" dirty="0"/>
              <a:t>çekinik genden oluştuğu için </a:t>
            </a:r>
            <a:r>
              <a:rPr lang="tr-TR" b="1" dirty="0">
                <a:solidFill>
                  <a:srgbClr val="FF0000"/>
                </a:solidFill>
              </a:rPr>
              <a:t>melez </a:t>
            </a:r>
            <a:r>
              <a:rPr lang="tr-TR" b="1" dirty="0" smtClean="0">
                <a:solidFill>
                  <a:srgbClr val="FF0000"/>
                </a:solidFill>
              </a:rPr>
              <a:t>döl</a:t>
            </a:r>
            <a:r>
              <a:rPr lang="tr-TR" b="1" dirty="0" smtClean="0"/>
              <a:t> </a:t>
            </a:r>
            <a:r>
              <a:rPr lang="tr-TR" dirty="0" smtClean="0"/>
              <a:t>olarak </a:t>
            </a:r>
            <a:r>
              <a:rPr lang="tr-TR" dirty="0"/>
              <a:t>adlandırılır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3714776" cy="598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</TotalTime>
  <Words>613</Words>
  <Application>Microsoft Office PowerPoint</Application>
  <PresentationFormat>Ekran Gösterisi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Akış</vt:lpstr>
      <vt:lpstr>HÜCRE BÖLÜNMESİ VE KALITIM</vt:lpstr>
      <vt:lpstr>KALITIM</vt:lpstr>
      <vt:lpstr>Mendel çalışmalarında bezelye bitkisini seçmiştir.Çünkü;</vt:lpstr>
      <vt:lpstr>PowerPoint Sunusu</vt:lpstr>
      <vt:lpstr>PowerPoint Sunusu</vt:lpstr>
      <vt:lpstr>Baskın mı?Çekinik mi?</vt:lpstr>
      <vt:lpstr>PowerPoint Sunusu</vt:lpstr>
      <vt:lpstr>PowerPoint Sunusu</vt:lpstr>
      <vt:lpstr>PowerPoint Sunusu</vt:lpstr>
      <vt:lpstr>Genetik Hastalıklar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HÜCRE BÖLÜNMESİ VE KALITIM</dc:title>
  <dc:creator>MUSTAFA</dc:creator>
  <cp:lastModifiedBy>fikret ünlü</cp:lastModifiedBy>
  <cp:revision>14</cp:revision>
  <dcterms:created xsi:type="dcterms:W3CDTF">2010-10-03T17:29:15Z</dcterms:created>
  <dcterms:modified xsi:type="dcterms:W3CDTF">2011-05-16T18:01:17Z</dcterms:modified>
</cp:coreProperties>
</file>