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497" autoAdjust="0"/>
    <p:restoredTop sz="94660"/>
  </p:normalViewPr>
  <p:slideViewPr>
    <p:cSldViewPr>
      <p:cViewPr>
        <p:scale>
          <a:sx n="70" d="100"/>
          <a:sy n="70" d="100"/>
        </p:scale>
        <p:origin x="-6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7CC6B-A51C-4A8F-AFE3-FF4D46675759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D63A6-7EAA-4078-AA13-801C42915152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D63A6-7EAA-4078-AA13-801C42915152}" type="slidenum">
              <a:rPr lang="tr-TR" smtClean="0"/>
              <a:pPr/>
              <a:t>6</a:t>
            </a:fld>
            <a:endParaRPr lang="tr-T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ADC7-6E70-4B47-844B-E0943B712F3D}" type="datetimeFigureOut">
              <a:rPr lang="tr-TR" smtClean="0"/>
              <a:pPr/>
              <a:t>30.11.2008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656CE-DDA0-45D0-906F-99CAB2329C45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500034" y="714356"/>
            <a:ext cx="8143932" cy="27289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Monotype Corsiva"/>
              </a:rPr>
              <a:t>ISINAN MADDELER</a:t>
            </a:r>
          </a:p>
          <a:p>
            <a:pPr algn="ctr" rtl="0"/>
            <a:r>
              <a:rPr lang="tr-TR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Monotype Corsiva"/>
              </a:rPr>
              <a:t>HAL DEĞİŞTİRİR</a:t>
            </a:r>
            <a:endParaRPr lang="tr-TR" sz="3600" b="1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3" name="WordArt 2"/>
          <p:cNvSpPr>
            <a:spLocks noChangeArrowheads="1" noChangeShapeType="1" noTextEdit="1"/>
          </p:cNvSpPr>
          <p:nvPr/>
        </p:nvSpPr>
        <p:spPr bwMode="auto">
          <a:xfrm>
            <a:off x="500034" y="4500570"/>
            <a:ext cx="8143932" cy="151446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tr-TR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latin typeface="Monotype Corsiva"/>
              </a:rPr>
              <a:t>Isının maddeler üzerindeki </a:t>
            </a:r>
          </a:p>
          <a:p>
            <a:pPr algn="ctr" rtl="0"/>
            <a:r>
              <a:rPr lang="tr-TR" sz="3600" b="1" kern="10" spc="0" dirty="0" smtClean="0">
                <a:ln w="9525">
                  <a:noFill/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latin typeface="Monotype Corsiva"/>
              </a:rPr>
              <a:t>bir diğer etkisi de hal değişimidir.</a:t>
            </a:r>
            <a:endParaRPr lang="tr-TR" sz="3600" b="1" kern="10" spc="0" dirty="0">
              <a:ln w="9525">
                <a:noFill/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latin typeface="Monotype Corsiv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c-rhenus-beuel.de/achtun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2857520" cy="285752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868" y="1571612"/>
            <a:ext cx="55721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1- Sıcaklık azaldıkça yoğunlaşma hızı artar.</a:t>
            </a:r>
            <a:endParaRPr lang="tr-T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571868" y="3571876"/>
            <a:ext cx="55721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2- Gazlar </a:t>
            </a:r>
            <a:r>
              <a:rPr lang="tr-TR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yoğuşurken</a:t>
            </a:r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dışarıya ısı verirler.</a:t>
            </a:r>
            <a:endParaRPr lang="tr-T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290"/>
            <a:ext cx="8766760" cy="121444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ERİME NEDİR?</a:t>
            </a:r>
          </a:p>
        </p:txBody>
      </p:sp>
      <p:pic>
        <p:nvPicPr>
          <p:cNvPr id="3074" name="Picture 2" descr="D:\belgeler\sunu resimleri\Sonic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8741" y="3500438"/>
            <a:ext cx="2594758" cy="3250810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>
            <a:off x="3714744" y="1500174"/>
            <a:ext cx="4071966" cy="2071702"/>
          </a:xfrm>
          <a:prstGeom prst="cloudCallout">
            <a:avLst>
              <a:gd name="adj1" fmla="val 38727"/>
              <a:gd name="adj2" fmla="val 71924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Katı maddelerin çevresinden ısı alarak sıvı hale geçmelerine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erime</a:t>
            </a:r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 denir.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3076" name="Picture 4" descr="http://www.dreamstime.com/melting-snowman-thumb434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2857500" cy="2828925"/>
          </a:xfrm>
          <a:prstGeom prst="rect">
            <a:avLst/>
          </a:prstGeom>
          <a:noFill/>
        </p:spPr>
      </p:pic>
      <p:sp>
        <p:nvSpPr>
          <p:cNvPr id="5" name="4 Bulut Belirtme Çizgisi"/>
          <p:cNvSpPr/>
          <p:nvPr/>
        </p:nvSpPr>
        <p:spPr>
          <a:xfrm>
            <a:off x="2285984" y="3786190"/>
            <a:ext cx="3786214" cy="2643206"/>
          </a:xfrm>
          <a:prstGeom prst="cloudCallout">
            <a:avLst>
              <a:gd name="adj1" fmla="val 76915"/>
              <a:gd name="adj2" fmla="val -10494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Resimdeki kardan adamın ısı etkisiyle sıvı hale </a:t>
            </a:r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geçmesi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erime</a:t>
            </a:r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ye örnektir.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290"/>
            <a:ext cx="8766760" cy="121444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Erimeye günlük</a:t>
            </a:r>
          </a:p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hayatımızda rastlar mıyız?</a:t>
            </a:r>
          </a:p>
        </p:txBody>
      </p:sp>
      <p:pic>
        <p:nvPicPr>
          <p:cNvPr id="3" name="Picture 2" descr="D:\belgeler\sunu resimleri\Sonic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8741" y="3500438"/>
            <a:ext cx="2594758" cy="3250810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>
            <a:off x="0" y="1428736"/>
            <a:ext cx="6500826" cy="2071702"/>
          </a:xfrm>
          <a:prstGeom prst="cloudCallout">
            <a:avLst>
              <a:gd name="adj1" fmla="val 56689"/>
              <a:gd name="adj2" fmla="val 71264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Elinize aldığımız buz parçasının elinizin sıcaklığıyla zamanla eridiğini görürsünüz.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Bulut Belirtme Çizgisi"/>
          <p:cNvSpPr/>
          <p:nvPr/>
        </p:nvSpPr>
        <p:spPr>
          <a:xfrm>
            <a:off x="-32" y="2428868"/>
            <a:ext cx="6500826" cy="2071702"/>
          </a:xfrm>
          <a:prstGeom prst="cloudCallout">
            <a:avLst>
              <a:gd name="adj1" fmla="val 55849"/>
              <a:gd name="adj2" fmla="val 40302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Dondurmayı sevmeyeniniz var mı? </a:t>
            </a:r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Yazın aldığınız dondurmayı eğer yemez de bekletirseniz eridiğini görürsünüz.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Bulut Belirtme Çizgisi"/>
          <p:cNvSpPr/>
          <p:nvPr/>
        </p:nvSpPr>
        <p:spPr>
          <a:xfrm>
            <a:off x="-32" y="3286124"/>
            <a:ext cx="6500826" cy="2071702"/>
          </a:xfrm>
          <a:prstGeom prst="cloudCallout">
            <a:avLst>
              <a:gd name="adj1" fmla="val 58578"/>
              <a:gd name="adj2" fmla="val 15269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Kışın yağan karın erimesi de erimeye örnektir.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5" grpId="0" animBg="1"/>
      <p:bldP spid="5" grpId="1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c-rhenus-beuel.de/achtun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2857520" cy="285752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868" y="2143116"/>
            <a:ext cx="55721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Katılar erirken dışarıdan ısı alırlar.</a:t>
            </a:r>
            <a:endParaRPr lang="tr-T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290"/>
            <a:ext cx="8766760" cy="121444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DONMA </a:t>
            </a:r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NEDİR?</a:t>
            </a:r>
          </a:p>
        </p:txBody>
      </p:sp>
      <p:pic>
        <p:nvPicPr>
          <p:cNvPr id="1026" name="Picture 2" descr="D:\belgeler\sunu resimleri\smug_daffy_duck_142522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4000504"/>
            <a:ext cx="2000232" cy="2790447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4" name="3 Bulut Belirtme Çizgisi"/>
          <p:cNvSpPr/>
          <p:nvPr/>
        </p:nvSpPr>
        <p:spPr>
          <a:xfrm>
            <a:off x="71406" y="1500174"/>
            <a:ext cx="4071966" cy="2071702"/>
          </a:xfrm>
          <a:prstGeom prst="cloudCallout">
            <a:avLst>
              <a:gd name="adj1" fmla="val -26295"/>
              <a:gd name="adj2" fmla="val 87734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Sıvıların dışarıya ısı vererek katı hale geçmesine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donma</a:t>
            </a:r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 denir.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1028" name="Picture 4" descr="http://image.haber7.com/haber/haber7/photos/923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4000504"/>
            <a:ext cx="3524275" cy="2643206"/>
          </a:xfrm>
          <a:prstGeom prst="rect">
            <a:avLst/>
          </a:prstGeom>
          <a:noFill/>
        </p:spPr>
      </p:pic>
      <p:sp>
        <p:nvSpPr>
          <p:cNvPr id="6" name="5 Bulut Belirtme Çizgisi"/>
          <p:cNvSpPr/>
          <p:nvPr/>
        </p:nvSpPr>
        <p:spPr>
          <a:xfrm>
            <a:off x="1500166" y="3000372"/>
            <a:ext cx="4071966" cy="2071702"/>
          </a:xfrm>
          <a:prstGeom prst="cloudCallout">
            <a:avLst>
              <a:gd name="adj1" fmla="val -56125"/>
              <a:gd name="adj2" fmla="val 33057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Resimdeki gölün buzla kaplanması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donma</a:t>
            </a:r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ya örnektir.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290"/>
            <a:ext cx="8766760" cy="121444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Donmaya </a:t>
            </a:r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günlük</a:t>
            </a:r>
          </a:p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hayatımızda rastlar mıyız?</a:t>
            </a:r>
          </a:p>
        </p:txBody>
      </p:sp>
      <p:pic>
        <p:nvPicPr>
          <p:cNvPr id="3" name="Picture 2" descr="D:\belgeler\sunu resimleri\smug_daffy_duck_142522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4000504"/>
            <a:ext cx="2000232" cy="2790447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4" name="3 Bulut Belirtme Çizgisi"/>
          <p:cNvSpPr/>
          <p:nvPr/>
        </p:nvSpPr>
        <p:spPr>
          <a:xfrm>
            <a:off x="2571736" y="1500174"/>
            <a:ext cx="6500826" cy="2071702"/>
          </a:xfrm>
          <a:prstGeom prst="cloudCallout">
            <a:avLst>
              <a:gd name="adj1" fmla="val -62766"/>
              <a:gd name="adj2" fmla="val 94321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Buzluğa bir bardak su koyarsak zamanla donduğunu görürüz.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Bulut Belirtme Çizgisi"/>
          <p:cNvSpPr/>
          <p:nvPr/>
        </p:nvSpPr>
        <p:spPr>
          <a:xfrm>
            <a:off x="2571736" y="2571744"/>
            <a:ext cx="6500826" cy="2071702"/>
          </a:xfrm>
          <a:prstGeom prst="cloudCallout">
            <a:avLst>
              <a:gd name="adj1" fmla="val -61926"/>
              <a:gd name="adj2" fmla="val 57429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Kışın göllerin, denizlerin, akarsuların buz tutması donmaya örnektir.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c-rhenus-beuel.de/achtung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2857520" cy="285752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71868" y="2143116"/>
            <a:ext cx="55721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Sıvılar donarken dışarıya ısı verirler.</a:t>
            </a:r>
            <a:endParaRPr lang="tr-T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belgeler\sunu resimleri\stud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034330"/>
            <a:ext cx="1928826" cy="2352386"/>
          </a:xfrm>
          <a:prstGeom prst="rect">
            <a:avLst/>
          </a:prstGeom>
          <a:noFill/>
        </p:spPr>
      </p:pic>
      <p:pic>
        <p:nvPicPr>
          <p:cNvPr id="2" name="Picture 2" descr="D:\belgeler\sunu resimleri\how-to-draw-cartoons-1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159678"/>
            <a:ext cx="2428892" cy="3412594"/>
          </a:xfrm>
          <a:prstGeom prst="rect">
            <a:avLst/>
          </a:prstGeom>
          <a:noFill/>
        </p:spPr>
      </p:pic>
      <p:sp>
        <p:nvSpPr>
          <p:cNvPr id="7" name="6 Serbest Form"/>
          <p:cNvSpPr/>
          <p:nvPr/>
        </p:nvSpPr>
        <p:spPr>
          <a:xfrm>
            <a:off x="3357555" y="2357430"/>
            <a:ext cx="214314" cy="1500198"/>
          </a:xfrm>
          <a:custGeom>
            <a:avLst/>
            <a:gdLst>
              <a:gd name="connsiteX0" fmla="*/ 0 w 545911"/>
              <a:gd name="connsiteY0" fmla="*/ 0 h 1473958"/>
              <a:gd name="connsiteX1" fmla="*/ 54591 w 545911"/>
              <a:gd name="connsiteY1" fmla="*/ 81886 h 1473958"/>
              <a:gd name="connsiteX2" fmla="*/ 81887 w 545911"/>
              <a:gd name="connsiteY2" fmla="*/ 163773 h 1473958"/>
              <a:gd name="connsiteX3" fmla="*/ 163773 w 545911"/>
              <a:gd name="connsiteY3" fmla="*/ 313898 h 1473958"/>
              <a:gd name="connsiteX4" fmla="*/ 177421 w 545911"/>
              <a:gd name="connsiteY4" fmla="*/ 354841 h 1473958"/>
              <a:gd name="connsiteX5" fmla="*/ 204717 w 545911"/>
              <a:gd name="connsiteY5" fmla="*/ 409433 h 1473958"/>
              <a:gd name="connsiteX6" fmla="*/ 232012 w 545911"/>
              <a:gd name="connsiteY6" fmla="*/ 450376 h 1473958"/>
              <a:gd name="connsiteX7" fmla="*/ 259308 w 545911"/>
              <a:gd name="connsiteY7" fmla="*/ 532262 h 1473958"/>
              <a:gd name="connsiteX8" fmla="*/ 300251 w 545911"/>
              <a:gd name="connsiteY8" fmla="*/ 614149 h 1473958"/>
              <a:gd name="connsiteX9" fmla="*/ 327546 w 545911"/>
              <a:gd name="connsiteY9" fmla="*/ 655092 h 1473958"/>
              <a:gd name="connsiteX10" fmla="*/ 354842 w 545911"/>
              <a:gd name="connsiteY10" fmla="*/ 709683 h 1473958"/>
              <a:gd name="connsiteX11" fmla="*/ 368490 w 545911"/>
              <a:gd name="connsiteY11" fmla="*/ 750627 h 1473958"/>
              <a:gd name="connsiteX12" fmla="*/ 409433 w 545911"/>
              <a:gd name="connsiteY12" fmla="*/ 791570 h 1473958"/>
              <a:gd name="connsiteX13" fmla="*/ 464024 w 545911"/>
              <a:gd name="connsiteY13" fmla="*/ 928047 h 1473958"/>
              <a:gd name="connsiteX14" fmla="*/ 477672 w 545911"/>
              <a:gd name="connsiteY14" fmla="*/ 968991 h 1473958"/>
              <a:gd name="connsiteX15" fmla="*/ 518615 w 545911"/>
              <a:gd name="connsiteY15" fmla="*/ 1078173 h 1473958"/>
              <a:gd name="connsiteX16" fmla="*/ 545911 w 545911"/>
              <a:gd name="connsiteY16" fmla="*/ 1214650 h 1473958"/>
              <a:gd name="connsiteX17" fmla="*/ 504967 w 545911"/>
              <a:gd name="connsiteY17" fmla="*/ 1460310 h 1473958"/>
              <a:gd name="connsiteX18" fmla="*/ 491320 w 545911"/>
              <a:gd name="connsiteY18" fmla="*/ 1473958 h 1473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5911" h="1473958">
                <a:moveTo>
                  <a:pt x="0" y="0"/>
                </a:moveTo>
                <a:cubicBezTo>
                  <a:pt x="18197" y="27295"/>
                  <a:pt x="44217" y="50765"/>
                  <a:pt x="54591" y="81886"/>
                </a:cubicBezTo>
                <a:cubicBezTo>
                  <a:pt x="63690" y="109182"/>
                  <a:pt x="65927" y="139833"/>
                  <a:pt x="81887" y="163773"/>
                </a:cubicBezTo>
                <a:cubicBezTo>
                  <a:pt x="115111" y="213609"/>
                  <a:pt x="143130" y="251972"/>
                  <a:pt x="163773" y="313898"/>
                </a:cubicBezTo>
                <a:cubicBezTo>
                  <a:pt x="168322" y="327546"/>
                  <a:pt x="171754" y="341618"/>
                  <a:pt x="177421" y="354841"/>
                </a:cubicBezTo>
                <a:cubicBezTo>
                  <a:pt x="185435" y="373541"/>
                  <a:pt x="194623" y="391768"/>
                  <a:pt x="204717" y="409433"/>
                </a:cubicBezTo>
                <a:cubicBezTo>
                  <a:pt x="212855" y="423674"/>
                  <a:pt x="225350" y="435387"/>
                  <a:pt x="232012" y="450376"/>
                </a:cubicBezTo>
                <a:cubicBezTo>
                  <a:pt x="243697" y="476668"/>
                  <a:pt x="243349" y="508322"/>
                  <a:pt x="259308" y="532262"/>
                </a:cubicBezTo>
                <a:cubicBezTo>
                  <a:pt x="337535" y="649607"/>
                  <a:pt x="243744" y="501136"/>
                  <a:pt x="300251" y="614149"/>
                </a:cubicBezTo>
                <a:cubicBezTo>
                  <a:pt x="307586" y="628820"/>
                  <a:pt x="319408" y="640851"/>
                  <a:pt x="327546" y="655092"/>
                </a:cubicBezTo>
                <a:cubicBezTo>
                  <a:pt x="337640" y="672756"/>
                  <a:pt x="346828" y="690983"/>
                  <a:pt x="354842" y="709683"/>
                </a:cubicBezTo>
                <a:cubicBezTo>
                  <a:pt x="360509" y="722906"/>
                  <a:pt x="360510" y="738657"/>
                  <a:pt x="368490" y="750627"/>
                </a:cubicBezTo>
                <a:cubicBezTo>
                  <a:pt x="379196" y="766686"/>
                  <a:pt x="395785" y="777922"/>
                  <a:pt x="409433" y="791570"/>
                </a:cubicBezTo>
                <a:cubicBezTo>
                  <a:pt x="440490" y="884737"/>
                  <a:pt x="401875" y="772674"/>
                  <a:pt x="464024" y="928047"/>
                </a:cubicBezTo>
                <a:cubicBezTo>
                  <a:pt x="469367" y="941404"/>
                  <a:pt x="472005" y="955768"/>
                  <a:pt x="477672" y="968991"/>
                </a:cubicBezTo>
                <a:cubicBezTo>
                  <a:pt x="512694" y="1050711"/>
                  <a:pt x="500642" y="994301"/>
                  <a:pt x="518615" y="1078173"/>
                </a:cubicBezTo>
                <a:cubicBezTo>
                  <a:pt x="528336" y="1123536"/>
                  <a:pt x="545911" y="1214650"/>
                  <a:pt x="545911" y="1214650"/>
                </a:cubicBezTo>
                <a:cubicBezTo>
                  <a:pt x="545319" y="1221755"/>
                  <a:pt x="541474" y="1423800"/>
                  <a:pt x="504967" y="1460310"/>
                </a:cubicBezTo>
                <a:lnTo>
                  <a:pt x="491320" y="1473958"/>
                </a:ln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7 Serbest Form"/>
          <p:cNvSpPr/>
          <p:nvPr/>
        </p:nvSpPr>
        <p:spPr>
          <a:xfrm>
            <a:off x="4136753" y="2559998"/>
            <a:ext cx="363809" cy="1247727"/>
          </a:xfrm>
          <a:custGeom>
            <a:avLst/>
            <a:gdLst>
              <a:gd name="connsiteX0" fmla="*/ 347627 w 363809"/>
              <a:gd name="connsiteY0" fmla="*/ 60372 h 1247727"/>
              <a:gd name="connsiteX1" fmla="*/ 320332 w 363809"/>
              <a:gd name="connsiteY1" fmla="*/ 333327 h 1247727"/>
              <a:gd name="connsiteX2" fmla="*/ 279388 w 363809"/>
              <a:gd name="connsiteY2" fmla="*/ 456157 h 1247727"/>
              <a:gd name="connsiteX3" fmla="*/ 265741 w 363809"/>
              <a:gd name="connsiteY3" fmla="*/ 510748 h 1247727"/>
              <a:gd name="connsiteX4" fmla="*/ 252093 w 363809"/>
              <a:gd name="connsiteY4" fmla="*/ 578987 h 1247727"/>
              <a:gd name="connsiteX5" fmla="*/ 211149 w 363809"/>
              <a:gd name="connsiteY5" fmla="*/ 701817 h 1247727"/>
              <a:gd name="connsiteX6" fmla="*/ 183854 w 363809"/>
              <a:gd name="connsiteY6" fmla="*/ 783703 h 1247727"/>
              <a:gd name="connsiteX7" fmla="*/ 156558 w 363809"/>
              <a:gd name="connsiteY7" fmla="*/ 824647 h 1247727"/>
              <a:gd name="connsiteX8" fmla="*/ 129263 w 363809"/>
              <a:gd name="connsiteY8" fmla="*/ 906533 h 1247727"/>
              <a:gd name="connsiteX9" fmla="*/ 115615 w 363809"/>
              <a:gd name="connsiteY9" fmla="*/ 947477 h 1247727"/>
              <a:gd name="connsiteX10" fmla="*/ 101967 w 363809"/>
              <a:gd name="connsiteY10" fmla="*/ 1015715 h 1247727"/>
              <a:gd name="connsiteX11" fmla="*/ 61024 w 363809"/>
              <a:gd name="connsiteY11" fmla="*/ 1138545 h 1247727"/>
              <a:gd name="connsiteX12" fmla="*/ 47376 w 363809"/>
              <a:gd name="connsiteY12" fmla="*/ 1179489 h 1247727"/>
              <a:gd name="connsiteX13" fmla="*/ 6433 w 363809"/>
              <a:gd name="connsiteY13" fmla="*/ 1247727 h 1247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3809" h="1247727">
                <a:moveTo>
                  <a:pt x="347627" y="60372"/>
                </a:moveTo>
                <a:cubicBezTo>
                  <a:pt x="304098" y="190957"/>
                  <a:pt x="363809" y="0"/>
                  <a:pt x="320332" y="333327"/>
                </a:cubicBezTo>
                <a:cubicBezTo>
                  <a:pt x="316608" y="361878"/>
                  <a:pt x="288074" y="421410"/>
                  <a:pt x="279388" y="456157"/>
                </a:cubicBezTo>
                <a:cubicBezTo>
                  <a:pt x="274839" y="474354"/>
                  <a:pt x="269810" y="492438"/>
                  <a:pt x="265741" y="510748"/>
                </a:cubicBezTo>
                <a:cubicBezTo>
                  <a:pt x="260709" y="533392"/>
                  <a:pt x="258197" y="556608"/>
                  <a:pt x="252093" y="578987"/>
                </a:cubicBezTo>
                <a:cubicBezTo>
                  <a:pt x="252089" y="579002"/>
                  <a:pt x="217975" y="681338"/>
                  <a:pt x="211149" y="701817"/>
                </a:cubicBezTo>
                <a:cubicBezTo>
                  <a:pt x="211147" y="701822"/>
                  <a:pt x="183857" y="783699"/>
                  <a:pt x="183854" y="783703"/>
                </a:cubicBezTo>
                <a:lnTo>
                  <a:pt x="156558" y="824647"/>
                </a:lnTo>
                <a:lnTo>
                  <a:pt x="129263" y="906533"/>
                </a:lnTo>
                <a:cubicBezTo>
                  <a:pt x="124714" y="920181"/>
                  <a:pt x="118436" y="933370"/>
                  <a:pt x="115615" y="947477"/>
                </a:cubicBezTo>
                <a:cubicBezTo>
                  <a:pt x="111066" y="970223"/>
                  <a:pt x="108070" y="993336"/>
                  <a:pt x="101967" y="1015715"/>
                </a:cubicBezTo>
                <a:cubicBezTo>
                  <a:pt x="101959" y="1015743"/>
                  <a:pt x="67853" y="1118059"/>
                  <a:pt x="61024" y="1138545"/>
                </a:cubicBezTo>
                <a:cubicBezTo>
                  <a:pt x="56475" y="1152193"/>
                  <a:pt x="57549" y="1169316"/>
                  <a:pt x="47376" y="1179489"/>
                </a:cubicBezTo>
                <a:cubicBezTo>
                  <a:pt x="0" y="1226865"/>
                  <a:pt x="6433" y="1201131"/>
                  <a:pt x="6433" y="1247727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9" name="8 Serbest Form"/>
          <p:cNvSpPr/>
          <p:nvPr/>
        </p:nvSpPr>
        <p:spPr>
          <a:xfrm>
            <a:off x="5357818" y="2428868"/>
            <a:ext cx="428628" cy="1571636"/>
          </a:xfrm>
          <a:custGeom>
            <a:avLst/>
            <a:gdLst>
              <a:gd name="connsiteX0" fmla="*/ 1860301 w 1884232"/>
              <a:gd name="connsiteY0" fmla="*/ 11967 h 1179802"/>
              <a:gd name="connsiteX1" fmla="*/ 1778414 w 1884232"/>
              <a:gd name="connsiteY1" fmla="*/ 52910 h 1179802"/>
              <a:gd name="connsiteX2" fmla="*/ 1737471 w 1884232"/>
              <a:gd name="connsiteY2" fmla="*/ 66558 h 1179802"/>
              <a:gd name="connsiteX3" fmla="*/ 1655584 w 1884232"/>
              <a:gd name="connsiteY3" fmla="*/ 107501 h 1179802"/>
              <a:gd name="connsiteX4" fmla="*/ 1614641 w 1884232"/>
              <a:gd name="connsiteY4" fmla="*/ 134797 h 1179802"/>
              <a:gd name="connsiteX5" fmla="*/ 1532755 w 1884232"/>
              <a:gd name="connsiteY5" fmla="*/ 216683 h 1179802"/>
              <a:gd name="connsiteX6" fmla="*/ 1491811 w 1884232"/>
              <a:gd name="connsiteY6" fmla="*/ 257626 h 1179802"/>
              <a:gd name="connsiteX7" fmla="*/ 1450868 w 1884232"/>
              <a:gd name="connsiteY7" fmla="*/ 298570 h 1179802"/>
              <a:gd name="connsiteX8" fmla="*/ 1368981 w 1884232"/>
              <a:gd name="connsiteY8" fmla="*/ 353161 h 1179802"/>
              <a:gd name="connsiteX9" fmla="*/ 1328038 w 1884232"/>
              <a:gd name="connsiteY9" fmla="*/ 380456 h 1179802"/>
              <a:gd name="connsiteX10" fmla="*/ 1273447 w 1884232"/>
              <a:gd name="connsiteY10" fmla="*/ 407752 h 1179802"/>
              <a:gd name="connsiteX11" fmla="*/ 1232504 w 1884232"/>
              <a:gd name="connsiteY11" fmla="*/ 435047 h 1179802"/>
              <a:gd name="connsiteX12" fmla="*/ 1191561 w 1884232"/>
              <a:gd name="connsiteY12" fmla="*/ 448695 h 1179802"/>
              <a:gd name="connsiteX13" fmla="*/ 1109674 w 1884232"/>
              <a:gd name="connsiteY13" fmla="*/ 503286 h 1179802"/>
              <a:gd name="connsiteX14" fmla="*/ 1068731 w 1884232"/>
              <a:gd name="connsiteY14" fmla="*/ 516934 h 1179802"/>
              <a:gd name="connsiteX15" fmla="*/ 973196 w 1884232"/>
              <a:gd name="connsiteY15" fmla="*/ 544229 h 1179802"/>
              <a:gd name="connsiteX16" fmla="*/ 891310 w 1884232"/>
              <a:gd name="connsiteY16" fmla="*/ 598820 h 1179802"/>
              <a:gd name="connsiteX17" fmla="*/ 795775 w 1884232"/>
              <a:gd name="connsiteY17" fmla="*/ 626116 h 1179802"/>
              <a:gd name="connsiteX18" fmla="*/ 713889 w 1884232"/>
              <a:gd name="connsiteY18" fmla="*/ 653411 h 1179802"/>
              <a:gd name="connsiteX19" fmla="*/ 672946 w 1884232"/>
              <a:gd name="connsiteY19" fmla="*/ 667059 h 1179802"/>
              <a:gd name="connsiteX20" fmla="*/ 632002 w 1884232"/>
              <a:gd name="connsiteY20" fmla="*/ 694355 h 1179802"/>
              <a:gd name="connsiteX21" fmla="*/ 591059 w 1884232"/>
              <a:gd name="connsiteY21" fmla="*/ 708002 h 1179802"/>
              <a:gd name="connsiteX22" fmla="*/ 536468 w 1884232"/>
              <a:gd name="connsiteY22" fmla="*/ 735298 h 1179802"/>
              <a:gd name="connsiteX23" fmla="*/ 454581 w 1884232"/>
              <a:gd name="connsiteY23" fmla="*/ 803537 h 1179802"/>
              <a:gd name="connsiteX24" fmla="*/ 413638 w 1884232"/>
              <a:gd name="connsiteY24" fmla="*/ 817185 h 1179802"/>
              <a:gd name="connsiteX25" fmla="*/ 318104 w 1884232"/>
              <a:gd name="connsiteY25" fmla="*/ 885423 h 1179802"/>
              <a:gd name="connsiteX26" fmla="*/ 277161 w 1884232"/>
              <a:gd name="connsiteY26" fmla="*/ 926367 h 1179802"/>
              <a:gd name="connsiteX27" fmla="*/ 249865 w 1884232"/>
              <a:gd name="connsiteY27" fmla="*/ 967310 h 1179802"/>
              <a:gd name="connsiteX28" fmla="*/ 127035 w 1884232"/>
              <a:gd name="connsiteY28" fmla="*/ 1035549 h 1179802"/>
              <a:gd name="connsiteX29" fmla="*/ 86092 w 1884232"/>
              <a:gd name="connsiteY29" fmla="*/ 1076492 h 1179802"/>
              <a:gd name="connsiteX30" fmla="*/ 31501 w 1884232"/>
              <a:gd name="connsiteY30" fmla="*/ 1144731 h 1179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884232" h="1179802">
                <a:moveTo>
                  <a:pt x="1860301" y="11967"/>
                </a:moveTo>
                <a:cubicBezTo>
                  <a:pt x="1757398" y="46266"/>
                  <a:pt x="1884232" y="0"/>
                  <a:pt x="1778414" y="52910"/>
                </a:cubicBezTo>
                <a:cubicBezTo>
                  <a:pt x="1765547" y="59344"/>
                  <a:pt x="1750338" y="60124"/>
                  <a:pt x="1737471" y="66558"/>
                </a:cubicBezTo>
                <a:cubicBezTo>
                  <a:pt x="1631647" y="119470"/>
                  <a:pt x="1758496" y="73197"/>
                  <a:pt x="1655584" y="107501"/>
                </a:cubicBezTo>
                <a:cubicBezTo>
                  <a:pt x="1641936" y="116600"/>
                  <a:pt x="1626900" y="123900"/>
                  <a:pt x="1614641" y="134797"/>
                </a:cubicBezTo>
                <a:cubicBezTo>
                  <a:pt x="1585790" y="160442"/>
                  <a:pt x="1560050" y="189388"/>
                  <a:pt x="1532755" y="216683"/>
                </a:cubicBezTo>
                <a:lnTo>
                  <a:pt x="1491811" y="257626"/>
                </a:lnTo>
                <a:cubicBezTo>
                  <a:pt x="1478163" y="271274"/>
                  <a:pt x="1466927" y="287864"/>
                  <a:pt x="1450868" y="298570"/>
                </a:cubicBezTo>
                <a:lnTo>
                  <a:pt x="1368981" y="353161"/>
                </a:lnTo>
                <a:cubicBezTo>
                  <a:pt x="1355333" y="362259"/>
                  <a:pt x="1342709" y="373121"/>
                  <a:pt x="1328038" y="380456"/>
                </a:cubicBezTo>
                <a:cubicBezTo>
                  <a:pt x="1309841" y="389555"/>
                  <a:pt x="1291111" y="397658"/>
                  <a:pt x="1273447" y="407752"/>
                </a:cubicBezTo>
                <a:cubicBezTo>
                  <a:pt x="1259206" y="415890"/>
                  <a:pt x="1247175" y="427712"/>
                  <a:pt x="1232504" y="435047"/>
                </a:cubicBezTo>
                <a:cubicBezTo>
                  <a:pt x="1219637" y="441481"/>
                  <a:pt x="1204137" y="441709"/>
                  <a:pt x="1191561" y="448695"/>
                </a:cubicBezTo>
                <a:cubicBezTo>
                  <a:pt x="1162884" y="464627"/>
                  <a:pt x="1140796" y="492912"/>
                  <a:pt x="1109674" y="503286"/>
                </a:cubicBezTo>
                <a:cubicBezTo>
                  <a:pt x="1096026" y="507835"/>
                  <a:pt x="1082563" y="512982"/>
                  <a:pt x="1068731" y="516934"/>
                </a:cubicBezTo>
                <a:cubicBezTo>
                  <a:pt x="948738" y="551218"/>
                  <a:pt x="1071392" y="511499"/>
                  <a:pt x="973196" y="544229"/>
                </a:cubicBezTo>
                <a:cubicBezTo>
                  <a:pt x="945901" y="562426"/>
                  <a:pt x="922432" y="588446"/>
                  <a:pt x="891310" y="598820"/>
                </a:cubicBezTo>
                <a:cubicBezTo>
                  <a:pt x="753720" y="644683"/>
                  <a:pt x="967131" y="574709"/>
                  <a:pt x="795775" y="626116"/>
                </a:cubicBezTo>
                <a:cubicBezTo>
                  <a:pt x="768217" y="634383"/>
                  <a:pt x="741184" y="644313"/>
                  <a:pt x="713889" y="653411"/>
                </a:cubicBezTo>
                <a:cubicBezTo>
                  <a:pt x="700241" y="657960"/>
                  <a:pt x="684916" y="659079"/>
                  <a:pt x="672946" y="667059"/>
                </a:cubicBezTo>
                <a:cubicBezTo>
                  <a:pt x="659298" y="676158"/>
                  <a:pt x="646673" y="687019"/>
                  <a:pt x="632002" y="694355"/>
                </a:cubicBezTo>
                <a:cubicBezTo>
                  <a:pt x="619135" y="700788"/>
                  <a:pt x="604282" y="702335"/>
                  <a:pt x="591059" y="708002"/>
                </a:cubicBezTo>
                <a:cubicBezTo>
                  <a:pt x="572359" y="716016"/>
                  <a:pt x="554132" y="725204"/>
                  <a:pt x="536468" y="735298"/>
                </a:cubicBezTo>
                <a:cubicBezTo>
                  <a:pt x="380180" y="824607"/>
                  <a:pt x="623953" y="690623"/>
                  <a:pt x="454581" y="803537"/>
                </a:cubicBezTo>
                <a:cubicBezTo>
                  <a:pt x="442611" y="811517"/>
                  <a:pt x="426505" y="810751"/>
                  <a:pt x="413638" y="817185"/>
                </a:cubicBezTo>
                <a:cubicBezTo>
                  <a:pt x="396356" y="825826"/>
                  <a:pt x="326759" y="878004"/>
                  <a:pt x="318104" y="885423"/>
                </a:cubicBezTo>
                <a:cubicBezTo>
                  <a:pt x="303450" y="897984"/>
                  <a:pt x="289517" y="911540"/>
                  <a:pt x="277161" y="926367"/>
                </a:cubicBezTo>
                <a:cubicBezTo>
                  <a:pt x="266660" y="938968"/>
                  <a:pt x="262209" y="956509"/>
                  <a:pt x="249865" y="967310"/>
                </a:cubicBezTo>
                <a:cubicBezTo>
                  <a:pt x="192107" y="1017848"/>
                  <a:pt x="183269" y="1016804"/>
                  <a:pt x="127035" y="1035549"/>
                </a:cubicBezTo>
                <a:cubicBezTo>
                  <a:pt x="113387" y="1049197"/>
                  <a:pt x="98448" y="1061665"/>
                  <a:pt x="86092" y="1076492"/>
                </a:cubicBezTo>
                <a:cubicBezTo>
                  <a:pt x="0" y="1179802"/>
                  <a:pt x="110918" y="1065311"/>
                  <a:pt x="31501" y="1144731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4" name="13 Bulut Belirtme Çizgisi"/>
          <p:cNvSpPr/>
          <p:nvPr/>
        </p:nvSpPr>
        <p:spPr>
          <a:xfrm>
            <a:off x="6215074" y="2285992"/>
            <a:ext cx="2714644" cy="2071702"/>
          </a:xfrm>
          <a:prstGeom prst="cloudCallout">
            <a:avLst>
              <a:gd name="adj1" fmla="val -43015"/>
              <a:gd name="adj2" fmla="val 72382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Dedecim maddenin kaç hali vardır?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Bulut Belirtme Çizgisi"/>
          <p:cNvSpPr/>
          <p:nvPr/>
        </p:nvSpPr>
        <p:spPr>
          <a:xfrm>
            <a:off x="71438" y="857232"/>
            <a:ext cx="2500298" cy="2071702"/>
          </a:xfrm>
          <a:prstGeom prst="cloudCallout">
            <a:avLst>
              <a:gd name="adj1" fmla="val 16955"/>
              <a:gd name="adj2" fmla="val 76993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Maddenin üç hali vardır. Bunlar: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0" name="19 Oval"/>
          <p:cNvSpPr/>
          <p:nvPr/>
        </p:nvSpPr>
        <p:spPr>
          <a:xfrm>
            <a:off x="2714612" y="785794"/>
            <a:ext cx="1071570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Hand writing Mutlu" pitchFamily="2" charset="0"/>
              </a:rPr>
              <a:t>1- Katı hali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21" name="20 Oval"/>
          <p:cNvSpPr/>
          <p:nvPr/>
        </p:nvSpPr>
        <p:spPr>
          <a:xfrm>
            <a:off x="3929058" y="1000108"/>
            <a:ext cx="1071570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Hand writing Mutlu" pitchFamily="2" charset="0"/>
              </a:rPr>
              <a:t>2- Sıvı hali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22" name="21 Oval"/>
          <p:cNvSpPr/>
          <p:nvPr/>
        </p:nvSpPr>
        <p:spPr>
          <a:xfrm>
            <a:off x="5214942" y="866756"/>
            <a:ext cx="1071570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atin typeface="Hand writing Mutlu" pitchFamily="2" charset="0"/>
              </a:rPr>
              <a:t>3- Gaz hali</a:t>
            </a:r>
            <a:endParaRPr lang="tr-TR" dirty="0">
              <a:latin typeface="Hand writing Mutlu" pitchFamily="2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15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belgeler\sunu resimleri\www_harikasozler_net_-_Garfield_Resimleri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62" y="2786058"/>
            <a:ext cx="3643338" cy="2470183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>
            <a:off x="5715008" y="214290"/>
            <a:ext cx="2786082" cy="2357454"/>
          </a:xfrm>
          <a:prstGeom prst="cloudCallout">
            <a:avLst>
              <a:gd name="adj1" fmla="val 29342"/>
              <a:gd name="adj2" fmla="val 69687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Maddeler sürekli aynı halde mi kalırlar?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5" name="Picture 2" descr="D:\belgeler\sunu resimleri\how-to-draw-cartoons-1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159678"/>
            <a:ext cx="2428892" cy="3412594"/>
          </a:xfrm>
          <a:prstGeom prst="rect">
            <a:avLst/>
          </a:prstGeom>
          <a:noFill/>
        </p:spPr>
      </p:pic>
      <p:sp>
        <p:nvSpPr>
          <p:cNvPr id="6" name="5 Bulut Belirtme Çizgisi"/>
          <p:cNvSpPr/>
          <p:nvPr/>
        </p:nvSpPr>
        <p:spPr>
          <a:xfrm>
            <a:off x="71438" y="142852"/>
            <a:ext cx="3571868" cy="2071702"/>
          </a:xfrm>
          <a:prstGeom prst="cloudCallout">
            <a:avLst>
              <a:gd name="adj1" fmla="val -12848"/>
              <a:gd name="adj2" fmla="val 94121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Maddeler ısının etkisiyle bulundukları halden başka bir hale geçerler.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2214578" y="1928802"/>
            <a:ext cx="4000496" cy="2714644"/>
          </a:xfrm>
          <a:prstGeom prst="cloudCallout">
            <a:avLst>
              <a:gd name="adj1" fmla="val -62779"/>
              <a:gd name="adj2" fmla="val 36028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Maddenin ısı etkisiyle bulunduğu halden başka bir hale geçmesine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hal değişimi </a:t>
            </a:r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denir.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5143512"/>
            <a:ext cx="4357718" cy="160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290"/>
            <a:ext cx="8766760" cy="121444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BUHARLAŞMA NEDİR?</a:t>
            </a:r>
          </a:p>
        </p:txBody>
      </p:sp>
      <p:pic>
        <p:nvPicPr>
          <p:cNvPr id="3074" name="Picture 2" descr="D:\belgeler\sunu resimleri\miki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786578" y="3643314"/>
            <a:ext cx="2219498" cy="307155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3 Bulut Belirtme Çizgisi"/>
          <p:cNvSpPr/>
          <p:nvPr/>
        </p:nvSpPr>
        <p:spPr>
          <a:xfrm>
            <a:off x="5000628" y="1357298"/>
            <a:ext cx="4071966" cy="2071702"/>
          </a:xfrm>
          <a:prstGeom prst="cloudCallout">
            <a:avLst>
              <a:gd name="adj1" fmla="val 16606"/>
              <a:gd name="adj2" fmla="val 76535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Sıvı maddelerin çevresinden ısı alarak gaz haline geçmelerine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buharlaşma</a:t>
            </a:r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 denir.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3077" name="Picture 5" descr="C:\Users\burak\Desktop\image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184" y="4786322"/>
            <a:ext cx="1955800" cy="2019300"/>
          </a:xfrm>
          <a:prstGeom prst="rect">
            <a:avLst/>
          </a:prstGeom>
          <a:noFill/>
        </p:spPr>
      </p:pic>
      <p:sp>
        <p:nvSpPr>
          <p:cNvPr id="8" name="7 Bulut Belirtme Çizgisi"/>
          <p:cNvSpPr/>
          <p:nvPr/>
        </p:nvSpPr>
        <p:spPr>
          <a:xfrm>
            <a:off x="2714612" y="3286124"/>
            <a:ext cx="3786214" cy="2643206"/>
          </a:xfrm>
          <a:prstGeom prst="cloudCallout">
            <a:avLst>
              <a:gd name="adj1" fmla="val 76915"/>
              <a:gd name="adj2" fmla="val -10494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Resimde görüldüğü gibi ısınan suyun su buharı olmasına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buharlaşma</a:t>
            </a:r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 denir.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2057400"/>
            <a:ext cx="2514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290"/>
            <a:ext cx="8766760" cy="121444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Buharlaşmaya günlük hayatımızda rastlar mıyız?</a:t>
            </a:r>
          </a:p>
        </p:txBody>
      </p:sp>
      <p:pic>
        <p:nvPicPr>
          <p:cNvPr id="3" name="Picture 2" descr="D:\belgeler\sunu resimleri\mi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8955" y="3643314"/>
            <a:ext cx="2217887" cy="3071810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>
            <a:off x="0" y="1428736"/>
            <a:ext cx="6500826" cy="2071702"/>
          </a:xfrm>
          <a:prstGeom prst="cloudCallout">
            <a:avLst>
              <a:gd name="adj1" fmla="val 56689"/>
              <a:gd name="adj2" fmla="val 71264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Elimize kolonya döktüğümüzde, bir süre sonra elimizin kuruduğunu görürüz. Çünkü kolonya buharlaşmıştır. 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Bulut Belirtme Çizgisi"/>
          <p:cNvSpPr/>
          <p:nvPr/>
        </p:nvSpPr>
        <p:spPr>
          <a:xfrm>
            <a:off x="-32" y="2643182"/>
            <a:ext cx="6500826" cy="2071702"/>
          </a:xfrm>
          <a:prstGeom prst="cloudCallout">
            <a:avLst>
              <a:gd name="adj1" fmla="val 52700"/>
              <a:gd name="adj2" fmla="val 46890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Yağmurdan sonra oluşan su birikintileri bir süre sonra kaybolur. Çünkü su birikintisindeki sular buharlaşmıştır.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6" name="5 Bulut Belirtme Çizgisi"/>
          <p:cNvSpPr/>
          <p:nvPr/>
        </p:nvSpPr>
        <p:spPr>
          <a:xfrm>
            <a:off x="-32" y="4000504"/>
            <a:ext cx="6500826" cy="2071702"/>
          </a:xfrm>
          <a:prstGeom prst="cloudCallout">
            <a:avLst>
              <a:gd name="adj1" fmla="val 59418"/>
              <a:gd name="adj2" fmla="val -8447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Annemiz çamaşırları yıkadıktan sonra asar. Bir süre sonra çamaşırlar kurur. Çünkü çamaşırdaki sular buharlaşmıştır.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-32" y="4786322"/>
            <a:ext cx="6500826" cy="2071702"/>
          </a:xfrm>
          <a:prstGeom prst="cloudCallout">
            <a:avLst>
              <a:gd name="adj1" fmla="val 60048"/>
              <a:gd name="adj2" fmla="val -26234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Bahsettiğimiz üç örnekte de buharlaşma farklı sıcaklıklarda oluşur. Çünkü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buharlaşma her sıcaklıkta olabilir.</a:t>
            </a:r>
            <a:endParaRPr lang="tr-TR" sz="2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c-rhenus-beuel.de/achtung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2"/>
            <a:ext cx="2857520" cy="285752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500430" y="214290"/>
            <a:ext cx="564356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1- Buharlaşma ile kaynama farklı olaylardır.</a:t>
            </a:r>
            <a:endParaRPr lang="tr-T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3571868" y="1500174"/>
            <a:ext cx="557213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2- Buharlaşma her sıcaklıkta olur. Örneğin deniz suyu her sıcaklıkta buharlaşır. (Su döngüsünü hatırlayın.)</a:t>
            </a:r>
            <a:endParaRPr lang="tr-T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3571868" y="4354305"/>
            <a:ext cx="55721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3- Sıcaklık arttıkça buharlaşma hızı artar. </a:t>
            </a:r>
            <a:endParaRPr lang="tr-T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3571868" y="5514819"/>
            <a:ext cx="55721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r-TR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4- Sıvılar buharlaşırken dışarıdan ısı alırlar.</a:t>
            </a:r>
            <a:endParaRPr lang="tr-TR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214290"/>
            <a:ext cx="8766760" cy="121444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YOĞUŞMA NEDİR?</a:t>
            </a:r>
          </a:p>
        </p:txBody>
      </p:sp>
      <p:pic>
        <p:nvPicPr>
          <p:cNvPr id="18434" name="Picture 2" descr="D:\belgeler\sunu resimleri\hu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00570"/>
            <a:ext cx="3143240" cy="2357430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>
            <a:off x="71406" y="1357298"/>
            <a:ext cx="4071966" cy="2071702"/>
          </a:xfrm>
          <a:prstGeom prst="cloudCallout">
            <a:avLst>
              <a:gd name="adj1" fmla="val -9872"/>
              <a:gd name="adj2" fmla="val 96298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Gazların çevreye ısı vererek sıvı haline geçmelerine </a:t>
            </a:r>
            <a:r>
              <a:rPr lang="tr-TR" sz="2000" dirty="0" smtClean="0">
                <a:solidFill>
                  <a:srgbClr val="FF0000"/>
                </a:solidFill>
                <a:latin typeface="Hand writing Mutlu" pitchFamily="2" charset="0"/>
              </a:rPr>
              <a:t>yoğuşma</a:t>
            </a:r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 denir.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Bulut Belirtme Çizgisi"/>
          <p:cNvSpPr/>
          <p:nvPr/>
        </p:nvSpPr>
        <p:spPr>
          <a:xfrm>
            <a:off x="2857488" y="3143248"/>
            <a:ext cx="4071966" cy="2071702"/>
          </a:xfrm>
          <a:prstGeom prst="cloudCallout">
            <a:avLst>
              <a:gd name="adj1" fmla="val -60817"/>
              <a:gd name="adj2" fmla="val 55454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Bildiğimiz gibi yağışlar yoğunlaşma sonucu oluşur.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belgeler\sunu resimleri\hugo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500570"/>
            <a:ext cx="3142211" cy="2356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 descr="C:\Users\burak\Desktop\BoilingPo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42852"/>
            <a:ext cx="5429288" cy="4071966"/>
          </a:xfrm>
          <a:prstGeom prst="rect">
            <a:avLst/>
          </a:prstGeom>
          <a:noFill/>
        </p:spPr>
      </p:pic>
      <p:sp>
        <p:nvSpPr>
          <p:cNvPr id="4" name="3 Bulut Belirtme Çizgisi"/>
          <p:cNvSpPr/>
          <p:nvPr/>
        </p:nvSpPr>
        <p:spPr>
          <a:xfrm>
            <a:off x="0" y="285728"/>
            <a:ext cx="4071966" cy="3000396"/>
          </a:xfrm>
          <a:prstGeom prst="cloudCallout">
            <a:avLst>
              <a:gd name="adj1" fmla="val -6856"/>
              <a:gd name="adj2" fmla="val 93757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Tencerenin kapağındaki su kabarcıklarını fark ettiniz mi?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Bulut Belirtme Çizgisi"/>
          <p:cNvSpPr/>
          <p:nvPr/>
        </p:nvSpPr>
        <p:spPr>
          <a:xfrm>
            <a:off x="2928926" y="4143380"/>
            <a:ext cx="6215074" cy="2714644"/>
          </a:xfrm>
          <a:prstGeom prst="cloudCallout">
            <a:avLst>
              <a:gd name="adj1" fmla="val -59777"/>
              <a:gd name="adj2" fmla="val 127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Bu kabarcıklar su buharının soğuk cama temas etmesi sonucu su haline dönmesiyle oluşur. Su buharının tekrar su olması yoğuşmaya (yoğunlaşmaya) örnektir.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cxnSp>
        <p:nvCxnSpPr>
          <p:cNvPr id="7" name="6 Düz Ok Bağlayıcısı"/>
          <p:cNvCxnSpPr/>
          <p:nvPr/>
        </p:nvCxnSpPr>
        <p:spPr>
          <a:xfrm>
            <a:off x="2928926" y="1571612"/>
            <a:ext cx="2071702" cy="504000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>
            <a:off x="2928926" y="1571612"/>
            <a:ext cx="2571768" cy="142876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214282" y="214290"/>
            <a:ext cx="8766760" cy="121444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tr-TR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Yoğuşmaya günlük hayatımızda rastlar mıyız?</a:t>
            </a:r>
          </a:p>
        </p:txBody>
      </p:sp>
      <p:pic>
        <p:nvPicPr>
          <p:cNvPr id="4" name="Picture 2" descr="D:\belgeler\sunu resimleri\hu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4429132"/>
            <a:ext cx="3143240" cy="2357430"/>
          </a:xfrm>
          <a:prstGeom prst="rect">
            <a:avLst/>
          </a:prstGeom>
          <a:noFill/>
        </p:spPr>
      </p:pic>
      <p:sp>
        <p:nvSpPr>
          <p:cNvPr id="5" name="4 Bulut Belirtme Çizgisi"/>
          <p:cNvSpPr/>
          <p:nvPr/>
        </p:nvSpPr>
        <p:spPr>
          <a:xfrm>
            <a:off x="2571736" y="1500174"/>
            <a:ext cx="6500826" cy="2071702"/>
          </a:xfrm>
          <a:prstGeom prst="cloudCallout">
            <a:avLst>
              <a:gd name="adj1" fmla="val -55628"/>
              <a:gd name="adj2" fmla="val 98932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Banyo yaptıktan sonra banyodaki aynaya dikkat ettiniz mi? Üzerindeki su kabarcıkları su buharının yoğuşmasıyla oluşmuştur.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Bulut Belirtme Çizgisi"/>
          <p:cNvSpPr/>
          <p:nvPr/>
        </p:nvSpPr>
        <p:spPr>
          <a:xfrm>
            <a:off x="2571736" y="2357430"/>
            <a:ext cx="6500826" cy="2071702"/>
          </a:xfrm>
          <a:prstGeom prst="cloudCallout">
            <a:avLst>
              <a:gd name="adj1" fmla="val -53739"/>
              <a:gd name="adj2" fmla="val 64017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Buzdolabından çıkardığımız içecek kutularının üzerindeki su kabarcıkları su buharının yoğuşmasıyla oluşmuştur.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Bulut Belirtme Çizgisi"/>
          <p:cNvSpPr/>
          <p:nvPr/>
        </p:nvSpPr>
        <p:spPr>
          <a:xfrm>
            <a:off x="2571736" y="3143248"/>
            <a:ext cx="6500826" cy="2071702"/>
          </a:xfrm>
          <a:prstGeom prst="cloudCallout">
            <a:avLst>
              <a:gd name="adj1" fmla="val -52059"/>
              <a:gd name="adj2" fmla="val 39643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  <a:latin typeface="Hand writing Mutlu" pitchFamily="2" charset="0"/>
              </a:rPr>
              <a:t>Yağmur, kar gibi yağışlar yükselen su buharının soğuk bir tabakaya rastlayarak yoğuşması sonucu meydana gelir.</a:t>
            </a:r>
            <a:endParaRPr lang="tr-TR" sz="2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5" grpId="1" animBg="1"/>
      <p:bldP spid="7" grpId="0" animBg="1"/>
      <p:bldP spid="7" grpId="1" animBg="1"/>
      <p:bldP spid="8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443</Words>
  <Application>Microsoft Office PowerPoint</Application>
  <PresentationFormat>Ekran Gösterisi (4:3)</PresentationFormat>
  <Paragraphs>53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burak</dc:creator>
  <cp:lastModifiedBy>burak</cp:lastModifiedBy>
  <cp:revision>17</cp:revision>
  <dcterms:created xsi:type="dcterms:W3CDTF">2008-11-29T21:51:08Z</dcterms:created>
  <dcterms:modified xsi:type="dcterms:W3CDTF">2008-11-30T18:47:34Z</dcterms:modified>
</cp:coreProperties>
</file>