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66" r:id="rId3"/>
    <p:sldId id="267" r:id="rId4"/>
    <p:sldId id="268" r:id="rId5"/>
    <p:sldId id="269" r:id="rId6"/>
    <p:sldId id="270" r:id="rId7"/>
    <p:sldId id="271" r:id="rId8"/>
    <p:sldId id="26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61CD9-AFDA-4A22-9D01-94E2FE6D82A3}" type="datetimeFigureOut">
              <a:rPr lang="tr-TR" smtClean="0"/>
              <a:pPr/>
              <a:t>16.05.2011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A87FB-3F92-4BA6-A6B9-0A525FAA1D43}" type="slidenum">
              <a:rPr lang="tr-TR" smtClean="0"/>
              <a:pPr/>
              <a:t>‹#›</a:t>
            </a:fld>
            <a:endParaRPr lang="tr-TR"/>
          </a:p>
        </p:txBody>
      </p:sp>
    </p:spTree>
    <p:extLst>
      <p:ext uri="{BB962C8B-B14F-4D97-AF65-F5344CB8AC3E}">
        <p14:creationId xmlns:p14="http://schemas.microsoft.com/office/powerpoint/2010/main" val="3723555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AA3090C-63E5-4E4C-8F8F-08EDCC3B14D4}"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B69BC9-20B7-4407-86D4-1BB326BD48AC}" type="datetimeFigureOut">
              <a:rPr lang="tr-TR" smtClean="0"/>
              <a:pPr/>
              <a:t>16.05.2011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A3090C-63E5-4E4C-8F8F-08EDCC3B14D4}"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3332" y="3000372"/>
            <a:ext cx="9001156" cy="1470025"/>
          </a:xfrm>
        </p:spPr>
        <p:txBody>
          <a:bodyPr>
            <a:normAutofit/>
          </a:bodyPr>
          <a:lstStyle/>
          <a:p>
            <a:pPr algn="ctr"/>
            <a:r>
              <a:rPr lang="tr-TR" dirty="0" smtClean="0"/>
              <a:t>MADDENİN HALLERİ ve ISI</a:t>
            </a:r>
            <a:endParaRPr lang="tr-TR" dirty="0"/>
          </a:p>
        </p:txBody>
      </p:sp>
      <p:sp>
        <p:nvSpPr>
          <p:cNvPr id="3" name="2 Alt Başlık"/>
          <p:cNvSpPr>
            <a:spLocks noGrp="1"/>
          </p:cNvSpPr>
          <p:nvPr>
            <p:ph type="subTitle" idx="1"/>
          </p:nvPr>
        </p:nvSpPr>
        <p:spPr>
          <a:xfrm>
            <a:off x="1357290" y="4643446"/>
            <a:ext cx="6400800" cy="785818"/>
          </a:xfrm>
        </p:spPr>
        <p:txBody>
          <a:bodyPr>
            <a:normAutofit fontScale="92500"/>
          </a:bodyPr>
          <a:lstStyle/>
          <a:p>
            <a:pPr algn="ctr"/>
            <a:r>
              <a:rPr lang="tr-TR" sz="3600" dirty="0" smtClean="0">
                <a:solidFill>
                  <a:srgbClr val="FF0000"/>
                </a:solidFill>
              </a:rPr>
              <a:t>Maddenin Halleri ve Isı Alışverişi</a:t>
            </a:r>
            <a:endParaRPr lang="tr-TR" sz="3600" dirty="0">
              <a:solidFill>
                <a:srgbClr val="FF0000"/>
              </a:solidFill>
            </a:endParaRPr>
          </a:p>
        </p:txBody>
      </p:sp>
      <p:pic>
        <p:nvPicPr>
          <p:cNvPr id="1026" name="Picture 2" descr="C:\Users\MUSTAFA\Desktop\strateji\LOGOMUZ.png"/>
          <p:cNvPicPr>
            <a:picLocks noChangeAspect="1" noChangeArrowheads="1"/>
          </p:cNvPicPr>
          <p:nvPr/>
        </p:nvPicPr>
        <p:blipFill>
          <a:blip r:embed="rId2" cstate="print"/>
          <a:srcRect/>
          <a:stretch>
            <a:fillRect/>
          </a:stretch>
        </p:blipFill>
        <p:spPr bwMode="auto">
          <a:xfrm>
            <a:off x="2571736" y="214290"/>
            <a:ext cx="4025908" cy="3014997"/>
          </a:xfrm>
          <a:prstGeom prst="rect">
            <a:avLst/>
          </a:prstGeom>
          <a:noFill/>
        </p:spPr>
      </p:pic>
      <p:sp>
        <p:nvSpPr>
          <p:cNvPr id="5" name="2 Alt Başlık"/>
          <p:cNvSpPr txBox="1">
            <a:spLocks/>
          </p:cNvSpPr>
          <p:nvPr/>
        </p:nvSpPr>
        <p:spPr>
          <a:xfrm>
            <a:off x="5214910" y="6143644"/>
            <a:ext cx="3929090" cy="500066"/>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000" b="1" i="1" u="none" strike="noStrike" kern="1200" cap="none" spc="0" normalizeH="0" baseline="0" noProof="0" dirty="0" smtClean="0">
                <a:ln>
                  <a:noFill/>
                </a:ln>
                <a:solidFill>
                  <a:schemeClr val="bg1"/>
                </a:solidFill>
                <a:effectLst/>
                <a:uLnTx/>
                <a:uFillTx/>
                <a:latin typeface="+mn-lt"/>
                <a:ea typeface="+mn-ea"/>
                <a:cs typeface="+mn-cs"/>
              </a:rPr>
              <a:t>Mustafa ÇELİK</a:t>
            </a:r>
            <a:endParaRPr kumimoji="0" lang="tr-TR" sz="2000" b="1" i="1" u="none" strike="noStrike" kern="1200" cap="none" spc="0" normalizeH="0" baseline="0" noProof="0" dirty="0">
              <a:ln>
                <a:noFill/>
              </a:ln>
              <a:solidFill>
                <a:schemeClr val="bg1"/>
              </a:solidFill>
              <a:effectLst/>
              <a:uLnTx/>
              <a:uFillTx/>
              <a:latin typeface="+mn-lt"/>
              <a:ea typeface="+mn-ea"/>
              <a:cs typeface="+mn-cs"/>
            </a:endParaRPr>
          </a:p>
        </p:txBody>
      </p:sp>
      <p:pic>
        <p:nvPicPr>
          <p:cNvPr id="4" name="Picture 2" descr="D:\FLASH OLARAK DÜZENLENENCEK SUNULAR\özgün slayttt\88\ÜNİTE 5 MADDENİN HALLERİ ve IS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48435"/>
            <a:ext cx="1446507" cy="5095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928670"/>
            <a:ext cx="4531648" cy="2638426"/>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643438" y="935701"/>
            <a:ext cx="4500562" cy="2393481"/>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988529" y="3754482"/>
            <a:ext cx="7219950" cy="30861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5043494" cy="5110178"/>
          </a:xfrm>
        </p:spPr>
        <p:txBody>
          <a:bodyPr>
            <a:normAutofit/>
          </a:bodyPr>
          <a:lstStyle/>
          <a:p>
            <a:r>
              <a:rPr lang="tr-TR" dirty="0" smtClean="0"/>
              <a:t>Maddeyi oluşturan tanecikler birbirlerine uyguladıkları çekim kuvvetleri sayesinde bir arada bulunur. </a:t>
            </a:r>
          </a:p>
          <a:p>
            <a:r>
              <a:rPr lang="tr-TR" dirty="0" smtClean="0"/>
              <a:t>Tanecikler arasındaki çekim kuvveti çok zayıf iken molekülü oluşturan atomlar veya zıt yüklü iyonlar arasındaki çekim kuvveti çok güçlüdür. Çok güçlü olan bu çekim kuvveti kimyasal bağ olarak adlandırılmaktadır.</a:t>
            </a:r>
            <a:endParaRPr lang="tr-TR" dirty="0"/>
          </a:p>
        </p:txBody>
      </p:sp>
      <p:pic>
        <p:nvPicPr>
          <p:cNvPr id="2050" name="Picture 2"/>
          <p:cNvPicPr>
            <a:picLocks noChangeAspect="1" noChangeArrowheads="1"/>
          </p:cNvPicPr>
          <p:nvPr/>
        </p:nvPicPr>
        <p:blipFill>
          <a:blip r:embed="rId2" cstate="print"/>
          <a:srcRect/>
          <a:stretch>
            <a:fillRect/>
          </a:stretch>
        </p:blipFill>
        <p:spPr bwMode="auto">
          <a:xfrm>
            <a:off x="5715008" y="2071678"/>
            <a:ext cx="3274355" cy="292895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29600" cy="1707834"/>
          </a:xfrm>
        </p:spPr>
        <p:txBody>
          <a:bodyPr/>
          <a:lstStyle/>
          <a:p>
            <a:r>
              <a:rPr lang="tr-TR" dirty="0" smtClean="0"/>
              <a:t>Tanecikler arasındaki çekim kuvvetinin büyüklüğü maddenin fiziksel hâlini belirler. Taneciklerin hareket enerjisi arttıkça aralarındaki çekim kuvveti azalır, buna bağlı olarak tanecikler arasındaki mesafe artar.</a:t>
            </a:r>
            <a:endParaRPr lang="tr-TR" dirty="0"/>
          </a:p>
        </p:txBody>
      </p:sp>
      <p:pic>
        <p:nvPicPr>
          <p:cNvPr id="3074" name="Picture 2"/>
          <p:cNvPicPr>
            <a:picLocks noChangeAspect="1" noChangeArrowheads="1"/>
          </p:cNvPicPr>
          <p:nvPr/>
        </p:nvPicPr>
        <p:blipFill>
          <a:blip r:embed="rId2" cstate="print"/>
          <a:srcRect/>
          <a:stretch>
            <a:fillRect/>
          </a:stretch>
        </p:blipFill>
        <p:spPr bwMode="auto">
          <a:xfrm>
            <a:off x="402092" y="2749198"/>
            <a:ext cx="8286808" cy="366132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857232"/>
            <a:ext cx="8229600" cy="2636528"/>
          </a:xfrm>
        </p:spPr>
        <p:txBody>
          <a:bodyPr/>
          <a:lstStyle/>
          <a:p>
            <a:r>
              <a:rPr lang="tr-TR" dirty="0" smtClean="0"/>
              <a:t>Madde katı hâlde iken tanecikler arasındaki çekim kuvveti en fazla, gaz hâlde iken çekim kuvveti yok denecek kadar azdır. </a:t>
            </a:r>
          </a:p>
          <a:p>
            <a:r>
              <a:rPr lang="tr-TR" dirty="0" smtClean="0"/>
              <a:t>Bu çekim kuvvetine bağlı olarak madde hâl değiştirdiğinde tanecikler arasındaki çekim kuvvetinin büyüklüğü de değişir.</a:t>
            </a:r>
            <a:endParaRPr lang="tr-TR" dirty="0"/>
          </a:p>
        </p:txBody>
      </p:sp>
      <p:pic>
        <p:nvPicPr>
          <p:cNvPr id="5122" name="Picture 2" descr="C:\Users\MUSTAFA\Desktop\d1_hal_degisimi.jpg"/>
          <p:cNvPicPr>
            <a:picLocks noChangeAspect="1" noChangeArrowheads="1"/>
          </p:cNvPicPr>
          <p:nvPr/>
        </p:nvPicPr>
        <p:blipFill>
          <a:blip r:embed="rId2" cstate="print"/>
          <a:srcRect/>
          <a:stretch>
            <a:fillRect/>
          </a:stretch>
        </p:blipFill>
        <p:spPr bwMode="auto">
          <a:xfrm>
            <a:off x="2405252" y="3662306"/>
            <a:ext cx="4119570" cy="308967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71546"/>
            <a:ext cx="4972056" cy="5357850"/>
          </a:xfrm>
        </p:spPr>
        <p:txBody>
          <a:bodyPr>
            <a:normAutofit lnSpcReduction="10000"/>
          </a:bodyPr>
          <a:lstStyle/>
          <a:p>
            <a:r>
              <a:rPr lang="tr-TR" dirty="0" smtClean="0"/>
              <a:t>Katı hâldeki maddelerde tanecikler birbirlerine daha yakın oldukları için aralarındaki çekim kuvveti daha büyüktür.</a:t>
            </a:r>
          </a:p>
          <a:p>
            <a:r>
              <a:rPr lang="tr-TR" dirty="0" smtClean="0"/>
              <a:t>Katı maddeye ısı aktarıldığında tanecikler hız kazanacak ve tanecikler arasındaki mesafe artacak ve madde sıvı hâle geçecektir. Bu durumda tanecikler yer değiştirecek ve dolayısıyla farklı taneciklerle yeni çekim kuvvetleri oluşmuş olacaktır.</a:t>
            </a:r>
            <a:endParaRPr lang="tr-TR" dirty="0"/>
          </a:p>
        </p:txBody>
      </p:sp>
      <p:pic>
        <p:nvPicPr>
          <p:cNvPr id="4098" name="Picture 2" descr="C:\Users\MUSTAFA\Desktop\global-warming.jpg"/>
          <p:cNvPicPr>
            <a:picLocks noChangeAspect="1" noChangeArrowheads="1"/>
          </p:cNvPicPr>
          <p:nvPr/>
        </p:nvPicPr>
        <p:blipFill>
          <a:blip r:embed="rId2" cstate="print"/>
          <a:srcRect/>
          <a:stretch>
            <a:fillRect/>
          </a:stretch>
        </p:blipFill>
        <p:spPr bwMode="auto">
          <a:xfrm>
            <a:off x="5572132" y="1714488"/>
            <a:ext cx="3319341" cy="328614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6758006" cy="4143404"/>
          </a:xfrm>
        </p:spPr>
        <p:txBody>
          <a:bodyPr>
            <a:normAutofit fontScale="92500"/>
          </a:bodyPr>
          <a:lstStyle/>
          <a:p>
            <a:r>
              <a:rPr lang="tr-TR" dirty="0" smtClean="0"/>
              <a:t>Sıvı hâldeki madde, ısı aldığında gaz hâle geçer ve bu olaya buharlaşma adı verilir.</a:t>
            </a:r>
          </a:p>
          <a:p>
            <a:r>
              <a:rPr lang="tr-TR" dirty="0" smtClean="0"/>
              <a:t>Madde sıvı hâlden gaz hâle geçerken tanecikler arasındaki çekim kuvvetleri etkisini kaybeder ve tanecikler serbest hareket ederler.</a:t>
            </a:r>
          </a:p>
          <a:p>
            <a:r>
              <a:rPr lang="tr-TR" dirty="0" smtClean="0"/>
              <a:t>Madde katı hâlden sıvı hâle, sıvı hâlden gaz hâle geçerken maddenin taneciklerinin sahip olduğu hareket enerjisinin artması sonucunda tanecikler daha hızlı hareket eder ve aralarındaki mesafe artar.</a:t>
            </a:r>
            <a:endParaRPr lang="tr-TR" dirty="0"/>
          </a:p>
        </p:txBody>
      </p:sp>
      <p:pic>
        <p:nvPicPr>
          <p:cNvPr id="6146" name="Picture 2"/>
          <p:cNvPicPr>
            <a:picLocks noChangeAspect="1" noChangeArrowheads="1"/>
          </p:cNvPicPr>
          <p:nvPr/>
        </p:nvPicPr>
        <p:blipFill>
          <a:blip r:embed="rId2" cstate="print"/>
          <a:srcRect/>
          <a:stretch>
            <a:fillRect/>
          </a:stretch>
        </p:blipFill>
        <p:spPr bwMode="auto">
          <a:xfrm>
            <a:off x="7572396" y="928670"/>
            <a:ext cx="1370146" cy="5765466"/>
          </a:xfrm>
          <a:prstGeom prst="rect">
            <a:avLst/>
          </a:prstGeom>
          <a:noFill/>
          <a:ln w="9525">
            <a:noFill/>
            <a:miter lim="800000"/>
            <a:headEnd/>
            <a:tailEnd/>
          </a:ln>
        </p:spPr>
      </p:pic>
      <p:pic>
        <p:nvPicPr>
          <p:cNvPr id="6148" name="Picture 4"/>
          <p:cNvPicPr>
            <a:picLocks noChangeAspect="1" noChangeArrowheads="1"/>
          </p:cNvPicPr>
          <p:nvPr/>
        </p:nvPicPr>
        <p:blipFill>
          <a:blip r:embed="rId3" cstate="print"/>
          <a:srcRect/>
          <a:stretch>
            <a:fillRect/>
          </a:stretch>
        </p:blipFill>
        <p:spPr bwMode="auto">
          <a:xfrm>
            <a:off x="714348" y="5072074"/>
            <a:ext cx="5929354" cy="156885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332037"/>
            <a:ext cx="9144000" cy="4525963"/>
          </a:xfrm>
        </p:spPr>
        <p:txBody>
          <a:bodyPr>
            <a:normAutofit/>
          </a:bodyPr>
          <a:lstStyle/>
          <a:p>
            <a:pPr algn="ctr">
              <a:buNone/>
            </a:pPr>
            <a:r>
              <a:rPr lang="tr-TR" sz="4800" b="1" i="1" dirty="0" smtClean="0"/>
              <a:t>Mustafa ÇELİK</a:t>
            </a:r>
          </a:p>
          <a:p>
            <a:pPr algn="ctr">
              <a:buNone/>
            </a:pPr>
            <a:r>
              <a:rPr lang="tr-TR" sz="4800" b="1" i="1" dirty="0" smtClean="0"/>
              <a:t>Fen ve Teknoloji Öğretmeni</a:t>
            </a:r>
          </a:p>
          <a:p>
            <a:pPr algn="ctr">
              <a:buNone/>
            </a:pPr>
            <a:r>
              <a:rPr lang="tr-TR" sz="4800" b="1" i="1" dirty="0" smtClean="0"/>
              <a:t>Türk Telekom YİBO</a:t>
            </a:r>
          </a:p>
          <a:p>
            <a:pPr algn="ctr">
              <a:buNone/>
            </a:pPr>
            <a:r>
              <a:rPr lang="tr-TR" sz="4800" b="1" i="1" dirty="0" smtClean="0"/>
              <a:t>Digor/KARS</a:t>
            </a:r>
            <a:endParaRPr lang="tr-TR" sz="4800" b="1" i="1" dirty="0"/>
          </a:p>
        </p:txBody>
      </p:sp>
      <p:pic>
        <p:nvPicPr>
          <p:cNvPr id="2050" name="Picture 2" descr="C:\Users\MUSTAFA\Desktop\strateji\LOGOMUZ.png"/>
          <p:cNvPicPr>
            <a:picLocks noChangeAspect="1" noChangeArrowheads="1"/>
          </p:cNvPicPr>
          <p:nvPr/>
        </p:nvPicPr>
        <p:blipFill>
          <a:blip r:embed="rId2" cstate="print"/>
          <a:srcRect/>
          <a:stretch>
            <a:fillRect/>
          </a:stretch>
        </p:blipFill>
        <p:spPr bwMode="auto">
          <a:xfrm>
            <a:off x="2680034" y="79512"/>
            <a:ext cx="3500462" cy="2621491"/>
          </a:xfrm>
          <a:prstGeom prst="rect">
            <a:avLst/>
          </a:prstGeom>
          <a:noFill/>
        </p:spPr>
      </p:pic>
      <p:pic>
        <p:nvPicPr>
          <p:cNvPr id="2" name="Picture 2" descr="D:\FLASH OLARAK DÜZENLENENCEK SUNULAR\özgün slayttt\88\ÜNİTE 5 MADDENİN HALLERİ ve IS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4815" y="6309320"/>
            <a:ext cx="1557543" cy="5486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441</TotalTime>
  <Words>239</Words>
  <Application>Microsoft Office PowerPoint</Application>
  <PresentationFormat>Ekran Gösterisi (4:3)</PresentationFormat>
  <Paragraphs>17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MADDENİN HALLERİ ve ISI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HÜCRE BÖLÜNMESİ VE KALITIM</dc:title>
  <dc:creator>MUSTAFA</dc:creator>
  <cp:lastModifiedBy>fikret ünlü</cp:lastModifiedBy>
  <cp:revision>62</cp:revision>
  <dcterms:created xsi:type="dcterms:W3CDTF">2010-10-17T16:29:05Z</dcterms:created>
  <dcterms:modified xsi:type="dcterms:W3CDTF">2011-05-16T18:12:56Z</dcterms:modified>
</cp:coreProperties>
</file>