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75" r:id="rId3"/>
    <p:sldId id="276" r:id="rId4"/>
    <p:sldId id="277" r:id="rId5"/>
    <p:sldId id="278" r:id="rId6"/>
    <p:sldId id="279" r:id="rId7"/>
    <p:sldId id="280" r:id="rId8"/>
    <p:sldId id="274" r:id="rId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46F624A-9678-4EFA-8E4B-328A6AED902E}" type="datetimeFigureOut">
              <a:rPr lang="tr-TR"/>
              <a:pPr>
                <a:defRPr/>
              </a:pPr>
              <a:t>16.05.2011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4FDCF5E-8C63-4BDB-A871-B9380280676C}" type="slidenum">
              <a:rPr lang="tr-TR"/>
              <a:pPr>
                <a:defRPr/>
              </a:pPr>
              <a:t>‹#›</a:t>
            </a:fld>
            <a:endParaRPr lang="tr-TR"/>
          </a:p>
        </p:txBody>
      </p:sp>
    </p:spTree>
    <p:extLst>
      <p:ext uri="{BB962C8B-B14F-4D97-AF65-F5344CB8AC3E}">
        <p14:creationId xmlns:p14="http://schemas.microsoft.com/office/powerpoint/2010/main" val="40028373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3725F7D1-B7FC-4CDE-ADFA-B2CABBC952B5}" type="datetimeFigureOut">
              <a:rPr lang="tr-TR"/>
              <a:pPr>
                <a:defRPr/>
              </a:pPr>
              <a:t>16.05.2011</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2AD86EF6-4698-4D4A-8A41-B73B064EFF4A}"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B6CF2F0-5AD9-4157-8C68-C39F59985723}" type="datetimeFigureOut">
              <a:rPr lang="tr-TR"/>
              <a:pPr>
                <a:defRPr/>
              </a:pPr>
              <a:t>16.05.2011</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A2F3ABB-C640-4AB4-98E3-C02BCBD75CE0}"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4C91300D-1853-4D55-9652-27DBAF5DD23C}" type="datetimeFigureOut">
              <a:rPr lang="tr-TR"/>
              <a:pPr>
                <a:defRPr/>
              </a:pPr>
              <a:t>16.05.2011</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9A15AFE8-7EFF-4D9B-A80B-5B7EFE4AC99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B85D51AA-2CD6-4AD2-809E-CA73F556C8E7}" type="datetimeFigureOut">
              <a:rPr lang="tr-TR"/>
              <a:pPr>
                <a:defRPr/>
              </a:pPr>
              <a:t>16.05.2011</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B83C5D40-3603-4E56-802E-BE4A98856D0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8EC54F8-54D0-40EA-9ECD-0BB3C9B4B5A0}" type="datetimeFigureOut">
              <a:rPr lang="tr-TR"/>
              <a:pPr>
                <a:defRPr/>
              </a:pPr>
              <a:t>16.05.2011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665B513-B8DD-4FBF-B981-40C97F712DBA}"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7F819DFC-B554-4CE7-858D-B79CAD5D5F33}" type="datetimeFigureOut">
              <a:rPr lang="tr-TR"/>
              <a:pPr>
                <a:defRPr/>
              </a:pPr>
              <a:t>16.05.2011</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BB472CBB-6303-4D0F-8679-83B395AAB97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906665B9-396D-43BD-8D53-2AA8CB452047}" type="datetimeFigureOut">
              <a:rPr lang="tr-TR"/>
              <a:pPr>
                <a:defRPr/>
              </a:pPr>
              <a:t>16.05.2011</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9A1B9D2A-4C70-45F0-98A1-2A2C20ECB0ED}"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30053331-EB84-4A31-9DF2-9BB9B20E44FA}" type="datetimeFigureOut">
              <a:rPr lang="tr-TR"/>
              <a:pPr>
                <a:defRPr/>
              </a:pPr>
              <a:t>16.05.2011</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0C8C09A0-20E9-4956-94A6-AC4FCF2C237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ABB9C729-498F-4A12-941D-80F5FF9466CC}" type="datetimeFigureOut">
              <a:rPr lang="tr-TR"/>
              <a:pPr>
                <a:defRPr/>
              </a:pPr>
              <a:t>16.05.2011</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35EDDA40-D1DB-4AE3-80E8-00A5DFD17CFE}"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D0FF92C-295B-48F1-A24C-D635912B0130}" type="datetimeFigureOut">
              <a:rPr lang="tr-TR"/>
              <a:pPr>
                <a:defRPr/>
              </a:pPr>
              <a:t>16.05.2011</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A0083E2E-E41A-43DC-9096-9714039016CA}"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4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2719E5AB-3323-4956-8A96-CA6ED8C0BD79}" type="datetimeFigureOut">
              <a:rPr lang="tr-TR"/>
              <a:pPr>
                <a:defRPr/>
              </a:pPr>
              <a:t>16.05.2011</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A863193E-7F3D-49AB-A298-9FA290ECEE6B}"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923667D0-2451-4047-9F44-54696463B196}" type="datetimeFigureOut">
              <a:rPr lang="tr-TR"/>
              <a:pPr>
                <a:defRPr/>
              </a:pPr>
              <a:t>16.05.2011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B2BF1468-4ED7-4E33-9000-6B20ED66780F}"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8" r:id="rId3"/>
    <p:sldLayoutId id="2147483690" r:id="rId4"/>
    <p:sldLayoutId id="2147483691" r:id="rId5"/>
    <p:sldLayoutId id="2147483692" r:id="rId6"/>
    <p:sldLayoutId id="2147483693" r:id="rId7"/>
    <p:sldLayoutId id="2147483694" r:id="rId8"/>
    <p:sldLayoutId id="2147483699" r:id="rId9"/>
    <p:sldLayoutId id="2147483695" r:id="rId10"/>
    <p:sldLayoutId id="214748369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57158" y="3357562"/>
            <a:ext cx="8572560" cy="1828800"/>
          </a:xfrm>
        </p:spPr>
        <p:txBody>
          <a:bodyPr/>
          <a:lstStyle/>
          <a:p>
            <a:pPr algn="ctr" eaLnBrk="1" fontAlgn="auto" hangingPunct="1">
              <a:spcAft>
                <a:spcPts val="0"/>
              </a:spcAft>
              <a:defRPr/>
            </a:pPr>
            <a:r>
              <a:rPr lang="tr-TR" dirty="0" smtClean="0"/>
              <a:t>MADDE ve ISI</a:t>
            </a:r>
            <a:endParaRPr lang="tr-TR" dirty="0"/>
          </a:p>
        </p:txBody>
      </p:sp>
      <p:pic>
        <p:nvPicPr>
          <p:cNvPr id="5123" name="Picture 2" descr="C:\Users\MUSTAFA\Desktop\strateji\LOGOMUZ.png"/>
          <p:cNvPicPr>
            <a:picLocks noChangeAspect="1" noChangeArrowheads="1"/>
          </p:cNvPicPr>
          <p:nvPr/>
        </p:nvPicPr>
        <p:blipFill>
          <a:blip r:embed="rId2" cstate="print"/>
          <a:srcRect/>
          <a:stretch>
            <a:fillRect/>
          </a:stretch>
        </p:blipFill>
        <p:spPr bwMode="auto">
          <a:xfrm>
            <a:off x="2073275" y="298450"/>
            <a:ext cx="4597400" cy="3443288"/>
          </a:xfrm>
          <a:prstGeom prst="rect">
            <a:avLst/>
          </a:prstGeom>
          <a:noFill/>
          <a:ln w="9525">
            <a:noFill/>
            <a:miter lim="800000"/>
            <a:headEnd/>
            <a:tailEnd/>
          </a:ln>
        </p:spPr>
      </p:pic>
      <p:sp>
        <p:nvSpPr>
          <p:cNvPr id="4" name="1 Başlık"/>
          <p:cNvSpPr txBox="1">
            <a:spLocks/>
          </p:cNvSpPr>
          <p:nvPr/>
        </p:nvSpPr>
        <p:spPr>
          <a:xfrm>
            <a:off x="285720" y="5214950"/>
            <a:ext cx="8572560" cy="685792"/>
          </a:xfrm>
          <a:prstGeom prst="rect">
            <a:avLst/>
          </a:prstGeom>
          <a:ln>
            <a:noFill/>
          </a:ln>
        </p:spPr>
        <p:txBody>
          <a:bodyPr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algn="ctr" fontAlgn="auto">
              <a:spcAft>
                <a:spcPts val="0"/>
              </a:spcAft>
              <a:defRPr/>
            </a:pPr>
            <a:r>
              <a:rPr lang="tr-TR" sz="3200" b="1" dirty="0" smtClean="0">
                <a:solidFill>
                  <a:srgbClr val="FF0000"/>
                </a:solidFill>
                <a:effectLst>
                  <a:outerShdw blurRad="38100" dist="25400" dir="5400000" algn="tl" rotWithShape="0">
                    <a:srgbClr val="000000">
                      <a:alpha val="43000"/>
                    </a:srgbClr>
                  </a:outerShdw>
                </a:effectLst>
                <a:latin typeface="+mj-lt"/>
                <a:ea typeface="+mj-ea"/>
                <a:cs typeface="+mj-cs"/>
              </a:rPr>
              <a:t>Maddenin Tanecikli Yapısı ve Isı</a:t>
            </a:r>
            <a:endParaRPr lang="tr-TR" sz="3200" b="1" dirty="0">
              <a:solidFill>
                <a:srgbClr val="FF0000"/>
              </a:solidFill>
              <a:effectLst>
                <a:outerShdw blurRad="38100" dist="25400" dir="5400000" algn="tl" rotWithShape="0">
                  <a:srgbClr val="000000">
                    <a:alpha val="43000"/>
                  </a:srgbClr>
                </a:outerShdw>
              </a:effectLst>
              <a:latin typeface="+mj-lt"/>
              <a:ea typeface="+mj-ea"/>
              <a:cs typeface="+mj-cs"/>
            </a:endParaRPr>
          </a:p>
        </p:txBody>
      </p:sp>
      <p:sp>
        <p:nvSpPr>
          <p:cNvPr id="5125" name="5 Metin kutusu"/>
          <p:cNvSpPr txBox="1">
            <a:spLocks noChangeArrowheads="1"/>
          </p:cNvSpPr>
          <p:nvPr/>
        </p:nvSpPr>
        <p:spPr bwMode="auto">
          <a:xfrm>
            <a:off x="6500813" y="6215063"/>
            <a:ext cx="2643187" cy="369887"/>
          </a:xfrm>
          <a:prstGeom prst="rect">
            <a:avLst/>
          </a:prstGeom>
          <a:noFill/>
          <a:ln w="9525">
            <a:noFill/>
            <a:miter lim="800000"/>
            <a:headEnd/>
            <a:tailEnd/>
          </a:ln>
        </p:spPr>
        <p:txBody>
          <a:bodyPr>
            <a:spAutoFit/>
          </a:bodyPr>
          <a:lstStyle/>
          <a:p>
            <a:pPr algn="ctr"/>
            <a:r>
              <a:rPr lang="tr-TR" b="1" i="1" dirty="0">
                <a:solidFill>
                  <a:schemeClr val="bg1"/>
                </a:solidFill>
                <a:latin typeface="Constantia" pitchFamily="18" charset="0"/>
              </a:rPr>
              <a:t>Mustafa ÇELİK</a:t>
            </a:r>
          </a:p>
        </p:txBody>
      </p:sp>
      <p:pic>
        <p:nvPicPr>
          <p:cNvPr id="1026" name="Picture 2" descr="D:\FLASH OLARAK DÜZENLENENCEK SUNULAR\özgün slayttt\66\ÜNİTE 6 MADDE ve IS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6289675"/>
            <a:ext cx="1613310" cy="568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857232"/>
            <a:ext cx="8429684" cy="2500330"/>
          </a:xfrm>
        </p:spPr>
        <p:txBody>
          <a:bodyPr/>
          <a:lstStyle/>
          <a:p>
            <a:r>
              <a:rPr lang="tr-TR" dirty="0" smtClean="0"/>
              <a:t>Bütün maddeler </a:t>
            </a:r>
            <a:r>
              <a:rPr lang="de-DE" dirty="0" smtClean="0"/>
              <a:t>atom ve moleküllerden </a:t>
            </a:r>
            <a:r>
              <a:rPr lang="de-DE" dirty="0" err="1" smtClean="0"/>
              <a:t>oluşur</a:t>
            </a:r>
            <a:r>
              <a:rPr lang="de-DE" dirty="0" smtClean="0"/>
              <a:t>. </a:t>
            </a:r>
            <a:endParaRPr lang="tr-TR" dirty="0" smtClean="0"/>
          </a:p>
          <a:p>
            <a:r>
              <a:rPr lang="de-DE" dirty="0" smtClean="0"/>
              <a:t>T</a:t>
            </a:r>
            <a:r>
              <a:rPr lang="tr-TR" dirty="0" smtClean="0"/>
              <a:t>ü</a:t>
            </a:r>
            <a:r>
              <a:rPr lang="de-DE" dirty="0" smtClean="0"/>
              <a:t>m</a:t>
            </a:r>
            <a:r>
              <a:rPr lang="tr-TR" dirty="0" smtClean="0"/>
              <a:t> atom ve moleküller, sürekli titreşim hâlinde olduğu için madde, her zaman ısı enerjisine sahiptir. </a:t>
            </a:r>
          </a:p>
          <a:p>
            <a:r>
              <a:rPr lang="tr-TR" dirty="0" smtClean="0"/>
              <a:t>Dünya yüzeyinde en soğuk alandaki bir maddenin bile çok az miktarda da olsa bir ısı enerjisi vardır.</a:t>
            </a:r>
            <a:endParaRPr lang="tr-TR" dirty="0"/>
          </a:p>
        </p:txBody>
      </p:sp>
      <p:pic>
        <p:nvPicPr>
          <p:cNvPr id="1026" name="Picture 2"/>
          <p:cNvPicPr>
            <a:picLocks noChangeAspect="1" noChangeArrowheads="1"/>
          </p:cNvPicPr>
          <p:nvPr/>
        </p:nvPicPr>
        <p:blipFill>
          <a:blip r:embed="rId2" cstate="print"/>
          <a:srcRect/>
          <a:stretch>
            <a:fillRect/>
          </a:stretch>
        </p:blipFill>
        <p:spPr bwMode="auto">
          <a:xfrm>
            <a:off x="1714480" y="3514725"/>
            <a:ext cx="5505450" cy="33432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501122" cy="3000396"/>
          </a:xfrm>
        </p:spPr>
        <p:txBody>
          <a:bodyPr/>
          <a:lstStyle/>
          <a:p>
            <a:r>
              <a:rPr lang="tr-TR" dirty="0" smtClean="0"/>
              <a:t>Doğada ısı enerjisinin dışında birçok enerji çeşidi vardır. Bu enerji çeşitleri birinden bir diğerine dönüşebilir.</a:t>
            </a:r>
          </a:p>
          <a:p>
            <a:r>
              <a:rPr lang="tr-TR" dirty="0" smtClean="0"/>
              <a:t>Işık, elektrik, mekanik, kimyasal, nükleer, ses vb. enerji türleri bir madde ısı enerjisine dönüşebilir. Bir sistem içerisinde bulunan enerji, maddenin ısısını yükseltir. Maddeyi soğutmak ise sahip olduğu ısı enerjisini düşürür.</a:t>
            </a:r>
            <a:endParaRPr lang="tr-TR" dirty="0"/>
          </a:p>
        </p:txBody>
      </p:sp>
      <p:pic>
        <p:nvPicPr>
          <p:cNvPr id="2050" name="Picture 2"/>
          <p:cNvPicPr>
            <a:picLocks noChangeAspect="1" noChangeArrowheads="1"/>
          </p:cNvPicPr>
          <p:nvPr/>
        </p:nvPicPr>
        <p:blipFill>
          <a:blip r:embed="rId2" cstate="print"/>
          <a:srcRect/>
          <a:stretch>
            <a:fillRect/>
          </a:stretch>
        </p:blipFill>
        <p:spPr bwMode="auto">
          <a:xfrm>
            <a:off x="785786" y="3786190"/>
            <a:ext cx="7612392" cy="250033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5 Grup"/>
          <p:cNvGrpSpPr/>
          <p:nvPr/>
        </p:nvGrpSpPr>
        <p:grpSpPr>
          <a:xfrm>
            <a:off x="992026" y="1878690"/>
            <a:ext cx="7181850" cy="4810404"/>
            <a:chOff x="1071538" y="1785926"/>
            <a:chExt cx="7181850" cy="4810404"/>
          </a:xfrm>
        </p:grpSpPr>
        <p:pic>
          <p:nvPicPr>
            <p:cNvPr id="3074" name="Picture 2"/>
            <p:cNvPicPr>
              <a:picLocks noChangeAspect="1" noChangeArrowheads="1"/>
            </p:cNvPicPr>
            <p:nvPr/>
          </p:nvPicPr>
          <p:blipFill>
            <a:blip r:embed="rId2" cstate="print"/>
            <a:srcRect/>
            <a:stretch>
              <a:fillRect/>
            </a:stretch>
          </p:blipFill>
          <p:spPr bwMode="auto">
            <a:xfrm>
              <a:off x="1071538" y="1785926"/>
              <a:ext cx="7181850" cy="27813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2336710" y="4616942"/>
              <a:ext cx="4643470" cy="1979388"/>
            </a:xfrm>
            <a:prstGeom prst="rect">
              <a:avLst/>
            </a:prstGeom>
            <a:noFill/>
            <a:ln w="9525">
              <a:noFill/>
              <a:miter lim="800000"/>
              <a:headEnd/>
              <a:tailEnd/>
            </a:ln>
          </p:spPr>
        </p:pic>
      </p:grpSp>
      <p:sp>
        <p:nvSpPr>
          <p:cNvPr id="3" name="2 İçerik Yer Tutucusu"/>
          <p:cNvSpPr>
            <a:spLocks noGrp="1"/>
          </p:cNvSpPr>
          <p:nvPr>
            <p:ph idx="1"/>
          </p:nvPr>
        </p:nvSpPr>
        <p:spPr>
          <a:xfrm>
            <a:off x="214282" y="714356"/>
            <a:ext cx="8643998" cy="1350961"/>
          </a:xfrm>
        </p:spPr>
        <p:txBody>
          <a:bodyPr/>
          <a:lstStyle/>
          <a:p>
            <a:r>
              <a:rPr lang="tr-TR" dirty="0" smtClean="0"/>
              <a:t>Maddeler ısı aldığında maddeleri oluşturan tanecikler daha hızlı, ısı verdiğinde ise tanecikler daha yavaş hareket eder. Isı, maddede hareketlenme meydana getirir.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3500438"/>
            <a:ext cx="8229600" cy="2493969"/>
          </a:xfrm>
        </p:spPr>
        <p:txBody>
          <a:bodyPr/>
          <a:lstStyle/>
          <a:p>
            <a:r>
              <a:rPr lang="tr-TR" dirty="0" smtClean="0"/>
              <a:t>Hızlanan moleküllerin diğer maddenin molekülleri ile çarpışması sonucu maddeler arasında ısı aktarımı gerçekleşir. Sıcak maddelerin molekülleri hızlı, soğuk maddelerin molekülleri ise yavaştır. Bir madde ne kadar sıcaksa atom ve molekülleri de o kadar hızlı hareket etmektedir.</a:t>
            </a:r>
            <a:endParaRPr lang="tr-TR" dirty="0"/>
          </a:p>
        </p:txBody>
      </p:sp>
      <p:pic>
        <p:nvPicPr>
          <p:cNvPr id="4098" name="Picture 2"/>
          <p:cNvPicPr>
            <a:picLocks noChangeAspect="1" noChangeArrowheads="1"/>
          </p:cNvPicPr>
          <p:nvPr/>
        </p:nvPicPr>
        <p:blipFill>
          <a:blip r:embed="rId2" cstate="print"/>
          <a:srcRect/>
          <a:stretch>
            <a:fillRect/>
          </a:stretch>
        </p:blipFill>
        <p:spPr bwMode="auto">
          <a:xfrm>
            <a:off x="1071538" y="1214422"/>
            <a:ext cx="6843008" cy="18573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6016" y="1883868"/>
            <a:ext cx="4757742" cy="3429024"/>
          </a:xfrm>
        </p:spPr>
        <p:txBody>
          <a:bodyPr/>
          <a:lstStyle/>
          <a:p>
            <a:r>
              <a:rPr lang="tr-TR" dirty="0" smtClean="0"/>
              <a:t>Sıcaklıkları farklı iki madde bir araya getirildiğinde </a:t>
            </a:r>
            <a:r>
              <a:rPr lang="tr-TR" u="sng" dirty="0" smtClean="0"/>
              <a:t>sıcaklığı yüksek olan maddeden, düşük olan maddeye doğru</a:t>
            </a:r>
            <a:r>
              <a:rPr lang="tr-TR" dirty="0" smtClean="0"/>
              <a:t> ısı akışı olur. Bunun sonucunda sıcak madde soğur. Soğuk madde ısınır.</a:t>
            </a:r>
            <a:endParaRPr lang="tr-TR" dirty="0"/>
          </a:p>
        </p:txBody>
      </p:sp>
      <p:pic>
        <p:nvPicPr>
          <p:cNvPr id="5122" name="Picture 2"/>
          <p:cNvPicPr>
            <a:picLocks noChangeAspect="1" noChangeArrowheads="1"/>
          </p:cNvPicPr>
          <p:nvPr/>
        </p:nvPicPr>
        <p:blipFill>
          <a:blip r:embed="rId2" cstate="print"/>
          <a:srcRect/>
          <a:stretch>
            <a:fillRect/>
          </a:stretch>
        </p:blipFill>
        <p:spPr bwMode="auto">
          <a:xfrm>
            <a:off x="4989862" y="2000240"/>
            <a:ext cx="4154138" cy="307183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2"/>
            <a:ext cx="8229600" cy="1779589"/>
          </a:xfrm>
        </p:spPr>
        <p:txBody>
          <a:bodyPr/>
          <a:lstStyle/>
          <a:p>
            <a:r>
              <a:rPr lang="tr-TR" dirty="0" smtClean="0"/>
              <a:t>Maddeyi oluşturan tanecikler arasındaki ısı aktarımı taneciklerin hızları birbirine eşit oluncaya kadar devam eder. Taneciklerin hızı eşitlendiğinde maddenin sıcaklığı da her yerinde eşitlenmiş olur.</a:t>
            </a:r>
            <a:endParaRPr lang="tr-TR" dirty="0"/>
          </a:p>
        </p:txBody>
      </p:sp>
      <p:pic>
        <p:nvPicPr>
          <p:cNvPr id="6146" name="Picture 2"/>
          <p:cNvPicPr>
            <a:picLocks noChangeAspect="1" noChangeArrowheads="1"/>
          </p:cNvPicPr>
          <p:nvPr/>
        </p:nvPicPr>
        <p:blipFill>
          <a:blip r:embed="rId2" cstate="print"/>
          <a:srcRect/>
          <a:stretch>
            <a:fillRect/>
          </a:stretch>
        </p:blipFill>
        <p:spPr bwMode="auto">
          <a:xfrm>
            <a:off x="1500166" y="3429000"/>
            <a:ext cx="5786478" cy="226104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İçerik Yer Tutucusu"/>
          <p:cNvSpPr>
            <a:spLocks noGrp="1"/>
          </p:cNvSpPr>
          <p:nvPr>
            <p:ph idx="1"/>
          </p:nvPr>
        </p:nvSpPr>
        <p:spPr>
          <a:xfrm>
            <a:off x="0" y="2332038"/>
            <a:ext cx="9144000" cy="4525962"/>
          </a:xfrm>
        </p:spPr>
        <p:txBody>
          <a:bodyPr/>
          <a:lstStyle/>
          <a:p>
            <a:pPr algn="ctr" eaLnBrk="1" hangingPunct="1">
              <a:buFont typeface="Wingdings 2" pitchFamily="18" charset="2"/>
              <a:buNone/>
            </a:pPr>
            <a:r>
              <a:rPr lang="tr-TR" sz="4800" b="1" i="1" dirty="0" smtClean="0"/>
              <a:t>Mustafa ÇELİK</a:t>
            </a:r>
          </a:p>
          <a:p>
            <a:pPr algn="ctr" eaLnBrk="1" hangingPunct="1">
              <a:buFont typeface="Wingdings 2" pitchFamily="18" charset="2"/>
              <a:buNone/>
            </a:pPr>
            <a:r>
              <a:rPr lang="tr-TR" sz="4800" b="1" i="1" dirty="0" smtClean="0"/>
              <a:t>Fen ve Teknoloji Öğretmeni</a:t>
            </a:r>
          </a:p>
          <a:p>
            <a:pPr algn="ctr" eaLnBrk="1" hangingPunct="1">
              <a:buFont typeface="Wingdings 2" pitchFamily="18" charset="2"/>
              <a:buNone/>
            </a:pPr>
            <a:r>
              <a:rPr lang="tr-TR" sz="4800" b="1" i="1" dirty="0" smtClean="0"/>
              <a:t>Türk Telekom YİBO</a:t>
            </a:r>
          </a:p>
          <a:p>
            <a:pPr algn="ctr" eaLnBrk="1" hangingPunct="1">
              <a:buFont typeface="Wingdings 2" pitchFamily="18" charset="2"/>
              <a:buNone/>
            </a:pPr>
            <a:r>
              <a:rPr lang="tr-TR" sz="4800" b="1" i="1" dirty="0" smtClean="0"/>
              <a:t>Digor/KARS</a:t>
            </a:r>
          </a:p>
        </p:txBody>
      </p:sp>
      <p:pic>
        <p:nvPicPr>
          <p:cNvPr id="7171" name="Picture 2" descr="C:\Users\MUSTAFA\Desktop\strateji\LOGOMUZ.png"/>
          <p:cNvPicPr>
            <a:picLocks noChangeAspect="1" noChangeArrowheads="1"/>
          </p:cNvPicPr>
          <p:nvPr/>
        </p:nvPicPr>
        <p:blipFill>
          <a:blip r:embed="rId2" cstate="print"/>
          <a:srcRect/>
          <a:stretch>
            <a:fillRect/>
          </a:stretch>
        </p:blipFill>
        <p:spPr bwMode="auto">
          <a:xfrm>
            <a:off x="2679700" y="79375"/>
            <a:ext cx="3500438" cy="2620963"/>
          </a:xfrm>
          <a:prstGeom prst="rect">
            <a:avLst/>
          </a:prstGeom>
          <a:noFill/>
          <a:ln w="9525">
            <a:noFill/>
            <a:miter lim="800000"/>
            <a:headEnd/>
            <a:tailEnd/>
          </a:ln>
        </p:spPr>
      </p:pic>
      <p:pic>
        <p:nvPicPr>
          <p:cNvPr id="2050" name="Picture 2" descr="D:\FLASH OLARAK DÜZENLENENCEK SUNULAR\özgün slayttt\66\ÜNİTE 6 MADDE ve IS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6467" y="6309320"/>
            <a:ext cx="1557543" cy="5486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560</TotalTime>
  <Words>243</Words>
  <Application>Microsoft Office PowerPoint</Application>
  <PresentationFormat>Ekran Gösterisi (4:3)</PresentationFormat>
  <Paragraphs>16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MADDE ve ISI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İNSANLARDA ÜREME, BÜYÜME ve GELİŞME</dc:title>
  <dc:creator>MUSTAFA</dc:creator>
  <cp:lastModifiedBy>fikret ünlü</cp:lastModifiedBy>
  <cp:revision>74</cp:revision>
  <dcterms:created xsi:type="dcterms:W3CDTF">2010-10-03T19:43:53Z</dcterms:created>
  <dcterms:modified xsi:type="dcterms:W3CDTF">2011-05-16T17:00:07Z</dcterms:modified>
</cp:coreProperties>
</file>