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5B8175-82EC-4687-A773-463DC210BDAC}" type="datetimeFigureOut">
              <a:rPr lang="tr-TR" smtClean="0"/>
              <a:t>16.05.2011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5AAE3-6FFF-471C-9C78-1EF87253C3DD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851648" cy="1828800"/>
          </a:xfrm>
        </p:spPr>
        <p:txBody>
          <a:bodyPr/>
          <a:lstStyle/>
          <a:p>
            <a:pPr algn="ctr"/>
            <a:r>
              <a:rPr lang="tr-TR" dirty="0" smtClean="0"/>
              <a:t>HÜCRE BÖLÜNMESİ ve KALITIM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/>
              <a:t>Mayoz</a:t>
            </a:r>
            <a:endParaRPr lang="tr-TR" sz="3600" dirty="0"/>
          </a:p>
        </p:txBody>
      </p:sp>
      <p:pic>
        <p:nvPicPr>
          <p:cNvPr id="4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3741417" cy="2801942"/>
          </a:xfrm>
          <a:prstGeom prst="rect">
            <a:avLst/>
          </a:prstGeom>
          <a:noFill/>
        </p:spPr>
      </p:pic>
      <p:pic>
        <p:nvPicPr>
          <p:cNvPr id="1026" name="Picture 2" descr="D:\FLASH OLARAK DÜZENLENENCEK SUNULAR\özgün slayttt\88\ÜNİTE 1 HÜCRE BÖLÜNMESİ ve KALITIM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09320"/>
            <a:ext cx="1557543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b="1" i="1" dirty="0" smtClean="0"/>
              <a:t>Mustafa ÇELİK</a:t>
            </a:r>
          </a:p>
          <a:p>
            <a:pPr algn="ctr"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>
              <a:buNone/>
            </a:pPr>
            <a:r>
              <a:rPr lang="tr-TR" sz="4800" b="1" i="1" dirty="0" smtClean="0"/>
              <a:t>Türk Telekom YİBO</a:t>
            </a:r>
          </a:p>
          <a:p>
            <a:pPr algn="ctr">
              <a:buNone/>
            </a:pPr>
            <a:r>
              <a:rPr lang="tr-TR" sz="4800" b="1" i="1" dirty="0" smtClean="0"/>
              <a:t>Digor/KARS</a:t>
            </a:r>
            <a:endParaRPr lang="tr-TR" sz="4800" b="1" i="1" dirty="0"/>
          </a:p>
        </p:txBody>
      </p:sp>
      <p:pic>
        <p:nvPicPr>
          <p:cNvPr id="2050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034" y="79512"/>
            <a:ext cx="3500462" cy="2621491"/>
          </a:xfrm>
          <a:prstGeom prst="rect">
            <a:avLst/>
          </a:prstGeom>
          <a:noFill/>
        </p:spPr>
      </p:pic>
      <p:pic>
        <p:nvPicPr>
          <p:cNvPr id="2" name="Picture 2" descr="D:\FLASH OLARAK DÜZENLENENCEK SUNULAR\özgün slayttt\88\ÜNİTE 1 HÜCRE BÖLÜNMESİ ve KALITIM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09320"/>
            <a:ext cx="1557543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446"/>
            <a:ext cx="9144000" cy="653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Dişi eşey hücresi (yumurta) ile erkek eşey hücresinin (sperm ya da polen) birleşmesiyle oluşan zigottan yeni bir canlının meydana gelmesi olayı </a:t>
            </a:r>
            <a:r>
              <a:rPr lang="tr-TR" b="1" dirty="0" smtClean="0"/>
              <a:t>eşeyli üreme </a:t>
            </a:r>
            <a:r>
              <a:rPr lang="tr-TR" dirty="0" smtClean="0"/>
              <a:t>olarak adlandırılır.</a:t>
            </a:r>
          </a:p>
          <a:p>
            <a:r>
              <a:rPr lang="tr-TR" dirty="0" smtClean="0"/>
              <a:t>Kalıtsal özelliklerin yavrulara aktarılabilmesi için canlılarda mitozdan farklı bir hücre bölünmesi gerçekleşir. </a:t>
            </a:r>
            <a:r>
              <a:rPr lang="tr-TR" b="1" dirty="0" err="1" smtClean="0"/>
              <a:t>Mayoz</a:t>
            </a:r>
            <a:r>
              <a:rPr lang="tr-TR" b="1" dirty="0" smtClean="0"/>
              <a:t> </a:t>
            </a:r>
            <a:r>
              <a:rPr lang="tr-TR" dirty="0" smtClean="0"/>
              <a:t>olarak</a:t>
            </a:r>
            <a:r>
              <a:rPr lang="tr-TR" b="1" dirty="0" smtClean="0"/>
              <a:t> </a:t>
            </a:r>
            <a:r>
              <a:rPr lang="tr-TR" dirty="0" smtClean="0"/>
              <a:t>adlandırılan bu bölünme sonucunda üreme hücreleri oluşur.</a:t>
            </a:r>
          </a:p>
          <a:p>
            <a:r>
              <a:rPr lang="tr-TR" dirty="0" err="1" smtClean="0"/>
              <a:t>Mayoz</a:t>
            </a:r>
            <a:r>
              <a:rPr lang="tr-TR" dirty="0" smtClean="0"/>
              <a:t>, </a:t>
            </a:r>
            <a:r>
              <a:rPr lang="tr-TR" b="1" dirty="0" smtClean="0"/>
              <a:t>1. </a:t>
            </a:r>
            <a:r>
              <a:rPr lang="tr-TR" b="1" dirty="0" err="1" smtClean="0"/>
              <a:t>mayoz</a:t>
            </a:r>
            <a:r>
              <a:rPr lang="tr-TR" b="1" dirty="0" smtClean="0"/>
              <a:t> </a:t>
            </a:r>
            <a:r>
              <a:rPr lang="tr-TR" dirty="0" smtClean="0"/>
              <a:t>ve </a:t>
            </a:r>
            <a:r>
              <a:rPr lang="tr-TR" b="1" dirty="0" smtClean="0"/>
              <a:t>2. </a:t>
            </a:r>
            <a:r>
              <a:rPr lang="tr-TR" b="1" dirty="0" err="1" smtClean="0"/>
              <a:t>mayoz</a:t>
            </a:r>
            <a:r>
              <a:rPr lang="tr-TR" b="1" dirty="0" smtClean="0"/>
              <a:t> </a:t>
            </a:r>
            <a:r>
              <a:rPr lang="tr-TR" dirty="0" smtClean="0"/>
              <a:t>olmak üzere iki aşamada gerçekleşir.</a:t>
            </a:r>
          </a:p>
          <a:p>
            <a:r>
              <a:rPr lang="tr-TR" dirty="0" smtClean="0"/>
              <a:t>1. </a:t>
            </a:r>
            <a:r>
              <a:rPr lang="tr-TR" dirty="0" err="1" smtClean="0"/>
              <a:t>mayozda</a:t>
            </a:r>
            <a:r>
              <a:rPr lang="tr-TR" dirty="0" smtClean="0"/>
              <a:t> kromozomlar kısalıp kalınlaşmaya başlar. Biri anneden diğeri babadan gelen aynı büyüklük, şekil ve kalıtsal özelliklere sahip olan kromozom çiftine </a:t>
            </a:r>
            <a:r>
              <a:rPr lang="tr-TR" b="1" dirty="0" smtClean="0"/>
              <a:t>homolog kromozomlar </a:t>
            </a:r>
            <a:r>
              <a:rPr lang="tr-TR" dirty="0" smtClean="0"/>
              <a:t>adı verilir.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>1. </a:t>
            </a:r>
            <a:r>
              <a:rPr lang="tr-TR" sz="3200" dirty="0" err="1" smtClean="0"/>
              <a:t>Mayoz</a:t>
            </a:r>
            <a:endParaRPr lang="tr-TR" sz="3200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214282" y="3156500"/>
            <a:ext cx="8786874" cy="3868008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Hücre, bölünme için gerekli hazırlıkları yapar.</a:t>
            </a:r>
          </a:p>
          <a:p>
            <a:r>
              <a:rPr lang="tr-TR" dirty="0" smtClean="0"/>
              <a:t>Homolog kromozomlar yan yana gelerek birbirleri üzerine kıvrılır.</a:t>
            </a:r>
          </a:p>
          <a:p>
            <a:r>
              <a:rPr lang="tr-TR" dirty="0" smtClean="0"/>
              <a:t>Kromozomlar arasında </a:t>
            </a:r>
            <a:r>
              <a:rPr lang="tr-TR" b="1" dirty="0" smtClean="0"/>
              <a:t>parça değişimi </a:t>
            </a:r>
            <a:r>
              <a:rPr lang="tr-TR" dirty="0" smtClean="0"/>
              <a:t>olur. Parça değişimi, homolog kromozomlar arasındaki gen alış verişidir. Parça değişimi sayesinde </a:t>
            </a:r>
            <a:r>
              <a:rPr lang="tr-TR" dirty="0" err="1" smtClean="0"/>
              <a:t>mayoz</a:t>
            </a:r>
            <a:r>
              <a:rPr lang="tr-TR" dirty="0" smtClean="0"/>
              <a:t> sonucunda oluşacak kromozomlar anne ve babanın kromozomlarından farklı özellikte olur.</a:t>
            </a:r>
          </a:p>
          <a:p>
            <a:r>
              <a:rPr lang="tr-TR" dirty="0" smtClean="0"/>
              <a:t>Kromozomlar hücrenin ortasına dizilir.</a:t>
            </a:r>
          </a:p>
          <a:p>
            <a:r>
              <a:rPr lang="tr-TR" dirty="0" smtClean="0"/>
              <a:t>Homolog kromozom çiftleri birbirinden ayrılarak kutuplara çekilir. Böylece bölünme sonucu oluşacak her bir hücrenin kromozom sayısının yarıya inmesi sağlanmış olur.</a:t>
            </a:r>
          </a:p>
          <a:p>
            <a:r>
              <a:rPr lang="tr-TR" dirty="0" smtClean="0"/>
              <a:t>Sitoplazma bölünmesi ile hücre ortadan ikiye boğumlanır.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096"/>
            <a:ext cx="914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61228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2. </a:t>
            </a:r>
            <a:r>
              <a:rPr lang="tr-TR" sz="3200" dirty="0" err="1" smtClean="0"/>
              <a:t>Mayoz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310991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Birinci </a:t>
            </a:r>
            <a:r>
              <a:rPr lang="tr-TR" dirty="0" err="1" smtClean="0"/>
              <a:t>mayozun</a:t>
            </a:r>
            <a:r>
              <a:rPr lang="tr-TR" dirty="0" smtClean="0"/>
              <a:t> sonucunda kromozom sayısı "2n“ olan ana hücreden kromozom sayısı "n" olan iki yavru hücre oluşur.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Mayoz</a:t>
            </a:r>
            <a:r>
              <a:rPr lang="tr-TR" dirty="0" smtClean="0"/>
              <a:t> mitoza benzer. Kromozomlar hücrenin ortasına dizilir.</a:t>
            </a:r>
          </a:p>
          <a:p>
            <a:r>
              <a:rPr lang="tr-TR" dirty="0" smtClean="0"/>
              <a:t>Kromozomlar ikiye ayrılarak hücrenin kutuplarına doğru hareket eder.</a:t>
            </a:r>
          </a:p>
          <a:p>
            <a:r>
              <a:rPr lang="tr-TR" dirty="0" smtClean="0"/>
              <a:t>Sitoplazma bölünmesi sonunda her bir hücreden kromozom sayısı “n” olan iki yavru hücre oluşur. </a:t>
            </a:r>
          </a:p>
          <a:p>
            <a:r>
              <a:rPr lang="tr-TR" dirty="0" smtClean="0"/>
              <a:t>Böylece </a:t>
            </a:r>
            <a:r>
              <a:rPr lang="tr-TR" dirty="0" err="1" smtClean="0"/>
              <a:t>mayoz</a:t>
            </a:r>
            <a:r>
              <a:rPr lang="tr-TR" dirty="0" smtClean="0"/>
              <a:t> sonunda toplam dört tane "n" sayıda kromozoma sahip hücre oluşmuş olur.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Mayoz</a:t>
            </a:r>
            <a:r>
              <a:rPr lang="tr-TR" dirty="0" smtClean="0"/>
              <a:t>, bitki ve hayvanlarda üreme hücrelerinin oluşmasını sağlar. </a:t>
            </a:r>
          </a:p>
          <a:p>
            <a:r>
              <a:rPr lang="tr-TR" dirty="0" smtClean="0"/>
              <a:t>Oluşan üreme hücreleri “n” sayıda kromozom içerdiği için, döllenme sonucu oluşan zigot “2n” kromozoma sahiptir. Bu şekilde, canlılarda nesiller boyunca kromozom sayısının sabit kalması sağlanır. </a:t>
            </a:r>
          </a:p>
          <a:p>
            <a:r>
              <a:rPr lang="tr-TR" dirty="0" smtClean="0"/>
              <a:t>Ayrıca </a:t>
            </a:r>
            <a:r>
              <a:rPr lang="tr-TR" dirty="0" err="1" smtClean="0"/>
              <a:t>mayoz</a:t>
            </a:r>
            <a:r>
              <a:rPr lang="tr-TR" dirty="0" smtClean="0"/>
              <a:t> sırasında gerçekleşen parça değişiminden dolayı oluşan hücreler ana hücreden farklı genetik yapılara sahip olur. Genetik yapıdaki bu farklılık canlıların birbirinden farklı özellikler göstermesine neden olarak tür içinde çeşitliliği sağlar. </a:t>
            </a:r>
          </a:p>
          <a:p>
            <a:r>
              <a:rPr lang="tr-TR" dirty="0" smtClean="0"/>
              <a:t>Çeşitlilik, aynı türün bireylerinin kalıtsal yapısının farklı olmasıdır.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84" y="863024"/>
            <a:ext cx="8501122" cy="595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/>
              <a:t>Mitoz ile </a:t>
            </a:r>
            <a:r>
              <a:rPr lang="tr-TR" sz="3200" dirty="0" err="1" smtClean="0"/>
              <a:t>Mayoz</a:t>
            </a:r>
            <a:r>
              <a:rPr lang="tr-TR" sz="3200" dirty="0" smtClean="0"/>
              <a:t> Arasındaki Farklar</a:t>
            </a:r>
            <a:endParaRPr lang="tr-TR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b="1" i="1" dirty="0" smtClean="0">
                <a:latin typeface="Monotype Corsiva" pitchFamily="66" charset="0"/>
              </a:rPr>
              <a:t>HÜCRELERİMİZ  BİZİM  İÇİN BÖLÜNEREK  ÇOĞALIYOR,</a:t>
            </a:r>
            <a:br>
              <a:rPr lang="tr-TR" sz="4000" b="1" i="1" dirty="0" smtClean="0">
                <a:latin typeface="Monotype Corsiva" pitchFamily="66" charset="0"/>
              </a:rPr>
            </a:br>
            <a:r>
              <a:rPr lang="tr-TR" sz="4000" b="1" i="1" dirty="0" smtClean="0">
                <a:latin typeface="Monotype Corsiva" pitchFamily="66" charset="0"/>
              </a:rPr>
              <a:t>SİZ  BÖLÜNMEDEN , EKSİLMEDEN, EKSİLTMEDEN   HAYATINIZA  GÜZELLİKLER EKLEYEREK ÇOĞALIN…</a:t>
            </a:r>
          </a:p>
          <a:p>
            <a:pPr algn="ctr">
              <a:buNone/>
            </a:pPr>
            <a:r>
              <a:rPr lang="tr-TR" sz="6600" b="1" i="1" dirty="0" smtClean="0">
                <a:latin typeface="Monotype Corsiva" pitchFamily="66" charset="0"/>
              </a:rPr>
              <a:t>SİZİ SEVİYORUM.</a:t>
            </a:r>
          </a:p>
          <a:p>
            <a:pPr>
              <a:buNone/>
            </a:pPr>
            <a:endParaRPr lang="tr-TR" sz="3600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373</Words>
  <Application>Microsoft Office PowerPoint</Application>
  <PresentationFormat>Ekran Gösterisi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HÜCRE BÖLÜNMESİ ve KALITIM</vt:lpstr>
      <vt:lpstr>PowerPoint Sunusu</vt:lpstr>
      <vt:lpstr>PowerPoint Sunusu</vt:lpstr>
      <vt:lpstr>1. Mayoz</vt:lpstr>
      <vt:lpstr>2. Mayoz</vt:lpstr>
      <vt:lpstr>PowerPoint Sunusu</vt:lpstr>
      <vt:lpstr>PowerPoint Sunusu</vt:lpstr>
      <vt:lpstr>Mitoz ile Mayoz Arasındaki Farklar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BÖLÜNMESİ ve KALITIM</dc:title>
  <dc:creator>MUSTAFA</dc:creator>
  <cp:lastModifiedBy>fikret ünlü</cp:lastModifiedBy>
  <cp:revision>7</cp:revision>
  <dcterms:created xsi:type="dcterms:W3CDTF">2010-10-10T17:51:04Z</dcterms:created>
  <dcterms:modified xsi:type="dcterms:W3CDTF">2011-05-16T18:01:39Z</dcterms:modified>
</cp:coreProperties>
</file>