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65"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p:cViewPr varScale="1">
        <p:scale>
          <a:sx n="68" d="100"/>
          <a:sy n="68" d="100"/>
        </p:scale>
        <p:origin x="-58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ED4D20-084B-4EAA-9B65-6487DFA49345}" type="datetimeFigureOut">
              <a:rPr lang="tr-TR" smtClean="0"/>
              <a:pPr/>
              <a:t>16.05.2011</a:t>
            </a:fld>
            <a:endParaRPr lang="tr-TR" dirty="0"/>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D3CD92-6D6A-4020-AE6E-E466F3830E89}" type="slidenum">
              <a:rPr lang="tr-TR" smtClean="0"/>
              <a:pPr/>
              <a:t>‹#›</a:t>
            </a:fld>
            <a:endParaRPr lang="tr-TR" dirty="0"/>
          </a:p>
        </p:txBody>
      </p:sp>
    </p:spTree>
    <p:extLst>
      <p:ext uri="{BB962C8B-B14F-4D97-AF65-F5344CB8AC3E}">
        <p14:creationId xmlns:p14="http://schemas.microsoft.com/office/powerpoint/2010/main" val="2457052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FAA3090C-63E5-4E4C-8F8F-08EDCC3B14D4}"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CB69BC9-20B7-4407-86D4-1BB326BD48AC}" type="datetimeFigureOut">
              <a:rPr lang="tr-TR" smtClean="0"/>
              <a:pPr/>
              <a:t>16.05.2011</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FAA3090C-63E5-4E4C-8F8F-08EDCC3B14D4}" type="slidenum">
              <a:rPr lang="tr-TR" smtClean="0"/>
              <a:pPr/>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B69BC9-20B7-4407-86D4-1BB326BD48AC}" type="datetimeFigureOut">
              <a:rPr lang="tr-TR" smtClean="0"/>
              <a:pPr/>
              <a:t>16.05.2011</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A3090C-63E5-4E4C-8F8F-08EDCC3B14D4}" type="slidenum">
              <a:rPr lang="tr-TR" smtClean="0"/>
              <a:pPr/>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3332" y="3000372"/>
            <a:ext cx="9001156" cy="1470025"/>
          </a:xfrm>
        </p:spPr>
        <p:txBody>
          <a:bodyPr>
            <a:normAutofit/>
          </a:bodyPr>
          <a:lstStyle/>
          <a:p>
            <a:pPr algn="ctr"/>
            <a:r>
              <a:rPr lang="tr-TR" dirty="0" smtClean="0"/>
              <a:t>IŞIK</a:t>
            </a:r>
            <a:endParaRPr lang="tr-TR" dirty="0"/>
          </a:p>
        </p:txBody>
      </p:sp>
      <p:sp>
        <p:nvSpPr>
          <p:cNvPr id="3" name="2 Alt Başlık"/>
          <p:cNvSpPr>
            <a:spLocks noGrp="1"/>
          </p:cNvSpPr>
          <p:nvPr>
            <p:ph type="subTitle" idx="1"/>
          </p:nvPr>
        </p:nvSpPr>
        <p:spPr>
          <a:xfrm>
            <a:off x="1357290" y="4643446"/>
            <a:ext cx="6400800" cy="785818"/>
          </a:xfrm>
        </p:spPr>
        <p:txBody>
          <a:bodyPr>
            <a:normAutofit/>
          </a:bodyPr>
          <a:lstStyle/>
          <a:p>
            <a:pPr algn="ctr"/>
            <a:r>
              <a:rPr lang="tr-TR" sz="3600" dirty="0" smtClean="0">
                <a:solidFill>
                  <a:srgbClr val="FF0000"/>
                </a:solidFill>
              </a:rPr>
              <a:t>Mercekler</a:t>
            </a:r>
            <a:endParaRPr lang="tr-TR" sz="3600" dirty="0">
              <a:solidFill>
                <a:srgbClr val="FF0000"/>
              </a:solidFill>
            </a:endParaRPr>
          </a:p>
        </p:txBody>
      </p:sp>
      <p:pic>
        <p:nvPicPr>
          <p:cNvPr id="1026" name="Picture 2" descr="C:\Users\MUSTAFA\Desktop\strateji\LOGOMUZ.png"/>
          <p:cNvPicPr>
            <a:picLocks noChangeAspect="1" noChangeArrowheads="1"/>
          </p:cNvPicPr>
          <p:nvPr/>
        </p:nvPicPr>
        <p:blipFill>
          <a:blip r:embed="rId2" cstate="print"/>
          <a:srcRect/>
          <a:stretch>
            <a:fillRect/>
          </a:stretch>
        </p:blipFill>
        <p:spPr bwMode="auto">
          <a:xfrm>
            <a:off x="2571736" y="625102"/>
            <a:ext cx="4025908" cy="3014997"/>
          </a:xfrm>
          <a:prstGeom prst="rect">
            <a:avLst/>
          </a:prstGeom>
          <a:noFill/>
        </p:spPr>
      </p:pic>
      <p:sp>
        <p:nvSpPr>
          <p:cNvPr id="5" name="2 Alt Başlık"/>
          <p:cNvSpPr txBox="1">
            <a:spLocks/>
          </p:cNvSpPr>
          <p:nvPr/>
        </p:nvSpPr>
        <p:spPr>
          <a:xfrm>
            <a:off x="5214910" y="6143644"/>
            <a:ext cx="3929090" cy="500066"/>
          </a:xfrm>
          <a:prstGeom prst="rect">
            <a:avLst/>
          </a:prstGeom>
        </p:spPr>
        <p:txBody>
          <a:bodyPr vert="horz" lIns="0" rIns="18288">
            <a:normAutofit/>
          </a:bodyPr>
          <a:lstStyle/>
          <a:p>
            <a:pPr marL="0" marR="45720" lvl="0" indent="0" algn="ctr"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tr-TR" sz="2000" b="1" i="1" u="none" strike="noStrike" kern="1200" cap="none" spc="0" normalizeH="0" baseline="0" noProof="0" dirty="0" smtClean="0">
                <a:ln>
                  <a:noFill/>
                </a:ln>
                <a:solidFill>
                  <a:schemeClr val="bg1"/>
                </a:solidFill>
                <a:effectLst/>
                <a:uLnTx/>
                <a:uFillTx/>
                <a:latin typeface="+mn-lt"/>
                <a:ea typeface="+mn-ea"/>
                <a:cs typeface="+mn-cs"/>
              </a:rPr>
              <a:t>Mustafa ÇELİK</a:t>
            </a:r>
            <a:endParaRPr kumimoji="0" lang="tr-TR" sz="2000" b="1" i="1" u="none" strike="noStrike" kern="1200" cap="none" spc="0" normalizeH="0" baseline="0" noProof="0" dirty="0">
              <a:ln>
                <a:noFill/>
              </a:ln>
              <a:solidFill>
                <a:schemeClr val="bg1"/>
              </a:solidFill>
              <a:effectLst/>
              <a:uLnTx/>
              <a:uFillTx/>
              <a:latin typeface="+mn-lt"/>
              <a:ea typeface="+mn-ea"/>
              <a:cs typeface="+mn-cs"/>
            </a:endParaRPr>
          </a:p>
        </p:txBody>
      </p:sp>
      <p:pic>
        <p:nvPicPr>
          <p:cNvPr id="4" name="Picture 2" descr="D:\FLASH OLARAK DÜZENLENENCEK SUNULAR\özgün slayttt\77\ÜNİTE 5 IŞIK\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48435"/>
            <a:ext cx="1446507" cy="50956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500042"/>
            <a:ext cx="8229600" cy="561228"/>
          </a:xfrm>
        </p:spPr>
        <p:txBody>
          <a:bodyPr>
            <a:normAutofit/>
          </a:bodyPr>
          <a:lstStyle/>
          <a:p>
            <a:pPr algn="ctr"/>
            <a:r>
              <a:rPr lang="tr-TR" sz="3200" dirty="0" smtClean="0"/>
              <a:t>Kırılma ile Yansımanın Benzerlik ve Farklılıkları</a:t>
            </a:r>
            <a:endParaRPr lang="tr-TR" sz="3200" dirty="0"/>
          </a:p>
        </p:txBody>
      </p:sp>
      <p:sp>
        <p:nvSpPr>
          <p:cNvPr id="3" name="2 İçerik Yer Tutucusu"/>
          <p:cNvSpPr>
            <a:spLocks noGrp="1"/>
          </p:cNvSpPr>
          <p:nvPr>
            <p:ph idx="1"/>
          </p:nvPr>
        </p:nvSpPr>
        <p:spPr>
          <a:xfrm>
            <a:off x="457200" y="1571612"/>
            <a:ext cx="8229600" cy="4752988"/>
          </a:xfrm>
        </p:spPr>
        <p:txBody>
          <a:bodyPr/>
          <a:lstStyle/>
          <a:p>
            <a:r>
              <a:rPr lang="tr-TR" dirty="0" smtClean="0"/>
              <a:t>Yansıma ve kırılma olaylarında ışık doğrultusunu değiştirir.</a:t>
            </a:r>
          </a:p>
          <a:p>
            <a:r>
              <a:rPr lang="tr-TR" dirty="0" smtClean="0"/>
              <a:t>Yansıma olayında ışık ışınlarının etkileştiği yüzeyin cinsi ne olursa olsun her zaman gelme açısı yansıma açısına eşit olur. Ancak kırılma olayında maddenin cinsi, kırılma açısını etkiler. </a:t>
            </a:r>
          </a:p>
          <a:p>
            <a:r>
              <a:rPr lang="tr-TR" dirty="0" smtClean="0"/>
              <a:t>Bir ortamdan başka bir ortama dik olarak gönderilen ışık ışınları doğrultusunu değiştirmezken farklı açılar altında gönderilen ışık için gelme açısı hiçbir zaman kırılma açısına eşit olmaz.</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357298"/>
            <a:ext cx="5257808" cy="4967302"/>
          </a:xfrm>
        </p:spPr>
        <p:txBody>
          <a:bodyPr/>
          <a:lstStyle/>
          <a:p>
            <a:r>
              <a:rPr lang="tr-TR" dirty="0" smtClean="0"/>
              <a:t>Düzlem ayna gibi düzgün yansımaya sebep olan yansıtıcıların verdiği görüntüler cisimle aynı büyüklükte olur. Merceklerin kırılma olayı sonucunda verdiği görüntüler ise kimi zaman cisimden büyük, kimi zaman cisimle aynı büyüklükte, kimi zaman da cisimden küçük olur.</a:t>
            </a:r>
            <a:endParaRPr lang="tr-TR" dirty="0"/>
          </a:p>
        </p:txBody>
      </p:sp>
      <p:pic>
        <p:nvPicPr>
          <p:cNvPr id="10242" name="Picture 2" descr="C:\Users\MUSTAFA\Desktop\aynabak.jpg"/>
          <p:cNvPicPr>
            <a:picLocks noChangeAspect="1" noChangeArrowheads="1"/>
          </p:cNvPicPr>
          <p:nvPr/>
        </p:nvPicPr>
        <p:blipFill>
          <a:blip r:embed="rId2" cstate="print"/>
          <a:srcRect/>
          <a:stretch>
            <a:fillRect/>
          </a:stretch>
        </p:blipFill>
        <p:spPr bwMode="auto">
          <a:xfrm>
            <a:off x="6143636" y="1357298"/>
            <a:ext cx="2597745" cy="1714512"/>
          </a:xfrm>
          <a:prstGeom prst="rect">
            <a:avLst/>
          </a:prstGeom>
          <a:noFill/>
        </p:spPr>
      </p:pic>
      <p:pic>
        <p:nvPicPr>
          <p:cNvPr id="10243" name="Picture 3" descr="C:\Users\MUSTAFA\Desktop\imagesCA3JOBDU.jpg"/>
          <p:cNvPicPr>
            <a:picLocks noChangeAspect="1" noChangeArrowheads="1"/>
          </p:cNvPicPr>
          <p:nvPr/>
        </p:nvPicPr>
        <p:blipFill>
          <a:blip r:embed="rId3" cstate="print"/>
          <a:srcRect/>
          <a:stretch>
            <a:fillRect/>
          </a:stretch>
        </p:blipFill>
        <p:spPr bwMode="auto">
          <a:xfrm>
            <a:off x="6357950" y="3214686"/>
            <a:ext cx="2190753" cy="323284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85860"/>
            <a:ext cx="5686436" cy="5038740"/>
          </a:xfrm>
        </p:spPr>
        <p:txBody>
          <a:bodyPr>
            <a:normAutofit fontScale="92500"/>
          </a:bodyPr>
          <a:lstStyle/>
          <a:p>
            <a:r>
              <a:rPr lang="tr-TR" dirty="0" smtClean="0"/>
              <a:t>Mercekler ışığı kırarak doğrultusunu değiştirir.</a:t>
            </a:r>
          </a:p>
          <a:p>
            <a:r>
              <a:rPr lang="tr-TR" dirty="0" smtClean="0"/>
              <a:t>İnce kenarlı mercekler ışığı bir noktada toplar. İnce kenarlı merceklerin bu özelliğinden yararlanarak güneş ışınlarını kağıdın üzerinde toplayabilir ve kağıdın yanmasını sağlayabiliriz.</a:t>
            </a:r>
          </a:p>
          <a:p>
            <a:r>
              <a:rPr lang="tr-TR" dirty="0" smtClean="0"/>
              <a:t>Aynı şekilde çevreye gelişigüzel bırakılmış cam ve şişe kırıkları veya içerisinde su bulunan pet şişeler çok sıcak ve kurak iklimlerde mercek etkisi yaparak yangınlara sebep olabilir.</a:t>
            </a:r>
            <a:endParaRPr lang="tr-TR" dirty="0"/>
          </a:p>
        </p:txBody>
      </p:sp>
      <p:pic>
        <p:nvPicPr>
          <p:cNvPr id="9218" name="Picture 2"/>
          <p:cNvPicPr>
            <a:picLocks noChangeAspect="1" noChangeArrowheads="1"/>
          </p:cNvPicPr>
          <p:nvPr/>
        </p:nvPicPr>
        <p:blipFill>
          <a:blip r:embed="rId2" cstate="print"/>
          <a:srcRect/>
          <a:stretch>
            <a:fillRect/>
          </a:stretch>
        </p:blipFill>
        <p:spPr bwMode="auto">
          <a:xfrm>
            <a:off x="6429388" y="1357298"/>
            <a:ext cx="2130151" cy="2143140"/>
          </a:xfrm>
          <a:prstGeom prst="rect">
            <a:avLst/>
          </a:prstGeom>
          <a:noFill/>
          <a:ln w="9525">
            <a:noFill/>
            <a:miter lim="800000"/>
            <a:headEnd/>
            <a:tailEnd/>
          </a:ln>
        </p:spPr>
      </p:pic>
      <p:pic>
        <p:nvPicPr>
          <p:cNvPr id="9219" name="Picture 3"/>
          <p:cNvPicPr>
            <a:picLocks noChangeAspect="1" noChangeArrowheads="1"/>
          </p:cNvPicPr>
          <p:nvPr/>
        </p:nvPicPr>
        <p:blipFill>
          <a:blip r:embed="rId3" cstate="print"/>
          <a:srcRect/>
          <a:stretch>
            <a:fillRect/>
          </a:stretch>
        </p:blipFill>
        <p:spPr bwMode="auto">
          <a:xfrm>
            <a:off x="6429388" y="4000504"/>
            <a:ext cx="2152653" cy="1974256"/>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2332037"/>
            <a:ext cx="9144000" cy="4525963"/>
          </a:xfrm>
        </p:spPr>
        <p:txBody>
          <a:bodyPr>
            <a:normAutofit/>
          </a:bodyPr>
          <a:lstStyle/>
          <a:p>
            <a:pPr algn="ctr">
              <a:buNone/>
            </a:pPr>
            <a:r>
              <a:rPr lang="tr-TR" sz="4800" b="1" i="1" dirty="0" smtClean="0"/>
              <a:t>Mustafa ÇELİK</a:t>
            </a:r>
          </a:p>
          <a:p>
            <a:pPr algn="ctr">
              <a:buNone/>
            </a:pPr>
            <a:r>
              <a:rPr lang="tr-TR" sz="4800" b="1" i="1" dirty="0" smtClean="0"/>
              <a:t>Fen ve Teknoloji Öğretmeni</a:t>
            </a:r>
          </a:p>
          <a:p>
            <a:pPr algn="ctr">
              <a:buNone/>
            </a:pPr>
            <a:r>
              <a:rPr lang="tr-TR" sz="4800" b="1" i="1" dirty="0" smtClean="0"/>
              <a:t>Türk Telekom YİBO</a:t>
            </a:r>
          </a:p>
          <a:p>
            <a:pPr algn="ctr">
              <a:buNone/>
            </a:pPr>
            <a:r>
              <a:rPr lang="tr-TR" sz="4800" b="1" i="1" dirty="0" smtClean="0"/>
              <a:t>Digor/KARS</a:t>
            </a:r>
            <a:endParaRPr lang="tr-TR" sz="4800" b="1" i="1" dirty="0"/>
          </a:p>
        </p:txBody>
      </p:sp>
      <p:pic>
        <p:nvPicPr>
          <p:cNvPr id="2050" name="Picture 2" descr="C:\Users\MUSTAFA\Desktop\strateji\LOGOMUZ.png"/>
          <p:cNvPicPr>
            <a:picLocks noChangeAspect="1" noChangeArrowheads="1"/>
          </p:cNvPicPr>
          <p:nvPr/>
        </p:nvPicPr>
        <p:blipFill>
          <a:blip r:embed="rId2" cstate="print"/>
          <a:srcRect/>
          <a:stretch>
            <a:fillRect/>
          </a:stretch>
        </p:blipFill>
        <p:spPr bwMode="auto">
          <a:xfrm>
            <a:off x="2680034" y="79512"/>
            <a:ext cx="3500462" cy="2621491"/>
          </a:xfrm>
          <a:prstGeom prst="rect">
            <a:avLst/>
          </a:prstGeom>
          <a:noFill/>
        </p:spPr>
      </p:pic>
      <p:pic>
        <p:nvPicPr>
          <p:cNvPr id="2" name="Picture 2" descr="D:\FLASH OLARAK DÜZENLENENCEK SUNULAR\özgün slayttt\77\ÜNİTE 5 IŞIK\fenci.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 y="6309320"/>
            <a:ext cx="1557543" cy="5486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785794"/>
            <a:ext cx="8229600" cy="3208032"/>
          </a:xfrm>
        </p:spPr>
        <p:txBody>
          <a:bodyPr/>
          <a:lstStyle/>
          <a:p>
            <a:r>
              <a:rPr lang="tr-TR" dirty="0" smtClean="0"/>
              <a:t>Mercekler en az bir yüzü küresel olan saydam cisimlerdir. Cam veya plastik gibi saydam maddelerden yapılır. Işığı kırarak görüntü oluşturur. Verdikleri bu görüntüler cisimden büyük ya da küçük olabilir.</a:t>
            </a:r>
          </a:p>
          <a:p>
            <a:r>
              <a:rPr lang="tr-TR" dirty="0" smtClean="0"/>
              <a:t>Kenarları ortalarına göre ince olan mercekler </a:t>
            </a:r>
            <a:r>
              <a:rPr lang="tr-TR" b="1" dirty="0" smtClean="0"/>
              <a:t>ince kenarlı (yakınsak), </a:t>
            </a:r>
            <a:r>
              <a:rPr lang="tr-TR" dirty="0" smtClean="0"/>
              <a:t>kalın</a:t>
            </a:r>
            <a:r>
              <a:rPr lang="tr-TR" b="1" dirty="0" smtClean="0"/>
              <a:t> </a:t>
            </a:r>
            <a:r>
              <a:rPr lang="tr-TR" dirty="0" smtClean="0"/>
              <a:t>olanlar ise </a:t>
            </a:r>
            <a:r>
              <a:rPr lang="tr-TR" b="1" dirty="0" smtClean="0"/>
              <a:t>kalın kenarlı (ıraksak) </a:t>
            </a:r>
            <a:r>
              <a:rPr lang="tr-TR" dirty="0" smtClean="0"/>
              <a:t>mercek olarak adlandırılır.</a:t>
            </a:r>
            <a:endParaRPr lang="tr-TR" dirty="0"/>
          </a:p>
        </p:txBody>
      </p:sp>
      <p:pic>
        <p:nvPicPr>
          <p:cNvPr id="1026" name="Picture 2" descr="C:\Users\MUSTAFA\Desktop\mercekler.jpg"/>
          <p:cNvPicPr>
            <a:picLocks noChangeAspect="1" noChangeArrowheads="1"/>
          </p:cNvPicPr>
          <p:nvPr/>
        </p:nvPicPr>
        <p:blipFill>
          <a:blip r:embed="rId2" cstate="print"/>
          <a:srcRect/>
          <a:stretch>
            <a:fillRect/>
          </a:stretch>
        </p:blipFill>
        <p:spPr bwMode="auto">
          <a:xfrm>
            <a:off x="1571604" y="3817070"/>
            <a:ext cx="5857916" cy="304093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142984"/>
            <a:ext cx="4400552" cy="5286412"/>
          </a:xfrm>
        </p:spPr>
        <p:txBody>
          <a:bodyPr>
            <a:normAutofit fontScale="92500" lnSpcReduction="20000"/>
          </a:bodyPr>
          <a:lstStyle/>
          <a:p>
            <a:r>
              <a:rPr lang="tr-TR" dirty="0" smtClean="0"/>
              <a:t>İnce kenarlı mercekle baktığımızda cisimleri olduğundan </a:t>
            </a:r>
            <a:r>
              <a:rPr lang="tr-TR" u="sng" dirty="0" smtClean="0"/>
              <a:t>büyük</a:t>
            </a:r>
            <a:r>
              <a:rPr lang="tr-TR" dirty="0" smtClean="0"/>
              <a:t> görürüz. </a:t>
            </a:r>
          </a:p>
          <a:p>
            <a:r>
              <a:rPr lang="tr-TR" dirty="0" smtClean="0"/>
              <a:t>İnce kenarlı mercekler belli bir mesafede cisimlerin düz ve büyük bir görüntüsünü verdiğinden kuyumcular, antikacılar ve araştırmacılar bu mercekleri büyüteç olarak kullanırlar.</a:t>
            </a:r>
          </a:p>
          <a:p>
            <a:r>
              <a:rPr lang="tr-TR" dirty="0" smtClean="0"/>
              <a:t>Yakınsak (ince kenarlı) merceğe sonsuz uzaktan gelen paralel ışık ışınları mercekten geçerken kırılarak bir noktada toplanır ve buradan tekrar yayılır. </a:t>
            </a:r>
          </a:p>
          <a:p>
            <a:endParaRPr lang="tr-TR" dirty="0" smtClean="0"/>
          </a:p>
        </p:txBody>
      </p:sp>
      <p:pic>
        <p:nvPicPr>
          <p:cNvPr id="2050" name="Picture 2"/>
          <p:cNvPicPr>
            <a:picLocks noChangeAspect="1" noChangeArrowheads="1"/>
          </p:cNvPicPr>
          <p:nvPr/>
        </p:nvPicPr>
        <p:blipFill>
          <a:blip r:embed="rId2" cstate="print"/>
          <a:srcRect/>
          <a:stretch>
            <a:fillRect/>
          </a:stretch>
        </p:blipFill>
        <p:spPr bwMode="auto">
          <a:xfrm>
            <a:off x="5000628" y="785794"/>
            <a:ext cx="3648905" cy="2714644"/>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5286380" y="3500438"/>
            <a:ext cx="3077542" cy="286702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3857628"/>
            <a:ext cx="8229600" cy="2707966"/>
          </a:xfrm>
        </p:spPr>
        <p:txBody>
          <a:bodyPr/>
          <a:lstStyle/>
          <a:p>
            <a:r>
              <a:rPr lang="tr-TR" dirty="0" smtClean="0"/>
              <a:t>Kırılma, merceklerde iki kez gerçekleşir. İlki merceğe girişte, ikincisi ise mercekten çıkışta meydana gelir. Kırılan ışık ışınları bu iki kırılma sonucunda bir noktada toplanır. İnce kenarlı merceklerde kırılan ışınların toplandığı bu noktaya </a:t>
            </a:r>
            <a:r>
              <a:rPr lang="tr-TR" b="1" dirty="0" smtClean="0"/>
              <a:t>ince kenarlı merceğin odak noktası </a:t>
            </a:r>
            <a:r>
              <a:rPr lang="tr-TR" dirty="0" smtClean="0"/>
              <a:t>denir.</a:t>
            </a:r>
          </a:p>
          <a:p>
            <a:endParaRPr lang="tr-TR" dirty="0"/>
          </a:p>
        </p:txBody>
      </p:sp>
      <p:pic>
        <p:nvPicPr>
          <p:cNvPr id="3074" name="Picture 2"/>
          <p:cNvPicPr>
            <a:picLocks noChangeAspect="1" noChangeArrowheads="1"/>
          </p:cNvPicPr>
          <p:nvPr/>
        </p:nvPicPr>
        <p:blipFill>
          <a:blip r:embed="rId2" cstate="print"/>
          <a:srcRect/>
          <a:stretch>
            <a:fillRect/>
          </a:stretch>
        </p:blipFill>
        <p:spPr bwMode="auto">
          <a:xfrm>
            <a:off x="1142976" y="1000108"/>
            <a:ext cx="6429420" cy="272962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2071678"/>
            <a:ext cx="4471990" cy="2636528"/>
          </a:xfrm>
        </p:spPr>
        <p:txBody>
          <a:bodyPr/>
          <a:lstStyle/>
          <a:p>
            <a:r>
              <a:rPr lang="tr-TR" dirty="0" smtClean="0"/>
              <a:t>Kalın kenarlı mercekten bakıldığında etraftaki cisimlerin çoğu görülür..Ancak bu görüntüler cisimlerden </a:t>
            </a:r>
            <a:r>
              <a:rPr lang="tr-TR" u="sng" dirty="0" smtClean="0"/>
              <a:t>küçüktür.</a:t>
            </a:r>
            <a:endParaRPr lang="tr-TR" u="sng" dirty="0"/>
          </a:p>
        </p:txBody>
      </p:sp>
      <p:pic>
        <p:nvPicPr>
          <p:cNvPr id="4098" name="Picture 2"/>
          <p:cNvPicPr>
            <a:picLocks noChangeAspect="1" noChangeArrowheads="1"/>
          </p:cNvPicPr>
          <p:nvPr/>
        </p:nvPicPr>
        <p:blipFill>
          <a:blip r:embed="rId2" cstate="print"/>
          <a:srcRect/>
          <a:stretch>
            <a:fillRect/>
          </a:stretch>
        </p:blipFill>
        <p:spPr bwMode="auto">
          <a:xfrm>
            <a:off x="5072066" y="1857364"/>
            <a:ext cx="3384224" cy="2786082"/>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857232"/>
            <a:ext cx="8229600" cy="2707966"/>
          </a:xfrm>
        </p:spPr>
        <p:txBody>
          <a:bodyPr/>
          <a:lstStyle/>
          <a:p>
            <a:r>
              <a:rPr lang="tr-TR" dirty="0" smtClean="0"/>
              <a:t>Sonsuz uzaktan gelerek kalın kenarlı mercek üzerine düşen </a:t>
            </a:r>
            <a:r>
              <a:rPr lang="es-ES" dirty="0" smtClean="0"/>
              <a:t>paralel ışık ışınları bir noktadan</a:t>
            </a:r>
            <a:r>
              <a:rPr lang="tr-TR" dirty="0" smtClean="0"/>
              <a:t> çıkıyormuş gibi dağılarak kırılır. </a:t>
            </a:r>
          </a:p>
          <a:p>
            <a:r>
              <a:rPr lang="tr-TR" dirty="0" smtClean="0"/>
              <a:t>Kırılan ışınların uzantıları ışığın geldiği taraftaki bir noktada kesişir. Işık ışınlarının uzantılarının kesiştiği bu nokta, </a:t>
            </a:r>
            <a:r>
              <a:rPr lang="tr-TR" b="1" dirty="0" smtClean="0"/>
              <a:t>kalın kenarlı merceğin odak noktasıdır.</a:t>
            </a:r>
            <a:endParaRPr lang="tr-TR" dirty="0"/>
          </a:p>
        </p:txBody>
      </p:sp>
      <p:pic>
        <p:nvPicPr>
          <p:cNvPr id="5122" name="Picture 2"/>
          <p:cNvPicPr>
            <a:picLocks noChangeAspect="1" noChangeArrowheads="1"/>
          </p:cNvPicPr>
          <p:nvPr/>
        </p:nvPicPr>
        <p:blipFill>
          <a:blip r:embed="rId2" cstate="print"/>
          <a:srcRect/>
          <a:stretch>
            <a:fillRect/>
          </a:stretch>
        </p:blipFill>
        <p:spPr bwMode="auto">
          <a:xfrm>
            <a:off x="1285852" y="3643314"/>
            <a:ext cx="6334169" cy="2714644"/>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14356"/>
            <a:ext cx="8229600" cy="1707834"/>
          </a:xfrm>
        </p:spPr>
        <p:txBody>
          <a:bodyPr/>
          <a:lstStyle/>
          <a:p>
            <a:r>
              <a:rPr lang="tr-TR" dirty="0" smtClean="0"/>
              <a:t>Merceklerin büyüklüğünde bir sınırlama yoktur. Mercekler kullanılacağı yere göre uygun büyüklükte yapılabilir. Merceklerden yaygın olarak göz kusurlarının düzeltilmesinde yararlanılır.</a:t>
            </a:r>
            <a:endParaRPr lang="tr-TR" dirty="0"/>
          </a:p>
        </p:txBody>
      </p:sp>
      <p:pic>
        <p:nvPicPr>
          <p:cNvPr id="6146" name="Picture 2"/>
          <p:cNvPicPr>
            <a:picLocks noChangeAspect="1" noChangeArrowheads="1"/>
          </p:cNvPicPr>
          <p:nvPr/>
        </p:nvPicPr>
        <p:blipFill>
          <a:blip r:embed="rId2" cstate="print"/>
          <a:srcRect/>
          <a:stretch>
            <a:fillRect/>
          </a:stretch>
        </p:blipFill>
        <p:spPr bwMode="auto">
          <a:xfrm>
            <a:off x="428596" y="2500306"/>
            <a:ext cx="8223308" cy="40005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142984"/>
            <a:ext cx="5543560" cy="5357850"/>
          </a:xfrm>
        </p:spPr>
        <p:txBody>
          <a:bodyPr>
            <a:normAutofit/>
          </a:bodyPr>
          <a:lstStyle/>
          <a:p>
            <a:r>
              <a:rPr lang="tr-TR" dirty="0" smtClean="0"/>
              <a:t>Göz kusurlarının düzeltilmesinde yararlanılan gözlük veya kontak lensler de benzer görevi yerine getirir.</a:t>
            </a:r>
          </a:p>
          <a:p>
            <a:r>
              <a:rPr lang="tr-TR" u="sng" dirty="0" smtClean="0"/>
              <a:t>İnce kenarlı mercekler </a:t>
            </a:r>
            <a:r>
              <a:rPr lang="tr-TR" dirty="0" smtClean="0"/>
              <a:t>kullanılarak yapılan gözlük ve kontak lensler </a:t>
            </a:r>
            <a:r>
              <a:rPr lang="tr-TR" u="sng" dirty="0" smtClean="0"/>
              <a:t>hipermetrop</a:t>
            </a:r>
            <a:r>
              <a:rPr lang="tr-TR" dirty="0" smtClean="0"/>
              <a:t> göz kusurunu gidermede kullanılır. </a:t>
            </a:r>
          </a:p>
          <a:p>
            <a:r>
              <a:rPr lang="tr-TR" u="sng" dirty="0" smtClean="0"/>
              <a:t>Kalın kenarlı mercekler </a:t>
            </a:r>
            <a:r>
              <a:rPr lang="tr-TR" dirty="0" smtClean="0"/>
              <a:t>kullanılarak yapılan gözlük ve lensler ise </a:t>
            </a:r>
            <a:r>
              <a:rPr lang="tr-TR" u="sng" dirty="0" smtClean="0"/>
              <a:t>miyop</a:t>
            </a:r>
            <a:r>
              <a:rPr lang="tr-TR" dirty="0" smtClean="0"/>
              <a:t> göz kusurunun düzeltilmesinde kullanılır.</a:t>
            </a:r>
            <a:endParaRPr lang="tr-TR" dirty="0"/>
          </a:p>
        </p:txBody>
      </p:sp>
      <p:pic>
        <p:nvPicPr>
          <p:cNvPr id="7170" name="Picture 2" descr="C:\Users\MUSTAFA\Desktop\lens-0cee6a17-tiii.jpg"/>
          <p:cNvPicPr>
            <a:picLocks noChangeAspect="1" noChangeArrowheads="1"/>
          </p:cNvPicPr>
          <p:nvPr/>
        </p:nvPicPr>
        <p:blipFill>
          <a:blip r:embed="rId2" cstate="print"/>
          <a:srcRect/>
          <a:stretch>
            <a:fillRect/>
          </a:stretch>
        </p:blipFill>
        <p:spPr bwMode="auto">
          <a:xfrm>
            <a:off x="6357950" y="1571612"/>
            <a:ext cx="2482856" cy="1932456"/>
          </a:xfrm>
          <a:prstGeom prst="rect">
            <a:avLst/>
          </a:prstGeom>
          <a:noFill/>
        </p:spPr>
      </p:pic>
      <p:pic>
        <p:nvPicPr>
          <p:cNvPr id="7171" name="Picture 3" descr="C:\Users\MUSTAFA\Desktop\gozluk.gif"/>
          <p:cNvPicPr>
            <a:picLocks noChangeAspect="1" noChangeArrowheads="1"/>
          </p:cNvPicPr>
          <p:nvPr/>
        </p:nvPicPr>
        <p:blipFill>
          <a:blip r:embed="rId3" cstate="print"/>
          <a:srcRect/>
          <a:stretch>
            <a:fillRect/>
          </a:stretch>
        </p:blipFill>
        <p:spPr bwMode="auto">
          <a:xfrm>
            <a:off x="5762628" y="3857628"/>
            <a:ext cx="3381372" cy="214717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MUSTAFA\Desktop\Teleskop-icad%25C4%25B1.jpg"/>
          <p:cNvPicPr>
            <a:picLocks noChangeAspect="1" noChangeArrowheads="1"/>
          </p:cNvPicPr>
          <p:nvPr/>
        </p:nvPicPr>
        <p:blipFill>
          <a:blip r:embed="rId2" cstate="print"/>
          <a:srcRect/>
          <a:stretch>
            <a:fillRect/>
          </a:stretch>
        </p:blipFill>
        <p:spPr bwMode="auto">
          <a:xfrm>
            <a:off x="5581650" y="857232"/>
            <a:ext cx="3562350" cy="5715000"/>
          </a:xfrm>
          <a:prstGeom prst="rect">
            <a:avLst/>
          </a:prstGeom>
          <a:noFill/>
        </p:spPr>
      </p:pic>
      <p:sp>
        <p:nvSpPr>
          <p:cNvPr id="3" name="2 İçerik Yer Tutucusu"/>
          <p:cNvSpPr>
            <a:spLocks noGrp="1"/>
          </p:cNvSpPr>
          <p:nvPr>
            <p:ph idx="1"/>
          </p:nvPr>
        </p:nvSpPr>
        <p:spPr>
          <a:xfrm>
            <a:off x="214282" y="500042"/>
            <a:ext cx="5572164" cy="6143668"/>
          </a:xfrm>
        </p:spPr>
        <p:txBody>
          <a:bodyPr>
            <a:normAutofit fontScale="85000" lnSpcReduction="10000"/>
          </a:bodyPr>
          <a:lstStyle/>
          <a:p>
            <a:r>
              <a:rPr lang="tr-TR" dirty="0" smtClean="0"/>
              <a:t>Mikroskop, teleskop ve dürbün gibi </a:t>
            </a:r>
            <a:r>
              <a:rPr lang="pt-BR" dirty="0" smtClean="0"/>
              <a:t>araçlar gözlem ve inceleme araçlarıdır.</a:t>
            </a:r>
          </a:p>
          <a:p>
            <a:r>
              <a:rPr lang="tr-TR" dirty="0" smtClean="0"/>
              <a:t>Bu araçlarda birden fazla mercekten meydana gelen mercek sistemi mevcuttur. </a:t>
            </a:r>
          </a:p>
          <a:p>
            <a:r>
              <a:rPr lang="tr-TR" dirty="0" smtClean="0"/>
              <a:t>Örneğin basit bir mercekli teleskopta; bir uçta büyük odak uzaklığına sahip ince kenarlı mercek olan objektif bulunurken, gözlemcinin baktığı tarafta daha küçük odak uzaklığına sahip ince kenarlı bir mercek olan oküler bulunur. </a:t>
            </a:r>
          </a:p>
          <a:p>
            <a:r>
              <a:rPr lang="tr-TR" dirty="0" smtClean="0"/>
              <a:t>Objektif mercek iç içe geçmiş kızaklı sistemle hareket ettirilip ayarlanarak uzak bir cisimden gelen ışık ışınlarını toplar ve net bir görüntü oluşturur. </a:t>
            </a:r>
          </a:p>
          <a:p>
            <a:r>
              <a:rPr lang="tr-TR" dirty="0" smtClean="0"/>
              <a:t>Bu görüntüden gelen ışınlar okülerden geçerken kırılarak paralel hâle gelir. Okülerden bakıldığında ışığın kırıldığı fark edilmez. Ancak cisimler çıplak gözle göründüklerinden daha büyük görünür.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798</TotalTime>
  <Words>567</Words>
  <Application>Microsoft Office PowerPoint</Application>
  <PresentationFormat>Ekran Gösterisi (4:3)</PresentationFormat>
  <Paragraphs>33</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Akış</vt:lpstr>
      <vt:lpstr>IŞIK</vt:lpstr>
      <vt:lpstr>PowerPoint Sunusu</vt:lpstr>
      <vt:lpstr>PowerPoint Sunusu</vt:lpstr>
      <vt:lpstr>PowerPoint Sunusu</vt:lpstr>
      <vt:lpstr>PowerPoint Sunusu</vt:lpstr>
      <vt:lpstr>PowerPoint Sunusu</vt:lpstr>
      <vt:lpstr>PowerPoint Sunusu</vt:lpstr>
      <vt:lpstr>PowerPoint Sunusu</vt:lpstr>
      <vt:lpstr>PowerPoint Sunusu</vt:lpstr>
      <vt:lpstr>Kırılma ile Yansımanın Benzerlik ve Farklılıkları</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HÜCRE BÖLÜNMESİ VE KALITIM</dc:title>
  <dc:creator>MUSTAFA</dc:creator>
  <cp:lastModifiedBy>fikret ünlü</cp:lastModifiedBy>
  <cp:revision>107</cp:revision>
  <dcterms:created xsi:type="dcterms:W3CDTF">2010-10-17T16:29:05Z</dcterms:created>
  <dcterms:modified xsi:type="dcterms:W3CDTF">2011-05-16T17:55:45Z</dcterms:modified>
</cp:coreProperties>
</file>