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6" r:id="rId3"/>
    <p:sldId id="267" r:id="rId4"/>
    <p:sldId id="268" r:id="rId5"/>
    <p:sldId id="269" r:id="rId6"/>
    <p:sldId id="270" r:id="rId7"/>
    <p:sldId id="271" r:id="rId8"/>
    <p:sldId id="272"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AA3090C-63E5-4E4C-8F8F-08EDCC3B14D4}"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B69BC9-20B7-4407-86D4-1BB326BD48AC}" type="datetimeFigureOut">
              <a:rPr lang="tr-TR" smtClean="0"/>
              <a:pPr/>
              <a:t>16.05.2011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A3090C-63E5-4E4C-8F8F-08EDCC3B14D4}"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3332" y="3000372"/>
            <a:ext cx="9001156" cy="1470025"/>
          </a:xfrm>
        </p:spPr>
        <p:txBody>
          <a:bodyPr>
            <a:normAutofit/>
          </a:bodyPr>
          <a:lstStyle/>
          <a:p>
            <a:pPr algn="ctr"/>
            <a:r>
              <a:rPr lang="tr-TR" dirty="0" smtClean="0"/>
              <a:t>SES</a:t>
            </a:r>
            <a:endParaRPr lang="tr-TR" dirty="0"/>
          </a:p>
        </p:txBody>
      </p:sp>
      <p:sp>
        <p:nvSpPr>
          <p:cNvPr id="3" name="2 Alt Başlık"/>
          <p:cNvSpPr>
            <a:spLocks noGrp="1"/>
          </p:cNvSpPr>
          <p:nvPr>
            <p:ph type="subTitle" idx="1"/>
          </p:nvPr>
        </p:nvSpPr>
        <p:spPr>
          <a:xfrm>
            <a:off x="1357290" y="4643446"/>
            <a:ext cx="6400800" cy="785818"/>
          </a:xfrm>
        </p:spPr>
        <p:txBody>
          <a:bodyPr>
            <a:normAutofit/>
          </a:bodyPr>
          <a:lstStyle/>
          <a:p>
            <a:pPr algn="ctr"/>
            <a:r>
              <a:rPr lang="tr-TR" sz="3600" dirty="0" smtClean="0">
                <a:solidFill>
                  <a:srgbClr val="FF0000"/>
                </a:solidFill>
              </a:rPr>
              <a:t>Müzik ve Fen</a:t>
            </a:r>
            <a:endParaRPr lang="tr-TR" sz="3600" dirty="0">
              <a:solidFill>
                <a:srgbClr val="FF0000"/>
              </a:solidFill>
            </a:endParaRPr>
          </a:p>
        </p:txBody>
      </p:sp>
      <p:pic>
        <p:nvPicPr>
          <p:cNvPr id="1026" name="Picture 2" descr="C:\Users\MUSTAFA\Desktop\strateji\LOGOMUZ.png"/>
          <p:cNvPicPr>
            <a:picLocks noChangeAspect="1" noChangeArrowheads="1"/>
          </p:cNvPicPr>
          <p:nvPr/>
        </p:nvPicPr>
        <p:blipFill>
          <a:blip r:embed="rId2" cstate="print"/>
          <a:srcRect/>
          <a:stretch>
            <a:fillRect/>
          </a:stretch>
        </p:blipFill>
        <p:spPr bwMode="auto">
          <a:xfrm>
            <a:off x="2571736" y="214290"/>
            <a:ext cx="4025908" cy="3014997"/>
          </a:xfrm>
          <a:prstGeom prst="rect">
            <a:avLst/>
          </a:prstGeom>
          <a:noFill/>
        </p:spPr>
      </p:pic>
      <p:sp>
        <p:nvSpPr>
          <p:cNvPr id="5" name="2 Alt Başlık"/>
          <p:cNvSpPr txBox="1">
            <a:spLocks/>
          </p:cNvSpPr>
          <p:nvPr/>
        </p:nvSpPr>
        <p:spPr>
          <a:xfrm>
            <a:off x="5214910" y="6143644"/>
            <a:ext cx="3929090" cy="500066"/>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000" b="1" i="1" u="none" strike="noStrike" kern="1200" cap="none" spc="0" normalizeH="0" baseline="0" noProof="0" dirty="0" smtClean="0">
                <a:ln>
                  <a:noFill/>
                </a:ln>
                <a:solidFill>
                  <a:schemeClr val="bg1"/>
                </a:solidFill>
                <a:effectLst/>
                <a:uLnTx/>
                <a:uFillTx/>
                <a:latin typeface="+mn-lt"/>
                <a:ea typeface="+mn-ea"/>
                <a:cs typeface="+mn-cs"/>
              </a:rPr>
              <a:t>Mustafa ÇELİK</a:t>
            </a:r>
            <a:endParaRPr kumimoji="0" lang="tr-TR" sz="2000" b="1" i="1" u="none" strike="noStrike" kern="1200" cap="none" spc="0" normalizeH="0" baseline="0" noProof="0" dirty="0">
              <a:ln>
                <a:noFill/>
              </a:ln>
              <a:solidFill>
                <a:schemeClr val="bg1"/>
              </a:solidFill>
              <a:effectLst/>
              <a:uLnTx/>
              <a:uFillTx/>
              <a:latin typeface="+mn-lt"/>
              <a:ea typeface="+mn-ea"/>
              <a:cs typeface="+mn-cs"/>
            </a:endParaRPr>
          </a:p>
        </p:txBody>
      </p:sp>
      <p:pic>
        <p:nvPicPr>
          <p:cNvPr id="4" name="Picture 2" descr="D:\FLASH OLARAK DÜZENLENENCEK SUNULAR\özgün slayttt\88\ÜNİTE 4 SES\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291281"/>
            <a:ext cx="1608751" cy="5667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3357562"/>
            <a:ext cx="8229600" cy="928694"/>
          </a:xfrm>
        </p:spPr>
        <p:txBody>
          <a:bodyPr/>
          <a:lstStyle/>
          <a:p>
            <a:r>
              <a:rPr lang="tr-TR" dirty="0" smtClean="0"/>
              <a:t>Müzik, rastgele değil belli frekanslardaki seslerden oluşur.</a:t>
            </a:r>
            <a:endParaRPr lang="tr-TR" dirty="0"/>
          </a:p>
        </p:txBody>
      </p:sp>
      <p:pic>
        <p:nvPicPr>
          <p:cNvPr id="1026" name="Picture 2"/>
          <p:cNvPicPr>
            <a:picLocks noChangeAspect="1" noChangeArrowheads="1"/>
          </p:cNvPicPr>
          <p:nvPr/>
        </p:nvPicPr>
        <p:blipFill>
          <a:blip r:embed="rId2" cstate="print"/>
          <a:srcRect/>
          <a:stretch>
            <a:fillRect/>
          </a:stretch>
        </p:blipFill>
        <p:spPr bwMode="auto">
          <a:xfrm>
            <a:off x="428596" y="571480"/>
            <a:ext cx="8286808" cy="266405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428596" y="4357694"/>
            <a:ext cx="8407889" cy="2214578"/>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6043626" cy="5467368"/>
          </a:xfrm>
        </p:spPr>
        <p:txBody>
          <a:bodyPr>
            <a:normAutofit/>
          </a:bodyPr>
          <a:lstStyle/>
          <a:p>
            <a:r>
              <a:rPr lang="tr-TR" dirty="0" smtClean="0"/>
              <a:t>Müzisyenler kalın sesi ‘pes’ ince sesi ‘tiz’ olarak adlandırırlar.</a:t>
            </a:r>
          </a:p>
          <a:p>
            <a:r>
              <a:rPr lang="tr-TR" dirty="0" smtClean="0"/>
              <a:t>Bir kemanın telleri sırasıyla "sol", "re", "la" ve "mi" seslerini verecek şekilde akort edilir. Öteki notalara ait sesler ise, diğer telli çalgılarda olduğu gibi müzisyenin tellerin üzerine parmaklarıyla basarak telin uzunluğunu değiştirmesiyle elde edilir. Aynı zamanda keman akort edilirken tellerin gerginliği kemanın sapındaki mandallar yardımıyla ayarlanarak telin doğru frekansta titreşmesi sağlanır.</a:t>
            </a:r>
            <a:endParaRPr lang="tr-TR" dirty="0"/>
          </a:p>
        </p:txBody>
      </p:sp>
      <p:pic>
        <p:nvPicPr>
          <p:cNvPr id="2050" name="Picture 2"/>
          <p:cNvPicPr>
            <a:picLocks noChangeAspect="1" noChangeArrowheads="1"/>
          </p:cNvPicPr>
          <p:nvPr/>
        </p:nvPicPr>
        <p:blipFill>
          <a:blip r:embed="rId2" cstate="print"/>
          <a:srcRect/>
          <a:stretch>
            <a:fillRect/>
          </a:stretch>
        </p:blipFill>
        <p:spPr bwMode="auto">
          <a:xfrm>
            <a:off x="6858016" y="1500174"/>
            <a:ext cx="1704975" cy="441007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00108"/>
            <a:ext cx="5686436" cy="5857892"/>
          </a:xfrm>
        </p:spPr>
        <p:txBody>
          <a:bodyPr>
            <a:normAutofit fontScale="92500"/>
          </a:bodyPr>
          <a:lstStyle/>
          <a:p>
            <a:r>
              <a:rPr lang="tr-TR" dirty="0" smtClean="0"/>
              <a:t>Tel kadar gövde de önemlidir. Telin titreşimi gövdeye aktarılır. Geniş yüzeyli gövde titreştiğinde havayı da titreştirir ve ses duyulur hâle gelir. Telli çalgıların hemen hepsinde benzer yapıda teller kullanılmasına rağmen, bunların çıkardıkları sesler çoğunlukla farklıdır. Çünkü bir müzik aletinin sesini belirleyen en önemli etken gövdenin yapısıdır. Çalgıların gövde yapısı ve gövde yapımında kullanılan malzemeleri birbirinden farklıdır. Çalgılarda farklı malzeme kullanılması, gövdenin biraz farklı biçimlendirilmesi bile sesi önemli ölçüde etkiler.</a:t>
            </a:r>
            <a:endParaRPr lang="tr-TR" dirty="0"/>
          </a:p>
        </p:txBody>
      </p:sp>
      <p:pic>
        <p:nvPicPr>
          <p:cNvPr id="4" name="Picture 2"/>
          <p:cNvPicPr>
            <a:picLocks noChangeAspect="1" noChangeArrowheads="1"/>
          </p:cNvPicPr>
          <p:nvPr/>
        </p:nvPicPr>
        <p:blipFill>
          <a:blip r:embed="rId2" cstate="print"/>
          <a:srcRect/>
          <a:stretch>
            <a:fillRect/>
          </a:stretch>
        </p:blipFill>
        <p:spPr bwMode="auto">
          <a:xfrm>
            <a:off x="6858016" y="1500174"/>
            <a:ext cx="1704975" cy="441007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714356"/>
            <a:ext cx="8229600" cy="632666"/>
          </a:xfrm>
        </p:spPr>
        <p:txBody>
          <a:bodyPr>
            <a:normAutofit/>
          </a:bodyPr>
          <a:lstStyle/>
          <a:p>
            <a:pPr algn="ctr"/>
            <a:r>
              <a:rPr lang="tr-TR" sz="3200" dirty="0" smtClean="0"/>
              <a:t>Üflemeli Müzik Aletleri</a:t>
            </a:r>
            <a:endParaRPr lang="tr-TR" sz="3200" dirty="0"/>
          </a:p>
        </p:txBody>
      </p:sp>
      <p:sp>
        <p:nvSpPr>
          <p:cNvPr id="3" name="2 İçerik Yer Tutucusu"/>
          <p:cNvSpPr>
            <a:spLocks noGrp="1"/>
          </p:cNvSpPr>
          <p:nvPr>
            <p:ph idx="1"/>
          </p:nvPr>
        </p:nvSpPr>
        <p:spPr>
          <a:xfrm>
            <a:off x="285720" y="1643050"/>
            <a:ext cx="5900750" cy="4681550"/>
          </a:xfrm>
        </p:spPr>
        <p:txBody>
          <a:bodyPr/>
          <a:lstStyle/>
          <a:p>
            <a:r>
              <a:rPr lang="tr-TR" dirty="0" smtClean="0"/>
              <a:t>Klarnete üflendiğinde ağızlığı titrer ve bu titreşim klarnetin içindeki havanın titreşmesine neden olur. Ağızlık delikli bir tüpe bağlıdır. Müzisyen delikleri açıp kapayarak tüp içindeki havanın titreşimini değiştirerek farklı notalarda ses oluşmasını sağlar.</a:t>
            </a:r>
            <a:endParaRPr lang="tr-TR" dirty="0"/>
          </a:p>
        </p:txBody>
      </p:sp>
      <p:pic>
        <p:nvPicPr>
          <p:cNvPr id="3074" name="Picture 2"/>
          <p:cNvPicPr>
            <a:picLocks noChangeAspect="1" noChangeArrowheads="1"/>
          </p:cNvPicPr>
          <p:nvPr/>
        </p:nvPicPr>
        <p:blipFill>
          <a:blip r:embed="rId2" cstate="print"/>
          <a:srcRect/>
          <a:stretch>
            <a:fillRect/>
          </a:stretch>
        </p:blipFill>
        <p:spPr bwMode="auto">
          <a:xfrm>
            <a:off x="6429387" y="1500174"/>
            <a:ext cx="2396285" cy="3071834"/>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500042"/>
            <a:ext cx="8229600" cy="4389120"/>
          </a:xfrm>
        </p:spPr>
        <p:txBody>
          <a:bodyPr>
            <a:normAutofit lnSpcReduction="10000"/>
          </a:bodyPr>
          <a:lstStyle/>
          <a:p>
            <a:r>
              <a:rPr lang="tr-TR" dirty="0" smtClean="0"/>
              <a:t>Trompet ve trombon gibi üflemeli çalgıların titreşen ağızlıkları yoktur. Müzisyen havayı doğrudan çalgının içine üfler ve titreşim oluşturur. </a:t>
            </a:r>
          </a:p>
          <a:p>
            <a:r>
              <a:rPr lang="tr-TR" dirty="0" smtClean="0"/>
              <a:t>Trompette havanın titreşimini kontrol etmek için </a:t>
            </a:r>
            <a:r>
              <a:rPr lang="tr-TR" dirty="0" err="1" smtClean="0"/>
              <a:t>subaplar</a:t>
            </a:r>
            <a:r>
              <a:rPr lang="tr-TR" dirty="0" smtClean="0"/>
              <a:t> vardır. </a:t>
            </a:r>
          </a:p>
          <a:p>
            <a:r>
              <a:rPr lang="tr-TR" dirty="0" smtClean="0"/>
              <a:t>Trombonda ise içinde hava bulunan boru uzunluğunu değiştirerek istenilen sesi elde etmeye yarayan bir sürgü bulunur. </a:t>
            </a:r>
          </a:p>
          <a:p>
            <a:r>
              <a:rPr lang="tr-TR" dirty="0" smtClean="0"/>
              <a:t>Borazanda ise müzisyenler </a:t>
            </a:r>
            <a:r>
              <a:rPr lang="tr-TR" dirty="0" err="1" smtClean="0"/>
              <a:t>subap</a:t>
            </a:r>
            <a:r>
              <a:rPr lang="tr-TR" dirty="0" smtClean="0"/>
              <a:t> kullanmazlar. Nefeslerini kullanarak farklı notaların oluşmasını sağlarlar.</a:t>
            </a:r>
            <a:endParaRPr lang="tr-TR" dirty="0"/>
          </a:p>
        </p:txBody>
      </p:sp>
      <p:pic>
        <p:nvPicPr>
          <p:cNvPr id="4098" name="Picture 2"/>
          <p:cNvPicPr>
            <a:picLocks noChangeAspect="1" noChangeArrowheads="1"/>
          </p:cNvPicPr>
          <p:nvPr/>
        </p:nvPicPr>
        <p:blipFill>
          <a:blip r:embed="rId2" cstate="print"/>
          <a:srcRect/>
          <a:stretch>
            <a:fillRect/>
          </a:stretch>
        </p:blipFill>
        <p:spPr bwMode="auto">
          <a:xfrm>
            <a:off x="759281" y="4857760"/>
            <a:ext cx="7599217" cy="164307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1142984"/>
            <a:ext cx="3257544" cy="3500462"/>
          </a:xfrm>
        </p:spPr>
        <p:txBody>
          <a:bodyPr/>
          <a:lstStyle/>
          <a:p>
            <a:r>
              <a:rPr lang="tr-TR" dirty="0" smtClean="0"/>
              <a:t>Büyük müzik aletleri genellikle düşük frekanslı sesler üretirken küçük müzik aletleri yüksek frekanslı sesler üretir.</a:t>
            </a:r>
            <a:endParaRPr lang="tr-TR" dirty="0"/>
          </a:p>
        </p:txBody>
      </p:sp>
      <p:pic>
        <p:nvPicPr>
          <p:cNvPr id="5122" name="Picture 2"/>
          <p:cNvPicPr>
            <a:picLocks noChangeAspect="1" noChangeArrowheads="1"/>
          </p:cNvPicPr>
          <p:nvPr/>
        </p:nvPicPr>
        <p:blipFill>
          <a:blip r:embed="rId2" cstate="print"/>
          <a:srcRect/>
          <a:stretch>
            <a:fillRect/>
          </a:stretch>
        </p:blipFill>
        <p:spPr bwMode="auto">
          <a:xfrm>
            <a:off x="3786182" y="1000108"/>
            <a:ext cx="5070057" cy="3286148"/>
          </a:xfrm>
          <a:prstGeom prst="rect">
            <a:avLst/>
          </a:prstGeom>
          <a:noFill/>
          <a:ln w="9525">
            <a:noFill/>
            <a:miter lim="800000"/>
            <a:headEnd/>
            <a:tailEnd/>
          </a:ln>
        </p:spPr>
      </p:pic>
      <p:sp>
        <p:nvSpPr>
          <p:cNvPr id="5" name="2 İçerik Yer Tutucusu"/>
          <p:cNvSpPr txBox="1">
            <a:spLocks/>
          </p:cNvSpPr>
          <p:nvPr/>
        </p:nvSpPr>
        <p:spPr>
          <a:xfrm>
            <a:off x="357158" y="4786298"/>
            <a:ext cx="8501122" cy="1500222"/>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lang="tr-TR" sz="2600" dirty="0" smtClean="0"/>
              <a:t>Japonya'da </a:t>
            </a:r>
            <a:r>
              <a:rPr lang="tr-TR" sz="2600" dirty="0" err="1" smtClean="0"/>
              <a:t>fuye</a:t>
            </a:r>
            <a:r>
              <a:rPr lang="tr-TR" sz="2600" dirty="0" smtClean="0"/>
              <a:t>, Güney Afrika'da </a:t>
            </a:r>
            <a:r>
              <a:rPr lang="tr-TR" sz="2600" dirty="0" err="1" smtClean="0"/>
              <a:t>naka</a:t>
            </a:r>
            <a:r>
              <a:rPr lang="tr-TR" sz="2600" dirty="0" smtClean="0"/>
              <a:t> ya </a:t>
            </a:r>
            <a:r>
              <a:rPr lang="tr-TR" sz="2600" dirty="0" err="1" smtClean="0"/>
              <a:t>letlake</a:t>
            </a:r>
            <a:r>
              <a:rPr lang="tr-TR" sz="2600" dirty="0" smtClean="0"/>
              <a:t>, Çin'de </a:t>
            </a:r>
            <a:r>
              <a:rPr lang="tr-TR" sz="2600" dirty="0" err="1" smtClean="0"/>
              <a:t>di</a:t>
            </a:r>
            <a:r>
              <a:rPr lang="tr-TR" sz="2600" dirty="0" smtClean="0"/>
              <a:t> </a:t>
            </a:r>
            <a:r>
              <a:rPr lang="tr-TR" sz="2600" dirty="0" err="1" smtClean="0"/>
              <a:t>dizu</a:t>
            </a:r>
            <a:r>
              <a:rPr lang="tr-TR" sz="2600" dirty="0" smtClean="0"/>
              <a:t>, bizim sık olarak kullandığımız flütü ifade etmektedir.</a:t>
            </a:r>
            <a:endParaRPr kumimoji="0" lang="tr-TR"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noChangeArrowheads="1"/>
          </p:cNvPicPr>
          <p:nvPr/>
        </p:nvPicPr>
        <p:blipFill>
          <a:blip r:embed="rId2" cstate="print"/>
          <a:srcRect/>
          <a:stretch>
            <a:fillRect/>
          </a:stretch>
        </p:blipFill>
        <p:spPr bwMode="auto">
          <a:xfrm>
            <a:off x="6357950" y="1643050"/>
            <a:ext cx="2552039" cy="3643314"/>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214282" y="4295775"/>
            <a:ext cx="2409825" cy="2562225"/>
          </a:xfrm>
          <a:prstGeom prst="rect">
            <a:avLst/>
          </a:prstGeom>
          <a:noFill/>
          <a:ln w="9525">
            <a:noFill/>
            <a:miter lim="800000"/>
            <a:headEnd/>
            <a:tailEnd/>
          </a:ln>
        </p:spPr>
      </p:pic>
      <p:pic>
        <p:nvPicPr>
          <p:cNvPr id="4" name="Picture 5"/>
          <p:cNvPicPr>
            <a:picLocks noChangeAspect="1" noChangeArrowheads="1"/>
          </p:cNvPicPr>
          <p:nvPr/>
        </p:nvPicPr>
        <p:blipFill>
          <a:blip r:embed="rId4" cstate="print"/>
          <a:srcRect/>
          <a:stretch>
            <a:fillRect/>
          </a:stretch>
        </p:blipFill>
        <p:spPr bwMode="auto">
          <a:xfrm rot="1479990">
            <a:off x="3533322" y="3826288"/>
            <a:ext cx="1866900" cy="2962275"/>
          </a:xfrm>
          <a:prstGeom prst="rect">
            <a:avLst/>
          </a:prstGeom>
          <a:noFill/>
          <a:ln w="9525">
            <a:noFill/>
            <a:miter lim="800000"/>
            <a:headEnd/>
            <a:tailEnd/>
          </a:ln>
        </p:spPr>
      </p:pic>
      <p:sp>
        <p:nvSpPr>
          <p:cNvPr id="3" name="2 İçerik Yer Tutucusu"/>
          <p:cNvSpPr>
            <a:spLocks noGrp="1"/>
          </p:cNvSpPr>
          <p:nvPr>
            <p:ph idx="1"/>
          </p:nvPr>
        </p:nvSpPr>
        <p:spPr>
          <a:xfrm>
            <a:off x="571472" y="857232"/>
            <a:ext cx="5786478" cy="4000528"/>
          </a:xfrm>
        </p:spPr>
        <p:txBody>
          <a:bodyPr>
            <a:normAutofit/>
          </a:bodyPr>
          <a:lstStyle/>
          <a:p>
            <a:r>
              <a:rPr lang="tr-TR" dirty="0" smtClean="0"/>
              <a:t>Üflemeli müzik aletlerinde enstrümanın içindeki hava sütununun boyu; vurmalı müzik aletlerinde enstrümanın derisinin kalınlığı, gerginliği ve yüzey alanı; telli müzik aletlerinde ise tellerin kesiti, gerginliği ve boyu çıkan sesleri değiştirerek seslerin birbirinden farklı olmasını sağlar.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332037"/>
            <a:ext cx="9144000" cy="4525963"/>
          </a:xfrm>
        </p:spPr>
        <p:txBody>
          <a:bodyPr>
            <a:normAutofit/>
          </a:bodyPr>
          <a:lstStyle/>
          <a:p>
            <a:pPr algn="ctr">
              <a:buNone/>
            </a:pPr>
            <a:r>
              <a:rPr lang="tr-TR" sz="4800" b="1" i="1" dirty="0" smtClean="0"/>
              <a:t>Mustafa ÇELİK</a:t>
            </a:r>
          </a:p>
          <a:p>
            <a:pPr algn="ctr">
              <a:buNone/>
            </a:pPr>
            <a:r>
              <a:rPr lang="tr-TR" sz="4800" b="1" i="1" dirty="0" smtClean="0"/>
              <a:t>Fen ve Teknoloji Öğretmeni</a:t>
            </a:r>
          </a:p>
          <a:p>
            <a:pPr algn="ctr">
              <a:buNone/>
            </a:pPr>
            <a:r>
              <a:rPr lang="tr-TR" sz="4800" b="1" i="1" dirty="0" smtClean="0"/>
              <a:t>Türk Telekom YİBO</a:t>
            </a:r>
          </a:p>
          <a:p>
            <a:pPr algn="ctr">
              <a:buNone/>
            </a:pPr>
            <a:r>
              <a:rPr lang="tr-TR" sz="4800" b="1" i="1" dirty="0" smtClean="0"/>
              <a:t>Digor/KARS</a:t>
            </a:r>
            <a:endParaRPr lang="tr-TR" sz="4800" b="1" i="1" dirty="0"/>
          </a:p>
        </p:txBody>
      </p:sp>
      <p:pic>
        <p:nvPicPr>
          <p:cNvPr id="2050" name="Picture 2" descr="C:\Users\MUSTAFA\Desktop\strateji\LOGOMUZ.png"/>
          <p:cNvPicPr>
            <a:picLocks noChangeAspect="1" noChangeArrowheads="1"/>
          </p:cNvPicPr>
          <p:nvPr/>
        </p:nvPicPr>
        <p:blipFill>
          <a:blip r:embed="rId2" cstate="print"/>
          <a:srcRect/>
          <a:stretch>
            <a:fillRect/>
          </a:stretch>
        </p:blipFill>
        <p:spPr bwMode="auto">
          <a:xfrm>
            <a:off x="2680034" y="79512"/>
            <a:ext cx="3500462" cy="2621491"/>
          </a:xfrm>
          <a:prstGeom prst="rect">
            <a:avLst/>
          </a:prstGeom>
          <a:noFill/>
        </p:spPr>
      </p:pic>
      <p:pic>
        <p:nvPicPr>
          <p:cNvPr id="2" name="Picture 2" descr="D:\FLASH OLARAK DÜZENLENENCEK SUNULAR\özgün slayttt\88\ÜNİTE 4 SES\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09320"/>
            <a:ext cx="1557543" cy="5486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275</TotalTime>
  <Words>354</Words>
  <Application>Microsoft Office PowerPoint</Application>
  <PresentationFormat>Ekran Gösterisi (4:3)</PresentationFormat>
  <Paragraphs>20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SES</vt:lpstr>
      <vt:lpstr>PowerPoint Sunusu</vt:lpstr>
      <vt:lpstr>PowerPoint Sunusu</vt:lpstr>
      <vt:lpstr>PowerPoint Sunusu</vt:lpstr>
      <vt:lpstr>Üflemeli Müzik Aletleri</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HÜCRE BÖLÜNMESİ VE KALITIM</dc:title>
  <dc:creator>MUSTAFA</dc:creator>
  <cp:lastModifiedBy>fikret ünlü</cp:lastModifiedBy>
  <cp:revision>43</cp:revision>
  <dcterms:created xsi:type="dcterms:W3CDTF">2010-10-17T16:29:05Z</dcterms:created>
  <dcterms:modified xsi:type="dcterms:W3CDTF">2011-05-16T18:08:59Z</dcterms:modified>
</cp:coreProperties>
</file>