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78" r:id="rId5"/>
    <p:sldId id="261" r:id="rId6"/>
    <p:sldId id="279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80" r:id="rId17"/>
    <p:sldId id="281" r:id="rId18"/>
    <p:sldId id="271" r:id="rId19"/>
    <p:sldId id="272" r:id="rId20"/>
    <p:sldId id="282" r:id="rId21"/>
    <p:sldId id="257" r:id="rId22"/>
    <p:sldId id="273" r:id="rId23"/>
    <p:sldId id="274" r:id="rId24"/>
    <p:sldId id="275" r:id="rId25"/>
    <p:sldId id="276" r:id="rId26"/>
    <p:sldId id="277" r:id="rId27"/>
    <p:sldId id="283" r:id="rId28"/>
    <p:sldId id="284" r:id="rId29"/>
    <p:sldId id="285" r:id="rId30"/>
    <p:sldId id="258" r:id="rId31"/>
  </p:sldIdLst>
  <p:sldSz cx="9144000" cy="6858000" type="screen4x3"/>
  <p:notesSz cx="6858000" cy="9144000"/>
  <p:custDataLst>
    <p:tags r:id="rId3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46" autoAdjust="0"/>
  </p:normalViewPr>
  <p:slideViewPr>
    <p:cSldViewPr>
      <p:cViewPr>
        <p:scale>
          <a:sx n="95" d="100"/>
          <a:sy n="95" d="100"/>
        </p:scale>
        <p:origin x="-7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BCAD-6F9A-4265-990B-FEDD81F46635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D69A5-85B0-4EF0-9552-195447533A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12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D31E-CE34-4DB5-BBF1-C19EAB527C5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61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9558" y="35913"/>
            <a:ext cx="431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 smtClean="0"/>
              <a:t>3.UZAY ARAŞTIRMALARI</a:t>
            </a:r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Belirtme Çizgisi 3"/>
          <p:cNvSpPr/>
          <p:nvPr/>
        </p:nvSpPr>
        <p:spPr>
          <a:xfrm>
            <a:off x="4307377" y="548680"/>
            <a:ext cx="4109594" cy="792088"/>
          </a:xfrm>
          <a:prstGeom prst="wedgeRectCallout">
            <a:avLst>
              <a:gd name="adj1" fmla="val -85655"/>
              <a:gd name="adj2" fmla="val 155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kavramları defterimize yanıtlayalım  gelecek derste arkadaşlarımıza sunalım </a:t>
            </a:r>
            <a:endParaRPr lang="tr-TR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4700" y="2867063"/>
            <a:ext cx="87917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Gök bilimi :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Evreni ve içindeki gök cisimlerini inceleyen bilim dalı gök bilim (astronomi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),denir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3070" y="4653136"/>
            <a:ext cx="8791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Uzay kirliliği: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Uzay araçlarının atıkları veya ömrünü bitirmiş uzay araçlarına ,Ayrıca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uzaya fırlatılan roketlerden kalan parçalar da uzayda serbestçe hareket etmektedir. Tüm bu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döküntülere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uzay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kirliliğini denir.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7575" y="3574949"/>
            <a:ext cx="8791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 smtClean="0">
                <a:solidFill>
                  <a:srgbClr val="FF0000"/>
                </a:solidFill>
                <a:latin typeface="Georgia" pitchFamily="18" charset="0"/>
              </a:rPr>
              <a:t>Gök bilimci :</a:t>
            </a:r>
            <a:r>
              <a:rPr lang="tr-TR" sz="2000" dirty="0">
                <a:latin typeface="Georgia" pitchFamily="18" charset="0"/>
              </a:rPr>
              <a:t>Evreni ve içindeki gök cisimlerini inceleyen bilim dalı gök bilim (astronomi), bu </a:t>
            </a:r>
            <a:r>
              <a:rPr lang="tr-TR" sz="2000" dirty="0" smtClean="0">
                <a:latin typeface="Georgia" pitchFamily="18" charset="0"/>
              </a:rPr>
              <a:t>konuda çalışmalar </a:t>
            </a:r>
            <a:r>
              <a:rPr lang="tr-TR" sz="2000" dirty="0">
                <a:latin typeface="Georgia" pitchFamily="18" charset="0"/>
              </a:rPr>
              <a:t>yapan bilim insanları ise gök bilimci (astronom) adını </a:t>
            </a:r>
            <a:r>
              <a:rPr lang="tr-TR" sz="2000" dirty="0" smtClean="0">
                <a:latin typeface="Georgia" pitchFamily="18" charset="0"/>
              </a:rPr>
              <a:t>alır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2" y="620688"/>
            <a:ext cx="2736789" cy="183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" y="2867062"/>
            <a:ext cx="8970474" cy="308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2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16632"/>
            <a:ext cx="2426061" cy="30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1804" y="116023"/>
            <a:ext cx="8892480" cy="6309420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Ali Kuşçu (1403-1474)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Asıl adı Ali Bin Muhammet olan ünlü Türk gök bilimci,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matematikçi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dil bilimci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Ali Kuşçu, 15. yüzyıl başlarında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Semerkant’ta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doğdu. Babası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Muhammed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ünlü Türk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sultanı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astronomu Uluğ Bey’in kuşçusu olduğu için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ailesi “Kuşçu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” lakabıyla meşhur oldu. Küçük yaştan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itibaren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matematik 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astronomiye ilgi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duyan Ali Kuşçu,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devrin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en büyük âlimleri olan Bursalı Kadızâde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Rumî, </a:t>
            </a:r>
          </a:p>
          <a:p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Gıyâseddin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Cemşîd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Muînuddîn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Kâşî'den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matematik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ve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astronomi dersi aldı.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>
                <a:latin typeface="Arial" pitchFamily="34" charset="0"/>
                <a:cs typeface="Arial" pitchFamily="34" charset="0"/>
              </a:rPr>
              <a:t>Daha sonra bilgisini artırmak için Kirman’a gitti. Burada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Hall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-ü Eşkâl-i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Kamer (Ay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Safhalarının Açıklanması) adlı risale ile Şerh-i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Tecrîd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adlı eserini yazdı.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>
                <a:latin typeface="Arial" pitchFamily="34" charset="0"/>
                <a:cs typeface="Arial" pitchFamily="34" charset="0"/>
              </a:rPr>
              <a:t>Ali Kuşçu, Semerkant ve Kirman’da eğitimini tamamladıktan sonra Uluğ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Beye yardımcı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rasathanesine müdür oldu. 1449’da hacca gitmek istedi.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Tebriz’de Akkoyunlu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hükümdarı Uzun Haşan kendisine büyük saygı gösterdi 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Fatih’le</a:t>
            </a:r>
            <a:r>
              <a:rPr lang="tr-TR" sz="2000" dirty="0"/>
              <a:t> barış görüşmelerinde yardımını isledi. Ali Kuşçu, Uzun Hasan'ın sözcülüğünü yaptıktan sonra </a:t>
            </a:r>
            <a:r>
              <a:rPr lang="tr-TR" sz="2000" dirty="0" smtClean="0"/>
              <a:t>Fatih'in davetiyle </a:t>
            </a:r>
            <a:r>
              <a:rPr lang="tr-TR" sz="2000" dirty="0"/>
              <a:t>İstanbul’a geldi. Osmanlı - Akkoyunlu sınırında II. </a:t>
            </a:r>
            <a:r>
              <a:rPr lang="tr-TR" sz="2000" dirty="0" err="1"/>
              <a:t>Mehmed’in</a:t>
            </a:r>
            <a:r>
              <a:rPr lang="tr-TR" sz="2000" dirty="0"/>
              <a:t> emriyle büyük bir </a:t>
            </a:r>
            <a:r>
              <a:rPr lang="tr-TR" sz="2000" dirty="0" smtClean="0"/>
              <a:t>törenle karşılanan </a:t>
            </a:r>
            <a:r>
              <a:rPr lang="tr-TR" sz="2000" dirty="0"/>
              <a:t>Ali Kuşçu, Ayasofya medresesine müderris oldu. Ali Kuşçu, 16 Aralık 1474 tarihinde </a:t>
            </a:r>
            <a:r>
              <a:rPr lang="tr-TR" sz="2000" dirty="0" smtClean="0"/>
              <a:t>İstanbul’da </a:t>
            </a:r>
            <a:r>
              <a:rPr lang="tr-TR" sz="2000" dirty="0"/>
              <a:t>vefat etti.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332656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Uzayı Nasıl Gözlemliyoruz?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Gök bilimcilerin en çok kullandığı araç sizce nedir? Elbette bu sorunun cevabı gökyüzü gözlemlerinde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kullanılan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teleskoptur. 1608 yılında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Hollandalı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gözlükçü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Hans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Lippershey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Hans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Liperşey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) ilk teleskobu yapmıştır.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>
                <a:latin typeface="Arial" pitchFamily="34" charset="0"/>
                <a:cs typeface="Arial" pitchFamily="34" charset="0"/>
              </a:rPr>
              <a:t>Bu teleskop ışık ünitesinde gördüğünüz, belki de yaptığınız teleskoptan pek farklı değildi. Aralıklı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yerleştirilmiş iki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tane ince kenarlı mercekten ibaretti. Cisimleri gerçek boyutlarından beş kat daha büyük gösteriyordu,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yani gök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biliminde kullanılacak düzeyde değildi. Gök cisimleri hakkında insanları bilgilendirebilecek düzeydeki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ilk teleskop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Italyan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bilim insanı Galileo (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Galile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) tarafından yapılmıştır. Uzay gözlemi teleskopların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geliştirilmesiyle çok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daha kolay bir şekilde yapılmaya başlanmış, insanoğlunun evren hakkındaki bilgileri de bu sayede artmıştır.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>
                <a:latin typeface="Arial" pitchFamily="34" charset="0"/>
                <a:cs typeface="Arial" pitchFamily="34" charset="0"/>
              </a:rPr>
              <a:t>Peki, teleskop nasıl bir araçtır?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Hangi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teleskop çeşitlerini biliyorsunuz? “Işık” ünitesinde öğrendiğiniz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bilgiler doğrultusunda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teknolojik tasarım döngüsünü kullanarak kendi teleskobunuzu yapabilir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misiniz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86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7308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1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0345" y="25642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İlk teleskoplar sizin etkinliğinizdeki gibi merceklerden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yapılmıştır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1668 yılında Newton (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Nivtın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) aynalı teleskobu icat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etmiştir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Aynalı teleskoplardan sonra radyo teleskopları bulunmuştur.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>
                <a:latin typeface="Arial" pitchFamily="34" charset="0"/>
                <a:cs typeface="Arial" pitchFamily="34" charset="0"/>
              </a:rPr>
              <a:t>Dünya’nın en büyük teleskobu olan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Keck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teleskobu, çok sönük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ve uzak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gök cisimlerinin görünmesini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sağlamıştır 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Gelişmiş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teleskopların bulunduğu gözlemevleri şehir dışındaki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>
                <a:latin typeface="Arial" pitchFamily="34" charset="0"/>
                <a:cs typeface="Arial" pitchFamily="34" charset="0"/>
              </a:rPr>
              <a:t>tenha yerlerde bulunur. Böylece ışık kirliliğinin gökyüzü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gözlemi yapmadaki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olumsuz etkileri azaltılır.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8288" y="3024992"/>
            <a:ext cx="4788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Yandaki görselde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TübitakUlusal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Gözlemevi yer almaktadır. Siz de eğer varsa yakın çevrenizde bulunan bir “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gözlemevi”ni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ziyaret ederek gökyüzü gözleminin nasıl yapıldığı hakkında bilgi edinebilirsiniz.</a:t>
            </a:r>
          </a:p>
        </p:txBody>
      </p:sp>
      <p:pic>
        <p:nvPicPr>
          <p:cNvPr id="10242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70" y="2780928"/>
            <a:ext cx="419782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1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612845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Uzay Teknolojisi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Yirmi yıl önce bilim kurgu filmlerinde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maketleri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yapılan uzay araçları birer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hayaldi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Günümüzde ise yanda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gördüğünüz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gibi modern uzay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araçları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yapılmaktadır.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Sizce gelecekte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uzay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çalışmalarında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ne gibi gelişmeler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olabilir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Dünya yüzeyinde bulunan teleskoplar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ne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kadar gelişmiş olursa olsun,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bunların kullanımları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Dünya atmosferi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nedeniyle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yetersiz kalmaktadır.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nedenle insanoğlu uzay araçları geliştirerek uzaya gitmenin hayallerini kurmaya başladı.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Elbette insanoğlu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hem çok gelişmiş teleskop ve uzay araçları geliştirdi hem de bu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araçlarla uzaya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gitmeyi başardı. İnsanoğlunun hayal gücü sınır tanımıyor ve bu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hayallerden bazıları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gerçek oluyordu. Siz de hayal gücünüzü şimdi yapacağınız etkinlikte kullanmaya hazır mısınız?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4291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966"/>
            <a:ext cx="8957888" cy="458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4355" y="4653136"/>
            <a:ext cx="89410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Çıplak gözle yapılan gök bilim çalışmaları, teleskobun icadıyla hız kazanmıştır.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Teknolojinin bu şekilde ilerlemesi insanların uzaya çıkma isteklerini güçlendirmiş ve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insanın uzaya çıkma çalışmaları, uzayı inceleyecek araçları fırlatmak için roketler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geliştirmesiyle başlamıştır.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Roketlerin </a:t>
            </a:r>
            <a:r>
              <a:rPr lang="tr-TR" dirty="0">
                <a:latin typeface="Arial" pitchFamily="34" charset="0"/>
                <a:cs typeface="Arial" pitchFamily="34" charset="0"/>
              </a:rPr>
              <a:t>uzaya taşıdıkları ilk uzay araçları yapay uydulardır. </a:t>
            </a: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Kısa süre sonra insan taşıyan ilk uzay aracı fırlatılmış ve 12 Nisan 1961’de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Yuri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Gagarin</a:t>
            </a:r>
            <a:r>
              <a:rPr lang="tr-TR" dirty="0">
                <a:latin typeface="Arial" pitchFamily="34" charset="0"/>
                <a:cs typeface="Arial" pitchFamily="34" charset="0"/>
              </a:rPr>
              <a:t> uzaya çıkan ilk insan olmuştur.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327212"/>
            <a:ext cx="10191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63" y="6327212"/>
            <a:ext cx="1019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4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266"/>
            <a:ext cx="8997997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6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" y="72009"/>
            <a:ext cx="8945438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" y="0"/>
            <a:ext cx="9061055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14" y="1628799"/>
            <a:ext cx="2886609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504" y="1652759"/>
            <a:ext cx="60703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Uzay adamlarının, Dünya’dan farklı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olan koşullara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uyum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sağlayacakları tasarlanmış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giysiler giymeleri gerekir. Bu giysiler, uzay adamlarını uzayda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hareket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eden küçük tozlardan koruyacak, vücut sıcaklığını sabit tutacak 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basıncı ayarlayacak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şekilde üretilir. Ayrıca oksijen ihtiyacını karşılayacak yaşam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destek üniteleri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de bu giysilere eklenir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Teknolojinin uzay araştırmalarına katkısı olduğu gibi uzay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araştırmalarının da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teknolojiye katkısı olur.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2335" y="4437112"/>
            <a:ext cx="8956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Uzay çalışmaları sayesinde günlük yaşamımızı kolaylaştıran araç ve gereçler de geliştirilmiştir. Örneğin teflon 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keçeli kalem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uzay araştırmaları sırasında üretilmiştir. Tenis raketlerinde,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telefonlarda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kullanılan birçok yeni plastik ve grafit madde ilk kez uzay araçlarında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kullanılmıştır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Duman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dedektörleri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ticari malların üzerindeki çubuklu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kodlama sistemleri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kalp pilleri, tıbbi lazerler ilk olarak uzay programları için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geliştirilmiş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sonradan günlük yaşantımızda kullanılmaya başlanmış sayısız teknolojiden sadece bir kaçıdır.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33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8075"/>
            <a:ext cx="9036496" cy="143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0511" y="1495799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1957 yılından bu yana 15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OOO’in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üzerinde yapay uydu Dünya yörüngesine oturtulmuştur. Bugün bu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yapay uydulardan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yaklaşık 300’ü işlev görmektedir. Geri kalanların bir kısmı Dünya atmosferine girerek yanmış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veya yeryüzüne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düşmüştür. Bir kısmı ise işlevsiz olmasına rağmen yörüngelerinde dolanmaktadır. Ayrıca uzaya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fırlatılan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roketlerden kalan parçalar da uzayda serbestçe hareket etmektedir. Tüm bu döküntüler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uzay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kirliliğine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yol açmaktadır.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Uzay kirliliği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hem yeryüzündeki hayatı tehdit eder hem de insanlı ve insansız uzay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araçlarına çarparak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zarar verebilir. İletişim amaçlı yapay uyduların duyarlı parçalarının kırılmasına yol açabilir. Bu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açıdan yeni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bir sorun olarak ortaya çıkan uzay kirliliğine karşı önlem alınması için çeşitli fikirler öne sürülmektedir.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>
                <a:latin typeface="Arial" pitchFamily="34" charset="0"/>
                <a:cs typeface="Arial" pitchFamily="34" charset="0"/>
              </a:rPr>
              <a:t>Ancak ne yazık ki henüz atılmış bir adım bulunmamaktadır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09320"/>
            <a:ext cx="11334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9512" y="54038"/>
            <a:ext cx="5377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/>
              <a:t>Gök Bilimciler Nelerle Uğraşır?</a:t>
            </a:r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656"/>
            <a:ext cx="3998643" cy="3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176392" y="638813"/>
            <a:ext cx="4860104" cy="3970318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square">
            <a:spAutoFit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Adını Göklere Yazdıran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Çocuk 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Kaoru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İkeya</a:t>
            </a:r>
            <a:r>
              <a:rPr lang="tr-TR" dirty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Kağru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İkeya</a:t>
            </a:r>
            <a:r>
              <a:rPr lang="tr-TR" dirty="0">
                <a:latin typeface="Arial" pitchFamily="34" charset="0"/>
                <a:cs typeface="Arial" pitchFamily="34" charset="0"/>
              </a:rPr>
              <a:t>),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Japonya'da yasayan</a:t>
            </a:r>
            <a:r>
              <a:rPr lang="tr-TR" dirty="0">
                <a:latin typeface="Arial" pitchFamily="34" charset="0"/>
                <a:cs typeface="Arial" pitchFamily="34" charset="0"/>
              </a:rPr>
              <a:t>, ilk kuyruklu yıldızını 1963'te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bulmuş </a:t>
            </a:r>
            <a:r>
              <a:rPr lang="tr-TR" dirty="0">
                <a:latin typeface="Arial" pitchFamily="34" charset="0"/>
                <a:cs typeface="Arial" pitchFamily="34" charset="0"/>
              </a:rPr>
              <a:t>bir gök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bilimcidir. İlk </a:t>
            </a:r>
            <a:r>
              <a:rPr lang="tr-TR" dirty="0">
                <a:latin typeface="Arial" pitchFamily="34" charset="0"/>
                <a:cs typeface="Arial" pitchFamily="34" charset="0"/>
              </a:rPr>
              <a:t>kuyruklu yıldızına kendi adını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vermiştir</a:t>
            </a:r>
            <a:r>
              <a:rPr lang="tr-TR" dirty="0">
                <a:latin typeface="Arial" pitchFamily="34" charset="0"/>
                <a:cs typeface="Arial" pitchFamily="34" charset="0"/>
              </a:rPr>
              <a:t>. 6 yasından itibaren taşındıkları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evin düz damında araştırmalar yapmıştır.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Ne yazık ki ilk araştırmalarında teleskobu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yoktur. Okulunun kütüphanesinden kitaplar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okuyup pazarlardan teleskop parçaları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bularak kendi </a:t>
            </a:r>
            <a:r>
              <a:rPr lang="tr-TR" dirty="0">
                <a:latin typeface="Arial" pitchFamily="34" charset="0"/>
                <a:cs typeface="Arial" pitchFamily="34" charset="0"/>
              </a:rPr>
              <a:t>teleskobunu yapmıştır. 19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yaşında yani </a:t>
            </a:r>
            <a:r>
              <a:rPr lang="tr-TR" dirty="0">
                <a:latin typeface="Arial" pitchFamily="34" charset="0"/>
                <a:cs typeface="Arial" pitchFamily="34" charset="0"/>
              </a:rPr>
              <a:t>1963 yılında ilk kuyruklu yıldızını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bulmuştur</a:t>
            </a:r>
            <a:r>
              <a:rPr lang="tr-TR" dirty="0">
                <a:latin typeface="Arial" pitchFamily="34" charset="0"/>
                <a:cs typeface="Arial" pitchFamily="34" charset="0"/>
              </a:rPr>
              <a:t>. 6 tane kuyruklu yıldız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bulmuştur.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Kaoru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İkeya</a:t>
            </a:r>
            <a:r>
              <a:rPr lang="tr-TR" dirty="0">
                <a:latin typeface="Arial" pitchFamily="34" charset="0"/>
                <a:cs typeface="Arial" pitchFamily="34" charset="0"/>
              </a:rPr>
              <a:t> daha küçük bir çocukken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gözü göklerde </a:t>
            </a:r>
            <a:r>
              <a:rPr lang="tr-TR" dirty="0">
                <a:latin typeface="Arial" pitchFamily="34" charset="0"/>
                <a:cs typeface="Arial" pitchFamily="34" charset="0"/>
              </a:rPr>
              <a:t>idi.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5959" y="4494019"/>
            <a:ext cx="8928992" cy="2031325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Babası balıkçıydı. Babası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da onun </a:t>
            </a:r>
            <a:r>
              <a:rPr lang="tr-TR" dirty="0">
                <a:latin typeface="Arial" pitchFamily="34" charset="0"/>
                <a:cs typeface="Arial" pitchFamily="34" charset="0"/>
              </a:rPr>
              <a:t>kendisi gibi balıkçı olmasını isterdi. Fakat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Kaoru</a:t>
            </a:r>
            <a:r>
              <a:rPr lang="tr-TR" dirty="0">
                <a:latin typeface="Arial" pitchFamily="34" charset="0"/>
                <a:cs typeface="Arial" pitchFamily="34" charset="0"/>
              </a:rPr>
              <a:t> bir gök bilimci olmak istiyordu. Babası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kısa bir </a:t>
            </a:r>
            <a:r>
              <a:rPr lang="tr-TR" dirty="0">
                <a:latin typeface="Arial" pitchFamily="34" charset="0"/>
                <a:cs typeface="Arial" pitchFamily="34" charset="0"/>
              </a:rPr>
              <a:t>süre sonra öldü. O da ailesine bakmak için bir işe girdi. Bir fabrikada piyano tuşları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parlatıyordu</a:t>
            </a:r>
            <a:r>
              <a:rPr lang="tr-TR" dirty="0">
                <a:latin typeface="Arial" pitchFamily="34" charset="0"/>
                <a:cs typeface="Arial" pitchFamily="34" charset="0"/>
              </a:rPr>
              <a:t>. Kendi teleskobunu yaparken annesi onun kütüphaneye ders çalışmak için gittiğini sanırdı.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Kaoru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bir </a:t>
            </a:r>
            <a:r>
              <a:rPr lang="tr-TR" dirty="0">
                <a:latin typeface="Arial" pitchFamily="34" charset="0"/>
                <a:cs typeface="Arial" pitchFamily="34" charset="0"/>
              </a:rPr>
              <a:t>gece gene gökleri tararken birden bir şey gördü. Bu bir kuyruklu yıldız olmalıydı. Hemen o sabah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telgrafla bunu gözlemevine bildirdi.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Kaoru</a:t>
            </a:r>
            <a:r>
              <a:rPr lang="tr-TR" dirty="0">
                <a:latin typeface="Arial" pitchFamily="34" charset="0"/>
                <a:cs typeface="Arial" pitchFamily="34" charset="0"/>
              </a:rPr>
              <a:t> birden şöhrete kavuşacağını bilmiyordu.</a:t>
            </a:r>
          </a:p>
          <a:p>
            <a:r>
              <a:rPr lang="tr-TR" dirty="0" err="1">
                <a:latin typeface="Arial" pitchFamily="34" charset="0"/>
                <a:cs typeface="Arial" pitchFamily="34" charset="0"/>
              </a:rPr>
              <a:t>Kaoru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İkeya</a:t>
            </a:r>
            <a:r>
              <a:rPr lang="tr-TR" dirty="0">
                <a:latin typeface="Arial" pitchFamily="34" charset="0"/>
                <a:cs typeface="Arial" pitchFamily="34" charset="0"/>
              </a:rPr>
              <a:t>, emeklerinin boşa gitmediğini herkese göstermiş oldu. </a:t>
            </a:r>
          </a:p>
        </p:txBody>
      </p:sp>
    </p:spTree>
    <p:extLst>
      <p:ext uri="{BB962C8B-B14F-4D97-AF65-F5344CB8AC3E}">
        <p14:creationId xmlns:p14="http://schemas.microsoft.com/office/powerpoint/2010/main" val="10293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0850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1729261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Ayrıca uzaya fırlatılan roketlerden kalan parçalar da uzayda serbestçe hareket etmektedir. Tüm bu döküntüler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uzay kirliliğine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yol açmaktadır.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Uzay kirliliği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 yeryüzündeki hayatı tehdit eder hem de insanlı ve insansız uzay araçlarına çarparak zarar verebilir.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02" y="598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06799" y="105273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Aşağıdaki soruların cevaplarını defterinize yazınız.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1.Ünlü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gök bilimcilerden birini seçerek gök bilimine yaptığı katkıları kısaca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açıklayınız.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06799" y="443711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3.Uzay kirliliği nedir? Uzay kirliliğinin olası sonuçları hakkında tahminlerinizi yazınız.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06799" y="27809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2.Uzay programları için geliştirilip daha sonralar günlük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yaşamda kullanılmaya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başlanan teknolojilere örnekler veriniz.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763688" y="20625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Biruni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;Bilimsel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araştırmalarına ve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gözlemlerine devam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etti. Güneş’i, Ay’ı ve yıldızları gözlemlemek için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birçok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alet tasarlayıp yaptı.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691680" y="352653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2.Yapay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kalp pompalan, plastik ve grafit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malzemeler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keçeli kalemler, duman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dedektörleri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teflon,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ticarî malların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üzerindeki çubuklu kodlama sistemi vb. (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farklıöğrenci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cevapları değerlendirilir.)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706798" y="5133392"/>
            <a:ext cx="7329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3.Uzay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araştırmalarının bir sonucu olan uzay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döküntüleri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uzay kirliliğine yol açar. Uzay kirliliği hem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yeryüzündeki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hayatı tehdit eder hem de uzay araçları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uydular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için tehdit oluşturur</a:t>
            </a:r>
          </a:p>
        </p:txBody>
      </p:sp>
    </p:spTree>
    <p:extLst>
      <p:ext uri="{BB962C8B-B14F-4D97-AF65-F5344CB8AC3E}">
        <p14:creationId xmlns:p14="http://schemas.microsoft.com/office/powerpoint/2010/main" val="8764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88640"/>
            <a:ext cx="8784976" cy="46166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Ders Kitabı Ünite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Değerlendirme Soruları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11358" y="1124744"/>
            <a:ext cx="88251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Aşağıdaki ifadelerden doğru olanlarına “D”, yanlış olanlarına “Y” yazınız.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Yanlış olduğunu düşündüğünüz ifadelerin doğrularını defterinize yazınız.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)1.Yıldız </a:t>
            </a:r>
            <a:r>
              <a:rPr lang="tr-TR" dirty="0">
                <a:latin typeface="Arial" pitchFamily="34" charset="0"/>
                <a:cs typeface="Arial" pitchFamily="34" charset="0"/>
              </a:rPr>
              <a:t>kayması olarak bilinen olay atmosfere hızla girip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yanan meteordur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)2.Kuyruklu </a:t>
            </a:r>
            <a:r>
              <a:rPr lang="tr-TR" dirty="0">
                <a:latin typeface="Arial" pitchFamily="34" charset="0"/>
                <a:cs typeface="Arial" pitchFamily="34" charset="0"/>
              </a:rPr>
              <a:t>yıldızlar, “yıldız” adıyla adlandırılsa da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yıldızlardan farklıdır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)3.Andromeda </a:t>
            </a:r>
            <a:r>
              <a:rPr lang="tr-TR" dirty="0">
                <a:latin typeface="Arial" pitchFamily="34" charset="0"/>
                <a:cs typeface="Arial" pitchFamily="34" charset="0"/>
              </a:rPr>
              <a:t>bir yıldız takımı ismidir.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)4.Yerküreye </a:t>
            </a:r>
            <a:r>
              <a:rPr lang="tr-TR" dirty="0">
                <a:latin typeface="Arial" pitchFamily="34" charset="0"/>
                <a:cs typeface="Arial" pitchFamily="34" charset="0"/>
              </a:rPr>
              <a:t>en yakın yıldız Kutup Yıldızı'dır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)5.Çıplak </a:t>
            </a:r>
            <a:r>
              <a:rPr lang="tr-TR" dirty="0">
                <a:latin typeface="Arial" pitchFamily="34" charset="0"/>
                <a:cs typeface="Arial" pitchFamily="34" charset="0"/>
              </a:rPr>
              <a:t>gözle göremediğimiz bütün gök cisimlerini teleskopla görebiliriz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)6.Yıldızların </a:t>
            </a:r>
            <a:r>
              <a:rPr lang="tr-TR" dirty="0">
                <a:latin typeface="Arial" pitchFamily="34" charset="0"/>
                <a:cs typeface="Arial" pitchFamily="34" charset="0"/>
              </a:rPr>
              <a:t>farklı renkte ışık saçmaları sıcaklıklarına bağlıdır.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)7.Dünya'nın </a:t>
            </a:r>
            <a:r>
              <a:rPr lang="tr-TR" dirty="0">
                <a:latin typeface="Arial" pitchFamily="34" charset="0"/>
                <a:cs typeface="Arial" pitchFamily="34" charset="0"/>
              </a:rPr>
              <a:t>çevresinde çok sayıda doğal uydu vardır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)8.Güneş </a:t>
            </a:r>
            <a:r>
              <a:rPr lang="tr-TR" dirty="0">
                <a:latin typeface="Arial" pitchFamily="34" charset="0"/>
                <a:cs typeface="Arial" pitchFamily="34" charset="0"/>
              </a:rPr>
              <a:t>bir yıldızdır.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)9.Güneş’e </a:t>
            </a:r>
            <a:r>
              <a:rPr lang="tr-TR" dirty="0">
                <a:latin typeface="Arial" pitchFamily="34" charset="0"/>
                <a:cs typeface="Arial" pitchFamily="34" charset="0"/>
              </a:rPr>
              <a:t>en yakın gezegen Mars’tır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(  )10.İçinde </a:t>
            </a:r>
            <a:r>
              <a:rPr lang="tr-TR" dirty="0">
                <a:latin typeface="Arial" pitchFamily="34" charset="0"/>
                <a:cs typeface="Arial" pitchFamily="34" charset="0"/>
              </a:rPr>
              <a:t>bulunduğumuz galaksi Samanyolu adını alır.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98941" y="65030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" name="2 Metin kutusu"/>
          <p:cNvSpPr txBox="1"/>
          <p:nvPr/>
        </p:nvSpPr>
        <p:spPr>
          <a:xfrm>
            <a:off x="281020" y="169151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2 Metin kutusu"/>
          <p:cNvSpPr txBox="1"/>
          <p:nvPr/>
        </p:nvSpPr>
        <p:spPr>
          <a:xfrm>
            <a:off x="281020" y="19888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2 Metin kutusu"/>
          <p:cNvSpPr txBox="1"/>
          <p:nvPr/>
        </p:nvSpPr>
        <p:spPr>
          <a:xfrm>
            <a:off x="306668" y="22675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283968" y="2204864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3.Andromeda bir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galaksi ismidir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2 Metin kutusu"/>
          <p:cNvSpPr txBox="1"/>
          <p:nvPr/>
        </p:nvSpPr>
        <p:spPr>
          <a:xfrm>
            <a:off x="306668" y="249289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59114" y="2786737"/>
            <a:ext cx="393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4.Yerküreye en yakın yıldız Güneş’tir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2 Metin kutusu"/>
          <p:cNvSpPr txBox="1"/>
          <p:nvPr/>
        </p:nvSpPr>
        <p:spPr>
          <a:xfrm>
            <a:off x="306668" y="30596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8424" y="3356992"/>
            <a:ext cx="566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5-Teleskopla da göremeyeceğimiz gök cisimleri vardır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2 Metin kutusu"/>
          <p:cNvSpPr txBox="1"/>
          <p:nvPr/>
        </p:nvSpPr>
        <p:spPr>
          <a:xfrm>
            <a:off x="281020" y="36357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2 Metin kutusu"/>
          <p:cNvSpPr txBox="1"/>
          <p:nvPr/>
        </p:nvSpPr>
        <p:spPr>
          <a:xfrm>
            <a:off x="281020" y="386104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467544" y="421179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7-Dünya’nın çevresinde bir tane doğal uydu (ay) vardır.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7" name="2 Metin kutusu"/>
          <p:cNvSpPr txBox="1"/>
          <p:nvPr/>
        </p:nvSpPr>
        <p:spPr>
          <a:xfrm>
            <a:off x="281020" y="443711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8" name="2 Metin kutusu"/>
          <p:cNvSpPr txBox="1"/>
          <p:nvPr/>
        </p:nvSpPr>
        <p:spPr>
          <a:xfrm>
            <a:off x="281020" y="471585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467544" y="500388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9-Güneş’e en yakın gezegen Merkür’dür.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0" name="2 Metin kutusu"/>
          <p:cNvSpPr txBox="1"/>
          <p:nvPr/>
        </p:nvSpPr>
        <p:spPr>
          <a:xfrm>
            <a:off x="281020" y="529191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28861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26181" y="28861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Aşağıdaki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cümlelerde boş bırakılan yerleri doğru bir cümle olacak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şekilde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kutu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içinde verilen uygun sözcük veya ifadelerle tamamlayınız.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Cümleleri tamamlarken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kutu içinde verilen uygun sözcük veya ifadelerin hepsinin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kullanılmayacağını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göz önüne alınız.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37961" y="1333217"/>
            <a:ext cx="8917212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Uranüs - Satürn - Astronomi Birimi - Güneş - Yıldız - Işık yılı -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Meteor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çukuru - Gök taşı çukuru - Gelgit - Uzay istasyonları - Uzay - Mars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-Galaksi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- Ay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6181" y="2182505"/>
            <a:ext cx="89641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1.Dünya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dışındaki evren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parçasına ………………………..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denir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.|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2.Yıldızlar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arasındaki çok uzak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mesafeler …………………………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	adı verilen uzaklık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ölçüsü birimiyle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ölçülür.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3.Kendiliğinden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ısı ve ışık yayan gök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cisimleri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…………….. adını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alır.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4.Meteorların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düştükleri yerde oluşan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çukurlara …………………..denir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; ancak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Dünya yüzeyi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üzerindeki bir çukurdan söz ediliyorsa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buna ……………….. denir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5-…………olayı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Ay ile Dünya arasındaki hareket ilişkisinden kaynaklanan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bir doğa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olayıdır.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6.Bir…………………… Güneş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ile Dünya arasındaki uzaklığa eşittir.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7- …………………ve…………………….. gezegenleri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halka sistemine sahiptir.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8-…………………………içinde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uzay adamlarının yaşayıp çalışabileceği kadar büyük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uydulardır.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933637" y="221136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Uzay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295274" y="249289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Işık yılı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539493" y="313167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Yıldız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628312" y="34290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Meteor çukuru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732240" y="3717032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Gök taşı çukuru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10565" y="4315643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Gelgit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755576" y="4938547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Astronomi Birimi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83568" y="52292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Uranüs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987824" y="52292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Satürn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36103" y="551723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Uzay istasyonları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4462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612845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>
                <a:latin typeface="Arial" pitchFamily="34" charset="0"/>
                <a:cs typeface="Arial" pitchFamily="34" charset="0"/>
              </a:rPr>
              <a:t>Sıcak yıldızlar mavi-beyaz renkte gözlenir.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>
                <a:latin typeface="Arial" pitchFamily="34" charset="0"/>
                <a:cs typeface="Arial" pitchFamily="34" charset="0"/>
              </a:rPr>
              <a:t>Soğuk yıldızlar kırmızı renkte gözlenir.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     III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>
                <a:latin typeface="Arial" pitchFamily="34" charset="0"/>
                <a:cs typeface="Arial" pitchFamily="34" charset="0"/>
              </a:rPr>
              <a:t>Orta sıcaklıktaki yıldızlar, sarı renkte gözlenir.</a:t>
            </a: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Yukarıda verilen yıldızların parlaklık ve renkleri ile ilgili aşağıdaki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bilgilerden </a:t>
            </a:r>
            <a:r>
              <a:rPr lang="tr-TR" dirty="0">
                <a:latin typeface="Arial" pitchFamily="34" charset="0"/>
                <a:cs typeface="Arial" pitchFamily="34" charset="0"/>
              </a:rPr>
              <a:t>hangisi ya da hangileri doğrudur?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) Yalnız I	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    B)Yalnız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II	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C)II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ve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III	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      D)I,II ve III</a:t>
            </a:r>
          </a:p>
          <a:p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88726" y="152345"/>
            <a:ext cx="8303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Aşağıdaki soruların doğru seçeneklerini işaretleyiniz.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51520" y="451802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3.Her zaman kuzeyi gösterdiği için geceleri yön bulmamızda yardımcı olan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yıldız aşağıdakilerden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hangisidir?</a:t>
            </a:r>
          </a:p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A) Kuğu	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   B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Orion    C)Kutup Yıldızı           D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) Büyükayı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51520" y="249289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Aşağıdakilerden </a:t>
            </a:r>
            <a:r>
              <a:rPr lang="tr-TR" dirty="0">
                <a:latin typeface="Arial" pitchFamily="34" charset="0"/>
                <a:cs typeface="Arial" pitchFamily="34" charset="0"/>
              </a:rPr>
              <a:t>hangisi kuyruklu yıldız ve yıldızlar İçin ortaktır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Isı </a:t>
            </a:r>
            <a:r>
              <a:rPr lang="tr-TR" dirty="0">
                <a:latin typeface="Arial" pitchFamily="34" charset="0"/>
                <a:cs typeface="Arial" pitchFamily="34" charset="0"/>
              </a:rPr>
              <a:t>ve ışık kaynağıdırlar.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B)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Çıplak </a:t>
            </a:r>
            <a:r>
              <a:rPr lang="tr-TR" dirty="0">
                <a:latin typeface="Arial" pitchFamily="34" charset="0"/>
                <a:cs typeface="Arial" pitchFamily="34" charset="0"/>
              </a:rPr>
              <a:t>gözle görülebilirler.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C)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Donmuş </a:t>
            </a:r>
            <a:r>
              <a:rPr lang="tr-TR" dirty="0">
                <a:latin typeface="Arial" pitchFamily="34" charset="0"/>
                <a:cs typeface="Arial" pitchFamily="34" charset="0"/>
              </a:rPr>
              <a:t>gaz ve tozdan oluşurlar.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D)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Güneş’e </a:t>
            </a:r>
            <a:r>
              <a:rPr lang="tr-TR" dirty="0">
                <a:latin typeface="Arial" pitchFamily="34" charset="0"/>
                <a:cs typeface="Arial" pitchFamily="34" charset="0"/>
              </a:rPr>
              <a:t>yakın konumda iken gözlenebilirler.</a:t>
            </a:r>
          </a:p>
        </p:txBody>
      </p:sp>
      <p:sp>
        <p:nvSpPr>
          <p:cNvPr id="8" name="4 Oval"/>
          <p:cNvSpPr/>
          <p:nvPr/>
        </p:nvSpPr>
        <p:spPr>
          <a:xfrm>
            <a:off x="7020272" y="1988840"/>
            <a:ext cx="432048" cy="393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4 Oval"/>
          <p:cNvSpPr/>
          <p:nvPr/>
        </p:nvSpPr>
        <p:spPr>
          <a:xfrm>
            <a:off x="242954" y="3284984"/>
            <a:ext cx="432048" cy="393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4 Oval"/>
          <p:cNvSpPr/>
          <p:nvPr/>
        </p:nvSpPr>
        <p:spPr>
          <a:xfrm>
            <a:off x="3995936" y="5140073"/>
            <a:ext cx="432048" cy="393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54868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	♦ Halka sistemi vardır.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♦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Uyduları vardır.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Yukarıda özellikleri verilen gezegen aşağıdakilerden hangisi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olamaz?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arenR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Venüs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         B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Satürn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   C)Uranüs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 D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Jüpiter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7984" y="292494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I.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Uzaya yayılan roket parçaları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Ömürlerini tamamlayan uydu parçaları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Doğal uydular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Yukarıdakilerden hangisi ya da hangileri uzay kirliliğine yol açan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etkenler-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dendir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A) Yalnız I	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        B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) I ve II	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C) II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ve III	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   D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) I, II ve III</a:t>
            </a:r>
          </a:p>
        </p:txBody>
      </p:sp>
      <p:sp>
        <p:nvSpPr>
          <p:cNvPr id="4" name="4 Oval"/>
          <p:cNvSpPr/>
          <p:nvPr/>
        </p:nvSpPr>
        <p:spPr>
          <a:xfrm>
            <a:off x="179512" y="1772816"/>
            <a:ext cx="432048" cy="393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4 Oval"/>
          <p:cNvSpPr/>
          <p:nvPr/>
        </p:nvSpPr>
        <p:spPr>
          <a:xfrm>
            <a:off x="2987824" y="5085875"/>
            <a:ext cx="432048" cy="393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20991"/>
            <a:ext cx="8928992" cy="461665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Çalışma Kitabı Ünite Sonu Değerlendirme Soruları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7504" y="476672"/>
            <a:ext cx="8928992" cy="1015663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Aşağıda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yer alan açıklamaları doğru kavramlarla eşleştiriniz, Rakamlara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karşılık gelen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harfleri uygun ayraçların içine yazınız. Bazı kavramlara karşılık gelen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tanımlar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bulunmamaktadır.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67794" y="404664"/>
            <a:ext cx="659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tr-T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513399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 smtClean="0">
                <a:latin typeface="Arial" pitchFamily="34" charset="0"/>
                <a:cs typeface="Arial" pitchFamily="34" charset="0"/>
              </a:rPr>
              <a:t>Açıklamalar</a:t>
            </a:r>
            <a:endParaRPr lang="tr-TR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570572" y="1628800"/>
            <a:ext cx="152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 smtClean="0">
                <a:latin typeface="Arial" pitchFamily="34" charset="0"/>
                <a:cs typeface="Arial" pitchFamily="34" charset="0"/>
              </a:rPr>
              <a:t>Kavram</a:t>
            </a:r>
            <a:endParaRPr lang="tr-TR" sz="24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99622"/>
              </p:ext>
            </p:extLst>
          </p:nvPr>
        </p:nvGraphicFramePr>
        <p:xfrm>
          <a:off x="323528" y="2132856"/>
          <a:ext cx="8424937" cy="3816423"/>
        </p:xfrm>
        <a:graphic>
          <a:graphicData uri="http://schemas.openxmlformats.org/drawingml/2006/table">
            <a:tbl>
              <a:tblPr/>
              <a:tblGrid>
                <a:gridCol w="520175"/>
                <a:gridCol w="5630480"/>
                <a:gridCol w="338470"/>
                <a:gridCol w="1935812"/>
              </a:tblGrid>
              <a:tr h="587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(  ) 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1.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Atmosferden yanarak geçen ve yeryüzüne düşen meteor parçaları.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a.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Güneş sistemi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b.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Samanyolu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7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(  ) 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2.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Dünya'dan bakıldığında grup hâlinde görünen yıldızların oluşturduğu topluluk.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c.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Güneş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 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Ç-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Uydu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(  ) 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3-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Bir gezegenin yörüngesinde dolaşan gök cismi.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d.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Gök ada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(  ) 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4.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Güneş, gezegenler ve uydulardan oluşan sistem.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e.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Yıldız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7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(  ) 5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Gündüzleri görebildiğimiz tek yıldızdır.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f.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g.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Takımyıldız</a:t>
                      </a:r>
                      <a:b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</a:b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Gök taşı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(  ) 6.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Dünya dışında kalan evren parçası.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h.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Işık yılı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(  ) 7.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Isı ve ışık yayan gök cismi.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I.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Uzay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(  ) 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8.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Işığın bir yılda aldığı yoldur.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i.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ourier New"/>
                        </a:rPr>
                        <a:t>Gök bilim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800" marR="58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323528" y="206084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g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07430" y="292494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03462" y="385175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Ç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23528" y="4139788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20254" y="4427820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40292" y="500388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02622" y="52919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05066" y="558924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h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3891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" y="476672"/>
            <a:ext cx="9001218" cy="245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07504" y="579393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e)Yukarıdaki </a:t>
            </a:r>
            <a:r>
              <a:rPr lang="tr-TR" dirty="0">
                <a:latin typeface="Arial" pitchFamily="34" charset="0"/>
                <a:cs typeface="Arial" pitchFamily="34" charset="0"/>
              </a:rPr>
              <a:t>kutu ya da kutucuklarda yer alan uyduların numaralarını yazınız.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04" y="2930658"/>
            <a:ext cx="8928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Yukarıdaki tabloda bazı gök cisimleri özel adlarıyla verilmiştir. Buna göre;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7504" y="3212976"/>
            <a:ext cx="9001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a)Yukarıdaki kutu ya da kutucuklarda yer alan gezegenlerin numaralarını yazınız.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7120" y="37890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b)Yukarıdaki kutu ya da kutucuklarda yer alan kuyruklu yıldızların numaralarını yazınız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7120" y="4435371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c)Yukarıdaki kutu ya da kutucuklarda yer alan yıldızların numaralarını yazınız.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5496" y="478786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ç) Yukarıdaki kutu ya da kutucuklarda yer alan gök adaların numaralarını yazınız.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2148" y="5139535"/>
            <a:ext cx="8209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d)Yukarıdaki kutu ya da kutucuklarda yer alan takımyıldızlarının numaralarını yazınız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634013" y="349171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1,6,9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22045" y="40770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8106693" y="443537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8385419" y="4804703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3,8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175187" y="543481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8058970" y="580414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260647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Aşağıdaki soruların doğru seçeneklerini işaretleyiniz.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79512" y="60593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tr-T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9830" y="849187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tr-TR" dirty="0">
                <a:latin typeface="Arial" pitchFamily="34" charset="0"/>
                <a:cs typeface="Arial" pitchFamily="34" charset="0"/>
              </a:rPr>
              <a:t>gezegenden biri olarak bilinen Plüton'un 2006 yılında gezegen olmadığı ve cüce gezegen olarak sınıflandırılması gerektiği belirtilmiştir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tr-TR" dirty="0">
                <a:latin typeface="Arial" pitchFamily="34" charset="0"/>
                <a:cs typeface="Arial" pitchFamily="34" charset="0"/>
              </a:rPr>
              <a:t>durumla ilgili olarak aşağıdaki yorumlardan hangisi doğrudur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A) Gezegenler</a:t>
            </a:r>
            <a:r>
              <a:rPr lang="tr-TR" dirty="0">
                <a:latin typeface="Arial" pitchFamily="34" charset="0"/>
                <a:cs typeface="Arial" pitchFamily="34" charset="0"/>
              </a:rPr>
              <a:t>, zamanla küçülerek cüce gezegenlere dönüşür.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B) Evrenin </a:t>
            </a:r>
            <a:r>
              <a:rPr lang="tr-TR" dirty="0">
                <a:latin typeface="Arial" pitchFamily="34" charset="0"/>
                <a:cs typeface="Arial" pitchFamily="34" charset="0"/>
              </a:rPr>
              <a:t>uçsuz bucaksız olması nedeniyle uzay hakkında bilinen gerçekler zaman içinde değişebilir.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C) 2006 </a:t>
            </a:r>
            <a:r>
              <a:rPr lang="tr-TR" dirty="0">
                <a:latin typeface="Arial" pitchFamily="34" charset="0"/>
                <a:cs typeface="Arial" pitchFamily="34" charset="0"/>
              </a:rPr>
              <a:t>yılına kadar uzay gözlemlerinde kullanılan teleskoplar yetersizdir.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D) Plüton</a:t>
            </a:r>
            <a:r>
              <a:rPr lang="tr-TR" dirty="0">
                <a:latin typeface="Arial" pitchFamily="34" charset="0"/>
                <a:cs typeface="Arial" pitchFamily="34" charset="0"/>
              </a:rPr>
              <a:t>, 2006 yılından sonra güneş sistemimizden çıkmıştır.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3460458"/>
            <a:ext cx="885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.Güneş </a:t>
            </a:r>
            <a:r>
              <a:rPr lang="tr-TR" dirty="0">
                <a:latin typeface="Arial" pitchFamily="34" charset="0"/>
                <a:cs typeface="Arial" pitchFamily="34" charset="0"/>
              </a:rPr>
              <a:t>sistemimizin içinde yer aldığı gök ada, aşağıdakilerden hangisidir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A</a:t>
            </a:r>
            <a:r>
              <a:rPr lang="tr-TR" dirty="0">
                <a:latin typeface="Arial" pitchFamily="34" charset="0"/>
                <a:cs typeface="Arial" pitchFamily="34" charset="0"/>
              </a:rPr>
              <a:t>) Samanyolu	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B)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Andromeda</a:t>
            </a:r>
            <a:r>
              <a:rPr lang="tr-TR" dirty="0">
                <a:latin typeface="Arial" pitchFamily="34" charset="0"/>
                <a:cs typeface="Arial" pitchFamily="34" charset="0"/>
              </a:rPr>
              <a:t>	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C)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Apollon</a:t>
            </a:r>
            <a:r>
              <a:rPr lang="tr-TR" dirty="0">
                <a:latin typeface="Arial" pitchFamily="34" charset="0"/>
                <a:cs typeface="Arial" pitchFamily="34" charset="0"/>
              </a:rPr>
              <a:t>	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     D</a:t>
            </a:r>
            <a:r>
              <a:rPr lang="tr-TR" dirty="0">
                <a:latin typeface="Arial" pitchFamily="34" charset="0"/>
                <a:cs typeface="Arial" pitchFamily="34" charset="0"/>
              </a:rPr>
              <a:t>) Büyükayı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98900" y="4509120"/>
            <a:ext cx="8734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Yıldızlarla </a:t>
            </a:r>
            <a:r>
              <a:rPr lang="tr-TR" dirty="0">
                <a:latin typeface="Arial" pitchFamily="34" charset="0"/>
                <a:cs typeface="Arial" pitchFamily="34" charset="0"/>
              </a:rPr>
              <a:t>ilgili olarak aşağıdakilerden hangisi yanlıştır?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A) Yıldızların </a:t>
            </a:r>
            <a:r>
              <a:rPr lang="tr-TR" dirty="0">
                <a:latin typeface="Arial" pitchFamily="34" charset="0"/>
                <a:cs typeface="Arial" pitchFamily="34" charset="0"/>
              </a:rPr>
              <a:t>bir ömrü vardır.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B) Yıldız </a:t>
            </a:r>
            <a:r>
              <a:rPr lang="tr-TR" dirty="0">
                <a:latin typeface="Arial" pitchFamily="34" charset="0"/>
                <a:cs typeface="Arial" pitchFamily="34" charset="0"/>
              </a:rPr>
              <a:t>grupları, takım yıldız olarak adlandırılır.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C) Yıldızlar</a:t>
            </a:r>
            <a:r>
              <a:rPr lang="tr-TR" dirty="0">
                <a:latin typeface="Arial" pitchFamily="34" charset="0"/>
                <a:cs typeface="Arial" pitchFamily="34" charset="0"/>
              </a:rPr>
              <a:t>, ısı ve ışık kaynağıdır.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D) Yıldızların </a:t>
            </a:r>
            <a:r>
              <a:rPr lang="tr-TR" dirty="0">
                <a:latin typeface="Arial" pitchFamily="34" charset="0"/>
                <a:cs typeface="Arial" pitchFamily="34" charset="0"/>
              </a:rPr>
              <a:t>hareketi, yıldız kayması olarak bilinir.</a:t>
            </a:r>
          </a:p>
        </p:txBody>
      </p:sp>
      <p:sp>
        <p:nvSpPr>
          <p:cNvPr id="7" name="4 Oval"/>
          <p:cNvSpPr/>
          <p:nvPr/>
        </p:nvSpPr>
        <p:spPr>
          <a:xfrm>
            <a:off x="251520" y="2276872"/>
            <a:ext cx="288032" cy="305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4 Oval"/>
          <p:cNvSpPr/>
          <p:nvPr/>
        </p:nvSpPr>
        <p:spPr>
          <a:xfrm>
            <a:off x="323528" y="4059953"/>
            <a:ext cx="288032" cy="305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4 Oval"/>
          <p:cNvSpPr/>
          <p:nvPr/>
        </p:nvSpPr>
        <p:spPr>
          <a:xfrm>
            <a:off x="323528" y="5644129"/>
            <a:ext cx="288032" cy="305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29152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.Aşağıdakilerden </a:t>
            </a:r>
            <a:r>
              <a:rPr lang="tr-TR" dirty="0">
                <a:latin typeface="Arial" pitchFamily="34" charset="0"/>
                <a:cs typeface="Arial" pitchFamily="34" charset="0"/>
              </a:rPr>
              <a:t>hangisi diğerlerinden farklıdır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    A</a:t>
            </a:r>
            <a:r>
              <a:rPr lang="tr-TR" dirty="0">
                <a:latin typeface="Arial" pitchFamily="34" charset="0"/>
                <a:cs typeface="Arial" pitchFamily="34" charset="0"/>
              </a:rPr>
              <a:t>) Hale -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Bopp</a:t>
            </a:r>
            <a:r>
              <a:rPr lang="tr-TR" dirty="0">
                <a:latin typeface="Arial" pitchFamily="34" charset="0"/>
                <a:cs typeface="Arial" pitchFamily="34" charset="0"/>
              </a:rPr>
              <a:t>	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B) Halley</a:t>
            </a:r>
            <a:r>
              <a:rPr lang="tr-TR" dirty="0">
                <a:latin typeface="Arial" pitchFamily="34" charset="0"/>
                <a:cs typeface="Arial" pitchFamily="34" charset="0"/>
              </a:rPr>
              <a:t>	C) Samanyolu	D)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Ikaye</a:t>
            </a:r>
            <a:r>
              <a:rPr lang="tr-TR" dirty="0">
                <a:latin typeface="Arial" pitchFamily="34" charset="0"/>
                <a:cs typeface="Arial" pitchFamily="34" charset="0"/>
              </a:rPr>
              <a:t> -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Zhang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6764" y="260648"/>
            <a:ext cx="8622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.Kutup </a:t>
            </a:r>
            <a:r>
              <a:rPr lang="tr-TR" dirty="0">
                <a:latin typeface="Arial" pitchFamily="34" charset="0"/>
                <a:cs typeface="Arial" pitchFamily="34" charset="0"/>
              </a:rPr>
              <a:t>Yıldızı, hangi takım yıldız içinde yer alır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      A</a:t>
            </a:r>
            <a:r>
              <a:rPr lang="tr-TR" dirty="0">
                <a:latin typeface="Arial" pitchFamily="34" charset="0"/>
                <a:cs typeface="Arial" pitchFamily="34" charset="0"/>
              </a:rPr>
              <a:t>) Avcı	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       B</a:t>
            </a:r>
            <a:r>
              <a:rPr lang="tr-TR" dirty="0">
                <a:latin typeface="Arial" pitchFamily="34" charset="0"/>
                <a:cs typeface="Arial" pitchFamily="34" charset="0"/>
              </a:rPr>
              <a:t>)	Küçükayı	C) Kanatlı At	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D</a:t>
            </a:r>
            <a:r>
              <a:rPr lang="tr-TR" dirty="0">
                <a:latin typeface="Arial" pitchFamily="34" charset="0"/>
                <a:cs typeface="Arial" pitchFamily="34" charset="0"/>
              </a:rPr>
              <a:t>) Kuğu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04" y="2505670"/>
            <a:ext cx="8928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Yandaki </a:t>
            </a:r>
            <a:r>
              <a:rPr lang="tr-TR" dirty="0">
                <a:latin typeface="Arial" pitchFamily="34" charset="0"/>
                <a:cs typeface="Arial" pitchFamily="34" charset="0"/>
              </a:rPr>
              <a:t>şekilde verilen simgelerin yerine, hangi kavramları koyarsak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her daire</a:t>
            </a:r>
            <a:r>
              <a:rPr lang="tr-TR" dirty="0">
                <a:latin typeface="Arial" pitchFamily="34" charset="0"/>
                <a:cs typeface="Arial" pitchFamily="34" charset="0"/>
              </a:rPr>
              <a:t>, içinde kalan diğer daireleri kapsar?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73" y="3381958"/>
            <a:ext cx="26003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14056" y="3933056"/>
            <a:ext cx="2141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A)  Yıldız </a:t>
            </a:r>
            <a:r>
              <a:rPr lang="tr-TR" dirty="0">
                <a:latin typeface="Arial" pitchFamily="34" charset="0"/>
                <a:cs typeface="Arial" pitchFamily="34" charset="0"/>
              </a:rPr>
              <a:t>sistemi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B)  Yıldız </a:t>
            </a:r>
            <a:r>
              <a:rPr lang="tr-TR" dirty="0">
                <a:latin typeface="Arial" pitchFamily="34" charset="0"/>
                <a:cs typeface="Arial" pitchFamily="34" charset="0"/>
              </a:rPr>
              <a:t>sistemi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C)  Gök </a:t>
            </a:r>
            <a:r>
              <a:rPr lang="tr-TR" dirty="0">
                <a:latin typeface="Arial" pitchFamily="34" charset="0"/>
                <a:cs typeface="Arial" pitchFamily="34" charset="0"/>
              </a:rPr>
              <a:t>ada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D)  Evren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439275" y="3933056"/>
            <a:ext cx="1124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Yıldız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 err="1">
                <a:latin typeface="Arial" pitchFamily="34" charset="0"/>
                <a:cs typeface="Arial" pitchFamily="34" charset="0"/>
              </a:rPr>
              <a:t>Yıldız</a:t>
            </a:r>
            <a:r>
              <a:rPr lang="tr-TR" dirty="0">
                <a:latin typeface="Arial" pitchFamily="34" charset="0"/>
                <a:cs typeface="Arial" pitchFamily="34" charset="0"/>
              </a:rPr>
              <a:t/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Evren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Gök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ada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478554" y="3933056"/>
            <a:ext cx="1669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Gök ada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Evren</a:t>
            </a: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Yıldız sistemi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Yıldız sistemi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094312" y="3933056"/>
            <a:ext cx="156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Evren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Gök ada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>
                <a:latin typeface="Arial" pitchFamily="34" charset="0"/>
                <a:cs typeface="Arial" pitchFamily="34" charset="0"/>
              </a:rPr>
              <a:t>Yıldız</a:t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dirty="0" err="1">
                <a:latin typeface="Arial" pitchFamily="34" charset="0"/>
                <a:cs typeface="Arial" pitchFamily="34" charset="0"/>
              </a:rPr>
              <a:t>Yıldız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749408" y="3619450"/>
            <a:ext cx="5406768" cy="385614"/>
            <a:chOff x="1004075" y="5625244"/>
            <a:chExt cx="5406768" cy="385614"/>
          </a:xfrm>
        </p:grpSpPr>
        <p:sp>
          <p:nvSpPr>
            <p:cNvPr id="9" name="Akış Çizelgesi: Ayıkla 8"/>
            <p:cNvSpPr/>
            <p:nvPr/>
          </p:nvSpPr>
          <p:spPr>
            <a:xfrm>
              <a:off x="1547664" y="5661248"/>
              <a:ext cx="216024" cy="216024"/>
            </a:xfrm>
            <a:prstGeom prst="flowChartExtra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5-Nokta Yıldız 9"/>
            <p:cNvSpPr/>
            <p:nvPr/>
          </p:nvSpPr>
          <p:spPr>
            <a:xfrm>
              <a:off x="2915816" y="5625244"/>
              <a:ext cx="288032" cy="252028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Akış Çizelgesi: İşlem 10"/>
            <p:cNvSpPr/>
            <p:nvPr/>
          </p:nvSpPr>
          <p:spPr>
            <a:xfrm>
              <a:off x="4139952" y="5625244"/>
              <a:ext cx="216024" cy="252028"/>
            </a:xfrm>
            <a:prstGeom prst="flowChart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kış Çizelgesi: Bağlayıcı 11"/>
            <p:cNvSpPr/>
            <p:nvPr/>
          </p:nvSpPr>
          <p:spPr>
            <a:xfrm>
              <a:off x="5648096" y="5674504"/>
              <a:ext cx="186683" cy="20276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1004075" y="5641526"/>
              <a:ext cx="54067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 smtClean="0">
                  <a:latin typeface="Arial" pitchFamily="34" charset="0"/>
                  <a:cs typeface="Arial" pitchFamily="34" charset="0"/>
                </a:rPr>
                <a:t>_________  _________   _________  _________ </a:t>
              </a:r>
              <a:endParaRPr lang="tr-TR" dirty="0"/>
            </a:p>
          </p:txBody>
        </p:sp>
      </p:grpSp>
      <p:sp>
        <p:nvSpPr>
          <p:cNvPr id="16" name="4 Oval"/>
          <p:cNvSpPr/>
          <p:nvPr/>
        </p:nvSpPr>
        <p:spPr>
          <a:xfrm>
            <a:off x="2555776" y="836712"/>
            <a:ext cx="288032" cy="305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4 Oval"/>
          <p:cNvSpPr/>
          <p:nvPr/>
        </p:nvSpPr>
        <p:spPr>
          <a:xfrm>
            <a:off x="4716016" y="1899713"/>
            <a:ext cx="288032" cy="305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4 Oval"/>
          <p:cNvSpPr/>
          <p:nvPr/>
        </p:nvSpPr>
        <p:spPr>
          <a:xfrm>
            <a:off x="395536" y="4221088"/>
            <a:ext cx="288032" cy="305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1340" y="116632"/>
            <a:ext cx="8856984" cy="1477328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Adını da o zaman için tam üç kez, göklere yazdırdı. Genç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İkeya</a:t>
            </a:r>
            <a:r>
              <a:rPr lang="tr-TR" dirty="0">
                <a:latin typeface="Arial" pitchFamily="34" charset="0"/>
                <a:cs typeface="Arial" pitchFamily="34" charset="0"/>
              </a:rPr>
              <a:t>, bir anda üne ve paraya kavuştu. Babasının yaptığı borçları ödedi, annesini otel işlerinden kurtardı.</a:t>
            </a: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1938 Nobel Edebiyat Ödülünü kazanan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Pearl</a:t>
            </a:r>
            <a:r>
              <a:rPr lang="tr-TR" dirty="0">
                <a:latin typeface="Arial" pitchFamily="34" charset="0"/>
                <a:cs typeface="Arial" pitchFamily="34" charset="0"/>
              </a:rPr>
              <a:t> S.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Buck</a:t>
            </a:r>
            <a:r>
              <a:rPr lang="tr-TR" dirty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Pörl</a:t>
            </a:r>
            <a:r>
              <a:rPr lang="tr-TR" dirty="0">
                <a:latin typeface="Arial" pitchFamily="34" charset="0"/>
                <a:cs typeface="Arial" pitchFamily="34" charset="0"/>
              </a:rPr>
              <a:t> S. Bak)'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ın</a:t>
            </a:r>
            <a:r>
              <a:rPr lang="tr-TR" dirty="0">
                <a:latin typeface="Arial" pitchFamily="34" charset="0"/>
                <a:cs typeface="Arial" pitchFamily="34" charset="0"/>
              </a:rPr>
              <a:t> şu sözü,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İkeya'nın</a:t>
            </a:r>
            <a:r>
              <a:rPr lang="tr-TR" dirty="0">
                <a:latin typeface="Arial" pitchFamily="34" charset="0"/>
                <a:cs typeface="Arial" pitchFamily="34" charset="0"/>
              </a:rPr>
              <a:t> durumuna çok uyuyor: "Gençler en olmayacak işlerini başarmaya kalkarlar, işin tuhafı, başarırlar da.”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01340" y="1593960"/>
            <a:ext cx="8763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Yukarıdaki metni dikkatle okuyunuz. Metinde anlatılan gerçek hayat hikâyesi sizi heyecanlandırdı mı? Gök-yüzü gözlemlerinin ve uzay araştırmalarının günümüzde nasıl yapıldığını hiç merak ettiniz mi? Bu bölümde, gökyüzünü inceleyen bilim dalı ile tanışacak, uzay teknolojileri konusunda bilgi sahibi olacaksınız.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12872"/>
            <a:ext cx="14287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3528" y="6185655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Aşağıdaki etkinliği yaparak uzay araştırmalarının tarihi hakkında bilgi edinelim.</a:t>
            </a:r>
          </a:p>
        </p:txBody>
      </p:sp>
    </p:spTree>
    <p:extLst>
      <p:ext uri="{BB962C8B-B14F-4D97-AF65-F5344CB8AC3E}">
        <p14:creationId xmlns:p14="http://schemas.microsoft.com/office/powerpoint/2010/main" val="2777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2 İçerik Yer Tutucusu"/>
          <p:cNvSpPr txBox="1">
            <a:spLocks/>
          </p:cNvSpPr>
          <p:nvPr/>
        </p:nvSpPr>
        <p:spPr bwMode="auto">
          <a:xfrm>
            <a:off x="107504" y="981075"/>
            <a:ext cx="89289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4800" b="1" i="1" dirty="0">
                <a:latin typeface="Calibri" pitchFamily="34" charset="0"/>
              </a:rPr>
              <a:t>Hidayet </a:t>
            </a:r>
            <a:r>
              <a:rPr lang="tr-TR" sz="4800" b="1" i="1" dirty="0" smtClean="0">
                <a:latin typeface="Calibri" pitchFamily="34" charset="0"/>
              </a:rPr>
              <a:t>GÜNEŞ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sz="4800" b="1" i="1" dirty="0">
                <a:latin typeface="Calibri" pitchFamily="34" charset="0"/>
              </a:rPr>
              <a:t>Fen ve Teknoloji Öğretmeni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4800" b="1" i="1" dirty="0" err="1" smtClean="0">
                <a:latin typeface="Calibri" pitchFamily="34" charset="0"/>
              </a:rPr>
              <a:t>Beşeylül</a:t>
            </a:r>
            <a:r>
              <a:rPr lang="tr-TR" sz="4800" b="1" i="1" dirty="0" smtClean="0">
                <a:latin typeface="Calibri" pitchFamily="34" charset="0"/>
              </a:rPr>
              <a:t> Ortaokulu</a:t>
            </a:r>
            <a:endParaRPr lang="tr-TR" sz="4800" b="1" i="1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4800" b="1" i="1" dirty="0" smtClean="0">
                <a:latin typeface="Calibri" pitchFamily="34" charset="0"/>
              </a:rPr>
              <a:t>Nazilli/AYDIN </a:t>
            </a:r>
            <a:endParaRPr lang="tr-TR" sz="4800" b="1" i="1" dirty="0">
              <a:latin typeface="Calibri" pitchFamily="34" charset="0"/>
            </a:endParaRPr>
          </a:p>
        </p:txBody>
      </p:sp>
      <p:sp>
        <p:nvSpPr>
          <p:cNvPr id="134147" name="2 Dikdörtgen"/>
          <p:cNvSpPr>
            <a:spLocks noChangeArrowheads="1"/>
          </p:cNvSpPr>
          <p:nvPr/>
        </p:nvSpPr>
        <p:spPr bwMode="auto">
          <a:xfrm>
            <a:off x="395536" y="5298896"/>
            <a:ext cx="86405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b="1" i="1" dirty="0">
                <a:latin typeface="Calibri" pitchFamily="34" charset="0"/>
              </a:rPr>
              <a:t>KAYNAK</a:t>
            </a:r>
            <a:r>
              <a:rPr lang="tr-TR" b="1" i="1" dirty="0" smtClean="0">
                <a:latin typeface="Calibri" pitchFamily="34" charset="0"/>
              </a:rPr>
              <a:t>: </a:t>
            </a:r>
            <a:r>
              <a:rPr lang="tr-TR" b="1" i="1" dirty="0">
                <a:latin typeface="Calibri" pitchFamily="34" charset="0"/>
              </a:rPr>
              <a:t>Ders kitapları ve yardımcı kitaplar </a:t>
            </a:r>
            <a:r>
              <a:rPr lang="tr-TR" b="1" i="1" dirty="0" smtClean="0">
                <a:latin typeface="Calibri" pitchFamily="34" charset="0"/>
              </a:rPr>
              <a:t>,www. </a:t>
            </a:r>
            <a:r>
              <a:rPr lang="tr-TR" b="1" i="1" dirty="0" err="1">
                <a:latin typeface="Calibri" pitchFamily="34" charset="0"/>
              </a:rPr>
              <a:t>fenokulu</a:t>
            </a:r>
            <a:r>
              <a:rPr lang="tr-TR" b="1" i="1" dirty="0">
                <a:latin typeface="Calibri" pitchFamily="34" charset="0"/>
              </a:rPr>
              <a:t> </a:t>
            </a:r>
            <a:r>
              <a:rPr lang="tr-TR" b="1" i="1" dirty="0" smtClean="0">
                <a:latin typeface="Calibri" pitchFamily="34" charset="0"/>
              </a:rPr>
              <a:t>.net</a:t>
            </a:r>
            <a:r>
              <a:rPr lang="tr-TR" b="1" i="1" dirty="0">
                <a:latin typeface="Calibri" pitchFamily="34" charset="0"/>
              </a:rPr>
              <a:t>, </a:t>
            </a:r>
            <a:r>
              <a:rPr lang="tr-TR" dirty="0" smtClean="0"/>
              <a:t>www.fatihgizligider.com ,Alper karakuş arkadaşımızın sunularından </a:t>
            </a:r>
            <a:r>
              <a:rPr lang="tr-TR" b="1" dirty="0" smtClean="0"/>
              <a:t>ve </a:t>
            </a:r>
            <a:r>
              <a:rPr lang="tr-TR" b="1" dirty="0" err="1" smtClean="0"/>
              <a:t>eba</a:t>
            </a:r>
            <a:r>
              <a:rPr lang="tr-TR" b="1" dirty="0" smtClean="0"/>
              <a:t> </a:t>
            </a:r>
            <a:r>
              <a:rPr lang="tr-TR" b="1" i="1" dirty="0" smtClean="0">
                <a:latin typeface="Calibri" pitchFamily="34" charset="0"/>
              </a:rPr>
              <a:t>yayınlanan  </a:t>
            </a:r>
            <a:r>
              <a:rPr lang="tr-TR" b="1" i="1" dirty="0">
                <a:latin typeface="Calibri" pitchFamily="34" charset="0"/>
              </a:rPr>
              <a:t>sunularından</a:t>
            </a:r>
            <a:r>
              <a:rPr lang="tr-TR" b="1" dirty="0"/>
              <a:t> </a:t>
            </a:r>
            <a:r>
              <a:rPr lang="tr-TR" b="1" i="1" dirty="0">
                <a:latin typeface="Calibri" pitchFamily="34" charset="0"/>
              </a:rPr>
              <a:t> </a:t>
            </a:r>
            <a:r>
              <a:rPr lang="tr-TR" b="1" i="1" dirty="0" smtClean="0">
                <a:latin typeface="Calibri" pitchFamily="34" charset="0"/>
              </a:rPr>
              <a:t>yararlanılmıştır. Emeği geçen arkadaşlara teşekkürler.. </a:t>
            </a:r>
          </a:p>
          <a:p>
            <a:r>
              <a:rPr lang="tr-TR" b="1" i="1" dirty="0" smtClean="0">
                <a:latin typeface="Calibri" pitchFamily="34" charset="0"/>
              </a:rPr>
              <a:t>19/05/2013</a:t>
            </a:r>
            <a:endParaRPr lang="tr-TR" b="1" i="1" dirty="0">
              <a:latin typeface="Calibri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8857143" imgH="791943"/>
        </mc:Choice>
        <mc:Fallback>
          <p:control name="ShockwaveFlash1" r:id="rId2" imgW="8857143" imgH="7919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388" y="188913"/>
                  <a:ext cx="8856662" cy="792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204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802" y="514995"/>
            <a:ext cx="9137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   Ders </a:t>
            </a:r>
            <a:r>
              <a:rPr lang="tr-TR" dirty="0">
                <a:latin typeface="Arial" pitchFamily="34" charset="0"/>
                <a:cs typeface="Arial" pitchFamily="34" charset="0"/>
              </a:rPr>
              <a:t>kitabınızın 246. sayfasında okuduğunuz metinde olduğu gibi uzayla ilgili araştırmalar yapsaydınız, ne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tür çalışmalar </a:t>
            </a:r>
            <a:r>
              <a:rPr lang="tr-TR" dirty="0">
                <a:latin typeface="Arial" pitchFamily="34" charset="0"/>
                <a:cs typeface="Arial" pitchFamily="34" charset="0"/>
              </a:rPr>
              <a:t>yapardınız? Hangi gök cismini tanımlamış olmak isterdiniz? Bu gök cismine ne isim verirdiniz? Bu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sorulara cevap </a:t>
            </a:r>
            <a:r>
              <a:rPr lang="tr-TR" dirty="0">
                <a:latin typeface="Arial" pitchFamily="34" charset="0"/>
                <a:cs typeface="Arial" pitchFamily="34" charset="0"/>
              </a:rPr>
              <a:t>veren ve uzayla ilgili yapmak istediğiniz çalışmaları anlatan bir kompozisyonu aşağıdaki noktalı alana yazınız.</a:t>
            </a:r>
          </a:p>
        </p:txBody>
      </p:sp>
    </p:spTree>
    <p:extLst>
      <p:ext uri="{BB962C8B-B14F-4D97-AF65-F5344CB8AC3E}">
        <p14:creationId xmlns:p14="http://schemas.microsoft.com/office/powerpoint/2010/main" val="18107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504" y="590550"/>
            <a:ext cx="9001000" cy="5755422"/>
          </a:xfrm>
          <a:prstGeom prst="rect">
            <a:avLst/>
          </a:prstGeom>
          <a:solidFill>
            <a:schemeClr val="tx2">
              <a:lumMod val="20000"/>
              <a:lumOff val="80000"/>
              <a:alpha val="44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itchFamily="34" charset="0"/>
                <a:cs typeface="Arial" pitchFamily="34" charset="0"/>
              </a:rPr>
              <a:t>Araştırma Sorunuz: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Eski medeniyetlerden bugüne ünlü gök bilimciler kimlerdir? 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gök bilimciler ne gibi çalışmalar yapmışlardır? 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Türk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bilim insanlarının gök bilimine katkıları nelerdir?</a:t>
            </a:r>
          </a:p>
          <a:p>
            <a:r>
              <a:rPr lang="tr-TR" sz="1600" b="1" dirty="0">
                <a:latin typeface="Arial" pitchFamily="34" charset="0"/>
                <a:cs typeface="Arial" pitchFamily="34" charset="0"/>
              </a:rPr>
              <a:t>Araç ve Gereçler: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Gazete, dergi, kitap, ansiklopedi. Internet gibi kaynaklar, beyaz karton, renkli kalemler, ünlü gök bilimcilerin resimleri, yapıştırıcı, makas.</a:t>
            </a:r>
          </a:p>
          <a:p>
            <a:r>
              <a:rPr lang="tr-TR" sz="1600" b="1" dirty="0">
                <a:latin typeface="Arial" pitchFamily="34" charset="0"/>
                <a:cs typeface="Arial" pitchFamily="34" charset="0"/>
              </a:rPr>
              <a:t>Bunları Yapınız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.Sınıfınızda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üçer ya da dörder kişilik gruplar oluşturunuz.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Eski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medeniyetlerin gök bilimiyle ilgili nasıl çalışmalar yaptığını ve bu çalışmalara Türk bilim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insanlarının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katkısını ansiklopediler, kitaplar, dergiler, Internet vb. kaynaklardan araştırınız. Araştırmalarınız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sırasında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iş bölümü yapınız ve grup içindeki sorumluluğunuzu yerine getiriniz.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Tarihteki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ünlü gök bilimcilerin resimlerini temin ediniz.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Araştırma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sonuçlarınızı tarih sırasına göre düzenleyiniz. Beyaz kartonları uygun şekillerde keserek uç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uca ekleyip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bir tarih şeridi hazırlayınız.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Tarih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şeridinde ünlü bilim insanlarının ve geliştirilen uzay araçlarının resimlerini kullanabilirsiniz.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Hazırladığınız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tarih şeridinden faydalanarak araştırma sonuçlarınızı sınıf arkadaşlarınıza sununuz.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7.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güzel tarih şeridini seçerek sınıf panonuzda sergileyiniz.</a:t>
            </a:r>
          </a:p>
          <a:p>
            <a:r>
              <a:rPr lang="tr-TR" sz="1600" b="1" dirty="0">
                <a:latin typeface="Arial" pitchFamily="34" charset="0"/>
                <a:cs typeface="Arial" pitchFamily="34" charset="0"/>
              </a:rPr>
              <a:t>Sonuca Varınız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Gök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bilimi ile uğraşmış eski medeniyetler hangileridir? Bu medeniyetler gök biliminde nasıl veri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toplar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, kaydeder ve bunları hangi amaçla nasıl kullanırlardı?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Gök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bilimi ve gök bilimci terimlerini kendi cümlelerinizle nasıl tanımlarsınız?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Gök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bilimi ile ilgili çalışmalar tarih içinde hangi araçların keşfedilmesi ile hız kazanmıştır.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Ünlü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Türk gök bilimciler kimlerdir? Bu bilim insanlarının çalışmalarına örnekler veriniz.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210300"/>
            <a:ext cx="1352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4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564"/>
            <a:ext cx="9012932" cy="680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915816" y="134076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Çinliler geceleri gökyüzünü inceleyerek yıldız haritaları çıkarmışlar, Ay ve Güneş tutulmaları, kuyruklu yıldız, meteor ve Güneş lekeleri gibi olayları gözlemlemişlerdir.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915816" y="3456281"/>
            <a:ext cx="5693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Yılı 365 güne ayıran ilk takvimin Mısırlılar tarafından yapıldığı sanılmaktadır.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843808" y="2420887"/>
            <a:ext cx="5815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Babilliler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Güneş ve Ay tutulmalarını. Merkür ve Venüs gezegenlerinin hareketlerini incelemişlerdir.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915816" y="4293096"/>
            <a:ext cx="6120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Aristotales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 Pisagor gibi düşünürler diğer tüm gök cisimlerinin Dünya’nın çevresinde döndüğünü düşünmekteydiler. Neredeyse 1400 yıl boyunca evrene ilişkin kabul gören tek düşünce bu olmuştur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915816" y="5445224"/>
            <a:ext cx="5989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Biruni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;Bilimsel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araştırmalarına ve gözlemlerine</a:t>
            </a:r>
          </a:p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devam etti. Güneş’i, Ay’ı ve yıldızları gözlemlemek için </a:t>
            </a:r>
          </a:p>
          <a:p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birçok alet tasarlayıp yaptı. </a:t>
            </a:r>
          </a:p>
        </p:txBody>
      </p:sp>
    </p:spTree>
    <p:extLst>
      <p:ext uri="{BB962C8B-B14F-4D97-AF65-F5344CB8AC3E}">
        <p14:creationId xmlns:p14="http://schemas.microsoft.com/office/powerpoint/2010/main" val="2210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8796" y="44624"/>
            <a:ext cx="89477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“Gök” denilince içinde gök cisimlerinin hareket ettiği sonsuz boşluk veya uzay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anlaşılır.Evreni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içindeki gök cisimlerini inceleyen bilim dalı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gök bilim (astronomi),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bu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konudaçalışmalar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yapan bilim insanları ise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gök bilimci (astronom)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adını alır.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Mağara duvarlarına çizilen Güneş. Ay ve yıldız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figürlerinden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en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eski uygarlıklar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kurulmadan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daha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önce insanların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gökyüzünü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incelediğini anlıyoruz Daha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sonra yerleşik hayata geçen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ve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tarımla uğraşan insanlar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için ürünlerin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ekim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zamanı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yağışlı ve kurak mevsimlerin başlangıcı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gibi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tarihleri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gösteren takvimlerin yapılması bir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zorunluluk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olmuştu. Böylece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ilk uygarlıklar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Güneş'in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Ay'ın hareketlerini uzun yıllar boyunca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izleyerek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oldukça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doğru takvimler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oluşturmuşlardır.Babilliler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Mısırlılar,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Çinliler, Mayalar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eski Yunanlılar gök bilimi ile ilgilenen eski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uygarlıklardan bazılarıdır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Yılı 365 güne ayıran ilk takvimin Mısırlılar tarafından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yapıldığı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sanılmaktadır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Yandaki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görselde Eski Mısırlılar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tarafından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hazırlanmış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bir burçlar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kuşağı haritasını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görüyorsunuz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Çinliler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geceleri gökyüzünü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inceleyerek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yıldız haritaları çıkarmışlar,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Ay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Güneş tutulmaları,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kuyruklu yıldız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meteor ve Güneş lekeleri gibi olayları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gözlemlemişlerdir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3059832" cy="285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496" y="73069"/>
            <a:ext cx="90010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dirty="0">
                <a:latin typeface="Arial" pitchFamily="34" charset="0"/>
                <a:cs typeface="Arial" pitchFamily="34" charset="0"/>
              </a:rPr>
              <a:t>MÖ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1900'lü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yıllarda yaşamış olan </a:t>
            </a:r>
            <a:r>
              <a:rPr lang="tr-TR" sz="2300" dirty="0" err="1">
                <a:latin typeface="Arial" pitchFamily="34" charset="0"/>
                <a:cs typeface="Arial" pitchFamily="34" charset="0"/>
              </a:rPr>
              <a:t>Babilliler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 de gök bilimine çeşitli katkılarda bulunmuşlardır.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Babilliler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, Güneş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ve Ay tutulmalarını. Merkür ve Venüs gezegenlerinin hareketlerini incelemişlerdir. Mayalar da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gökyüzünü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ve Venüs'ü gözlemlemiş, bilinen ilk gözlemevlerini inşa etmişlerdir.</a:t>
            </a:r>
          </a:p>
          <a:p>
            <a:r>
              <a:rPr lang="tr-TR" sz="2300" dirty="0">
                <a:latin typeface="Arial" pitchFamily="34" charset="0"/>
                <a:cs typeface="Arial" pitchFamily="34" charset="0"/>
              </a:rPr>
              <a:t>Eski Yunanlılar gök bilimi ile ilgili birçok çalışma yapmışlardır. </a:t>
            </a:r>
            <a:r>
              <a:rPr lang="tr-TR" sz="2300" dirty="0" err="1">
                <a:latin typeface="Arial" pitchFamily="34" charset="0"/>
                <a:cs typeface="Arial" pitchFamily="34" charset="0"/>
              </a:rPr>
              <a:t>Aristotales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 ve Pisagor gibi düşünürler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diğer tüm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gök cisimlerinin Dünya’nın çevresinde döndüğünü düşünmekteydiler. Neredeyse 1400 yıl boyunca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evrene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ilişkin kabul gören tek düşünce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bu olmuştur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. </a:t>
            </a:r>
            <a:endParaRPr lang="tr-TR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300" dirty="0" smtClean="0">
                <a:latin typeface="Arial" pitchFamily="34" charset="0"/>
                <a:cs typeface="Arial" pitchFamily="34" charset="0"/>
              </a:rPr>
              <a:t>Fakat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gökyüzünü araştırmak için yeni ve daha güçlü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araçlar geliştirildikçe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bu konuda şüpheler belirmiştir.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Polonyalı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gök bilimci </a:t>
            </a:r>
            <a:r>
              <a:rPr lang="tr-TR" sz="2300" dirty="0" err="1">
                <a:latin typeface="Arial" pitchFamily="34" charset="0"/>
                <a:cs typeface="Arial" pitchFamily="34" charset="0"/>
              </a:rPr>
              <a:t>Kopernik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, Dünya'nın ve diğer gök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cisimlerinin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Güneş'in etrafında döndüğünü ortaya koymuştur.</a:t>
            </a:r>
          </a:p>
          <a:p>
            <a:r>
              <a:rPr lang="tr-TR" sz="2300" dirty="0">
                <a:latin typeface="Arial" pitchFamily="34" charset="0"/>
                <a:cs typeface="Arial" pitchFamily="34" charset="0"/>
              </a:rPr>
              <a:t>Türk bilim insanları da gök bilim üzerine birçok çalışmalar yapmışlardır. 10. yüzyılda yaşamış olan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Birunive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15.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yüzyılda yaşamış olan Ali Kuşçu önemli Türk gök bilimcilerdir. Aşağıda yer alan okuma metninde bu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iki önemli 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bilim insanının yaşam öyküsü ve çalışmalarını dikkatle okuyunuz.</a:t>
            </a:r>
          </a:p>
        </p:txBody>
      </p:sp>
    </p:spTree>
    <p:extLst>
      <p:ext uri="{BB962C8B-B14F-4D97-AF65-F5344CB8AC3E}">
        <p14:creationId xmlns:p14="http://schemas.microsoft.com/office/powerpoint/2010/main" val="8527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00025"/>
            <a:ext cx="229646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19" y="197346"/>
            <a:ext cx="8712969" cy="5109091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OKUMA METNİ</a:t>
            </a:r>
          </a:p>
          <a:p>
            <a:r>
              <a:rPr lang="tr-TR" dirty="0">
                <a:solidFill>
                  <a:srgbClr val="FF0000"/>
                </a:solidFill>
              </a:rPr>
              <a:t>Ünlü Türk Gök Bilimciler</a:t>
            </a:r>
            <a:r>
              <a:rPr lang="tr-TR" dirty="0"/>
              <a:t/>
            </a:r>
            <a:br>
              <a:rPr lang="tr-TR" dirty="0"/>
            </a:br>
            <a:r>
              <a:rPr lang="tr-TR" sz="2400" b="1" dirty="0"/>
              <a:t>Ebu Reyhan </a:t>
            </a:r>
            <a:r>
              <a:rPr lang="tr-TR" sz="2400" b="1" dirty="0" smtClean="0"/>
              <a:t>el-</a:t>
            </a:r>
            <a:r>
              <a:rPr lang="tr-TR" sz="2400" b="1" dirty="0" err="1" smtClean="0"/>
              <a:t>Biruni</a:t>
            </a:r>
            <a:r>
              <a:rPr lang="tr-TR" sz="2400" b="1" dirty="0" smtClean="0"/>
              <a:t> </a:t>
            </a:r>
            <a:r>
              <a:rPr lang="tr-TR" sz="2400" b="1" dirty="0"/>
              <a:t>(973-1050)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Yaşadığı dönemin en önemli bilim insanlarından olan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Biruni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973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yılında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Harezm'de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doğdu. Bilimsel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araştırmalarına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çok küçük yaslarda başladı.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17 yasında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Güneş'i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gözlemlemek için bir alet yaptı. Fakat 995’teki iç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savaş onu ülke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dışına kaçmak zorunda bıraktı.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Biruni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iki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yıl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sonra yurduna döndü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ve sarayda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birçok resmî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görevde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bulundu. Bilimsel araştırmalarına 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gözlemlerine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devam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etti. Güneş’i, Ay’ı ve yıldızları gözlemlemek için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birçok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alet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tasarlayıp yaptı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Biruni'nin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ilgi alanı ve araştırmaları gök bilimle sınırlı değildi.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Coğrafya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matematik, optik, tıp, ilaçlar, değerli taşlar ve astroloji konularında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son derece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teknik bilgiler içeren 13 000 sayfa yazı kaleme aldı. 80 yaşında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öldüğünde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arkasında birçok konuda yazılmış 140'ın üzerinde kitap bıraktı.</a:t>
            </a:r>
          </a:p>
        </p:txBody>
      </p:sp>
    </p:spTree>
    <p:extLst>
      <p:ext uri="{BB962C8B-B14F-4D97-AF65-F5344CB8AC3E}">
        <p14:creationId xmlns:p14="http://schemas.microsoft.com/office/powerpoint/2010/main" val="21432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4922a5121871f91b3b12dc6c8038908e228136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2511</Words>
  <Application>Microsoft Office PowerPoint</Application>
  <PresentationFormat>Ekran Gösterisi (4:3)</PresentationFormat>
  <Paragraphs>296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</dc:creator>
  <cp:lastModifiedBy>su</cp:lastModifiedBy>
  <cp:revision>44</cp:revision>
  <dcterms:created xsi:type="dcterms:W3CDTF">2013-05-14T15:54:42Z</dcterms:created>
  <dcterms:modified xsi:type="dcterms:W3CDTF">2013-05-19T19:31:45Z</dcterms:modified>
</cp:coreProperties>
</file>