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3" r:id="rId5"/>
    <p:sldId id="282" r:id="rId6"/>
    <p:sldId id="283" r:id="rId7"/>
    <p:sldId id="284" r:id="rId8"/>
    <p:sldId id="269" r:id="rId9"/>
    <p:sldId id="271" r:id="rId10"/>
    <p:sldId id="258" r:id="rId11"/>
    <p:sldId id="262" r:id="rId12"/>
    <p:sldId id="263" r:id="rId13"/>
    <p:sldId id="264" r:id="rId14"/>
    <p:sldId id="265" r:id="rId15"/>
    <p:sldId id="259" r:id="rId16"/>
    <p:sldId id="274" r:id="rId17"/>
    <p:sldId id="275" r:id="rId18"/>
    <p:sldId id="276" r:id="rId19"/>
    <p:sldId id="277" r:id="rId20"/>
    <p:sldId id="280" r:id="rId21"/>
    <p:sldId id="279" r:id="rId22"/>
    <p:sldId id="278" r:id="rId23"/>
    <p:sldId id="281" r:id="rId24"/>
    <p:sldId id="261" r:id="rId25"/>
    <p:sldId id="268" r:id="rId26"/>
    <p:sldId id="272" r:id="rId27"/>
    <p:sldId id="26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F573-C1C8-4358-8E8C-E789AE5F4D61}" type="datetimeFigureOut">
              <a:rPr lang="tr-TR" smtClean="0"/>
              <a:pPr/>
              <a:t>13.05.2013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8893-1152-4855-AFD9-C18801EAB42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tr/url?sa=i&amp;rct=j&amp;q=&amp;esrc=s&amp;frm=1&amp;source=images&amp;cd=&amp;cad=rja&amp;docid=HuJFGg6ixJWQzM&amp;tbnid=0YsfVLbjj4T2uM:&amp;ved=0CAUQjRw&amp;url=http://weblogs.marylandweather.com/2008/08/weather_looks_good_for_tonight.html&amp;ei=L-SLUbaoFMfBPNntgJAJ&amp;bvm=bv.46340616,d.ZWU&amp;psig=AFQjCNGlpKkdYfC3-idrXIs-mMEAr4MqGA&amp;ust=136820859811467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r/url?sa=i&amp;rct=j&amp;q=&amp;esrc=s&amp;frm=1&amp;source=images&amp;cd=&amp;cad=rja&amp;docid=2GP6RpicqGcT3M&amp;tbnid=2pzPJnDWzkGqLM:&amp;ved=0CAUQjRw&amp;url=http://www.manhattangmat.com/blog/index.php/2013/04/29/inferring-from-the-meteor-stream-passage/&amp;ei=3uOLUY6BG4SVPZ6NgegJ&amp;bvm=bv.46340616,d.ZWU&amp;psig=AFQjCNGlpKkdYfC3-idrXIs-mMEAr4MqGA&amp;ust=136820859811467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yadinnet.com/YararliBilgiler-1248&amp;Bilgi=y%C4%B1l" TargetMode="External"/><Relationship Id="rId2" Type="http://schemas.openxmlformats.org/officeDocument/2006/relationships/hyperlink" Target="http://www.diyadinnet.com/haberlerim.php?www&amp;haberler=do%C4%9Fubayaz%C4%B1t&amp;son_dakika_haberi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diyadinnet.com/YararliBilgiler-1379&amp;Bilgi=il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Uzayda Neler Var?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Bütün varlıkların içinde bulunduğu sonsuz boşluğa </a:t>
            </a:r>
            <a:r>
              <a:rPr lang="tr-TR" b="1" dirty="0" smtClean="0"/>
              <a:t>Evren</a:t>
            </a:r>
            <a:r>
              <a:rPr lang="tr-TR" dirty="0" smtClean="0"/>
              <a:t> denir. </a:t>
            </a:r>
            <a:br>
              <a:rPr lang="tr-TR" dirty="0" smtClean="0"/>
            </a:br>
            <a:r>
              <a:rPr lang="tr-TR" dirty="0" smtClean="0"/>
              <a:t>Dünya dışındaki evren parçası da </a:t>
            </a:r>
            <a:r>
              <a:rPr lang="tr-TR" b="1" dirty="0" smtClean="0"/>
              <a:t>Uzay </a:t>
            </a:r>
            <a:r>
              <a:rPr lang="tr-TR" dirty="0" smtClean="0"/>
              <a:t>olarak adlandırılır. </a:t>
            </a:r>
            <a:br>
              <a:rPr lang="tr-TR" dirty="0" smtClean="0"/>
            </a:br>
            <a:r>
              <a:rPr lang="tr-TR" dirty="0" smtClean="0"/>
              <a:t>Uzay, Dünya'nın atmosferi dışında evrenin geri kalan kısmına verilen isimdir. Uzay'ın sınırları asla kesin değildir ve Uzay hep büyür. </a:t>
            </a:r>
            <a:br>
              <a:rPr lang="tr-TR" dirty="0" smtClean="0"/>
            </a:br>
            <a:r>
              <a:rPr lang="tr-TR" dirty="0" smtClean="0"/>
              <a:t>Uzay’da; yıldızlar, gezegenler, meteorlar, kuyruklu yıldızlar, uydular vb. varlıklar bulunmaktadır. Uzay’da bulunan bu varlıkların her biri </a:t>
            </a:r>
            <a:r>
              <a:rPr lang="tr-TR" b="1" dirty="0" smtClean="0"/>
              <a:t>gök cismi</a:t>
            </a:r>
            <a:r>
              <a:rPr lang="tr-TR" dirty="0" smtClean="0"/>
              <a:t> olarak adlandırılır.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Takımyıldızlar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4546848" cy="54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2000" dirty="0" smtClean="0"/>
              <a:t>Dünyadan gökyüzüne bakıldığında </a:t>
            </a:r>
          </a:p>
          <a:p>
            <a:pPr>
              <a:buNone/>
            </a:pPr>
            <a:r>
              <a:rPr lang="tr-TR" sz="2000" dirty="0" smtClean="0"/>
              <a:t>sergiledikleri  görünüm nedeniyle </a:t>
            </a:r>
          </a:p>
          <a:p>
            <a:pPr>
              <a:buNone/>
            </a:pPr>
            <a:r>
              <a:rPr lang="tr-TR" sz="2000" dirty="0" smtClean="0"/>
              <a:t>bir arada bulunan yıldız gruplarına </a:t>
            </a:r>
          </a:p>
          <a:p>
            <a:pPr>
              <a:buNone/>
            </a:pPr>
            <a:r>
              <a:rPr lang="tr-TR" sz="2000" dirty="0" smtClean="0"/>
              <a:t>takımyıldızı adı verilir. </a:t>
            </a:r>
          </a:p>
          <a:p>
            <a:pPr>
              <a:buNone/>
            </a:pPr>
            <a:r>
              <a:rPr lang="tr-TR" sz="2000" dirty="0" smtClean="0"/>
              <a:t>Romalılar ve Eski Yunanlılar,</a:t>
            </a:r>
          </a:p>
          <a:p>
            <a:pPr>
              <a:buNone/>
            </a:pPr>
            <a:r>
              <a:rPr lang="tr-TR" sz="2000" dirty="0" smtClean="0"/>
              <a:t> yıldız gruplarına hayvanların,</a:t>
            </a:r>
          </a:p>
          <a:p>
            <a:pPr>
              <a:buNone/>
            </a:pPr>
            <a:r>
              <a:rPr lang="tr-TR" sz="2000" dirty="0" smtClean="0"/>
              <a:t> çeşitli nesnelerin ve ünlü kişilerin isimlerini</a:t>
            </a:r>
          </a:p>
          <a:p>
            <a:pPr>
              <a:buNone/>
            </a:pPr>
            <a:r>
              <a:rPr lang="tr-TR" sz="2000" dirty="0" smtClean="0"/>
              <a:t> vermişlerdir. </a:t>
            </a:r>
          </a:p>
          <a:p>
            <a:pPr>
              <a:buNone/>
            </a:pPr>
            <a:r>
              <a:rPr lang="tr-TR" sz="2000" b="1" dirty="0" smtClean="0"/>
              <a:t>Büyükayı, Küçükayı, Ejderha, Çoban, </a:t>
            </a:r>
          </a:p>
          <a:p>
            <a:pPr>
              <a:buNone/>
            </a:pPr>
            <a:r>
              <a:rPr lang="tr-TR" sz="2000" b="1" dirty="0" smtClean="0"/>
              <a:t>Kuzey Tacı ve </a:t>
            </a:r>
          </a:p>
          <a:p>
            <a:pPr>
              <a:buNone/>
            </a:pPr>
            <a:r>
              <a:rPr lang="tr-TR" sz="2000" b="1" dirty="0" smtClean="0"/>
              <a:t>Orion (Avcı)</a:t>
            </a:r>
            <a:r>
              <a:rPr lang="tr-TR" sz="2000" dirty="0" smtClean="0"/>
              <a:t> takımyıldızlarından bazılarıdır. </a:t>
            </a:r>
          </a:p>
          <a:p>
            <a:pPr>
              <a:buNone/>
            </a:pPr>
            <a:r>
              <a:rPr lang="tr-TR" sz="2000" dirty="0" smtClean="0"/>
              <a:t>Bunlar eski gökyüzü bilimcileri tarafından </a:t>
            </a:r>
          </a:p>
          <a:p>
            <a:pPr>
              <a:buNone/>
            </a:pPr>
            <a:r>
              <a:rPr lang="tr-TR" sz="2000" dirty="0" smtClean="0"/>
              <a:t>hayali çizgilerle birleştirilerek masalsı ve </a:t>
            </a:r>
          </a:p>
          <a:p>
            <a:pPr>
              <a:buNone/>
            </a:pPr>
            <a:r>
              <a:rPr lang="tr-TR" sz="2000" dirty="0" smtClean="0"/>
              <a:t>mitolojik adlar almışlardır.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406794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906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163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8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Kuyruklu Yıldızlar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3800" b="1" dirty="0" smtClean="0"/>
              <a:t>Kuyruklu yıldızların ad benzerliği dışında gerçek yıldızlarla hiçbir benzerliği yoktur. Bu gök cisimlerinin yapısında donmuş haldeki gazlar ve tozlar bulunur. Bu nedenle kuyruklu yıldızlara kirli kartopu adı verilir.</a:t>
            </a:r>
            <a:br>
              <a:rPr lang="tr-TR" sz="3800" b="1" dirty="0" smtClean="0"/>
            </a:br>
            <a:r>
              <a:rPr lang="tr-TR" sz="3800" b="1" dirty="0" smtClean="0"/>
              <a:t>Kuyruklu yıldızlar, Güneşin çevresindeki eliptik yörüngelerde dolanır. Güneş’e yaklaştıkça içerdikleri buz bir miktar erir. Buzla karışmış toz ve taş  parçaları serbest kalır. Serbest kalan gaz, su buharı ve ince</a:t>
            </a:r>
            <a:br>
              <a:rPr lang="tr-TR" sz="3800" b="1" dirty="0" smtClean="0"/>
            </a:br>
            <a:r>
              <a:rPr lang="tr-TR" sz="3800" b="1" dirty="0" smtClean="0"/>
              <a:t>tozlar Güneş rüzgarıyla itilir. Böylece kuyruklu yıldızın kuyruk kısmı oluşur.</a:t>
            </a:r>
            <a:br>
              <a:rPr lang="tr-TR" sz="3800" b="1" dirty="0" smtClean="0"/>
            </a:br>
            <a:r>
              <a:rPr lang="tr-TR" sz="3800" b="1" dirty="0" smtClean="0"/>
              <a:t>Zaman zaman gökyüzünde kuyruklu yıldızlar görünür. Görünme süreleri çok kısa olup, bir kısmının gözlenmesi sadece 2 - 3 saniye sürer. Oldukça hızlı hareket ederler.</a:t>
            </a:r>
            <a:br>
              <a:rPr lang="tr-TR" sz="3800" b="1" dirty="0" smtClean="0"/>
            </a:br>
            <a:r>
              <a:rPr lang="tr-TR" sz="3800" b="1" dirty="0" smtClean="0"/>
              <a:t>Kuyruklu yıldızların kütleleri bir gezegen ya da bir uyduya oranla oldukça küçüktür.</a:t>
            </a:r>
            <a:br>
              <a:rPr lang="tr-TR" sz="38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60648"/>
            <a:ext cx="3888432" cy="6048672"/>
          </a:xfrm>
        </p:spPr>
        <p:txBody>
          <a:bodyPr>
            <a:normAutofit/>
          </a:bodyPr>
          <a:lstStyle/>
          <a:p>
            <a:r>
              <a:rPr lang="tr-TR" dirty="0" smtClean="0"/>
              <a:t>Kuyruklu yıldızların en bilineni Halley kuyruklu yıldızıdır. Dünyadan 76 yılda bir gözlenebilir. Hale - </a:t>
            </a:r>
            <a:r>
              <a:rPr lang="tr-TR" dirty="0" err="1" smtClean="0"/>
              <a:t>Bobb</a:t>
            </a:r>
            <a:r>
              <a:rPr lang="tr-TR" dirty="0" smtClean="0"/>
              <a:t> adlı kuyruklu yıldız 1997 yılında Dünya’dan gözlemlenmiştir.</a:t>
            </a:r>
            <a:endParaRPr lang="tr-TR" dirty="0"/>
          </a:p>
        </p:txBody>
      </p:sp>
      <p:pic>
        <p:nvPicPr>
          <p:cNvPr id="10243" name="Picture 3" descr="C:\Users\Dr. Fatma\Pictures\240px-Halebopp031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836712"/>
            <a:ext cx="3250704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Dünyadan en son  izlenebilen  kuyruklu yıldız 2002’de gözlenen </a:t>
            </a:r>
            <a:r>
              <a:rPr lang="tr-TR" dirty="0" err="1" smtClean="0"/>
              <a:t>Ikaye</a:t>
            </a:r>
            <a:r>
              <a:rPr lang="tr-TR" dirty="0" smtClean="0"/>
              <a:t> – </a:t>
            </a:r>
            <a:r>
              <a:rPr lang="tr-TR" dirty="0" err="1" smtClean="0"/>
              <a:t>Zhang</a:t>
            </a:r>
            <a:r>
              <a:rPr lang="tr-TR" dirty="0" smtClean="0"/>
              <a:t> (</a:t>
            </a:r>
            <a:r>
              <a:rPr lang="tr-TR" dirty="0" err="1" smtClean="0"/>
              <a:t>ikaye</a:t>
            </a:r>
            <a:r>
              <a:rPr lang="tr-TR" dirty="0" smtClean="0"/>
              <a:t> - </a:t>
            </a:r>
            <a:r>
              <a:rPr lang="tr-TR" dirty="0" err="1" smtClean="0"/>
              <a:t>Zeng</a:t>
            </a:r>
            <a:r>
              <a:rPr lang="tr-TR" dirty="0" smtClean="0"/>
              <a:t>) kuyruklu yıldızıdır.</a:t>
            </a:r>
            <a:endParaRPr lang="tr-TR" dirty="0"/>
          </a:p>
        </p:txBody>
      </p:sp>
      <p:pic>
        <p:nvPicPr>
          <p:cNvPr id="11266" name="Picture 2" descr="http://www.termal.gov.tr/seti/05/images/ikeyazh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525963"/>
          </a:xfrm>
        </p:spPr>
        <p:txBody>
          <a:bodyPr/>
          <a:lstStyle/>
          <a:p>
            <a:endParaRPr lang="tr-TR"/>
          </a:p>
        </p:txBody>
      </p:sp>
      <p:pic>
        <p:nvPicPr>
          <p:cNvPr id="33794" name="Picture 2" descr="C:\Users\Dr. Fatma\Pictures\mars%20meteor%20asteroid28%20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b="1" dirty="0" smtClean="0"/>
              <a:t>METEORLAR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t24.com.tr/media/stories/2013/02/page_nasa-meteor-dunya39yi-siyirip-gececek_4804099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İki gök cismi arasındaki uzaklığı kilometre ile ifade etmek bazen yetersiz kalır. Bunun yerine ışık yılı birimi kullanılır. Bir ışık yılı, ışığın bir yılda aldığı mesafedir. </a:t>
            </a:r>
          </a:p>
          <a:p>
            <a:r>
              <a:rPr lang="tr-TR" dirty="0" smtClean="0"/>
              <a:t>Bir ışık yılı yaklaşık 9,46 x 1012 </a:t>
            </a:r>
            <a:r>
              <a:rPr lang="tr-TR" dirty="0" err="1" smtClean="0"/>
              <a:t>km’dir</a:t>
            </a:r>
            <a:r>
              <a:rPr lang="tr-TR" dirty="0" smtClean="0"/>
              <a:t>. ( yani 365x24x60x60x300000) Güneş’e en yakın yıldız; 4,2 ışık yılı uzaklıktadır.</a:t>
            </a:r>
          </a:p>
          <a:p>
            <a:r>
              <a:rPr lang="tr-TR" dirty="0" smtClean="0"/>
              <a:t> Işık yılı bir zaman birimi değil, </a:t>
            </a:r>
            <a:r>
              <a:rPr lang="tr-TR" dirty="0" smtClean="0">
                <a:solidFill>
                  <a:srgbClr val="FF0000"/>
                </a:solidFill>
              </a:rPr>
              <a:t>uzaklık ölçüsü </a:t>
            </a:r>
            <a:r>
              <a:rPr lang="tr-TR" dirty="0" smtClean="0"/>
              <a:t>birimidir.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4248472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Kuyruklu yıldızlardan</a:t>
            </a:r>
          </a:p>
          <a:p>
            <a:pPr>
              <a:buNone/>
            </a:pPr>
            <a:r>
              <a:rPr lang="tr-TR" dirty="0" smtClean="0"/>
              <a:t>kopan toz tanecikleri </a:t>
            </a:r>
          </a:p>
          <a:p>
            <a:pPr>
              <a:buNone/>
            </a:pPr>
            <a:r>
              <a:rPr lang="tr-TR" dirty="0" smtClean="0"/>
              <a:t>ve kaya parçaları </a:t>
            </a:r>
          </a:p>
          <a:p>
            <a:pPr>
              <a:buNone/>
            </a:pPr>
            <a:r>
              <a:rPr lang="tr-TR" dirty="0" smtClean="0"/>
              <a:t>Dünya atmosferine </a:t>
            </a:r>
          </a:p>
          <a:p>
            <a:pPr>
              <a:buNone/>
            </a:pPr>
            <a:r>
              <a:rPr lang="tr-TR" dirty="0" smtClean="0"/>
              <a:t>girdiklerinde </a:t>
            </a:r>
          </a:p>
          <a:p>
            <a:pPr>
              <a:buNone/>
            </a:pPr>
            <a:r>
              <a:rPr lang="tr-TR" dirty="0" smtClean="0"/>
              <a:t>sürtünmenin etkisiyle </a:t>
            </a:r>
          </a:p>
          <a:p>
            <a:pPr>
              <a:buNone/>
            </a:pPr>
            <a:r>
              <a:rPr lang="tr-TR" dirty="0" smtClean="0"/>
              <a:t>ısınır ve ince bir ışık </a:t>
            </a:r>
          </a:p>
          <a:p>
            <a:pPr>
              <a:buNone/>
            </a:pPr>
            <a:r>
              <a:rPr lang="tr-TR" dirty="0" smtClean="0"/>
              <a:t>çizgisi bırakır. </a:t>
            </a:r>
          </a:p>
          <a:p>
            <a:pPr>
              <a:buNone/>
            </a:pPr>
            <a:r>
              <a:rPr lang="tr-TR" dirty="0" smtClean="0"/>
              <a:t>Bu doğa olayı, halk </a:t>
            </a:r>
          </a:p>
          <a:p>
            <a:pPr>
              <a:buNone/>
            </a:pPr>
            <a:r>
              <a:rPr lang="tr-TR" dirty="0" smtClean="0"/>
              <a:t>arasında </a:t>
            </a:r>
            <a:r>
              <a:rPr lang="tr-TR" b="1" dirty="0" smtClean="0">
                <a:solidFill>
                  <a:srgbClr val="FF0000"/>
                </a:solidFill>
              </a:rPr>
              <a:t>yıldız 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kayması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olarak bilinir.</a:t>
            </a:r>
          </a:p>
          <a:p>
            <a:endParaRPr lang="tr-TR" dirty="0"/>
          </a:p>
        </p:txBody>
      </p:sp>
      <p:pic>
        <p:nvPicPr>
          <p:cNvPr id="37890" name="Picture 2" descr="https://encrypted-tbn3.gstatic.com/images?q=tbn:ANd9GcQxPcoc4Gsf9Ph9gmjNQ8pu6JmaRr3hELAenAi_D9bkrNVpQpDoM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633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3672408" cy="62646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dirty="0" smtClean="0"/>
              <a:t>Yıldız kaymasına </a:t>
            </a:r>
          </a:p>
          <a:p>
            <a:pPr>
              <a:buNone/>
            </a:pPr>
            <a:r>
              <a:rPr lang="tr-TR" dirty="0" smtClean="0"/>
              <a:t>atmosfere yüksek </a:t>
            </a:r>
          </a:p>
          <a:p>
            <a:pPr>
              <a:buNone/>
            </a:pPr>
            <a:r>
              <a:rPr lang="tr-TR" dirty="0" smtClean="0"/>
              <a:t>hızla girip yanan </a:t>
            </a:r>
          </a:p>
          <a:p>
            <a:pPr>
              <a:buNone/>
            </a:pPr>
            <a:r>
              <a:rPr lang="tr-TR" dirty="0" smtClean="0"/>
              <a:t>meteorlar sebep </a:t>
            </a:r>
          </a:p>
          <a:p>
            <a:pPr>
              <a:buNone/>
            </a:pPr>
            <a:r>
              <a:rPr lang="tr-TR" dirty="0"/>
              <a:t>o</a:t>
            </a:r>
            <a:r>
              <a:rPr lang="tr-TR" dirty="0" smtClean="0"/>
              <a:t>lmaktadır.</a:t>
            </a:r>
          </a:p>
          <a:p>
            <a:pPr>
              <a:buNone/>
            </a:pPr>
            <a:r>
              <a:rPr lang="tr-TR" dirty="0" smtClean="0"/>
              <a:t>Bazı meteorların tamamı </a:t>
            </a:r>
          </a:p>
          <a:p>
            <a:pPr>
              <a:buNone/>
            </a:pPr>
            <a:r>
              <a:rPr lang="tr-TR" dirty="0" smtClean="0"/>
              <a:t>yanarak yok </a:t>
            </a:r>
          </a:p>
          <a:p>
            <a:pPr>
              <a:buNone/>
            </a:pPr>
            <a:r>
              <a:rPr lang="tr-TR" dirty="0" smtClean="0"/>
              <a:t>olmadığından yeryüzüne </a:t>
            </a:r>
          </a:p>
          <a:p>
            <a:pPr>
              <a:buNone/>
            </a:pPr>
            <a:r>
              <a:rPr lang="tr-TR" dirty="0" smtClean="0"/>
              <a:t>düşen parçaları olur.</a:t>
            </a:r>
            <a:endParaRPr lang="tr-TR" dirty="0"/>
          </a:p>
          <a:p>
            <a:pPr>
              <a:buNone/>
            </a:pPr>
            <a:r>
              <a:rPr lang="tr-TR" dirty="0"/>
              <a:t>a</a:t>
            </a:r>
            <a:r>
              <a:rPr lang="tr-TR" dirty="0" smtClean="0"/>
              <a:t>tmosfere girerek </a:t>
            </a:r>
          </a:p>
          <a:p>
            <a:pPr>
              <a:buNone/>
            </a:pPr>
            <a:r>
              <a:rPr lang="tr-TR" dirty="0" smtClean="0"/>
              <a:t>yeryüzüne ulaşabilen </a:t>
            </a:r>
          </a:p>
          <a:p>
            <a:pPr>
              <a:buNone/>
            </a:pPr>
            <a:r>
              <a:rPr lang="tr-TR" dirty="0" smtClean="0"/>
              <a:t>böyle meteorlara </a:t>
            </a:r>
            <a:r>
              <a:rPr lang="tr-TR" b="1" dirty="0" smtClean="0">
                <a:solidFill>
                  <a:srgbClr val="FF0000"/>
                </a:solidFill>
              </a:rPr>
              <a:t>gök </a:t>
            </a:r>
          </a:p>
          <a:p>
            <a:pPr>
              <a:buNone/>
            </a:pP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tr-TR" b="1" dirty="0" smtClean="0">
                <a:solidFill>
                  <a:srgbClr val="FF0000"/>
                </a:solidFill>
              </a:rPr>
              <a:t>aşı</a:t>
            </a:r>
            <a:r>
              <a:rPr lang="tr-TR" dirty="0" smtClean="0"/>
              <a:t> adı verilir.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6866" name="Picture 2" descr="https://encrypted-tbn3.gstatic.com/images?q=tbn:ANd9GcQDcxIYy1DDaN8wpXvgoMoqXUIqDrL6htQHB9VYMSDwn_cs0QuB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1057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Meteorlar, düştükleri yerlerde ciddi hasarlara yol açabilir; çukurlar oluşturabilir. Oluşan bu çukurlara </a:t>
            </a:r>
            <a:r>
              <a:rPr lang="tr-TR" b="1" dirty="0" smtClean="0"/>
              <a:t>meteor çukuru</a:t>
            </a:r>
            <a:r>
              <a:rPr lang="tr-TR" dirty="0" smtClean="0"/>
              <a:t> adı verilir. </a:t>
            </a:r>
            <a:br>
              <a:rPr lang="tr-TR" dirty="0" smtClean="0"/>
            </a:br>
            <a:r>
              <a:rPr lang="tr-TR" dirty="0" smtClean="0"/>
              <a:t>Şayet oluşan çukur Dünya yüzeyi üzerinde ise </a:t>
            </a:r>
            <a:r>
              <a:rPr lang="tr-TR" dirty="0" smtClean="0">
                <a:solidFill>
                  <a:srgbClr val="FF0000"/>
                </a:solidFill>
              </a:rPr>
              <a:t>gök taşı </a:t>
            </a:r>
            <a:r>
              <a:rPr lang="tr-TR" dirty="0" smtClean="0"/>
              <a:t>çukuru olarak adlandırılır. Arizona’da 1200 m çapında ve çevresine göre 50 m yükseklikte ve dik olarak 200 m inebilen büyük bir gök taşı çukuru vardır.</a:t>
            </a:r>
            <a:endParaRPr lang="tr-TR" dirty="0"/>
          </a:p>
        </p:txBody>
      </p:sp>
      <p:pic>
        <p:nvPicPr>
          <p:cNvPr id="34818" name="Picture 2" descr="http://www.outerspaceuniverse.org/media/meteor-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0"/>
            <a:ext cx="5238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339472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Ağrı'nın </a:t>
            </a:r>
            <a:r>
              <a:rPr lang="tr-TR" dirty="0" err="1" smtClean="0">
                <a:hlinkClick r:id="rId2" action="ppaction://hlinkfile"/>
              </a:rPr>
              <a:t>Doğubeyazıt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ilçesindeki </a:t>
            </a:r>
            <a:r>
              <a:rPr lang="tr-TR" dirty="0" err="1" smtClean="0"/>
              <a:t>Gürbulak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Gümrük Kapısı'na</a:t>
            </a:r>
          </a:p>
          <a:p>
            <a:pPr>
              <a:buNone/>
            </a:pPr>
            <a:r>
              <a:rPr lang="tr-TR" dirty="0" smtClean="0"/>
              <a:t>2 kilometre uzaklıktaki </a:t>
            </a:r>
          </a:p>
          <a:p>
            <a:pPr>
              <a:buNone/>
            </a:pPr>
            <a:r>
              <a:rPr lang="tr-TR" dirty="0" smtClean="0"/>
              <a:t>meteor çukuru, 1892 </a:t>
            </a:r>
          </a:p>
          <a:p>
            <a:pPr>
              <a:buNone/>
            </a:pPr>
            <a:r>
              <a:rPr lang="tr-TR" dirty="0" smtClean="0">
                <a:hlinkClick r:id="rId3"/>
              </a:rPr>
              <a:t>yılında</a:t>
            </a:r>
            <a:r>
              <a:rPr lang="tr-TR" dirty="0" smtClean="0"/>
              <a:t> bölgeye düşen</a:t>
            </a:r>
          </a:p>
          <a:p>
            <a:pPr>
              <a:buNone/>
            </a:pPr>
            <a:r>
              <a:rPr lang="tr-TR" dirty="0" smtClean="0"/>
              <a:t>büyük  bir  göktaşının </a:t>
            </a:r>
          </a:p>
          <a:p>
            <a:pPr>
              <a:buNone/>
            </a:pPr>
            <a:r>
              <a:rPr lang="tr-TR" dirty="0" smtClean="0"/>
              <a:t> çarpması </a:t>
            </a:r>
          </a:p>
          <a:p>
            <a:pPr>
              <a:buNone/>
            </a:pPr>
            <a:r>
              <a:rPr lang="tr-TR" dirty="0" smtClean="0"/>
              <a:t>sonucunda oluştu.</a:t>
            </a:r>
          </a:p>
          <a:p>
            <a:pPr>
              <a:buNone/>
            </a:pPr>
            <a:r>
              <a:rPr lang="tr-TR" dirty="0" smtClean="0"/>
              <a:t>Taşın çarpması </a:t>
            </a:r>
            <a:r>
              <a:rPr lang="tr-TR" dirty="0" smtClean="0">
                <a:hlinkClick r:id="rId4"/>
              </a:rPr>
              <a:t>ile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oluşan 60 metre</a:t>
            </a:r>
          </a:p>
          <a:p>
            <a:pPr>
              <a:buNone/>
            </a:pPr>
            <a:r>
              <a:rPr lang="tr-TR" dirty="0" smtClean="0"/>
              <a:t>derinliğinde çukur oluştu.</a:t>
            </a:r>
          </a:p>
          <a:p>
            <a:endParaRPr lang="tr-TR" dirty="0"/>
          </a:p>
        </p:txBody>
      </p:sp>
      <p:pic>
        <p:nvPicPr>
          <p:cNvPr id="38914" name="Picture 2" descr="http://wowturkey.com/tr427/k_Ismail_Kilicaslan_DSC_1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50714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Gök Adalar (Galaksiler)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sz="3400" b="1" dirty="0" smtClean="0"/>
              <a:t>Çok sayıda yıldız, kızgın gaz ve toz yığınları, yıldızlar arası </a:t>
            </a:r>
          </a:p>
          <a:p>
            <a:pPr>
              <a:buNone/>
            </a:pPr>
            <a:r>
              <a:rPr lang="tr-TR" sz="3400" b="1" dirty="0" smtClean="0"/>
              <a:t>tanımlanamayan maddelerden oluşan dev sistemlere gök ada </a:t>
            </a:r>
          </a:p>
          <a:p>
            <a:pPr>
              <a:buNone/>
            </a:pPr>
            <a:r>
              <a:rPr lang="tr-TR" sz="3400" b="1" dirty="0" smtClean="0"/>
              <a:t>(galaksi) adı verilir.</a:t>
            </a:r>
            <a:br>
              <a:rPr lang="tr-TR" sz="3400" b="1" dirty="0" smtClean="0"/>
            </a:br>
            <a:endParaRPr lang="tr-TR" sz="3400" b="1" dirty="0" smtClean="0"/>
          </a:p>
          <a:p>
            <a:pPr>
              <a:buNone/>
            </a:pPr>
            <a:r>
              <a:rPr lang="tr-TR" sz="3400" b="1" dirty="0" smtClean="0"/>
              <a:t>Uzay’ın derinliklerinde birbirinden çok uzakta, farklı boyut ve </a:t>
            </a:r>
          </a:p>
          <a:p>
            <a:pPr>
              <a:buNone/>
            </a:pPr>
            <a:r>
              <a:rPr lang="tr-TR" sz="3400" b="1" dirty="0" smtClean="0"/>
              <a:t>biçimlerde milyonlarca gök ada vardır. Büyük gök adalar 3 </a:t>
            </a:r>
          </a:p>
          <a:p>
            <a:pPr>
              <a:buNone/>
            </a:pPr>
            <a:r>
              <a:rPr lang="tr-TR" sz="3400" b="1" dirty="0" smtClean="0"/>
              <a:t>trilyon, küçük gök adalar 100 bin kadar yıldız içerir.</a:t>
            </a:r>
            <a:br>
              <a:rPr lang="tr-TR" sz="3400" b="1" dirty="0" smtClean="0"/>
            </a:br>
            <a:endParaRPr lang="tr-TR" sz="3400" b="1" dirty="0" smtClean="0"/>
          </a:p>
          <a:p>
            <a:pPr>
              <a:buNone/>
            </a:pPr>
            <a:r>
              <a:rPr lang="tr-TR" sz="3400" b="1" dirty="0" smtClean="0"/>
              <a:t>Gök adalar sarmal, eliptik ya da düzensiz şekillerde olabilir. Gök </a:t>
            </a:r>
          </a:p>
          <a:p>
            <a:pPr>
              <a:buNone/>
            </a:pPr>
            <a:r>
              <a:rPr lang="tr-TR" sz="3400" b="1" dirty="0" smtClean="0"/>
              <a:t>adaların hareketi yavaştır.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88640"/>
            <a:ext cx="3610744" cy="648072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Dünya’nın içinde bulunduğu gök ada, Samanyolu gök adası- Galaksisi olarak bilinmektedir. ( Dünyamız Saman yolu galaksisi </a:t>
            </a:r>
            <a:r>
              <a:rPr lang="tr-TR" b="1" dirty="0" err="1" smtClean="0"/>
              <a:t>Oryon</a:t>
            </a:r>
            <a:r>
              <a:rPr lang="tr-TR" b="1" dirty="0" smtClean="0"/>
              <a:t> kolu- avcı kolu üzerinde yer alır) </a:t>
            </a:r>
          </a:p>
          <a:p>
            <a:r>
              <a:rPr lang="tr-TR" b="1" dirty="0" smtClean="0"/>
              <a:t>Samanyolu gök adası sarmal şekildedir ve kendi etrafındaki bir turunu 230 milyon yılda tamamlar. Samanyolu gök adasını Kuzey Yarım Küre’den gözlemlemek için en uygun aylar temmuz, ağustos ve eylüldür.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98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325070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Bir başka gök ada ise </a:t>
            </a:r>
            <a:r>
              <a:rPr lang="tr-TR" dirty="0" err="1" smtClean="0">
                <a:solidFill>
                  <a:srgbClr val="FF0000"/>
                </a:solidFill>
              </a:rPr>
              <a:t>Sombrero</a:t>
            </a:r>
            <a:r>
              <a:rPr lang="tr-TR" dirty="0" smtClean="0"/>
              <a:t> gök adasıdır. </a:t>
            </a:r>
            <a:r>
              <a:rPr lang="tr-TR" dirty="0" err="1" smtClean="0"/>
              <a:t>Sombrero</a:t>
            </a:r>
            <a:r>
              <a:rPr lang="tr-TR" dirty="0" smtClean="0"/>
              <a:t> gök adasının şapkaya benzeyen bir görünümü vardır.</a:t>
            </a:r>
          </a:p>
          <a:p>
            <a:endParaRPr lang="tr-TR" dirty="0"/>
          </a:p>
        </p:txBody>
      </p:sp>
      <p:pic>
        <p:nvPicPr>
          <p:cNvPr id="8194" name="Picture 2" descr="C:\Users\Dr. Fatma\Pictures\meks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3610744" cy="557748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Sarmal şekilde olan diğer bir gök ada da </a:t>
            </a:r>
            <a:r>
              <a:rPr lang="tr-TR" b="1" dirty="0" err="1" smtClean="0"/>
              <a:t>Andromeda</a:t>
            </a:r>
            <a:r>
              <a:rPr lang="tr-TR" b="1" dirty="0" smtClean="0"/>
              <a:t> gök adasıdır.</a:t>
            </a:r>
            <a:r>
              <a:rPr lang="tr-TR" dirty="0" smtClean="0"/>
              <a:t> </a:t>
            </a:r>
            <a:r>
              <a:rPr lang="tr-TR" dirty="0" err="1" smtClean="0"/>
              <a:t>Andromeda</a:t>
            </a:r>
            <a:r>
              <a:rPr lang="tr-TR" dirty="0" smtClean="0"/>
              <a:t> gök adası Dünya’dan bakıldığında teleskop kullanılmadan gözlenebilen gök adalardandır.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5594"/>
            <a:ext cx="5220072" cy="68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YILDIZLAR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Uzay’daki bulutsu( </a:t>
            </a:r>
            <a:r>
              <a:rPr lang="tr-TR" dirty="0" err="1" smtClean="0"/>
              <a:t>nebula</a:t>
            </a:r>
            <a:r>
              <a:rPr lang="tr-TR" dirty="0" smtClean="0"/>
              <a:t>) adı verilen gaz ve toz yığınlarının bir araya gelip sıkışmasıyla yıldızlar meydana gelir.</a:t>
            </a:r>
            <a:br>
              <a:rPr lang="tr-TR" dirty="0" smtClean="0"/>
            </a:br>
            <a:r>
              <a:rPr lang="tr-TR" b="1" dirty="0" smtClean="0"/>
              <a:t>Yıldızların şekli genellikle küreseldir</a:t>
            </a:r>
            <a:r>
              <a:rPr lang="tr-TR" dirty="0" smtClean="0"/>
              <a:t>. Yıldızlar da tıpkı canlılar gibi doğar, yaşar ve ölür. Ömrü sona eren dev yıldızlar, şiddetli bir patlama ile parçalanır. Ortaya çıkan parçalar, uzay boşluğuna dağılır. Dağılan parçalardan gezegenler oluşur.</a:t>
            </a:r>
            <a:br>
              <a:rPr lang="tr-TR" dirty="0" smtClean="0"/>
            </a:br>
            <a:r>
              <a:rPr lang="tr-TR" b="1" dirty="0" smtClean="0"/>
              <a:t>Çevrelerine ısı ve ışık saçan yıldızların büyüklükleri, kütleleri ve sıcaklıkları birbirinden farklıdır.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Yıldızlar bize çok uzak oldukları için geceleri gökyüzünde yanıp sönen ışık noktaları olarak görünürler</a:t>
            </a:r>
            <a:r>
              <a:rPr lang="tr-TR" dirty="0" smtClean="0"/>
              <a:t>. Gökyüzündeki konumları değişmez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4150296" cy="6858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Yıldızlar farklı renklere sahiptir. Yıldızların farklı renkte olması, onların sıcaklıkları hakkında bilgi verir. * En sıcak yıldızlar </a:t>
            </a:r>
            <a:r>
              <a:rPr lang="tr-TR" dirty="0" smtClean="0">
                <a:solidFill>
                  <a:srgbClr val="0070C0"/>
                </a:solidFill>
              </a:rPr>
              <a:t>mavi </a:t>
            </a:r>
            <a:r>
              <a:rPr lang="tr-TR" dirty="0" smtClean="0"/>
              <a:t>ve beyaz renklidir.</a:t>
            </a:r>
            <a:br>
              <a:rPr lang="tr-TR" dirty="0" smtClean="0"/>
            </a:br>
            <a:r>
              <a:rPr lang="tr-TR" dirty="0" smtClean="0"/>
              <a:t>* Orta sıcaklıktaki yıldızlar </a:t>
            </a:r>
            <a:r>
              <a:rPr lang="tr-TR" sz="3000" dirty="0">
                <a:solidFill>
                  <a:srgbClr val="FFFF00"/>
                </a:solidFill>
              </a:rPr>
              <a:t>sarı</a:t>
            </a:r>
            <a:r>
              <a:rPr lang="tr-TR" dirty="0" smtClean="0"/>
              <a:t> renklidir.</a:t>
            </a:r>
            <a:br>
              <a:rPr lang="tr-TR" dirty="0" smtClean="0"/>
            </a:br>
            <a:r>
              <a:rPr lang="tr-TR" dirty="0" smtClean="0"/>
              <a:t>* Soğuk yıldızlar ise </a:t>
            </a:r>
            <a:r>
              <a:rPr lang="tr-TR" dirty="0" smtClean="0">
                <a:solidFill>
                  <a:srgbClr val="FF0000"/>
                </a:solidFill>
              </a:rPr>
              <a:t>kırmızı </a:t>
            </a:r>
            <a:r>
              <a:rPr lang="tr-TR" dirty="0" smtClean="0"/>
              <a:t>renklidir. </a:t>
            </a:r>
            <a:br>
              <a:rPr lang="tr-TR" dirty="0" smtClean="0"/>
            </a:br>
            <a:r>
              <a:rPr lang="tr-TR" dirty="0" smtClean="0"/>
              <a:t>* Dünyamıza en yakın olan yıldız Güneş’tir. </a:t>
            </a:r>
            <a:br>
              <a:rPr lang="tr-TR" dirty="0" smtClean="0"/>
            </a:br>
            <a:r>
              <a:rPr lang="tr-TR" dirty="0" smtClean="0"/>
              <a:t>* Güneş sarı - turuncu renkli bir yıldızdır.</a:t>
            </a:r>
            <a:endParaRPr lang="tr-TR" dirty="0"/>
          </a:p>
        </p:txBody>
      </p:sp>
      <p:pic>
        <p:nvPicPr>
          <p:cNvPr id="9218" name="Picture 2" descr="C:\Users\Dr. Fatma\Pictures\imagesCANXSFU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851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ASTEROİT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Mars ile Jüpiter arasında kalan büyüklü küçüklü binlerce kaya parçaları bulunur bunlara  asteroitler denir.</a:t>
            </a:r>
          </a:p>
          <a:p>
            <a:r>
              <a:rPr lang="tr-TR" dirty="0" smtClean="0"/>
              <a:t>Asteroitler </a:t>
            </a:r>
            <a:r>
              <a:rPr lang="tr-TR" dirty="0" smtClean="0"/>
              <a:t>ilk keşfedildiklerinde, eski Yunan isimleri verilmesi adet olmuştu. Ancak </a:t>
            </a:r>
            <a:r>
              <a:rPr lang="tr-TR" b="1" dirty="0" smtClean="0"/>
              <a:t>asteroitler</a:t>
            </a:r>
            <a:r>
              <a:rPr lang="tr-TR" dirty="0" smtClean="0"/>
              <a:t> bulundukça yeterli isim bulunamadığı için şehir, memleket ve hatta insan isimleri de verilmiştir. Günümüzde keşfedilen asteroitlerin pek çoğuna artık bu tür bir isim verilmektedir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Asteroitler </a:t>
            </a:r>
            <a:r>
              <a:rPr lang="tr-TR" dirty="0" smtClean="0"/>
              <a:t>gezegen olmayıp gezegen gibi güneşin etrafında dönerler.</a:t>
            </a:r>
          </a:p>
          <a:p>
            <a:r>
              <a:rPr lang="tr-TR" dirty="0" smtClean="0"/>
              <a:t>Asteroitlerin bulunduğu bölgeye </a:t>
            </a:r>
            <a:r>
              <a:rPr lang="tr-TR" b="1" dirty="0" smtClean="0"/>
              <a:t>ASTEROİT KUŞAĞI</a:t>
            </a:r>
            <a:r>
              <a:rPr lang="tr-TR" dirty="0" smtClean="0"/>
              <a:t> denir.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Dr. Fatma\Pictures\imagesCAEAZH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Dr. Fatma\Pictures\sgra_2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69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GEZEGEN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Güneş’in etrafında belli bir yörüngede dolanan, ondan aldıkları ışığı yansıtan gök cisimlerine ise gezegen denir</a:t>
            </a:r>
            <a:r>
              <a:rPr lang="tr-TR" smtClean="0"/>
              <a:t>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>
                <a:solidFill>
                  <a:srgbClr val="FF0000"/>
                </a:solidFill>
              </a:rPr>
              <a:t>GEZEGENLERİN ÖZELLİKLERİ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• Kendilerine ait ısı ve ışıkları yoktur</a:t>
            </a:r>
            <a:br>
              <a:rPr lang="tr-TR" dirty="0" smtClean="0"/>
            </a:br>
            <a:r>
              <a:rPr lang="tr-TR" dirty="0" smtClean="0"/>
              <a:t>• Işıkları kesintisizdir.</a:t>
            </a:r>
            <a:br>
              <a:rPr lang="tr-TR" dirty="0" smtClean="0"/>
            </a:br>
            <a:r>
              <a:rPr lang="tr-TR" dirty="0" smtClean="0"/>
              <a:t>• Yıldızlardan daha küçük ve daha soğukturlar.</a:t>
            </a:r>
            <a:br>
              <a:rPr lang="tr-TR" dirty="0" smtClean="0"/>
            </a:br>
            <a:r>
              <a:rPr lang="tr-TR" dirty="0" smtClean="0"/>
              <a:t>• Gökyüzündeki konumları değişkendir.</a:t>
            </a:r>
            <a:br>
              <a:rPr lang="tr-TR" dirty="0" smtClean="0"/>
            </a:br>
            <a:r>
              <a:rPr lang="tr-TR" dirty="0" smtClean="0"/>
              <a:t>• Gökyüzünde küre olarak görülürler</a:t>
            </a:r>
            <a:br>
              <a:rPr lang="tr-TR" dirty="0" smtClean="0"/>
            </a:br>
            <a:r>
              <a:rPr lang="tr-TR" dirty="0" smtClean="0"/>
              <a:t>Güneş sisteminde sekiz tane gezegen vardır. Bunlar Güneş’e yakınlık durumuna göre; Merkür, Venüs, Dünya, Mars, Jüpiter, Satürn, Uranüs ve Neptün’dür. Merkür, Venüs, Dünya, Mars iç gezegen olarak bilinirken, diğerleri ise dış gezegen olarak bilinir. Gezegenlerin bazıları çıplak gözle görülebilir.24 Ağustos 2006 tarihinden önce </a:t>
            </a:r>
            <a:r>
              <a:rPr lang="tr-TR" dirty="0" err="1" smtClean="0"/>
              <a:t>plüton</a:t>
            </a:r>
            <a:r>
              <a:rPr lang="tr-TR" dirty="0" smtClean="0"/>
              <a:t> denilen bir gezegen de mevcuttu.Bu gezegen Güneş sistemindeki en küçük ve sonuncu gezegendir.Fakat 24 Ağustos 2006 tarihinde uluslar arası Gökbilim Birliğinin (IAU) Prag’da yaptığı toplantıda </a:t>
            </a:r>
            <a:r>
              <a:rPr lang="tr-TR" dirty="0" err="1" smtClean="0"/>
              <a:t>plüton</a:t>
            </a:r>
            <a:r>
              <a:rPr lang="tr-TR" dirty="0" smtClean="0"/>
              <a:t>, gezegen sınıfından çıkarılarak “Cüce Gezegen” sınıfına alınmıştır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Sisteminde dokuz tane gezegen vardır. Gezegenlerin Güneşe olan uzaklıkları </a:t>
            </a:r>
            <a:r>
              <a:rPr lang="tr-TR" b="1" dirty="0" smtClean="0"/>
              <a:t>Astronomi Birimi (AB)</a:t>
            </a:r>
            <a:r>
              <a:rPr lang="tr-TR" dirty="0" smtClean="0"/>
              <a:t> adı verilen bir uzaklık birimi ile ifade edilir.</a:t>
            </a:r>
          </a:p>
          <a:p>
            <a:r>
              <a:rPr lang="tr-TR" b="1" dirty="0" smtClean="0"/>
              <a:t>Bir astronomi birimi: Dünya ile Güneş arasındaki uzaklığa eşittir. </a:t>
            </a:r>
            <a:endParaRPr lang="tr-TR" b="1" dirty="0" smtClean="0"/>
          </a:p>
          <a:p>
            <a:r>
              <a:rPr lang="tr-TR" b="1" dirty="0" smtClean="0"/>
              <a:t>1 astronomi birimi 149,6 milyon km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550</Words>
  <Application>Microsoft Office PowerPoint</Application>
  <PresentationFormat>Ekran Gösterisi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Uzayda Neler Var?</vt:lpstr>
      <vt:lpstr>Slayt 2</vt:lpstr>
      <vt:lpstr>YILDIZLAR</vt:lpstr>
      <vt:lpstr>Slayt 4</vt:lpstr>
      <vt:lpstr>ASTEROİT</vt:lpstr>
      <vt:lpstr>Slayt 6</vt:lpstr>
      <vt:lpstr>Slayt 7</vt:lpstr>
      <vt:lpstr>GEZEGEN</vt:lpstr>
      <vt:lpstr>Slayt 9</vt:lpstr>
      <vt:lpstr>Takımyıldızlar </vt:lpstr>
      <vt:lpstr>Slayt 11</vt:lpstr>
      <vt:lpstr>Slayt 12</vt:lpstr>
      <vt:lpstr>Slayt 13</vt:lpstr>
      <vt:lpstr>Slayt 14</vt:lpstr>
      <vt:lpstr>Kuyruklu Yıldızlar </vt:lpstr>
      <vt:lpstr>Slayt 16</vt:lpstr>
      <vt:lpstr>Slayt 17</vt:lpstr>
      <vt:lpstr>Slayt 18</vt:lpstr>
      <vt:lpstr>METEORLAR</vt:lpstr>
      <vt:lpstr>Slayt 20</vt:lpstr>
      <vt:lpstr>Slayt 21</vt:lpstr>
      <vt:lpstr>Slayt 22</vt:lpstr>
      <vt:lpstr>Slayt 23</vt:lpstr>
      <vt:lpstr>Gök Adalar (Galaksiler)</vt:lpstr>
      <vt:lpstr>Slayt 25</vt:lpstr>
      <vt:lpstr>Slayt 26</vt:lpstr>
      <vt:lpstr>Slayt 27</vt:lpstr>
    </vt:vector>
  </TitlesOfParts>
  <Company>NeC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Uzayda Neler Var?</dc:title>
  <dc:creator>Dr. Fatma</dc:creator>
  <cp:lastModifiedBy>Dr. Fatma</cp:lastModifiedBy>
  <cp:revision>33</cp:revision>
  <dcterms:created xsi:type="dcterms:W3CDTF">2013-05-09T17:10:03Z</dcterms:created>
  <dcterms:modified xsi:type="dcterms:W3CDTF">2013-05-13T17:18:49Z</dcterms:modified>
</cp:coreProperties>
</file>