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75" r:id="rId3"/>
    <p:sldId id="276" r:id="rId4"/>
    <p:sldId id="277" r:id="rId5"/>
    <p:sldId id="278" r:id="rId6"/>
    <p:sldId id="279" r:id="rId7"/>
    <p:sldId id="280" r:id="rId8"/>
    <p:sldId id="281" r:id="rId9"/>
    <p:sldId id="282" r:id="rId10"/>
    <p:sldId id="283" r:id="rId11"/>
    <p:sldId id="284" r:id="rId12"/>
    <p:sldId id="285" r:id="rId13"/>
    <p:sldId id="274" r:id="rId14"/>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46F624A-9678-4EFA-8E4B-328A6AED902E}" type="datetimeFigureOut">
              <a:rPr lang="tr-TR"/>
              <a:pPr>
                <a:defRPr/>
              </a:pPr>
              <a:t>13.05.2011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4FDCF5E-8C63-4BDB-A871-B9380280676C}" type="slidenum">
              <a:rPr lang="tr-TR"/>
              <a:pPr>
                <a:defRPr/>
              </a:pPr>
              <a:t>‹#›</a:t>
            </a:fld>
            <a:endParaRPr lang="tr-TR"/>
          </a:p>
        </p:txBody>
      </p:sp>
    </p:spTree>
    <p:extLst>
      <p:ext uri="{BB962C8B-B14F-4D97-AF65-F5344CB8AC3E}">
        <p14:creationId xmlns:p14="http://schemas.microsoft.com/office/powerpoint/2010/main" val="28228131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29 Veri Yer Tutucusu"/>
          <p:cNvSpPr>
            <a:spLocks noGrp="1"/>
          </p:cNvSpPr>
          <p:nvPr>
            <p:ph type="dt" sz="half" idx="10"/>
          </p:nvPr>
        </p:nvSpPr>
        <p:spPr/>
        <p:txBody>
          <a:bodyPr/>
          <a:lstStyle>
            <a:lvl1pPr>
              <a:defRPr/>
            </a:lvl1pPr>
          </a:lstStyle>
          <a:p>
            <a:pPr>
              <a:defRPr/>
            </a:pPr>
            <a:fld id="{3725F7D1-B7FC-4CDE-ADFA-B2CABBC952B5}" type="datetimeFigureOut">
              <a:rPr lang="tr-TR"/>
              <a:pPr>
                <a:defRPr/>
              </a:pPr>
              <a:t>13.05.2011</a:t>
            </a:fld>
            <a:endParaRPr lang="tr-TR"/>
          </a:p>
        </p:txBody>
      </p:sp>
      <p:sp>
        <p:nvSpPr>
          <p:cNvPr id="5" name="18 Altbilgi Yer Tutucusu"/>
          <p:cNvSpPr>
            <a:spLocks noGrp="1"/>
          </p:cNvSpPr>
          <p:nvPr>
            <p:ph type="ftr" sz="quarter" idx="11"/>
          </p:nvPr>
        </p:nvSpPr>
        <p:spPr/>
        <p:txBody>
          <a:bodyPr/>
          <a:lstStyle>
            <a:lvl1pPr>
              <a:defRPr/>
            </a:lvl1pPr>
          </a:lstStyle>
          <a:p>
            <a:pPr>
              <a:defRPr/>
            </a:pPr>
            <a:endParaRPr lang="tr-TR"/>
          </a:p>
        </p:txBody>
      </p:sp>
      <p:sp>
        <p:nvSpPr>
          <p:cNvPr id="6" name="26 Slayt Numarası Yer Tutucusu"/>
          <p:cNvSpPr>
            <a:spLocks noGrp="1"/>
          </p:cNvSpPr>
          <p:nvPr>
            <p:ph type="sldNum" sz="quarter" idx="12"/>
          </p:nvPr>
        </p:nvSpPr>
        <p:spPr/>
        <p:txBody>
          <a:bodyPr/>
          <a:lstStyle>
            <a:lvl1pPr>
              <a:defRPr/>
            </a:lvl1pPr>
          </a:lstStyle>
          <a:p>
            <a:pPr>
              <a:defRPr/>
            </a:pPr>
            <a:fld id="{2AD86EF6-4698-4D4A-8A41-B73B064EFF4A}"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3B6CF2F0-5AD9-4157-8C68-C39F59985723}" type="datetimeFigureOut">
              <a:rPr lang="tr-TR"/>
              <a:pPr>
                <a:defRPr/>
              </a:pPr>
              <a:t>13.05.2011</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2A2F3ABB-C640-4AB4-98E3-C02BCBD75CE0}"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4C91300D-1853-4D55-9652-27DBAF5DD23C}" type="datetimeFigureOut">
              <a:rPr lang="tr-TR"/>
              <a:pPr>
                <a:defRPr/>
              </a:pPr>
              <a:t>13.05.2011</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9A15AFE8-7EFF-4D9B-A80B-5B7EFE4AC996}"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B85D51AA-2CD6-4AD2-809E-CA73F556C8E7}" type="datetimeFigureOut">
              <a:rPr lang="tr-TR"/>
              <a:pPr>
                <a:defRPr/>
              </a:pPr>
              <a:t>13.05.2011</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B83C5D40-3603-4E56-802E-BE4A98856D0D}"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B8EC54F8-54D0-40EA-9ECD-0BB3C9B4B5A0}" type="datetimeFigureOut">
              <a:rPr lang="tr-TR"/>
              <a:pPr>
                <a:defRPr/>
              </a:pPr>
              <a:t>13.05.2011</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665B513-B8DD-4FBF-B981-40C97F712DBA}"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7F819DFC-B554-4CE7-858D-B79CAD5D5F33}" type="datetimeFigureOut">
              <a:rPr lang="tr-TR"/>
              <a:pPr>
                <a:defRPr/>
              </a:pPr>
              <a:t>13.05.2011</a:t>
            </a:fld>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BB472CBB-6303-4D0F-8679-83B395AAB97F}"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9 Veri Yer Tutucusu"/>
          <p:cNvSpPr>
            <a:spLocks noGrp="1"/>
          </p:cNvSpPr>
          <p:nvPr>
            <p:ph type="dt" sz="half" idx="10"/>
          </p:nvPr>
        </p:nvSpPr>
        <p:spPr/>
        <p:txBody>
          <a:bodyPr/>
          <a:lstStyle>
            <a:lvl1pPr>
              <a:defRPr/>
            </a:lvl1pPr>
          </a:lstStyle>
          <a:p>
            <a:pPr>
              <a:defRPr/>
            </a:pPr>
            <a:fld id="{906665B9-396D-43BD-8D53-2AA8CB452047}" type="datetimeFigureOut">
              <a:rPr lang="tr-TR"/>
              <a:pPr>
                <a:defRPr/>
              </a:pPr>
              <a:t>13.05.2011</a:t>
            </a:fld>
            <a:endParaRPr lang="tr-TR"/>
          </a:p>
        </p:txBody>
      </p:sp>
      <p:sp>
        <p:nvSpPr>
          <p:cNvPr id="8" name="21 Altbilgi Yer Tutucusu"/>
          <p:cNvSpPr>
            <a:spLocks noGrp="1"/>
          </p:cNvSpPr>
          <p:nvPr>
            <p:ph type="ftr" sz="quarter" idx="11"/>
          </p:nvPr>
        </p:nvSpPr>
        <p:spPr/>
        <p:txBody>
          <a:bodyPr/>
          <a:lstStyle>
            <a:lvl1pPr>
              <a:defRPr/>
            </a:lvl1pPr>
          </a:lstStyle>
          <a:p>
            <a:pPr>
              <a:defRPr/>
            </a:pPr>
            <a:endParaRPr lang="tr-TR"/>
          </a:p>
        </p:txBody>
      </p:sp>
      <p:sp>
        <p:nvSpPr>
          <p:cNvPr id="9" name="17 Slayt Numarası Yer Tutucusu"/>
          <p:cNvSpPr>
            <a:spLocks noGrp="1"/>
          </p:cNvSpPr>
          <p:nvPr>
            <p:ph type="sldNum" sz="quarter" idx="12"/>
          </p:nvPr>
        </p:nvSpPr>
        <p:spPr/>
        <p:txBody>
          <a:bodyPr/>
          <a:lstStyle>
            <a:lvl1pPr>
              <a:defRPr/>
            </a:lvl1pPr>
          </a:lstStyle>
          <a:p>
            <a:pPr>
              <a:defRPr/>
            </a:pPr>
            <a:fld id="{9A1B9D2A-4C70-45F0-98A1-2A2C20ECB0ED}"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fld id="{30053331-EB84-4A31-9DF2-9BB9B20E44FA}" type="datetimeFigureOut">
              <a:rPr lang="tr-TR"/>
              <a:pPr>
                <a:defRPr/>
              </a:pPr>
              <a:t>13.05.2011</a:t>
            </a:fld>
            <a:endParaRPr lang="tr-TR"/>
          </a:p>
        </p:txBody>
      </p:sp>
      <p:sp>
        <p:nvSpPr>
          <p:cNvPr id="4" name="21 Altbilgi Yer Tutucusu"/>
          <p:cNvSpPr>
            <a:spLocks noGrp="1"/>
          </p:cNvSpPr>
          <p:nvPr>
            <p:ph type="ftr" sz="quarter" idx="11"/>
          </p:nvPr>
        </p:nvSpPr>
        <p:spPr/>
        <p:txBody>
          <a:bodyPr/>
          <a:lstStyle>
            <a:lvl1pPr>
              <a:defRPr/>
            </a:lvl1pPr>
          </a:lstStyle>
          <a:p>
            <a:pPr>
              <a:defRPr/>
            </a:pPr>
            <a:endParaRPr lang="tr-TR"/>
          </a:p>
        </p:txBody>
      </p:sp>
      <p:sp>
        <p:nvSpPr>
          <p:cNvPr id="5" name="17 Slayt Numarası Yer Tutucusu"/>
          <p:cNvSpPr>
            <a:spLocks noGrp="1"/>
          </p:cNvSpPr>
          <p:nvPr>
            <p:ph type="sldNum" sz="quarter" idx="12"/>
          </p:nvPr>
        </p:nvSpPr>
        <p:spPr/>
        <p:txBody>
          <a:bodyPr/>
          <a:lstStyle>
            <a:lvl1pPr>
              <a:defRPr/>
            </a:lvl1pPr>
          </a:lstStyle>
          <a:p>
            <a:pPr>
              <a:defRPr/>
            </a:pPr>
            <a:fld id="{0C8C09A0-20E9-4956-94A6-AC4FCF2C2375}"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ABB9C729-498F-4A12-941D-80F5FF9466CC}" type="datetimeFigureOut">
              <a:rPr lang="tr-TR"/>
              <a:pPr>
                <a:defRPr/>
              </a:pPr>
              <a:t>13.05.2011</a:t>
            </a:fld>
            <a:endParaRPr lang="tr-TR"/>
          </a:p>
        </p:txBody>
      </p:sp>
      <p:sp>
        <p:nvSpPr>
          <p:cNvPr id="3" name="21 Altbilgi Yer Tutucusu"/>
          <p:cNvSpPr>
            <a:spLocks noGrp="1"/>
          </p:cNvSpPr>
          <p:nvPr>
            <p:ph type="ftr" sz="quarter" idx="11"/>
          </p:nvPr>
        </p:nvSpPr>
        <p:spPr/>
        <p:txBody>
          <a:bodyPr/>
          <a:lstStyle>
            <a:lvl1pPr>
              <a:defRPr/>
            </a:lvl1pPr>
          </a:lstStyle>
          <a:p>
            <a:pPr>
              <a:defRPr/>
            </a:pPr>
            <a:endParaRPr lang="tr-TR"/>
          </a:p>
        </p:txBody>
      </p:sp>
      <p:sp>
        <p:nvSpPr>
          <p:cNvPr id="4" name="17 Slayt Numarası Yer Tutucusu"/>
          <p:cNvSpPr>
            <a:spLocks noGrp="1"/>
          </p:cNvSpPr>
          <p:nvPr>
            <p:ph type="sldNum" sz="quarter" idx="12"/>
          </p:nvPr>
        </p:nvSpPr>
        <p:spPr/>
        <p:txBody>
          <a:bodyPr/>
          <a:lstStyle>
            <a:lvl1pPr>
              <a:defRPr/>
            </a:lvl1pPr>
          </a:lstStyle>
          <a:p>
            <a:pPr>
              <a:defRPr/>
            </a:pPr>
            <a:fld id="{35EDDA40-D1DB-4AE3-80E8-00A5DFD17CFE}"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ED0FF92C-295B-48F1-A24C-D635912B0130}" type="datetimeFigureOut">
              <a:rPr lang="tr-TR"/>
              <a:pPr>
                <a:defRPr/>
              </a:pPr>
              <a:t>13.05.2011</a:t>
            </a:fld>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A0083E2E-E41A-43DC-9096-9714039016CA}"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4 Tek Köşesi Kesik ve Yuvarlatılmış Dikdörtgen"/>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Dik Üçgen"/>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Başlık"/>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tr-TR" smtClean="0"/>
              <a:t>Asıl başlık stili için tıklatın</a:t>
            </a:r>
            <a:endParaRPr lang="en-US"/>
          </a:p>
        </p:txBody>
      </p:sp>
      <p:sp>
        <p:nvSpPr>
          <p:cNvPr id="4" name="3 Metin Yer Tutucusu"/>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9" name="4 Veri Yer Tutucusu"/>
          <p:cNvSpPr>
            <a:spLocks noGrp="1"/>
          </p:cNvSpPr>
          <p:nvPr>
            <p:ph type="dt" sz="half" idx="10"/>
          </p:nvPr>
        </p:nvSpPr>
        <p:spPr/>
        <p:txBody>
          <a:bodyPr/>
          <a:lstStyle>
            <a:lvl1pPr>
              <a:defRPr/>
            </a:lvl1pPr>
          </a:lstStyle>
          <a:p>
            <a:pPr>
              <a:defRPr/>
            </a:pPr>
            <a:fld id="{2719E5AB-3323-4956-8A96-CA6ED8C0BD79}" type="datetimeFigureOut">
              <a:rPr lang="tr-TR"/>
              <a:pPr>
                <a:defRPr/>
              </a:pPr>
              <a:t>13.05.2011</a:t>
            </a:fld>
            <a:endParaRPr lang="tr-TR"/>
          </a:p>
        </p:txBody>
      </p:sp>
      <p:sp>
        <p:nvSpPr>
          <p:cNvPr id="10" name="5 Altbilgi Yer Tutucusu"/>
          <p:cNvSpPr>
            <a:spLocks noGrp="1"/>
          </p:cNvSpPr>
          <p:nvPr>
            <p:ph type="ftr" sz="quarter" idx="11"/>
          </p:nvPr>
        </p:nvSpPr>
        <p:spPr/>
        <p:txBody>
          <a:bodyPr/>
          <a:lstStyle>
            <a:lvl1pPr>
              <a:defRPr/>
            </a:lvl1pPr>
          </a:lstStyle>
          <a:p>
            <a:pPr>
              <a:defRPr/>
            </a:pPr>
            <a:endParaRPr lang="tr-TR"/>
          </a:p>
        </p:txBody>
      </p:sp>
      <p:sp>
        <p:nvSpPr>
          <p:cNvPr id="11" name="6 Slayt Numarası Yer Tutucusu"/>
          <p:cNvSpPr>
            <a:spLocks noGrp="1"/>
          </p:cNvSpPr>
          <p:nvPr>
            <p:ph type="sldNum" sz="quarter" idx="12"/>
          </p:nvPr>
        </p:nvSpPr>
        <p:spPr>
          <a:xfrm>
            <a:off x="8077200" y="6356350"/>
            <a:ext cx="609600" cy="365125"/>
          </a:xfrm>
        </p:spPr>
        <p:txBody>
          <a:bodyPr/>
          <a:lstStyle>
            <a:lvl1pPr>
              <a:defRPr/>
            </a:lvl1pPr>
          </a:lstStyle>
          <a:p>
            <a:pPr>
              <a:defRPr/>
            </a:pPr>
            <a:fld id="{A863193E-7F3D-49AB-A298-9FA290ECEE6B}"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Serbest Form"/>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8 Başlık Yer Tutucusu"/>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tr-TR" smtClean="0"/>
              <a:t>Asıl başlık stili için tıklatın</a:t>
            </a:r>
            <a:endParaRPr lang="en-US" smtClean="0"/>
          </a:p>
        </p:txBody>
      </p:sp>
      <p:sp>
        <p:nvSpPr>
          <p:cNvPr id="1029" name="29 Metin Yer Tutucusu"/>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923667D0-2451-4047-9F44-54696463B196}" type="datetimeFigureOut">
              <a:rPr lang="tr-TR"/>
              <a:pPr>
                <a:defRPr/>
              </a:pPr>
              <a:t>13.05.2011</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B2BF1468-4ED7-4E33-9000-6B20ED66780F}" type="slidenum">
              <a:rPr lang="tr-TR"/>
              <a:pPr>
                <a:defRPr/>
              </a:pPr>
              <a:t>‹#›</a:t>
            </a:fld>
            <a:endParaRPr lang="tr-TR"/>
          </a:p>
        </p:txBody>
      </p:sp>
      <p:grpSp>
        <p:nvGrpSpPr>
          <p:cNvPr id="1033" name="1 Grup"/>
          <p:cNvGrpSpPr>
            <a:grpSpLocks/>
          </p:cNvGrpSpPr>
          <p:nvPr/>
        </p:nvGrpSpPr>
        <p:grpSpPr bwMode="auto">
          <a:xfrm>
            <a:off x="-19050" y="203200"/>
            <a:ext cx="9180513" cy="647700"/>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97" r:id="rId1"/>
    <p:sldLayoutId id="2147483689" r:id="rId2"/>
    <p:sldLayoutId id="2147483698" r:id="rId3"/>
    <p:sldLayoutId id="2147483690" r:id="rId4"/>
    <p:sldLayoutId id="2147483691" r:id="rId5"/>
    <p:sldLayoutId id="2147483692" r:id="rId6"/>
    <p:sldLayoutId id="2147483693" r:id="rId7"/>
    <p:sldLayoutId id="2147483694" r:id="rId8"/>
    <p:sldLayoutId id="2147483699" r:id="rId9"/>
    <p:sldLayoutId id="2147483695" r:id="rId10"/>
    <p:sldLayoutId id="214748369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57158" y="3357562"/>
            <a:ext cx="8572560" cy="1828800"/>
          </a:xfrm>
        </p:spPr>
        <p:txBody>
          <a:bodyPr/>
          <a:lstStyle/>
          <a:p>
            <a:pPr algn="ctr" eaLnBrk="1" fontAlgn="auto" hangingPunct="1">
              <a:spcAft>
                <a:spcPts val="0"/>
              </a:spcAft>
              <a:defRPr/>
            </a:pPr>
            <a:r>
              <a:rPr lang="tr-TR" dirty="0" smtClean="0"/>
              <a:t>YERKABUĞU NELERDEN OLUŞUR?</a:t>
            </a:r>
            <a:endParaRPr lang="tr-TR" dirty="0"/>
          </a:p>
        </p:txBody>
      </p:sp>
      <p:pic>
        <p:nvPicPr>
          <p:cNvPr id="5123" name="Picture 2" descr="C:\Users\MUSTAFA\Desktop\strateji\LOGOMUZ.png"/>
          <p:cNvPicPr>
            <a:picLocks noChangeAspect="1" noChangeArrowheads="1"/>
          </p:cNvPicPr>
          <p:nvPr/>
        </p:nvPicPr>
        <p:blipFill>
          <a:blip r:embed="rId2" cstate="print"/>
          <a:srcRect/>
          <a:stretch>
            <a:fillRect/>
          </a:stretch>
        </p:blipFill>
        <p:spPr bwMode="auto">
          <a:xfrm>
            <a:off x="2073275" y="298450"/>
            <a:ext cx="4597400" cy="3443288"/>
          </a:xfrm>
          <a:prstGeom prst="rect">
            <a:avLst/>
          </a:prstGeom>
          <a:noFill/>
          <a:ln w="9525">
            <a:noFill/>
            <a:miter lim="800000"/>
            <a:headEnd/>
            <a:tailEnd/>
          </a:ln>
        </p:spPr>
      </p:pic>
      <p:sp>
        <p:nvSpPr>
          <p:cNvPr id="4" name="1 Başlık"/>
          <p:cNvSpPr txBox="1">
            <a:spLocks/>
          </p:cNvSpPr>
          <p:nvPr/>
        </p:nvSpPr>
        <p:spPr>
          <a:xfrm>
            <a:off x="285720" y="5214950"/>
            <a:ext cx="8572560" cy="685792"/>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tr-TR" sz="3200" b="1" dirty="0" smtClean="0">
                <a:solidFill>
                  <a:srgbClr val="FF0000"/>
                </a:solidFill>
                <a:effectLst>
                  <a:outerShdw blurRad="38100" dist="25400" dir="5400000" algn="tl" rotWithShape="0">
                    <a:srgbClr val="000000">
                      <a:alpha val="43000"/>
                    </a:srgbClr>
                  </a:outerShdw>
                </a:effectLst>
                <a:latin typeface="+mj-lt"/>
                <a:ea typeface="+mj-ea"/>
                <a:cs typeface="+mj-cs"/>
              </a:rPr>
              <a:t>Yer  Altı ve Yer Üstü Su Kaynakları </a:t>
            </a:r>
            <a:endParaRPr lang="tr-TR" sz="3200" b="1" dirty="0">
              <a:solidFill>
                <a:srgbClr val="FF0000"/>
              </a:solidFill>
              <a:effectLst>
                <a:outerShdw blurRad="38100" dist="25400" dir="5400000" algn="tl" rotWithShape="0">
                  <a:srgbClr val="000000">
                    <a:alpha val="43000"/>
                  </a:srgbClr>
                </a:outerShdw>
              </a:effectLst>
              <a:latin typeface="+mj-lt"/>
              <a:ea typeface="+mj-ea"/>
              <a:cs typeface="+mj-cs"/>
            </a:endParaRPr>
          </a:p>
        </p:txBody>
      </p:sp>
      <p:sp>
        <p:nvSpPr>
          <p:cNvPr id="5125" name="5 Metin kutusu"/>
          <p:cNvSpPr txBox="1">
            <a:spLocks noChangeArrowheads="1"/>
          </p:cNvSpPr>
          <p:nvPr/>
        </p:nvSpPr>
        <p:spPr bwMode="auto">
          <a:xfrm>
            <a:off x="6500813" y="6215063"/>
            <a:ext cx="2643187" cy="369887"/>
          </a:xfrm>
          <a:prstGeom prst="rect">
            <a:avLst/>
          </a:prstGeom>
          <a:noFill/>
          <a:ln w="9525">
            <a:noFill/>
            <a:miter lim="800000"/>
            <a:headEnd/>
            <a:tailEnd/>
          </a:ln>
        </p:spPr>
        <p:txBody>
          <a:bodyPr>
            <a:spAutoFit/>
          </a:bodyPr>
          <a:lstStyle/>
          <a:p>
            <a:pPr algn="ctr"/>
            <a:r>
              <a:rPr lang="tr-TR" b="1" i="1" dirty="0">
                <a:solidFill>
                  <a:schemeClr val="bg1"/>
                </a:solidFill>
                <a:latin typeface="Constantia" pitchFamily="18" charset="0"/>
              </a:rPr>
              <a:t>Mustafa ÇELİK</a:t>
            </a:r>
          </a:p>
        </p:txBody>
      </p:sp>
      <p:pic>
        <p:nvPicPr>
          <p:cNvPr id="1026" name="Picture 2" descr="D:\FLASH OLARAK DÜZENLENENCEK SUNULAR\özgün slayttt\66\ÜNİTE 8 YERKABUĞU NELERDEN OLUŞUR\fenc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6356497"/>
            <a:ext cx="1423621" cy="5015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91276" y="1772816"/>
            <a:ext cx="8486657"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3068960"/>
            <a:ext cx="8229600" cy="3384376"/>
          </a:xfrm>
        </p:spPr>
        <p:txBody>
          <a:bodyPr/>
          <a:lstStyle/>
          <a:p>
            <a:r>
              <a:rPr lang="tr-TR" dirty="0" smtClean="0"/>
              <a:t>Derinlere inildikçe magmanın verdiği sıcaklıkla sular daha çok ısınır. Yakın yerlerde ise daha soğuk sular bulunmaktadır.</a:t>
            </a:r>
          </a:p>
          <a:p>
            <a:r>
              <a:rPr lang="tr-TR" dirty="0" smtClean="0"/>
              <a:t>Yer kabuğunun derinliklerinde birikmiş ısının oluşturduğu, çevresindeki sulara göre daha fazla miktarda kimyasal bileşikler içeren sıcak su, buhar ve gazlara </a:t>
            </a:r>
            <a:r>
              <a:rPr lang="tr-TR" dirty="0" smtClean="0">
                <a:solidFill>
                  <a:srgbClr val="FF0000"/>
                </a:solidFill>
              </a:rPr>
              <a:t>jeotermal kaynak </a:t>
            </a:r>
            <a:r>
              <a:rPr lang="tr-TR" dirty="0" smtClean="0"/>
              <a:t>denir.</a:t>
            </a:r>
            <a:endParaRPr lang="tr-TR" dirty="0"/>
          </a:p>
        </p:txBody>
      </p:sp>
      <p:pic>
        <p:nvPicPr>
          <p:cNvPr id="9221" name="Picture 5" descr="C:\Users\MUSTAFA\AppData\Local\Microsoft\Windows\Temporary Internet Files\Content.IE5\DRWCKLHD\MC900199271[1].wmf"/>
          <p:cNvPicPr>
            <a:picLocks noChangeAspect="1" noChangeArrowheads="1"/>
          </p:cNvPicPr>
          <p:nvPr/>
        </p:nvPicPr>
        <p:blipFill>
          <a:blip r:embed="rId2" cstate="print"/>
          <a:srcRect/>
          <a:stretch>
            <a:fillRect/>
          </a:stretch>
        </p:blipFill>
        <p:spPr bwMode="auto">
          <a:xfrm>
            <a:off x="5004048" y="1124744"/>
            <a:ext cx="2664296" cy="1859204"/>
          </a:xfrm>
          <a:prstGeom prst="rect">
            <a:avLst/>
          </a:prstGeom>
          <a:noFill/>
        </p:spPr>
      </p:pic>
      <p:pic>
        <p:nvPicPr>
          <p:cNvPr id="9222" name="Picture 6" descr="C:\Users\MUSTAFA\AppData\Local\Microsoft\Windows\Temporary Internet Files\Content.IE5\KDF29B1V\MP900431667[1].jpg"/>
          <p:cNvPicPr>
            <a:picLocks noChangeAspect="1" noChangeArrowheads="1"/>
          </p:cNvPicPr>
          <p:nvPr/>
        </p:nvPicPr>
        <p:blipFill>
          <a:blip r:embed="rId3" cstate="print"/>
          <a:srcRect/>
          <a:stretch>
            <a:fillRect/>
          </a:stretch>
        </p:blipFill>
        <p:spPr bwMode="auto">
          <a:xfrm>
            <a:off x="1691680" y="908720"/>
            <a:ext cx="2016224" cy="201622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052736"/>
            <a:ext cx="6120680" cy="5328592"/>
          </a:xfrm>
        </p:spPr>
        <p:txBody>
          <a:bodyPr/>
          <a:lstStyle/>
          <a:p>
            <a:r>
              <a:rPr lang="tr-TR" dirty="0" smtClean="0"/>
              <a:t>Maden suyunun yeryüzüne çıktığı kaynağa kaynarca, maden sularından yararlanmak üzere kaynarcaların çevresinde kurulan tesislere de genel olarak </a:t>
            </a:r>
            <a:r>
              <a:rPr lang="tr-TR" dirty="0" smtClean="0">
                <a:solidFill>
                  <a:srgbClr val="FF0000"/>
                </a:solidFill>
              </a:rPr>
              <a:t>kaplıca</a:t>
            </a:r>
            <a:r>
              <a:rPr lang="tr-TR" dirty="0" smtClean="0"/>
              <a:t> denmektedir. </a:t>
            </a:r>
          </a:p>
          <a:p>
            <a:r>
              <a:rPr lang="tr-TR" dirty="0" smtClean="0"/>
              <a:t>Kaplıca sularından banyo ve içme kürleriyle yararlanılmaktadır. İçme kürü olarak yararlanılan kaplıcalara </a:t>
            </a:r>
            <a:r>
              <a:rPr lang="tr-TR" dirty="0" smtClean="0">
                <a:solidFill>
                  <a:srgbClr val="FF0000"/>
                </a:solidFill>
              </a:rPr>
              <a:t>içmece</a:t>
            </a:r>
            <a:r>
              <a:rPr lang="tr-TR" dirty="0" smtClean="0"/>
              <a:t> de denilmektedir. </a:t>
            </a:r>
          </a:p>
          <a:p>
            <a:r>
              <a:rPr lang="tr-TR" dirty="0" smtClean="0"/>
              <a:t>Kaplıca teriminin kökeni kaynarcanın üzerine hamam yapılması nedeniyle türetilen "kaplı ılıca" terimidir. </a:t>
            </a:r>
            <a:endParaRPr lang="tr-TR" dirty="0"/>
          </a:p>
        </p:txBody>
      </p:sp>
      <p:pic>
        <p:nvPicPr>
          <p:cNvPr id="10243" name="Picture 3" descr="C:\Users\MUSTAFA\AppData\Local\Microsoft\Windows\Temporary Internet Files\Content.IE5\XK6CGUR7\MC900415204[1].wmf"/>
          <p:cNvPicPr>
            <a:picLocks noChangeAspect="1" noChangeArrowheads="1"/>
          </p:cNvPicPr>
          <p:nvPr/>
        </p:nvPicPr>
        <p:blipFill>
          <a:blip r:embed="rId2" cstate="print"/>
          <a:srcRect/>
          <a:stretch>
            <a:fillRect/>
          </a:stretch>
        </p:blipFill>
        <p:spPr bwMode="auto">
          <a:xfrm>
            <a:off x="6300192" y="1844824"/>
            <a:ext cx="2645121" cy="344031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2 İçerik Yer Tutucusu"/>
          <p:cNvSpPr>
            <a:spLocks noGrp="1"/>
          </p:cNvSpPr>
          <p:nvPr>
            <p:ph idx="1"/>
          </p:nvPr>
        </p:nvSpPr>
        <p:spPr>
          <a:xfrm>
            <a:off x="0" y="2332038"/>
            <a:ext cx="9144000" cy="4525962"/>
          </a:xfrm>
        </p:spPr>
        <p:txBody>
          <a:bodyPr/>
          <a:lstStyle/>
          <a:p>
            <a:pPr algn="ctr" eaLnBrk="1" hangingPunct="1">
              <a:buFont typeface="Wingdings 2" pitchFamily="18" charset="2"/>
              <a:buNone/>
            </a:pPr>
            <a:r>
              <a:rPr lang="tr-TR" sz="4800" b="1" i="1" dirty="0" smtClean="0"/>
              <a:t>Mustafa ÇELİK</a:t>
            </a:r>
          </a:p>
          <a:p>
            <a:pPr algn="ctr" eaLnBrk="1" hangingPunct="1">
              <a:buFont typeface="Wingdings 2" pitchFamily="18" charset="2"/>
              <a:buNone/>
            </a:pPr>
            <a:r>
              <a:rPr lang="tr-TR" sz="4800" b="1" i="1" dirty="0" smtClean="0"/>
              <a:t>Fen ve Teknoloji Öğretmeni</a:t>
            </a:r>
          </a:p>
          <a:p>
            <a:pPr algn="ctr" eaLnBrk="1" hangingPunct="1">
              <a:buFont typeface="Wingdings 2" pitchFamily="18" charset="2"/>
              <a:buNone/>
            </a:pPr>
            <a:r>
              <a:rPr lang="tr-TR" sz="4800" b="1" i="1" dirty="0" smtClean="0"/>
              <a:t>Türk Telekom YİBO</a:t>
            </a:r>
          </a:p>
          <a:p>
            <a:pPr algn="ctr" eaLnBrk="1" hangingPunct="1">
              <a:buFont typeface="Wingdings 2" pitchFamily="18" charset="2"/>
              <a:buNone/>
            </a:pPr>
            <a:r>
              <a:rPr lang="tr-TR" sz="4800" b="1" i="1" dirty="0" smtClean="0"/>
              <a:t>Digor/KARS</a:t>
            </a:r>
          </a:p>
        </p:txBody>
      </p:sp>
      <p:pic>
        <p:nvPicPr>
          <p:cNvPr id="7171" name="Picture 2" descr="C:\Users\MUSTAFA\Desktop\strateji\LOGOMUZ.png"/>
          <p:cNvPicPr>
            <a:picLocks noChangeAspect="1" noChangeArrowheads="1"/>
          </p:cNvPicPr>
          <p:nvPr/>
        </p:nvPicPr>
        <p:blipFill>
          <a:blip r:embed="rId2" cstate="print"/>
          <a:srcRect/>
          <a:stretch>
            <a:fillRect/>
          </a:stretch>
        </p:blipFill>
        <p:spPr bwMode="auto">
          <a:xfrm>
            <a:off x="2679700" y="79375"/>
            <a:ext cx="3500438" cy="2620963"/>
          </a:xfrm>
          <a:prstGeom prst="rect">
            <a:avLst/>
          </a:prstGeom>
          <a:noFill/>
          <a:ln w="9525">
            <a:noFill/>
            <a:miter lim="800000"/>
            <a:headEnd/>
            <a:tailEnd/>
          </a:ln>
        </p:spPr>
      </p:pic>
      <p:pic>
        <p:nvPicPr>
          <p:cNvPr id="2050" name="Picture 2" descr="D:\FLASH OLARAK DÜZENLENENCEK SUNULAR\özgün slayttt\66\ÜNİTE 8 YERKABUĞU NELERDEN OLUŞUR\fenc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309320"/>
            <a:ext cx="1557543" cy="548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835696" y="3861048"/>
            <a:ext cx="1944216" cy="2127006"/>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1043608" y="1052736"/>
            <a:ext cx="7010400" cy="211455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4499992" y="3222104"/>
            <a:ext cx="3635896" cy="36358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620688"/>
            <a:ext cx="8363272" cy="2952328"/>
          </a:xfrm>
        </p:spPr>
        <p:txBody>
          <a:bodyPr/>
          <a:lstStyle/>
          <a:p>
            <a:r>
              <a:rPr lang="tr-TR" dirty="0" smtClean="0"/>
              <a:t>Dünya’daki suyun tümünü 100 bardağa boşalttığımızı varsayalım.Bunların 97 tanesi tuzlu, üç tanesi ise tatlı sudur. </a:t>
            </a:r>
          </a:p>
          <a:p>
            <a:r>
              <a:rPr lang="tr-TR" dirty="0" smtClean="0"/>
              <a:t>97 bardaktaki su; okyanus, deniz ve bazı tuz göllerini, üç bardaktaki tatlı suyun ikisi ise buzulları, bir bardakta bulunan su da akarsu, göl ve yer alt sularını temsil eder.</a:t>
            </a:r>
            <a:endParaRPr lang="tr-TR" dirty="0"/>
          </a:p>
        </p:txBody>
      </p:sp>
      <p:pic>
        <p:nvPicPr>
          <p:cNvPr id="2050" name="Picture 2"/>
          <p:cNvPicPr>
            <a:picLocks noChangeAspect="1" noChangeArrowheads="1"/>
          </p:cNvPicPr>
          <p:nvPr/>
        </p:nvPicPr>
        <p:blipFill>
          <a:blip r:embed="rId2" cstate="print"/>
          <a:srcRect/>
          <a:stretch>
            <a:fillRect/>
          </a:stretch>
        </p:blipFill>
        <p:spPr bwMode="auto">
          <a:xfrm>
            <a:off x="467544" y="3580520"/>
            <a:ext cx="8335784"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836713"/>
            <a:ext cx="8229600" cy="1656184"/>
          </a:xfrm>
        </p:spPr>
        <p:txBody>
          <a:bodyPr/>
          <a:lstStyle/>
          <a:p>
            <a:r>
              <a:rPr lang="tr-TR" dirty="0" smtClean="0"/>
              <a:t>Dünya'da iki temel su kaynağı vardır. Bunlardan birincisi yer üstü sularıdır. Okyanuslar, denizler, göller, akarsular, çaylar ve derelerden oluşan su kütlelerine </a:t>
            </a:r>
            <a:r>
              <a:rPr lang="tr-TR" dirty="0" smtClean="0">
                <a:solidFill>
                  <a:srgbClr val="FF0000"/>
                </a:solidFill>
              </a:rPr>
              <a:t>yer üstü suları </a:t>
            </a:r>
            <a:r>
              <a:rPr lang="tr-TR" dirty="0" smtClean="0"/>
              <a:t>denir</a:t>
            </a:r>
            <a:endParaRPr lang="tr-TR" dirty="0"/>
          </a:p>
        </p:txBody>
      </p:sp>
      <p:pic>
        <p:nvPicPr>
          <p:cNvPr id="3077" name="Picture 5"/>
          <p:cNvPicPr>
            <a:picLocks noChangeAspect="1" noChangeArrowheads="1"/>
          </p:cNvPicPr>
          <p:nvPr/>
        </p:nvPicPr>
        <p:blipFill>
          <a:blip r:embed="rId2" cstate="print"/>
          <a:srcRect/>
          <a:stretch>
            <a:fillRect/>
          </a:stretch>
        </p:blipFill>
        <p:spPr bwMode="auto">
          <a:xfrm rot="20539527">
            <a:off x="5316855" y="4352404"/>
            <a:ext cx="3151380" cy="2076203"/>
          </a:xfrm>
          <a:prstGeom prst="rect">
            <a:avLst/>
          </a:prstGeom>
          <a:noFill/>
          <a:ln w="9525">
            <a:noFill/>
            <a:miter lim="800000"/>
            <a:headEnd/>
            <a:tailEnd/>
          </a:ln>
        </p:spPr>
      </p:pic>
      <p:grpSp>
        <p:nvGrpSpPr>
          <p:cNvPr id="9" name="8 Grup"/>
          <p:cNvGrpSpPr/>
          <p:nvPr/>
        </p:nvGrpSpPr>
        <p:grpSpPr>
          <a:xfrm>
            <a:off x="467544" y="2564904"/>
            <a:ext cx="3240360" cy="2120693"/>
            <a:chOff x="0" y="2564904"/>
            <a:chExt cx="3240360" cy="2120693"/>
          </a:xfrm>
        </p:grpSpPr>
        <p:pic>
          <p:nvPicPr>
            <p:cNvPr id="3074" name="Picture 2"/>
            <p:cNvPicPr>
              <a:picLocks noChangeAspect="1" noChangeArrowheads="1"/>
            </p:cNvPicPr>
            <p:nvPr/>
          </p:nvPicPr>
          <p:blipFill>
            <a:blip r:embed="rId3" cstate="print"/>
            <a:srcRect/>
            <a:stretch>
              <a:fillRect/>
            </a:stretch>
          </p:blipFill>
          <p:spPr bwMode="auto">
            <a:xfrm>
              <a:off x="0" y="2564904"/>
              <a:ext cx="3240360" cy="2120693"/>
            </a:xfrm>
            <a:prstGeom prst="rect">
              <a:avLst/>
            </a:prstGeom>
            <a:noFill/>
            <a:ln w="9525">
              <a:noFill/>
              <a:miter lim="800000"/>
              <a:headEnd/>
              <a:tailEnd/>
            </a:ln>
          </p:spPr>
        </p:pic>
        <p:sp>
          <p:nvSpPr>
            <p:cNvPr id="8" name="7 Metin kutusu"/>
            <p:cNvSpPr txBox="1"/>
            <p:nvPr/>
          </p:nvSpPr>
          <p:spPr>
            <a:xfrm>
              <a:off x="0" y="4365104"/>
              <a:ext cx="792088" cy="307777"/>
            </a:xfrm>
            <a:prstGeom prst="rect">
              <a:avLst/>
            </a:prstGeom>
            <a:noFill/>
          </p:spPr>
          <p:txBody>
            <a:bodyPr wrap="square" rtlCol="0">
              <a:spAutoFit/>
            </a:bodyPr>
            <a:lstStyle/>
            <a:p>
              <a:r>
                <a:rPr lang="tr-TR" sz="1400" b="1" dirty="0" smtClean="0">
                  <a:solidFill>
                    <a:srgbClr val="FFFF00"/>
                  </a:solidFill>
                </a:rPr>
                <a:t>Gölcük</a:t>
              </a:r>
              <a:endParaRPr lang="tr-TR" sz="1400" b="1" dirty="0">
                <a:solidFill>
                  <a:srgbClr val="FFFF00"/>
                </a:solidFill>
              </a:endParaRPr>
            </a:p>
          </p:txBody>
        </p:sp>
      </p:grpSp>
      <p:grpSp>
        <p:nvGrpSpPr>
          <p:cNvPr id="12" name="11 Grup"/>
          <p:cNvGrpSpPr/>
          <p:nvPr/>
        </p:nvGrpSpPr>
        <p:grpSpPr>
          <a:xfrm>
            <a:off x="4788024" y="2204864"/>
            <a:ext cx="3136550" cy="2046543"/>
            <a:chOff x="4572000" y="2132856"/>
            <a:chExt cx="3136550" cy="2046543"/>
          </a:xfrm>
        </p:grpSpPr>
        <p:pic>
          <p:nvPicPr>
            <p:cNvPr id="3075" name="Picture 3"/>
            <p:cNvPicPr>
              <a:picLocks noChangeAspect="1" noChangeArrowheads="1"/>
            </p:cNvPicPr>
            <p:nvPr/>
          </p:nvPicPr>
          <p:blipFill>
            <a:blip r:embed="rId4" cstate="print"/>
            <a:srcRect/>
            <a:stretch>
              <a:fillRect/>
            </a:stretch>
          </p:blipFill>
          <p:spPr bwMode="auto">
            <a:xfrm>
              <a:off x="4572000" y="2132856"/>
              <a:ext cx="3136550" cy="2046543"/>
            </a:xfrm>
            <a:prstGeom prst="rect">
              <a:avLst/>
            </a:prstGeom>
            <a:noFill/>
            <a:ln w="9525">
              <a:noFill/>
              <a:miter lim="800000"/>
              <a:headEnd/>
              <a:tailEnd/>
            </a:ln>
          </p:spPr>
        </p:pic>
        <p:sp>
          <p:nvSpPr>
            <p:cNvPr id="10" name="9 Metin kutusu"/>
            <p:cNvSpPr txBox="1"/>
            <p:nvPr/>
          </p:nvSpPr>
          <p:spPr>
            <a:xfrm>
              <a:off x="4644008" y="3717032"/>
              <a:ext cx="936104" cy="307777"/>
            </a:xfrm>
            <a:prstGeom prst="rect">
              <a:avLst/>
            </a:prstGeom>
            <a:noFill/>
          </p:spPr>
          <p:txBody>
            <a:bodyPr wrap="square" rtlCol="0">
              <a:spAutoFit/>
            </a:bodyPr>
            <a:lstStyle/>
            <a:p>
              <a:pPr algn="ctr"/>
              <a:r>
                <a:rPr lang="tr-TR" sz="1400" b="1" dirty="0" smtClean="0">
                  <a:solidFill>
                    <a:schemeClr val="tx1">
                      <a:lumMod val="95000"/>
                      <a:lumOff val="5000"/>
                    </a:schemeClr>
                  </a:solidFill>
                </a:rPr>
                <a:t>Çoruh</a:t>
              </a:r>
              <a:endParaRPr lang="tr-TR" sz="1400" b="1" dirty="0">
                <a:solidFill>
                  <a:schemeClr val="tx1">
                    <a:lumMod val="95000"/>
                    <a:lumOff val="5000"/>
                  </a:schemeClr>
                </a:solidFill>
              </a:endParaRPr>
            </a:p>
          </p:txBody>
        </p:sp>
      </p:grpSp>
      <p:grpSp>
        <p:nvGrpSpPr>
          <p:cNvPr id="13" name="12 Grup"/>
          <p:cNvGrpSpPr/>
          <p:nvPr/>
        </p:nvGrpSpPr>
        <p:grpSpPr>
          <a:xfrm>
            <a:off x="1763688" y="4437112"/>
            <a:ext cx="3247776" cy="2175978"/>
            <a:chOff x="1640868" y="4317859"/>
            <a:chExt cx="3247776" cy="2175978"/>
          </a:xfrm>
        </p:grpSpPr>
        <p:pic>
          <p:nvPicPr>
            <p:cNvPr id="3076" name="Picture 4"/>
            <p:cNvPicPr>
              <a:picLocks noChangeAspect="1" noChangeArrowheads="1"/>
            </p:cNvPicPr>
            <p:nvPr/>
          </p:nvPicPr>
          <p:blipFill>
            <a:blip r:embed="rId5" cstate="print"/>
            <a:srcRect/>
            <a:stretch>
              <a:fillRect/>
            </a:stretch>
          </p:blipFill>
          <p:spPr bwMode="auto">
            <a:xfrm rot="20584824">
              <a:off x="1640868" y="4317859"/>
              <a:ext cx="3247776" cy="2113279"/>
            </a:xfrm>
            <a:prstGeom prst="rect">
              <a:avLst/>
            </a:prstGeom>
            <a:noFill/>
            <a:ln w="9525">
              <a:noFill/>
              <a:miter lim="800000"/>
              <a:headEnd/>
              <a:tailEnd/>
            </a:ln>
          </p:spPr>
        </p:pic>
        <p:sp>
          <p:nvSpPr>
            <p:cNvPr id="11" name="10 Metin kutusu"/>
            <p:cNvSpPr txBox="1"/>
            <p:nvPr/>
          </p:nvSpPr>
          <p:spPr>
            <a:xfrm>
              <a:off x="3035564" y="6186060"/>
              <a:ext cx="1512168" cy="307777"/>
            </a:xfrm>
            <a:prstGeom prst="rect">
              <a:avLst/>
            </a:prstGeom>
            <a:noFill/>
          </p:spPr>
          <p:txBody>
            <a:bodyPr wrap="square" rtlCol="0">
              <a:spAutoFit/>
            </a:bodyPr>
            <a:lstStyle/>
            <a:p>
              <a:r>
                <a:rPr lang="tr-TR" sz="1400" b="1" dirty="0" smtClean="0">
                  <a:solidFill>
                    <a:schemeClr val="bg1"/>
                  </a:solidFill>
                </a:rPr>
                <a:t>Atatürk</a:t>
              </a:r>
              <a:r>
                <a:rPr lang="tr-TR" sz="1400" b="1" dirty="0" smtClean="0"/>
                <a:t> Barajı</a:t>
              </a:r>
              <a:endParaRPr lang="tr-TR" sz="1400" b="1"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169368"/>
            <a:ext cx="5698976" cy="5688632"/>
          </a:xfrm>
        </p:spPr>
        <p:txBody>
          <a:bodyPr/>
          <a:lstStyle/>
          <a:p>
            <a:r>
              <a:rPr lang="tr-TR" dirty="0" smtClean="0"/>
              <a:t>İkincisi ise sıcak ve soğuk su kaynaklarından oluşan </a:t>
            </a:r>
            <a:r>
              <a:rPr lang="tr-TR" dirty="0" smtClean="0">
                <a:solidFill>
                  <a:srgbClr val="FF0000"/>
                </a:solidFill>
              </a:rPr>
              <a:t>yer altı sularıdır.</a:t>
            </a:r>
          </a:p>
          <a:p>
            <a:r>
              <a:rPr lang="tr-TR" dirty="0" smtClean="0"/>
              <a:t>Yağış suları topraktaki geçirgen tabakalardan geçerek geçirgen olmayan ya da daha düşük geçirimliliğe sahip tabakalara ulaşır. Süzülen yağış suları bu tabakaların üzerinde veya arasında bulunan geçirgen tabakalarda depolanır. Depolanan sular su yataklarını yani yer altı sularını oluşturur.</a:t>
            </a:r>
          </a:p>
        </p:txBody>
      </p:sp>
      <p:pic>
        <p:nvPicPr>
          <p:cNvPr id="4098" name="Picture 2"/>
          <p:cNvPicPr>
            <a:picLocks noChangeAspect="1" noChangeArrowheads="1"/>
          </p:cNvPicPr>
          <p:nvPr/>
        </p:nvPicPr>
        <p:blipFill>
          <a:blip r:embed="rId2" cstate="print"/>
          <a:srcRect/>
          <a:stretch>
            <a:fillRect/>
          </a:stretch>
        </p:blipFill>
        <p:spPr bwMode="auto">
          <a:xfrm>
            <a:off x="6300192" y="1412776"/>
            <a:ext cx="2559053"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696"/>
            <a:ext cx="5050904" cy="5976664"/>
          </a:xfrm>
        </p:spPr>
        <p:txBody>
          <a:bodyPr/>
          <a:lstStyle/>
          <a:p>
            <a:r>
              <a:rPr lang="tr-TR" dirty="0" smtClean="0"/>
              <a:t>Yer altı suyu kendiliğinden yeryüzüne ulaşırsa </a:t>
            </a:r>
            <a:r>
              <a:rPr lang="tr-TR" dirty="0" smtClean="0">
                <a:solidFill>
                  <a:srgbClr val="FF0000"/>
                </a:solidFill>
              </a:rPr>
              <a:t>kaynak </a:t>
            </a:r>
            <a:r>
              <a:rPr lang="tr-TR" dirty="0" smtClean="0"/>
              <a:t>olarak adlandırılır. </a:t>
            </a:r>
          </a:p>
          <a:p>
            <a:r>
              <a:rPr lang="tr-TR" dirty="0" smtClean="0"/>
              <a:t>Yer altı sularının kendiliğinden yeryüzüne çıkmasını sağlayan kuyulara ise </a:t>
            </a:r>
            <a:r>
              <a:rPr lang="tr-TR" dirty="0" smtClean="0">
                <a:solidFill>
                  <a:srgbClr val="FF0000"/>
                </a:solidFill>
              </a:rPr>
              <a:t>artezyen</a:t>
            </a:r>
            <a:r>
              <a:rPr lang="tr-TR" dirty="0" smtClean="0"/>
              <a:t> denir. </a:t>
            </a:r>
          </a:p>
          <a:p>
            <a:r>
              <a:rPr lang="tr-TR" dirty="0" smtClean="0"/>
              <a:t>Artezyen kuyusunun ağzı, yer altı su kaynağının seviyesinden alçakta ise yer altı suları yeryüzüne çıkar. </a:t>
            </a:r>
          </a:p>
          <a:p>
            <a:r>
              <a:rPr lang="tr-TR" dirty="0" smtClean="0"/>
              <a:t>Yer altı suyunun seviyesi, artezyen kuyusunun ağız seviyesinden düşük ise yer altı suyu yeryüzüne çıkamaz.</a:t>
            </a:r>
          </a:p>
          <a:p>
            <a:endParaRPr lang="tr-TR" dirty="0"/>
          </a:p>
        </p:txBody>
      </p:sp>
      <p:pic>
        <p:nvPicPr>
          <p:cNvPr id="5122" name="Picture 2"/>
          <p:cNvPicPr>
            <a:picLocks noChangeAspect="1" noChangeArrowheads="1"/>
          </p:cNvPicPr>
          <p:nvPr/>
        </p:nvPicPr>
        <p:blipFill>
          <a:blip r:embed="rId2" cstate="print"/>
          <a:srcRect/>
          <a:stretch>
            <a:fillRect/>
          </a:stretch>
        </p:blipFill>
        <p:spPr bwMode="auto">
          <a:xfrm>
            <a:off x="5724128" y="1700808"/>
            <a:ext cx="3126232" cy="36280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467544" y="1052736"/>
            <a:ext cx="8288920" cy="1872208"/>
          </a:xfrm>
          <a:prstGeom prst="rect">
            <a:avLst/>
          </a:prstGeom>
          <a:noFill/>
          <a:ln w="9525">
            <a:noFill/>
            <a:miter lim="800000"/>
            <a:headEnd/>
            <a:tailEnd/>
          </a:ln>
        </p:spPr>
      </p:pic>
      <p:pic>
        <p:nvPicPr>
          <p:cNvPr id="6148" name="Picture 4" descr="C:\Users\MUSTAFA\Desktop\Picture0005.jpg"/>
          <p:cNvPicPr>
            <a:picLocks noChangeAspect="1" noChangeArrowheads="1"/>
          </p:cNvPicPr>
          <p:nvPr/>
        </p:nvPicPr>
        <p:blipFill>
          <a:blip r:embed="rId3" cstate="print"/>
          <a:srcRect/>
          <a:stretch>
            <a:fillRect/>
          </a:stretch>
        </p:blipFill>
        <p:spPr bwMode="auto">
          <a:xfrm>
            <a:off x="2267744" y="3068960"/>
            <a:ext cx="4762500" cy="35718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cstate="print"/>
          <a:srcRect/>
          <a:stretch>
            <a:fillRect/>
          </a:stretch>
        </p:blipFill>
        <p:spPr bwMode="auto">
          <a:xfrm>
            <a:off x="350032" y="1196752"/>
            <a:ext cx="8456294"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Users\MUSTAFA\AppData\Local\Microsoft\Windows\Temporary Internet Files\Content.IE5\KDF29B1V\MC900237978[1].wmf"/>
          <p:cNvPicPr>
            <a:picLocks noChangeAspect="1" noChangeArrowheads="1"/>
          </p:cNvPicPr>
          <p:nvPr/>
        </p:nvPicPr>
        <p:blipFill>
          <a:blip r:embed="rId2" cstate="print"/>
          <a:srcRect/>
          <a:stretch>
            <a:fillRect/>
          </a:stretch>
        </p:blipFill>
        <p:spPr bwMode="auto">
          <a:xfrm>
            <a:off x="6375415" y="1772816"/>
            <a:ext cx="2768585" cy="2592288"/>
          </a:xfrm>
          <a:prstGeom prst="rect">
            <a:avLst/>
          </a:prstGeom>
          <a:noFill/>
        </p:spPr>
      </p:pic>
      <p:sp>
        <p:nvSpPr>
          <p:cNvPr id="3" name="2 İçerik Yer Tutucusu"/>
          <p:cNvSpPr>
            <a:spLocks noGrp="1"/>
          </p:cNvSpPr>
          <p:nvPr>
            <p:ph idx="1"/>
          </p:nvPr>
        </p:nvSpPr>
        <p:spPr>
          <a:xfrm>
            <a:off x="323528" y="1196752"/>
            <a:ext cx="6768752" cy="5328592"/>
          </a:xfrm>
        </p:spPr>
        <p:txBody>
          <a:bodyPr/>
          <a:lstStyle/>
          <a:p>
            <a:r>
              <a:rPr lang="tr-TR" dirty="0" smtClean="0"/>
              <a:t>Sular, yer altına süzülürken geçtikleri kaya veya topraktaki bazı maddelerin çözünmesine neden olur.</a:t>
            </a:r>
          </a:p>
          <a:p>
            <a:r>
              <a:rPr lang="tr-TR" dirty="0" smtClean="0"/>
              <a:t>Çözünmüş hâldeki mineral ve gaz içeren kaynak suları </a:t>
            </a:r>
            <a:r>
              <a:rPr lang="tr-TR" dirty="0" smtClean="0">
                <a:solidFill>
                  <a:srgbClr val="FF0000"/>
                </a:solidFill>
              </a:rPr>
              <a:t>maden suyu </a:t>
            </a:r>
            <a:r>
              <a:rPr lang="tr-TR" dirty="0" smtClean="0"/>
              <a:t>adı altında toplanır.</a:t>
            </a:r>
          </a:p>
          <a:p>
            <a:r>
              <a:rPr lang="tr-TR" dirty="0" smtClean="0"/>
              <a:t>Yer altı kaynak suları, bazı hastalıkları tedavi etmek amacıyla tıp alanında da kullanılmaktadır. </a:t>
            </a:r>
            <a:r>
              <a:rPr lang="tr-TR" dirty="0" smtClean="0">
                <a:solidFill>
                  <a:srgbClr val="FF0000"/>
                </a:solidFill>
              </a:rPr>
              <a:t>İçme</a:t>
            </a:r>
            <a:r>
              <a:rPr lang="tr-TR" b="1" dirty="0" smtClean="0"/>
              <a:t> </a:t>
            </a:r>
            <a:r>
              <a:rPr lang="tr-TR" dirty="0" smtClean="0"/>
              <a:t>veya</a:t>
            </a:r>
            <a:r>
              <a:rPr lang="tr-TR" b="1" dirty="0" smtClean="0"/>
              <a:t> </a:t>
            </a:r>
            <a:r>
              <a:rPr lang="tr-TR" dirty="0" smtClean="0">
                <a:solidFill>
                  <a:srgbClr val="FF0000"/>
                </a:solidFill>
              </a:rPr>
              <a:t>içmece</a:t>
            </a:r>
            <a:r>
              <a:rPr lang="tr-TR" b="1" dirty="0" smtClean="0"/>
              <a:t> </a:t>
            </a:r>
            <a:r>
              <a:rPr lang="tr-TR" dirty="0" smtClean="0"/>
              <a:t>diye adlandırılan soğuk maden sularından içecek olarak yararlanılır. Suları sıcak olan </a:t>
            </a:r>
            <a:r>
              <a:rPr lang="tr-TR" dirty="0" smtClean="0">
                <a:solidFill>
                  <a:srgbClr val="FF0000"/>
                </a:solidFill>
              </a:rPr>
              <a:t>kaplıca </a:t>
            </a:r>
            <a:r>
              <a:rPr lang="tr-TR" dirty="0" smtClean="0"/>
              <a:t>veya </a:t>
            </a:r>
            <a:r>
              <a:rPr lang="tr-TR" dirty="0" smtClean="0">
                <a:solidFill>
                  <a:srgbClr val="FF0000"/>
                </a:solidFill>
              </a:rPr>
              <a:t>ılıcalarda</a:t>
            </a:r>
            <a:r>
              <a:rPr lang="tr-TR" dirty="0" smtClean="0"/>
              <a:t> ise banyo yapılır.</a:t>
            </a:r>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873</TotalTime>
  <Words>381</Words>
  <Application>Microsoft Office PowerPoint</Application>
  <PresentationFormat>Ekran Gösterisi (4:3)</PresentationFormat>
  <Paragraphs>27</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Akış</vt:lpstr>
      <vt:lpstr>YERKABUĞU NELERDEN OLUŞUR?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İNSANLARDA ÜREME, BÜYÜME ve GELİŞME</dc:title>
  <dc:creator>MUSTAFA</dc:creator>
  <cp:lastModifiedBy>fikret ünlü</cp:lastModifiedBy>
  <cp:revision>119</cp:revision>
  <dcterms:created xsi:type="dcterms:W3CDTF">2010-10-03T19:43:53Z</dcterms:created>
  <dcterms:modified xsi:type="dcterms:W3CDTF">2011-05-13T17:44:46Z</dcterms:modified>
</cp:coreProperties>
</file>