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75" r:id="rId3"/>
    <p:sldId id="276" r:id="rId4"/>
    <p:sldId id="277" r:id="rId5"/>
    <p:sldId id="278" r:id="rId6"/>
    <p:sldId id="279" r:id="rId7"/>
    <p:sldId id="280" r:id="rId8"/>
    <p:sldId id="281" r:id="rId9"/>
    <p:sldId id="282" r:id="rId10"/>
    <p:sldId id="274" r:id="rId1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varScale="1">
        <p:scale>
          <a:sx n="68" d="100"/>
          <a:sy n="68" d="100"/>
        </p:scale>
        <p:origin x="-58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46F624A-9678-4EFA-8E4B-328A6AED902E}" type="datetimeFigureOut">
              <a:rPr lang="tr-TR"/>
              <a:pPr>
                <a:defRPr/>
              </a:pPr>
              <a:t>13.05.2011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4FDCF5E-8C63-4BDB-A871-B9380280676C}" type="slidenum">
              <a:rPr lang="tr-TR"/>
              <a:pPr>
                <a:defRPr/>
              </a:pPr>
              <a:t>‹#›</a:t>
            </a:fld>
            <a:endParaRPr lang="tr-TR"/>
          </a:p>
        </p:txBody>
      </p:sp>
    </p:spTree>
    <p:extLst>
      <p:ext uri="{BB962C8B-B14F-4D97-AF65-F5344CB8AC3E}">
        <p14:creationId xmlns:p14="http://schemas.microsoft.com/office/powerpoint/2010/main" val="310831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E4FDCF5E-8C63-4BDB-A871-B9380280676C}" type="slidenum">
              <a:rPr lang="tr-TR" smtClean="0"/>
              <a:pPr>
                <a:defRPr/>
              </a:pPr>
              <a:t>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3725F7D1-B7FC-4CDE-ADFA-B2CABBC952B5}" type="datetimeFigureOut">
              <a:rPr lang="tr-TR"/>
              <a:pPr>
                <a:defRPr/>
              </a:pPr>
              <a:t>13.05.2011</a:t>
            </a:fld>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2AD86EF6-4698-4D4A-8A41-B73B064EFF4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3B6CF2F0-5AD9-4157-8C68-C39F59985723}" type="datetimeFigureOut">
              <a:rPr lang="tr-TR"/>
              <a:pPr>
                <a:defRPr/>
              </a:pPr>
              <a:t>13.05.2011</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A2F3ABB-C640-4AB4-98E3-C02BCBD75CE0}"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4C91300D-1853-4D55-9652-27DBAF5DD23C}" type="datetimeFigureOut">
              <a:rPr lang="tr-TR"/>
              <a:pPr>
                <a:defRPr/>
              </a:pPr>
              <a:t>13.05.2011</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9A15AFE8-7EFF-4D9B-A80B-5B7EFE4AC99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B85D51AA-2CD6-4AD2-809E-CA73F556C8E7}" type="datetimeFigureOut">
              <a:rPr lang="tr-TR"/>
              <a:pPr>
                <a:defRPr/>
              </a:pPr>
              <a:t>13.05.2011</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B83C5D40-3603-4E56-802E-BE4A98856D0D}"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B8EC54F8-54D0-40EA-9ECD-0BB3C9B4B5A0}" type="datetimeFigureOut">
              <a:rPr lang="tr-TR"/>
              <a:pPr>
                <a:defRPr/>
              </a:pPr>
              <a:t>13.05.2011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665B513-B8DD-4FBF-B981-40C97F712DB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7F819DFC-B554-4CE7-858D-B79CAD5D5F33}" type="datetimeFigureOut">
              <a:rPr lang="tr-TR"/>
              <a:pPr>
                <a:defRPr/>
              </a:pPr>
              <a:t>13.05.2011</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BB472CBB-6303-4D0F-8679-83B395AAB97F}"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906665B9-396D-43BD-8D53-2AA8CB452047}" type="datetimeFigureOut">
              <a:rPr lang="tr-TR"/>
              <a:pPr>
                <a:defRPr/>
              </a:pPr>
              <a:t>13.05.2011</a:t>
            </a:fld>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9A1B9D2A-4C70-45F0-98A1-2A2C20ECB0E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30053331-EB84-4A31-9DF2-9BB9B20E44FA}" type="datetimeFigureOut">
              <a:rPr lang="tr-TR"/>
              <a:pPr>
                <a:defRPr/>
              </a:pPr>
              <a:t>13.05.2011</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0C8C09A0-20E9-4956-94A6-AC4FCF2C2375}"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BB9C729-498F-4A12-941D-80F5FF9466CC}" type="datetimeFigureOut">
              <a:rPr lang="tr-TR"/>
              <a:pPr>
                <a:defRPr/>
              </a:pPr>
              <a:t>13.05.2011</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35EDDA40-D1DB-4AE3-80E8-00A5DFD17CF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ED0FF92C-295B-48F1-A24C-D635912B0130}" type="datetimeFigureOut">
              <a:rPr lang="tr-TR"/>
              <a:pPr>
                <a:defRPr/>
              </a:pPr>
              <a:t>13.05.2011</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A0083E2E-E41A-43DC-9096-9714039016C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2719E5AB-3323-4956-8A96-CA6ED8C0BD79}" type="datetimeFigureOut">
              <a:rPr lang="tr-TR"/>
              <a:pPr>
                <a:defRPr/>
              </a:pPr>
              <a:t>13.05.2011</a:t>
            </a:fld>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A863193E-7F3D-49AB-A298-9FA290ECEE6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23667D0-2451-4047-9F44-54696463B196}" type="datetimeFigureOut">
              <a:rPr lang="tr-TR"/>
              <a:pPr>
                <a:defRPr/>
              </a:pPr>
              <a:t>13.05.2011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2BF1468-4ED7-4E33-9000-6B20ED66780F}" type="slidenum">
              <a:rPr lang="tr-TR"/>
              <a:pPr>
                <a:defRPr/>
              </a:pPr>
              <a:t>‹#›</a:t>
            </a:fld>
            <a:endParaRPr 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57158" y="3357562"/>
            <a:ext cx="8572560" cy="1828800"/>
          </a:xfrm>
        </p:spPr>
        <p:txBody>
          <a:bodyPr/>
          <a:lstStyle/>
          <a:p>
            <a:pPr algn="ctr" eaLnBrk="1" fontAlgn="auto" hangingPunct="1">
              <a:spcAft>
                <a:spcPts val="0"/>
              </a:spcAft>
              <a:defRPr/>
            </a:pPr>
            <a:r>
              <a:rPr lang="tr-TR" dirty="0" smtClean="0"/>
              <a:t>YERKABUĞU NELERDEN OLUŞUR?</a:t>
            </a:r>
            <a:endParaRPr lang="tr-TR" dirty="0"/>
          </a:p>
        </p:txBody>
      </p:sp>
      <p:pic>
        <p:nvPicPr>
          <p:cNvPr id="5123" name="Picture 2" descr="C:\Users\MUSTAFA\Desktop\strateji\LOGOMUZ.png"/>
          <p:cNvPicPr>
            <a:picLocks noChangeAspect="1" noChangeArrowheads="1"/>
          </p:cNvPicPr>
          <p:nvPr/>
        </p:nvPicPr>
        <p:blipFill>
          <a:blip r:embed="rId2" cstate="print"/>
          <a:srcRect/>
          <a:stretch>
            <a:fillRect/>
          </a:stretch>
        </p:blipFill>
        <p:spPr bwMode="auto">
          <a:xfrm>
            <a:off x="2073275" y="298450"/>
            <a:ext cx="4597400" cy="3443288"/>
          </a:xfrm>
          <a:prstGeom prst="rect">
            <a:avLst/>
          </a:prstGeom>
          <a:noFill/>
          <a:ln w="9525">
            <a:noFill/>
            <a:miter lim="800000"/>
            <a:headEnd/>
            <a:tailEnd/>
          </a:ln>
        </p:spPr>
      </p:pic>
      <p:sp>
        <p:nvSpPr>
          <p:cNvPr id="4" name="1 Başlık"/>
          <p:cNvSpPr txBox="1">
            <a:spLocks/>
          </p:cNvSpPr>
          <p:nvPr/>
        </p:nvSpPr>
        <p:spPr>
          <a:xfrm>
            <a:off x="285720" y="5214950"/>
            <a:ext cx="8572560" cy="685792"/>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tr-TR" sz="3200" b="1" dirty="0" smtClean="0">
                <a:solidFill>
                  <a:srgbClr val="FF0000"/>
                </a:solidFill>
                <a:effectLst>
                  <a:outerShdw blurRad="38100" dist="25400" dir="5400000" algn="tl" rotWithShape="0">
                    <a:srgbClr val="000000">
                      <a:alpha val="43000"/>
                    </a:srgbClr>
                  </a:outerShdw>
                </a:effectLst>
                <a:latin typeface="+mj-lt"/>
                <a:ea typeface="+mj-ea"/>
                <a:cs typeface="+mj-cs"/>
              </a:rPr>
              <a:t>Yer  Kabuğunun Doğal Anıtları</a:t>
            </a:r>
            <a:endParaRPr lang="tr-TR" sz="3200" b="1" dirty="0">
              <a:solidFill>
                <a:srgbClr val="FF0000"/>
              </a:solidFill>
              <a:effectLst>
                <a:outerShdw blurRad="38100" dist="25400" dir="5400000" algn="tl" rotWithShape="0">
                  <a:srgbClr val="000000">
                    <a:alpha val="43000"/>
                  </a:srgbClr>
                </a:outerShdw>
              </a:effectLst>
              <a:latin typeface="+mj-lt"/>
              <a:ea typeface="+mj-ea"/>
              <a:cs typeface="+mj-cs"/>
            </a:endParaRPr>
          </a:p>
        </p:txBody>
      </p:sp>
      <p:sp>
        <p:nvSpPr>
          <p:cNvPr id="5125" name="5 Metin kutusu"/>
          <p:cNvSpPr txBox="1">
            <a:spLocks noChangeArrowheads="1"/>
          </p:cNvSpPr>
          <p:nvPr/>
        </p:nvSpPr>
        <p:spPr bwMode="auto">
          <a:xfrm>
            <a:off x="6500813" y="6215063"/>
            <a:ext cx="2643187" cy="369887"/>
          </a:xfrm>
          <a:prstGeom prst="rect">
            <a:avLst/>
          </a:prstGeom>
          <a:noFill/>
          <a:ln w="9525">
            <a:noFill/>
            <a:miter lim="800000"/>
            <a:headEnd/>
            <a:tailEnd/>
          </a:ln>
        </p:spPr>
        <p:txBody>
          <a:bodyPr>
            <a:spAutoFit/>
          </a:bodyPr>
          <a:lstStyle/>
          <a:p>
            <a:pPr algn="ctr"/>
            <a:r>
              <a:rPr lang="tr-TR" b="1" i="1" dirty="0">
                <a:solidFill>
                  <a:schemeClr val="bg1"/>
                </a:solidFill>
                <a:latin typeface="Constantia" pitchFamily="18" charset="0"/>
              </a:rPr>
              <a:t>Mustafa ÇELİK</a:t>
            </a:r>
          </a:p>
        </p:txBody>
      </p:sp>
      <p:pic>
        <p:nvPicPr>
          <p:cNvPr id="1026" name="Picture 2" descr="D:\FLASH OLARAK DÜZENLENENCEK SUNULAR\özgün slayttt\66\ÜNİTE 8 YERKABUĞU NELERDEN OLUŞUR\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00006"/>
            <a:ext cx="1300112" cy="457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İçerik Yer Tutucusu"/>
          <p:cNvSpPr>
            <a:spLocks noGrp="1"/>
          </p:cNvSpPr>
          <p:nvPr>
            <p:ph idx="1"/>
          </p:nvPr>
        </p:nvSpPr>
        <p:spPr>
          <a:xfrm>
            <a:off x="0" y="2332038"/>
            <a:ext cx="9144000" cy="4525962"/>
          </a:xfrm>
        </p:spPr>
        <p:txBody>
          <a:bodyPr/>
          <a:lstStyle/>
          <a:p>
            <a:pPr algn="ctr" eaLnBrk="1" hangingPunct="1">
              <a:buFont typeface="Wingdings 2" pitchFamily="18" charset="2"/>
              <a:buNone/>
            </a:pPr>
            <a:r>
              <a:rPr lang="tr-TR" sz="4800" b="1" i="1" dirty="0" smtClean="0"/>
              <a:t>Mustafa ÇELİK</a:t>
            </a:r>
          </a:p>
          <a:p>
            <a:pPr algn="ctr" eaLnBrk="1" hangingPunct="1">
              <a:buFont typeface="Wingdings 2" pitchFamily="18" charset="2"/>
              <a:buNone/>
            </a:pPr>
            <a:r>
              <a:rPr lang="tr-TR" sz="4800" b="1" i="1" dirty="0" smtClean="0"/>
              <a:t>Fen ve Teknoloji Öğretmeni</a:t>
            </a:r>
          </a:p>
          <a:p>
            <a:pPr algn="ctr" eaLnBrk="1" hangingPunct="1">
              <a:buFont typeface="Wingdings 2" pitchFamily="18" charset="2"/>
              <a:buNone/>
            </a:pPr>
            <a:r>
              <a:rPr lang="tr-TR" sz="4800" b="1" i="1" dirty="0" smtClean="0"/>
              <a:t>Türk Telekom YİBO</a:t>
            </a:r>
          </a:p>
          <a:p>
            <a:pPr algn="ctr" eaLnBrk="1" hangingPunct="1">
              <a:buFont typeface="Wingdings 2" pitchFamily="18" charset="2"/>
              <a:buNone/>
            </a:pPr>
            <a:r>
              <a:rPr lang="tr-TR" sz="4800" b="1" i="1" dirty="0" smtClean="0"/>
              <a:t>Digor/KARS</a:t>
            </a:r>
          </a:p>
        </p:txBody>
      </p:sp>
      <p:pic>
        <p:nvPicPr>
          <p:cNvPr id="7171" name="Picture 2" descr="C:\Users\MUSTAFA\Desktop\strateji\LOGOMUZ.png"/>
          <p:cNvPicPr>
            <a:picLocks noChangeAspect="1" noChangeArrowheads="1"/>
          </p:cNvPicPr>
          <p:nvPr/>
        </p:nvPicPr>
        <p:blipFill>
          <a:blip r:embed="rId2" cstate="print"/>
          <a:srcRect/>
          <a:stretch>
            <a:fillRect/>
          </a:stretch>
        </p:blipFill>
        <p:spPr bwMode="auto">
          <a:xfrm>
            <a:off x="2679700" y="79375"/>
            <a:ext cx="3500438" cy="2620963"/>
          </a:xfrm>
          <a:prstGeom prst="rect">
            <a:avLst/>
          </a:prstGeom>
          <a:noFill/>
          <a:ln w="9525">
            <a:noFill/>
            <a:miter lim="800000"/>
            <a:headEnd/>
            <a:tailEnd/>
          </a:ln>
        </p:spPr>
      </p:pic>
      <p:pic>
        <p:nvPicPr>
          <p:cNvPr id="2050" name="Picture 2" descr="D:\FLASH OLARAK DÜZENLENENCEK SUNULAR\özgün slayttt\66\ÜNİTE 8 YERKABUĞU NELERDEN OLUŞUR\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00572"/>
            <a:ext cx="1331640" cy="46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988840"/>
            <a:ext cx="5338936" cy="3078013"/>
          </a:xfrm>
        </p:spPr>
        <p:txBody>
          <a:bodyPr/>
          <a:lstStyle/>
          <a:p>
            <a:r>
              <a:rPr lang="tr-TR" dirty="0" smtClean="0"/>
              <a:t>Yer kabuğunun oluşum süreci içerisinde doğal süreçler sonucu ortaya çıkan peri bacaları, traverten, mağara, şelale, göl vb. biçimlerdeki yeryüzü şekilleri veya özel korumaya alınmış ağaçlar </a:t>
            </a:r>
            <a:r>
              <a:rPr lang="tr-TR" dirty="0" smtClean="0">
                <a:solidFill>
                  <a:srgbClr val="FF0000"/>
                </a:solidFill>
              </a:rPr>
              <a:t>doğal anıtları </a:t>
            </a:r>
            <a:r>
              <a:rPr lang="tr-TR" dirty="0" smtClean="0"/>
              <a:t>oluşturur.</a:t>
            </a:r>
          </a:p>
        </p:txBody>
      </p:sp>
      <p:sp>
        <p:nvSpPr>
          <p:cNvPr id="1026" name="Tree"/>
          <p:cNvSpPr>
            <a:spLocks noEditPoints="1" noChangeArrowheads="1"/>
          </p:cNvSpPr>
          <p:nvPr/>
        </p:nvSpPr>
        <p:spPr bwMode="auto">
          <a:xfrm>
            <a:off x="6012160" y="1772816"/>
            <a:ext cx="2529830" cy="3312368"/>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844824"/>
            <a:ext cx="5122912" cy="3456383"/>
          </a:xfrm>
        </p:spPr>
        <p:txBody>
          <a:bodyPr/>
          <a:lstStyle/>
          <a:p>
            <a:r>
              <a:rPr lang="tr-TR" dirty="0" smtClean="0"/>
              <a:t>Dağ zirveleri, özel biçimli kayalıklar, kanyonlar mağaralar; lav birikimleri, kraterler, krater gölleri; kaynaklar, kaplıcalar; şelale, çağlayan ve buzullar; peri bacaları, yer altı gölleri, akarsular belli başlı doğal anıtlardandır.</a:t>
            </a:r>
          </a:p>
          <a:p>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5796136" y="1628800"/>
            <a:ext cx="2952328" cy="415479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340768"/>
            <a:ext cx="3538736" cy="5112568"/>
          </a:xfrm>
        </p:spPr>
        <p:txBody>
          <a:bodyPr/>
          <a:lstStyle/>
          <a:p>
            <a:r>
              <a:rPr lang="tr-TR" i="1" dirty="0" smtClean="0"/>
              <a:t>Akarsular suda çözünmeyen katman veya kayaların altındaki kireçli tabakaları çözerken rüzgârlar da bu yüzeyleri aşındırır. Bu çözünme ve aşınma sonucunda </a:t>
            </a:r>
            <a:r>
              <a:rPr lang="tr-TR" i="1" dirty="0" smtClean="0">
                <a:solidFill>
                  <a:srgbClr val="FF0000"/>
                </a:solidFill>
              </a:rPr>
              <a:t>peri bacaları </a:t>
            </a:r>
            <a:r>
              <a:rPr lang="tr-TR" i="1" dirty="0" smtClean="0"/>
              <a:t>ortaya çıkmıştır</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4435995" y="1844824"/>
            <a:ext cx="4346824" cy="288032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268760"/>
            <a:ext cx="4104456" cy="4680520"/>
          </a:xfrm>
        </p:spPr>
        <p:txBody>
          <a:bodyPr/>
          <a:lstStyle/>
          <a:p>
            <a:r>
              <a:rPr lang="tr-TR" i="1" dirty="0" smtClean="0"/>
              <a:t>Yer altı suları yeryüzüne ulaşırken temas ettikleri kireçli yüzeyleri çözerek kireç bakımından zenginleşir. Sular yeryüzüne ulaştıktan sonra bu kireç, kaynağın etrafındaki arazi eğimine göre çökelerek beyaz tortul oluşturur. Bu tortullar </a:t>
            </a:r>
            <a:r>
              <a:rPr lang="tr-TR" i="1" dirty="0" smtClean="0">
                <a:solidFill>
                  <a:srgbClr val="FF0000"/>
                </a:solidFill>
              </a:rPr>
              <a:t>traverten</a:t>
            </a:r>
            <a:r>
              <a:rPr lang="tr-TR" i="1" dirty="0" smtClean="0"/>
              <a:t>dir</a:t>
            </a:r>
            <a:endParaRPr lang="tr-TR" dirty="0"/>
          </a:p>
        </p:txBody>
      </p:sp>
      <p:pic>
        <p:nvPicPr>
          <p:cNvPr id="4099" name="Picture 3"/>
          <p:cNvPicPr>
            <a:picLocks noChangeAspect="1" noChangeArrowheads="1"/>
          </p:cNvPicPr>
          <p:nvPr/>
        </p:nvPicPr>
        <p:blipFill>
          <a:blip r:embed="rId2" cstate="print"/>
          <a:srcRect/>
          <a:stretch>
            <a:fillRect/>
          </a:stretch>
        </p:blipFill>
        <p:spPr bwMode="auto">
          <a:xfrm>
            <a:off x="4572001" y="2060848"/>
            <a:ext cx="4428491" cy="295232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196752"/>
            <a:ext cx="4392488" cy="5256584"/>
          </a:xfrm>
        </p:spPr>
        <p:txBody>
          <a:bodyPr/>
          <a:lstStyle/>
          <a:p>
            <a:r>
              <a:rPr lang="tr-TR" i="1" dirty="0" smtClean="0"/>
              <a:t>Sadece yeryüzü şekilleri değil; örneğin 900-1000 yıllık hayatları boyunca nice tarihsel olaylara tanıklık eden ve genel ölçülerinin çok üzerinde olan yaşlı bazı ağaçlar da doğal anıttır. Bunların yanı sıra bazı mağara, şelale ve göller de doğal anıttır. Bu tür doğal güzellikler koruma altındadır.</a:t>
            </a:r>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4788024" y="1916832"/>
            <a:ext cx="4219575" cy="300990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276872"/>
            <a:ext cx="4474840" cy="3096344"/>
          </a:xfrm>
        </p:spPr>
        <p:txBody>
          <a:bodyPr/>
          <a:lstStyle/>
          <a:p>
            <a:r>
              <a:rPr lang="tr-TR" dirty="0" smtClean="0"/>
              <a:t>Baz mağaraların tavanlarından damlayan kireçli sular yandaki resimlerde görüldüğü gibi buharlaşmanın da etkisiyle tabanda </a:t>
            </a:r>
            <a:r>
              <a:rPr lang="tr-TR" b="1" dirty="0" smtClean="0"/>
              <a:t>dikitleri, </a:t>
            </a:r>
            <a:r>
              <a:rPr lang="tr-TR" dirty="0" smtClean="0"/>
              <a:t>tavanda ise </a:t>
            </a:r>
            <a:r>
              <a:rPr lang="tr-TR" b="1" dirty="0" smtClean="0"/>
              <a:t>sarkıtları </a:t>
            </a:r>
            <a:r>
              <a:rPr lang="tr-TR" dirty="0" smtClean="0"/>
              <a:t>oluşturur. </a:t>
            </a:r>
          </a:p>
        </p:txBody>
      </p:sp>
      <p:pic>
        <p:nvPicPr>
          <p:cNvPr id="6146" name="Picture 2"/>
          <p:cNvPicPr>
            <a:picLocks noChangeAspect="1" noChangeArrowheads="1"/>
          </p:cNvPicPr>
          <p:nvPr/>
        </p:nvPicPr>
        <p:blipFill>
          <a:blip r:embed="rId2" cstate="print"/>
          <a:srcRect/>
          <a:stretch>
            <a:fillRect/>
          </a:stretch>
        </p:blipFill>
        <p:spPr bwMode="auto">
          <a:xfrm>
            <a:off x="5004048" y="1988840"/>
            <a:ext cx="3854414" cy="3746748"/>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348880"/>
            <a:ext cx="3826768" cy="2717973"/>
          </a:xfrm>
        </p:spPr>
        <p:txBody>
          <a:bodyPr/>
          <a:lstStyle/>
          <a:p>
            <a:r>
              <a:rPr lang="tr-TR" dirty="0" smtClean="0"/>
              <a:t>Sarkıt ve dikitler zamanla büyüyerek birleşip mağara içerisinde </a:t>
            </a:r>
            <a:r>
              <a:rPr lang="tr-TR" b="1" dirty="0" smtClean="0"/>
              <a:t>damlataşı </a:t>
            </a:r>
            <a:r>
              <a:rPr lang="tr-TR" dirty="0" smtClean="0"/>
              <a:t>denilen yapıları oluşturur.</a:t>
            </a:r>
          </a:p>
          <a:p>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4139952" y="1916832"/>
            <a:ext cx="4819650" cy="3400425"/>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96752"/>
            <a:ext cx="4978896" cy="5400599"/>
          </a:xfrm>
        </p:spPr>
        <p:txBody>
          <a:bodyPr/>
          <a:lstStyle/>
          <a:p>
            <a:r>
              <a:rPr lang="tr-TR" dirty="0" smtClean="0"/>
              <a:t>Bilim insanları ilk insanların yaşayışları, uygarlık düzeyleri ve düşünüşleri üzerinde bilgi edinebilmek için bazı mağaraları bir </a:t>
            </a:r>
            <a:r>
              <a:rPr lang="tr-TR" dirty="0" err="1" smtClean="0"/>
              <a:t>laboratuvar</a:t>
            </a:r>
            <a:r>
              <a:rPr lang="tr-TR" dirty="0" smtClean="0"/>
              <a:t> gibi kullanırlar. </a:t>
            </a:r>
          </a:p>
          <a:p>
            <a:r>
              <a:rPr lang="tr-TR" dirty="0" smtClean="0"/>
              <a:t>Antalya’daki Karain </a:t>
            </a:r>
            <a:r>
              <a:rPr lang="fi-FI" dirty="0" smtClean="0"/>
              <a:t>mağarası insanoğlunun bilinen en eski</a:t>
            </a:r>
            <a:r>
              <a:rPr lang="tr-TR" dirty="0" smtClean="0"/>
              <a:t> yerleşim yerlerinden biridir. Burada, Taş Devri’ne ait araçlar, hayvan fosilleri ve insan kalıntıları bulunmuştur</a:t>
            </a:r>
            <a:endParaRPr lang="tr-TR" dirty="0"/>
          </a:p>
        </p:txBody>
      </p:sp>
      <p:pic>
        <p:nvPicPr>
          <p:cNvPr id="8194" name="Picture 2" descr="C:\Users\MUSTAFA\Desktop\karain.jpg"/>
          <p:cNvPicPr>
            <a:picLocks noChangeAspect="1" noChangeArrowheads="1"/>
          </p:cNvPicPr>
          <p:nvPr/>
        </p:nvPicPr>
        <p:blipFill>
          <a:blip r:embed="rId2" cstate="print"/>
          <a:srcRect/>
          <a:stretch>
            <a:fillRect/>
          </a:stretch>
        </p:blipFill>
        <p:spPr bwMode="auto">
          <a:xfrm>
            <a:off x="5148064" y="2276872"/>
            <a:ext cx="3810000" cy="2540000"/>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903</TotalTime>
  <Words>282</Words>
  <Application>Microsoft Office PowerPoint</Application>
  <PresentationFormat>Ekran Gösterisi (4:3)</PresentationFormat>
  <Paragraphs>17</Paragraphs>
  <Slides>10</Slides>
  <Notes>1</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Akış</vt:lpstr>
      <vt:lpstr>YERKABUĞU NELERDEN OLUŞUR?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İNSANLARDA ÜREME, BÜYÜME ve GELİŞME</dc:title>
  <dc:creator>MUSTAFA</dc:creator>
  <cp:lastModifiedBy>fikret ünlü</cp:lastModifiedBy>
  <cp:revision>123</cp:revision>
  <dcterms:created xsi:type="dcterms:W3CDTF">2010-10-03T19:43:53Z</dcterms:created>
  <dcterms:modified xsi:type="dcterms:W3CDTF">2011-05-13T17:45:19Z</dcterms:modified>
</cp:coreProperties>
</file>