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custDataLst>
    <p:tags r:id="rId23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13.11.2014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13.11.2014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13.11.2014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13.11.2014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13.11.2014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13.11.2014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13.11.2014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00" y="116632"/>
            <a:ext cx="8915796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83776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188640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9. Nehirde yaşayan bir balık türü ile ilgili araştırmada;</a:t>
            </a:r>
          </a:p>
          <a:p>
            <a:r>
              <a:rPr lang="tr-TR" sz="2400" b="1" dirty="0">
                <a:latin typeface="Arial-BoldMT"/>
              </a:rPr>
              <a:t>• Aynı türün bireyleri arasında kalıtsal </a:t>
            </a:r>
            <a:r>
              <a:rPr lang="tr-TR" sz="2400" b="1" dirty="0" smtClean="0">
                <a:latin typeface="Arial-BoldMT"/>
              </a:rPr>
              <a:t>farklılıklar olduğu</a:t>
            </a:r>
            <a:r>
              <a:rPr lang="tr-TR" sz="2400" b="1" dirty="0">
                <a:latin typeface="Arial-BoldMT"/>
              </a:rPr>
              <a:t>,</a:t>
            </a:r>
          </a:p>
          <a:p>
            <a:r>
              <a:rPr lang="tr-TR" sz="2400" b="1" dirty="0">
                <a:latin typeface="Arial-BoldMT"/>
              </a:rPr>
              <a:t>• Ortama uyum sağlayamayanların </a:t>
            </a:r>
            <a:r>
              <a:rPr lang="tr-TR" sz="2400" b="1" dirty="0" smtClean="0">
                <a:latin typeface="Arial-BoldMT"/>
              </a:rPr>
              <a:t>zaman içerisinde </a:t>
            </a:r>
            <a:r>
              <a:rPr lang="tr-TR" sz="2400" b="1" dirty="0">
                <a:latin typeface="Arial-BoldMT"/>
              </a:rPr>
              <a:t>yok </a:t>
            </a:r>
            <a:r>
              <a:rPr lang="tr-TR" sz="2400" b="1" dirty="0" smtClean="0">
                <a:latin typeface="Arial-BoldMT"/>
              </a:rPr>
              <a:t>olduğu, tespit </a:t>
            </a:r>
            <a:r>
              <a:rPr lang="tr-TR" sz="2400" b="1" dirty="0">
                <a:latin typeface="Arial-BoldMT"/>
              </a:rPr>
              <a:t>ediliyor.</a:t>
            </a:r>
          </a:p>
          <a:p>
            <a:r>
              <a:rPr lang="tr-TR" sz="2400" b="1" dirty="0">
                <a:latin typeface="Arial-BoldMT"/>
              </a:rPr>
              <a:t>Verilen bu bilgilerle aşağıdaki </a:t>
            </a:r>
            <a:r>
              <a:rPr lang="tr-TR" sz="2400" b="1" dirty="0" smtClean="0">
                <a:latin typeface="Arial-BoldMT"/>
              </a:rPr>
              <a:t>sonuçlardan hangisine </a:t>
            </a:r>
            <a:r>
              <a:rPr lang="tr-TR" sz="2400" b="1" dirty="0">
                <a:latin typeface="Arial-BoldMT"/>
              </a:rPr>
              <a:t>ulaşılamaz</a:t>
            </a:r>
            <a:r>
              <a:rPr lang="tr-TR" sz="2400" b="1" dirty="0" smtClean="0">
                <a:latin typeface="Arial-BoldMT"/>
              </a:rPr>
              <a:t>?</a:t>
            </a:r>
          </a:p>
          <a:p>
            <a:endParaRPr lang="tr-TR" sz="2400" b="1" dirty="0">
              <a:latin typeface="Arial-BoldMT"/>
            </a:endParaRPr>
          </a:p>
          <a:p>
            <a:r>
              <a:rPr lang="tr-TR" sz="2400" dirty="0">
                <a:latin typeface="ArialMT"/>
              </a:rPr>
              <a:t>A) Türün evrim geçirmekte olduğu</a:t>
            </a:r>
          </a:p>
          <a:p>
            <a:r>
              <a:rPr lang="tr-TR" sz="2400" dirty="0">
                <a:latin typeface="ArialMT"/>
              </a:rPr>
              <a:t>B) Türün yok olma tehlikesi altında olduğu</a:t>
            </a:r>
          </a:p>
          <a:p>
            <a:r>
              <a:rPr lang="tr-TR" sz="2400" dirty="0">
                <a:latin typeface="ArialMT"/>
              </a:rPr>
              <a:t>C) Türdeki bazı bireylerin ortama daha </a:t>
            </a:r>
            <a:r>
              <a:rPr lang="tr-TR" sz="2400" dirty="0" smtClean="0">
                <a:latin typeface="ArialMT"/>
              </a:rPr>
              <a:t>iyi uyum </a:t>
            </a:r>
            <a:r>
              <a:rPr lang="tr-TR" sz="2400" dirty="0">
                <a:latin typeface="ArialMT"/>
              </a:rPr>
              <a:t>sağladığı</a:t>
            </a:r>
          </a:p>
          <a:p>
            <a:r>
              <a:rPr lang="tr-TR" sz="2400" dirty="0">
                <a:latin typeface="ArialMT"/>
              </a:rPr>
              <a:t>D) Türün bireyleri arasındaki kalıtsal </a:t>
            </a:r>
            <a:r>
              <a:rPr lang="tr-TR" sz="2400" dirty="0" smtClean="0">
                <a:latin typeface="ArialMT"/>
              </a:rPr>
              <a:t>farklılığın eşeyli </a:t>
            </a:r>
            <a:r>
              <a:rPr lang="tr-TR" sz="2400" dirty="0">
                <a:latin typeface="ArialMT"/>
              </a:rPr>
              <a:t>üremeye bağlı olabileceği</a:t>
            </a:r>
            <a:endParaRPr lang="tr-TR" sz="2400" dirty="0"/>
          </a:p>
        </p:txBody>
      </p:sp>
      <p:sp>
        <p:nvSpPr>
          <p:cNvPr id="3" name="5-Nokta Yıldız 2"/>
          <p:cNvSpPr/>
          <p:nvPr/>
        </p:nvSpPr>
        <p:spPr>
          <a:xfrm>
            <a:off x="107504" y="2348880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7643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075375" y="0"/>
            <a:ext cx="5040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>
                <a:latin typeface="Arial-BoldMT"/>
              </a:rPr>
              <a:t>10. Aynı taş, havada ve suda </a:t>
            </a:r>
            <a:endParaRPr lang="tr-TR" sz="2400" b="1" dirty="0" smtClean="0">
              <a:latin typeface="Arial-BoldMT"/>
            </a:endParaRPr>
          </a:p>
          <a:p>
            <a:r>
              <a:rPr lang="es-ES" sz="2400" b="1" dirty="0" smtClean="0">
                <a:latin typeface="Arial-BoldMT"/>
              </a:rPr>
              <a:t>resimlerdeki gibi</a:t>
            </a:r>
            <a:r>
              <a:rPr lang="tr-TR" sz="2400" b="1" dirty="0" smtClean="0">
                <a:latin typeface="Arial-BoldMT"/>
              </a:rPr>
              <a:t> dinamometre </a:t>
            </a:r>
            <a:r>
              <a:rPr lang="tr-TR" sz="2400" b="1" dirty="0">
                <a:latin typeface="Arial-BoldMT"/>
              </a:rPr>
              <a:t>ile tartılıyor.</a:t>
            </a:r>
            <a:endParaRPr lang="tr-TR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5" y="-51601"/>
            <a:ext cx="3954829" cy="544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4110220" y="1316667"/>
            <a:ext cx="48897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Buna göre, resimlerdeki </a:t>
            </a:r>
            <a:r>
              <a:rPr lang="tr-TR" sz="2400" b="1" dirty="0" smtClean="0"/>
              <a:t>dinamometreler  hangi </a:t>
            </a:r>
            <a:r>
              <a:rPr lang="tr-TR" sz="2400" b="1" dirty="0"/>
              <a:t>değerleri gösteriyor?</a:t>
            </a:r>
            <a:endParaRPr lang="tr-TR" sz="2400" dirty="0"/>
          </a:p>
        </p:txBody>
      </p:sp>
      <p:sp>
        <p:nvSpPr>
          <p:cNvPr id="4" name="Dikdörtgen 3"/>
          <p:cNvSpPr/>
          <p:nvPr/>
        </p:nvSpPr>
        <p:spPr>
          <a:xfrm>
            <a:off x="4309655" y="4586352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b="1" dirty="0" smtClean="0">
                <a:latin typeface="Arial-BoldMT"/>
              </a:rPr>
              <a:t>      1</a:t>
            </a:r>
            <a:r>
              <a:rPr lang="tr-TR" sz="2400" b="1" dirty="0">
                <a:latin typeface="Arial-BoldMT"/>
              </a:rPr>
              <a:t>. Resim </a:t>
            </a:r>
            <a:r>
              <a:rPr lang="tr-TR" sz="2400" b="1" dirty="0" smtClean="0">
                <a:latin typeface="Arial-BoldMT"/>
              </a:rPr>
              <a:t>         2</a:t>
            </a:r>
            <a:r>
              <a:rPr lang="tr-TR" sz="2400" b="1" dirty="0">
                <a:latin typeface="Arial-BoldMT"/>
              </a:rPr>
              <a:t>. Resim</a:t>
            </a:r>
          </a:p>
          <a:p>
            <a:r>
              <a:rPr lang="tr-TR" sz="2400" dirty="0" smtClean="0">
                <a:latin typeface="ArialMT"/>
              </a:rPr>
              <a:t>   A</a:t>
            </a:r>
            <a:r>
              <a:rPr lang="tr-TR" sz="2400" dirty="0">
                <a:latin typeface="ArialMT"/>
              </a:rPr>
              <a:t>) </a:t>
            </a:r>
            <a:r>
              <a:rPr lang="tr-TR" sz="2400" dirty="0" smtClean="0">
                <a:latin typeface="ArialMT"/>
              </a:rPr>
              <a:t>    5                      5</a:t>
            </a:r>
            <a:endParaRPr lang="tr-TR" sz="2400" dirty="0">
              <a:latin typeface="ArialMT"/>
            </a:endParaRPr>
          </a:p>
          <a:p>
            <a:r>
              <a:rPr lang="tr-TR" sz="2400" dirty="0" smtClean="0">
                <a:latin typeface="ArialMT"/>
              </a:rPr>
              <a:t>   B</a:t>
            </a:r>
            <a:r>
              <a:rPr lang="tr-TR" sz="2400" dirty="0">
                <a:latin typeface="ArialMT"/>
              </a:rPr>
              <a:t>) </a:t>
            </a:r>
            <a:r>
              <a:rPr lang="tr-TR" sz="2400" dirty="0" smtClean="0">
                <a:latin typeface="ArialMT"/>
              </a:rPr>
              <a:t>    4                      6</a:t>
            </a:r>
            <a:endParaRPr lang="tr-TR" sz="2400" dirty="0">
              <a:latin typeface="ArialMT"/>
            </a:endParaRPr>
          </a:p>
          <a:p>
            <a:r>
              <a:rPr lang="tr-TR" sz="2400" dirty="0" smtClean="0">
                <a:latin typeface="ArialMT"/>
              </a:rPr>
              <a:t>   C)     </a:t>
            </a:r>
            <a:r>
              <a:rPr lang="tr-TR" sz="2400" dirty="0">
                <a:latin typeface="ArialMT"/>
              </a:rPr>
              <a:t>6 </a:t>
            </a:r>
            <a:r>
              <a:rPr lang="tr-TR" sz="2400" dirty="0" smtClean="0">
                <a:latin typeface="ArialMT"/>
              </a:rPr>
              <a:t>                     4</a:t>
            </a:r>
            <a:endParaRPr lang="tr-TR" sz="2400" dirty="0">
              <a:latin typeface="ArialMT"/>
            </a:endParaRPr>
          </a:p>
          <a:p>
            <a:r>
              <a:rPr lang="tr-TR" sz="2400" dirty="0" smtClean="0">
                <a:latin typeface="ArialMT"/>
              </a:rPr>
              <a:t>   D</a:t>
            </a:r>
            <a:r>
              <a:rPr lang="tr-TR" sz="2400" dirty="0">
                <a:latin typeface="ArialMT"/>
              </a:rPr>
              <a:t>) </a:t>
            </a:r>
            <a:r>
              <a:rPr lang="tr-TR" sz="2400" dirty="0" smtClean="0">
                <a:latin typeface="ArialMT"/>
              </a:rPr>
              <a:t>    7                      3</a:t>
            </a:r>
            <a:endParaRPr lang="tr-TR" sz="2400" dirty="0"/>
          </a:p>
        </p:txBody>
      </p:sp>
      <p:sp>
        <p:nvSpPr>
          <p:cNvPr id="6" name="5-Nokta Yıldız 5"/>
          <p:cNvSpPr/>
          <p:nvPr/>
        </p:nvSpPr>
        <p:spPr>
          <a:xfrm>
            <a:off x="4355976" y="5661248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3863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275856" y="116632"/>
            <a:ext cx="58495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11. Ayşe, dinamometre ile metal </a:t>
            </a:r>
            <a:endParaRPr lang="tr-TR" sz="2400" b="1" dirty="0" smtClean="0">
              <a:latin typeface="Arial-BoldMT"/>
            </a:endParaRPr>
          </a:p>
          <a:p>
            <a:r>
              <a:rPr lang="tr-TR" sz="2400" b="1" dirty="0" smtClean="0">
                <a:latin typeface="Arial-BoldMT"/>
              </a:rPr>
              <a:t>kutunun ağırlığını şekildeki </a:t>
            </a:r>
            <a:r>
              <a:rPr lang="tr-TR" sz="2400" b="1" dirty="0">
                <a:latin typeface="Arial-BoldMT"/>
              </a:rPr>
              <a:t>gibi </a:t>
            </a:r>
            <a:endParaRPr lang="tr-TR" sz="2400" b="1" dirty="0" smtClean="0">
              <a:latin typeface="Arial-BoldMT"/>
            </a:endParaRPr>
          </a:p>
          <a:p>
            <a:r>
              <a:rPr lang="tr-TR" sz="2400" b="1" dirty="0" smtClean="0">
                <a:latin typeface="Arial-BoldMT"/>
              </a:rPr>
              <a:t>tamamen </a:t>
            </a:r>
            <a:r>
              <a:rPr lang="tr-TR" sz="2400" b="1" dirty="0">
                <a:latin typeface="Arial-BoldMT"/>
              </a:rPr>
              <a:t>sıvı </a:t>
            </a:r>
            <a:r>
              <a:rPr lang="tr-TR" sz="2400" b="1" dirty="0" smtClean="0">
                <a:latin typeface="Arial-BoldMT"/>
              </a:rPr>
              <a:t>içerisine daldırıp </a:t>
            </a:r>
          </a:p>
          <a:p>
            <a:r>
              <a:rPr lang="tr-TR" sz="2400" b="1" dirty="0" smtClean="0">
                <a:latin typeface="Arial-BoldMT"/>
              </a:rPr>
              <a:t>ölçüyor</a:t>
            </a:r>
            <a:r>
              <a:rPr lang="tr-TR" sz="2400" b="1" dirty="0">
                <a:latin typeface="Arial-BoldMT"/>
              </a:rPr>
              <a:t>.</a:t>
            </a:r>
            <a:endParaRPr lang="tr-TR" sz="2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-1"/>
            <a:ext cx="2016224" cy="633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2970134" y="4509120"/>
            <a:ext cx="59766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Buna göre Ayşe, metal kutuyu tamamen </a:t>
            </a:r>
            <a:r>
              <a:rPr lang="tr-TR" sz="2400" b="1" dirty="0" smtClean="0">
                <a:latin typeface="Arial-BoldMT"/>
              </a:rPr>
              <a:t>sıvının dışına </a:t>
            </a:r>
            <a:r>
              <a:rPr lang="tr-TR" sz="2400" b="1" dirty="0">
                <a:latin typeface="Arial-BoldMT"/>
              </a:rPr>
              <a:t>çıkarıp tarttığında </a:t>
            </a:r>
            <a:r>
              <a:rPr lang="tr-TR" sz="2400" b="1" dirty="0" smtClean="0">
                <a:latin typeface="Arial-BoldMT"/>
              </a:rPr>
              <a:t>dinamometre kaç </a:t>
            </a:r>
            <a:r>
              <a:rPr lang="tr-TR" sz="2400" b="1" dirty="0" err="1">
                <a:latin typeface="Arial-BoldMT"/>
              </a:rPr>
              <a:t>N’u</a:t>
            </a:r>
            <a:r>
              <a:rPr lang="tr-TR" sz="2400" b="1" dirty="0">
                <a:latin typeface="Arial-BoldMT"/>
              </a:rPr>
              <a:t> gösterebilir</a:t>
            </a:r>
            <a:r>
              <a:rPr lang="tr-TR" sz="2400" b="1" dirty="0" smtClean="0">
                <a:latin typeface="Arial-BoldMT"/>
              </a:rPr>
              <a:t>?</a:t>
            </a:r>
          </a:p>
          <a:p>
            <a:endParaRPr lang="tr-TR" sz="2400" b="1" dirty="0">
              <a:latin typeface="Arial-BoldMT"/>
            </a:endParaRPr>
          </a:p>
          <a:p>
            <a:r>
              <a:rPr lang="pt-BR" sz="2400" dirty="0">
                <a:latin typeface="ArialMT"/>
              </a:rPr>
              <a:t>A) </a:t>
            </a:r>
            <a:r>
              <a:rPr lang="pt-BR" sz="2400" dirty="0" smtClean="0">
                <a:latin typeface="ArialMT"/>
              </a:rPr>
              <a:t>8</a:t>
            </a:r>
            <a:r>
              <a:rPr lang="tr-TR" sz="2400" dirty="0" smtClean="0">
                <a:latin typeface="ArialMT"/>
              </a:rPr>
              <a:t>     </a:t>
            </a:r>
            <a:r>
              <a:rPr lang="pt-BR" sz="2400" dirty="0" smtClean="0">
                <a:latin typeface="ArialMT"/>
              </a:rPr>
              <a:t> </a:t>
            </a:r>
            <a:r>
              <a:rPr lang="pt-BR" sz="2400" dirty="0">
                <a:latin typeface="ArialMT"/>
              </a:rPr>
              <a:t>B) </a:t>
            </a:r>
            <a:r>
              <a:rPr lang="pt-BR" sz="2400" dirty="0" smtClean="0">
                <a:latin typeface="ArialMT"/>
              </a:rPr>
              <a:t>6</a:t>
            </a:r>
            <a:r>
              <a:rPr lang="tr-TR" sz="2400" dirty="0" smtClean="0">
                <a:latin typeface="ArialMT"/>
              </a:rPr>
              <a:t>     </a:t>
            </a:r>
            <a:r>
              <a:rPr lang="pt-BR" sz="2400" dirty="0" smtClean="0">
                <a:latin typeface="ArialMT"/>
              </a:rPr>
              <a:t> </a:t>
            </a:r>
            <a:r>
              <a:rPr lang="pt-BR" sz="2400" dirty="0">
                <a:latin typeface="ArialMT"/>
              </a:rPr>
              <a:t>C) 4 </a:t>
            </a:r>
            <a:r>
              <a:rPr lang="tr-TR" sz="2400" dirty="0" smtClean="0">
                <a:latin typeface="ArialMT"/>
              </a:rPr>
              <a:t>             </a:t>
            </a:r>
            <a:r>
              <a:rPr lang="pt-BR" sz="2400" dirty="0" smtClean="0">
                <a:latin typeface="ArialMT"/>
              </a:rPr>
              <a:t>D</a:t>
            </a:r>
            <a:r>
              <a:rPr lang="pt-BR" sz="2400" dirty="0">
                <a:latin typeface="ArialMT"/>
              </a:rPr>
              <a:t>) 2</a:t>
            </a:r>
            <a:endParaRPr lang="tr-TR" sz="2400" dirty="0"/>
          </a:p>
        </p:txBody>
      </p:sp>
      <p:sp>
        <p:nvSpPr>
          <p:cNvPr id="6" name="5-Nokta Yıldız 5"/>
          <p:cNvSpPr/>
          <p:nvPr/>
        </p:nvSpPr>
        <p:spPr>
          <a:xfrm>
            <a:off x="2915816" y="5589240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0845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476672"/>
            <a:ext cx="87129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latin typeface="Arial-BoldMT"/>
              </a:rPr>
              <a:t>12. Fatma, metal bilyeyi havada tarttığında 4 </a:t>
            </a:r>
            <a:r>
              <a:rPr lang="pt-BR" sz="2400" b="1" dirty="0" smtClean="0">
                <a:latin typeface="Arial-BoldMT"/>
              </a:rPr>
              <a:t>N</a:t>
            </a:r>
            <a:r>
              <a:rPr lang="tr-TR" sz="2400" b="1" dirty="0" smtClean="0">
                <a:latin typeface="Arial-BoldMT"/>
              </a:rPr>
              <a:t> geliyor</a:t>
            </a:r>
            <a:r>
              <a:rPr lang="tr-TR" sz="2400" b="1" dirty="0">
                <a:latin typeface="Arial-BoldMT"/>
              </a:rPr>
              <a:t>. Daha sonra aynı bilyeyi suda </a:t>
            </a:r>
            <a:r>
              <a:rPr lang="tr-TR" sz="2400" b="1" dirty="0" smtClean="0">
                <a:latin typeface="Arial-BoldMT"/>
              </a:rPr>
              <a:t>tarttığında </a:t>
            </a:r>
            <a:r>
              <a:rPr lang="de-DE" sz="2400" b="1" dirty="0" err="1" smtClean="0">
                <a:latin typeface="Arial-BoldMT"/>
              </a:rPr>
              <a:t>ise</a:t>
            </a:r>
            <a:r>
              <a:rPr lang="de-DE" sz="2400" b="1" dirty="0" smtClean="0">
                <a:latin typeface="Arial-BoldMT"/>
              </a:rPr>
              <a:t> </a:t>
            </a:r>
            <a:r>
              <a:rPr lang="de-DE" sz="2400" b="1" dirty="0">
                <a:latin typeface="Arial-BoldMT"/>
              </a:rPr>
              <a:t>2 N </a:t>
            </a:r>
            <a:r>
              <a:rPr lang="de-DE" sz="2400" b="1" dirty="0" err="1">
                <a:latin typeface="Arial-BoldMT"/>
              </a:rPr>
              <a:t>geldiğini</a:t>
            </a:r>
            <a:r>
              <a:rPr lang="de-DE" sz="2400" b="1" dirty="0">
                <a:latin typeface="Arial-BoldMT"/>
              </a:rPr>
              <a:t> </a:t>
            </a:r>
            <a:r>
              <a:rPr lang="de-DE" sz="2400" b="1" dirty="0" err="1">
                <a:latin typeface="Arial-BoldMT"/>
              </a:rPr>
              <a:t>görüyor</a:t>
            </a:r>
            <a:r>
              <a:rPr lang="de-DE" sz="2400" b="1" dirty="0">
                <a:latin typeface="Arial-BoldMT"/>
              </a:rPr>
              <a:t>.</a:t>
            </a:r>
          </a:p>
          <a:p>
            <a:r>
              <a:rPr lang="tr-TR" sz="2400" b="1" dirty="0">
                <a:latin typeface="Arial-BoldMT"/>
              </a:rPr>
              <a:t>Buna göre Fatma;</a:t>
            </a:r>
          </a:p>
          <a:p>
            <a:r>
              <a:rPr lang="tr-TR" sz="2400" b="1" dirty="0">
                <a:latin typeface="Arial-BoldMT"/>
              </a:rPr>
              <a:t>I- Sıvı, cisimlere kaldırma kuvveti uygular.</a:t>
            </a:r>
          </a:p>
          <a:p>
            <a:r>
              <a:rPr lang="tr-TR" sz="2400" b="1" dirty="0">
                <a:latin typeface="Arial-BoldMT"/>
              </a:rPr>
              <a:t>II- Kaldırma kuvveti yukarı yönlüdür.</a:t>
            </a:r>
          </a:p>
          <a:p>
            <a:r>
              <a:rPr lang="tr-TR" sz="2400" b="1" dirty="0">
                <a:latin typeface="Arial-BoldMT"/>
              </a:rPr>
              <a:t>III- Sıvı içindeki cismin görünür </a:t>
            </a:r>
            <a:r>
              <a:rPr lang="tr-TR" sz="2400" b="1" dirty="0" smtClean="0">
                <a:latin typeface="Arial-BoldMT"/>
              </a:rPr>
              <a:t>ağırlığı azalır</a:t>
            </a:r>
            <a:r>
              <a:rPr lang="tr-TR" sz="2400" b="1" dirty="0">
                <a:latin typeface="Arial-BoldMT"/>
              </a:rPr>
              <a:t>.</a:t>
            </a:r>
          </a:p>
          <a:p>
            <a:r>
              <a:rPr lang="tr-TR" sz="2400" b="1" dirty="0">
                <a:latin typeface="Arial-BoldMT"/>
              </a:rPr>
              <a:t>sonuçlarından hangilerini çıkarabilir</a:t>
            </a:r>
            <a:r>
              <a:rPr lang="tr-TR" sz="2400" b="1" dirty="0" smtClean="0">
                <a:latin typeface="Arial-BoldMT"/>
              </a:rPr>
              <a:t>?</a:t>
            </a:r>
          </a:p>
          <a:p>
            <a:endParaRPr lang="tr-TR" sz="2400" b="1" dirty="0">
              <a:latin typeface="Arial-BoldMT"/>
            </a:endParaRPr>
          </a:p>
          <a:p>
            <a:r>
              <a:rPr lang="tr-TR" sz="2400" dirty="0" smtClean="0">
                <a:latin typeface="ArialMT"/>
              </a:rPr>
              <a:t>               A</a:t>
            </a:r>
            <a:r>
              <a:rPr lang="tr-TR" sz="2400" dirty="0">
                <a:latin typeface="ArialMT"/>
              </a:rPr>
              <a:t>) Yalnız I </a:t>
            </a:r>
            <a:r>
              <a:rPr lang="tr-TR" sz="2400" dirty="0" smtClean="0">
                <a:latin typeface="ArialMT"/>
              </a:rPr>
              <a:t>                  B</a:t>
            </a:r>
            <a:r>
              <a:rPr lang="tr-TR" sz="2400" dirty="0">
                <a:latin typeface="ArialMT"/>
              </a:rPr>
              <a:t>) I ve II</a:t>
            </a:r>
          </a:p>
          <a:p>
            <a:r>
              <a:rPr lang="tr-TR" sz="2400" dirty="0" smtClean="0">
                <a:latin typeface="ArialMT"/>
              </a:rPr>
              <a:t>               </a:t>
            </a:r>
            <a:r>
              <a:rPr lang="es-ES" sz="2400" dirty="0" smtClean="0">
                <a:latin typeface="ArialMT"/>
              </a:rPr>
              <a:t>C</a:t>
            </a:r>
            <a:r>
              <a:rPr lang="es-ES" sz="2400" dirty="0">
                <a:latin typeface="ArialMT"/>
              </a:rPr>
              <a:t>) II ve III </a:t>
            </a:r>
            <a:r>
              <a:rPr lang="tr-TR" sz="2400" dirty="0" smtClean="0">
                <a:latin typeface="ArialMT"/>
              </a:rPr>
              <a:t>                   </a:t>
            </a:r>
            <a:r>
              <a:rPr lang="es-ES" sz="2400" dirty="0" smtClean="0">
                <a:latin typeface="ArialMT"/>
              </a:rPr>
              <a:t>D</a:t>
            </a:r>
            <a:r>
              <a:rPr lang="es-ES" sz="2400" dirty="0">
                <a:latin typeface="ArialMT"/>
              </a:rPr>
              <a:t>) I, II ve III</a:t>
            </a:r>
            <a:endParaRPr lang="tr-TR" sz="2400" dirty="0"/>
          </a:p>
        </p:txBody>
      </p:sp>
      <p:sp>
        <p:nvSpPr>
          <p:cNvPr id="3" name="5-Nokta Yıldız 2"/>
          <p:cNvSpPr/>
          <p:nvPr/>
        </p:nvSpPr>
        <p:spPr>
          <a:xfrm>
            <a:off x="2483768" y="3717032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2709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116632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13. Şekildeki sıvı dolu kap içerisine bir </a:t>
            </a:r>
            <a:r>
              <a:rPr lang="tr-TR" sz="2400" b="1" dirty="0" smtClean="0">
                <a:latin typeface="Arial-BoldMT"/>
              </a:rPr>
              <a:t>cisim bırakılmıştır</a:t>
            </a:r>
            <a:r>
              <a:rPr lang="tr-TR" sz="2400" b="1" dirty="0">
                <a:latin typeface="Arial-BoldMT"/>
              </a:rPr>
              <a:t>.</a:t>
            </a:r>
            <a:endParaRPr lang="tr-TR" sz="24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606083"/>
            <a:ext cx="4689428" cy="2320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323528" y="2844246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latin typeface="Arial-BoldMT"/>
              </a:rPr>
              <a:t>Buna </a:t>
            </a:r>
            <a:r>
              <a:rPr lang="tr-TR" sz="2400" b="1" dirty="0">
                <a:latin typeface="Arial-BoldMT"/>
              </a:rPr>
              <a:t>göre, bu cisme sıvı tarafından </a:t>
            </a:r>
            <a:r>
              <a:rPr lang="tr-TR" sz="2400" b="1" dirty="0" smtClean="0">
                <a:latin typeface="Arial-BoldMT"/>
              </a:rPr>
              <a:t>uygulanan kuvvet </a:t>
            </a:r>
            <a:r>
              <a:rPr lang="tr-TR" sz="2400" b="1" dirty="0">
                <a:latin typeface="Arial-BoldMT"/>
              </a:rPr>
              <a:t>ve yönü aşağıdakilerin </a:t>
            </a:r>
            <a:r>
              <a:rPr lang="tr-TR" sz="2400" b="1" dirty="0" smtClean="0">
                <a:latin typeface="Arial-BoldMT"/>
              </a:rPr>
              <a:t>hangisinde doğru </a:t>
            </a:r>
            <a:r>
              <a:rPr lang="tr-TR" sz="2400" b="1" dirty="0">
                <a:latin typeface="Arial-BoldMT"/>
              </a:rPr>
              <a:t>verilmiştir?</a:t>
            </a:r>
            <a:endParaRPr lang="tr-TR" sz="2400" dirty="0"/>
          </a:p>
        </p:txBody>
      </p:sp>
      <p:sp>
        <p:nvSpPr>
          <p:cNvPr id="4" name="Dikdörtgen 3"/>
          <p:cNvSpPr/>
          <p:nvPr/>
        </p:nvSpPr>
        <p:spPr>
          <a:xfrm>
            <a:off x="1235549" y="3714252"/>
            <a:ext cx="68717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u="sng" dirty="0" smtClean="0">
                <a:latin typeface="Arial-BoldMT"/>
              </a:rPr>
              <a:t>    Kuvvet</a:t>
            </a:r>
            <a:r>
              <a:rPr lang="tr-TR" sz="2400" b="1" dirty="0" smtClean="0">
                <a:latin typeface="Arial-BoldMT"/>
              </a:rPr>
              <a:t>                          </a:t>
            </a:r>
            <a:r>
              <a:rPr lang="tr-TR" sz="2400" b="1" u="sng" dirty="0" smtClean="0">
                <a:latin typeface="Arial-BoldMT"/>
              </a:rPr>
              <a:t>Yönü</a:t>
            </a:r>
            <a:endParaRPr lang="tr-TR" sz="2400" b="1" u="sng" dirty="0">
              <a:latin typeface="Arial-BoldMT"/>
            </a:endParaRPr>
          </a:p>
          <a:p>
            <a:pPr marL="457200" indent="-457200">
              <a:buAutoNum type="alphaUcParenR"/>
            </a:pPr>
            <a:r>
              <a:rPr lang="tr-TR" sz="2400" dirty="0" smtClean="0">
                <a:latin typeface="ArialMT"/>
              </a:rPr>
              <a:t>Ağırlık</a:t>
            </a:r>
          </a:p>
          <a:p>
            <a:endParaRPr lang="tr-TR" sz="2400" dirty="0">
              <a:latin typeface="ArialMT"/>
            </a:endParaRPr>
          </a:p>
          <a:p>
            <a:r>
              <a:rPr lang="tr-TR" sz="2400" dirty="0">
                <a:latin typeface="ArialMT"/>
              </a:rPr>
              <a:t>B) </a:t>
            </a:r>
            <a:r>
              <a:rPr lang="tr-TR" sz="2400" dirty="0" smtClean="0">
                <a:latin typeface="ArialMT"/>
              </a:rPr>
              <a:t>Ağırlık</a:t>
            </a:r>
          </a:p>
          <a:p>
            <a:endParaRPr lang="tr-TR" sz="2400" dirty="0">
              <a:latin typeface="ArialMT"/>
            </a:endParaRPr>
          </a:p>
          <a:p>
            <a:r>
              <a:rPr lang="tr-TR" sz="2400" dirty="0">
                <a:latin typeface="ArialMT"/>
              </a:rPr>
              <a:t>C) Kaldırma </a:t>
            </a:r>
            <a:r>
              <a:rPr lang="tr-TR" sz="2400" dirty="0" smtClean="0">
                <a:latin typeface="ArialMT"/>
              </a:rPr>
              <a:t>kuvveti</a:t>
            </a:r>
          </a:p>
          <a:p>
            <a:endParaRPr lang="tr-TR" sz="2400" dirty="0">
              <a:latin typeface="ArialMT"/>
            </a:endParaRPr>
          </a:p>
          <a:p>
            <a:r>
              <a:rPr lang="tr-TR" sz="2400" dirty="0">
                <a:latin typeface="ArialMT"/>
              </a:rPr>
              <a:t>D) Kaldırma kuvveti</a:t>
            </a:r>
            <a:endParaRPr lang="tr-TR" sz="2400" dirty="0"/>
          </a:p>
        </p:txBody>
      </p:sp>
      <p:cxnSp>
        <p:nvCxnSpPr>
          <p:cNvPr id="6" name="Düz Ok Bağlayıcısı 5"/>
          <p:cNvCxnSpPr/>
          <p:nvPr/>
        </p:nvCxnSpPr>
        <p:spPr>
          <a:xfrm>
            <a:off x="5148064" y="4149080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5148064" y="6309320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V="1">
            <a:off x="5148064" y="4797152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 flipV="1">
            <a:off x="5148064" y="5564088"/>
            <a:ext cx="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5-Nokta Yıldız 16"/>
          <p:cNvSpPr/>
          <p:nvPr/>
        </p:nvSpPr>
        <p:spPr>
          <a:xfrm>
            <a:off x="1187624" y="5529206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93532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3279" y="188640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14. Murat, su yüzeyinde duran topu </a:t>
            </a:r>
            <a:r>
              <a:rPr lang="tr-TR" sz="2400" b="1" dirty="0" smtClean="0">
                <a:latin typeface="Arial-BoldMT"/>
              </a:rPr>
              <a:t>eliyle suyun </a:t>
            </a:r>
            <a:r>
              <a:rPr lang="tr-TR" sz="2400" b="1" dirty="0">
                <a:latin typeface="Arial-BoldMT"/>
              </a:rPr>
              <a:t>içine aşağı doğru itiyor. Topu iterken</a:t>
            </a:r>
          </a:p>
          <a:p>
            <a:r>
              <a:rPr lang="tr-TR" sz="2400" b="1" dirty="0">
                <a:latin typeface="Arial-BoldMT"/>
              </a:rPr>
              <a:t>Murat, zorlandığı için daha fazla </a:t>
            </a:r>
            <a:r>
              <a:rPr lang="tr-TR" sz="2400" b="1" dirty="0" smtClean="0">
                <a:latin typeface="Arial-BoldMT"/>
              </a:rPr>
              <a:t>kuvvet uyguladığını </a:t>
            </a:r>
            <a:r>
              <a:rPr lang="tr-TR" sz="2400" b="1" dirty="0">
                <a:latin typeface="Arial-BoldMT"/>
              </a:rPr>
              <a:t>fark ediyor.</a:t>
            </a:r>
          </a:p>
          <a:p>
            <a:r>
              <a:rPr lang="tr-TR" sz="2400" b="1" dirty="0">
                <a:latin typeface="Arial-BoldMT"/>
              </a:rPr>
              <a:t>Yalnızca bu etkinlikten faydalanarak, </a:t>
            </a:r>
            <a:r>
              <a:rPr lang="tr-TR" sz="2400" b="1" dirty="0" smtClean="0">
                <a:latin typeface="Arial-BoldMT"/>
              </a:rPr>
              <a:t>kaldırma kuvveti </a:t>
            </a:r>
            <a:r>
              <a:rPr lang="tr-TR" sz="2400" b="1" dirty="0">
                <a:latin typeface="Arial-BoldMT"/>
              </a:rPr>
              <a:t>ile ilgili aşağıdaki </a:t>
            </a:r>
            <a:r>
              <a:rPr lang="tr-TR" sz="2400" b="1" dirty="0" smtClean="0">
                <a:latin typeface="Arial-BoldMT"/>
              </a:rPr>
              <a:t>yorumlardan hangisi </a:t>
            </a:r>
            <a:r>
              <a:rPr lang="tr-TR" sz="2400" b="1" dirty="0">
                <a:latin typeface="Arial-BoldMT"/>
              </a:rPr>
              <a:t>yapılabilir</a:t>
            </a:r>
            <a:r>
              <a:rPr lang="tr-TR" sz="2400" b="1" dirty="0" smtClean="0">
                <a:latin typeface="Arial-BoldMT"/>
              </a:rPr>
              <a:t>?</a:t>
            </a:r>
          </a:p>
          <a:p>
            <a:endParaRPr lang="tr-TR" sz="2400" b="1" dirty="0">
              <a:latin typeface="Arial-BoldMT"/>
            </a:endParaRPr>
          </a:p>
          <a:p>
            <a:r>
              <a:rPr lang="fi-FI" sz="2400" dirty="0">
                <a:latin typeface="ArialMT"/>
              </a:rPr>
              <a:t>A) Kaldırma kuvveti, cismin batan </a:t>
            </a:r>
            <a:r>
              <a:rPr lang="fi-FI" sz="2400" dirty="0" smtClean="0">
                <a:latin typeface="ArialMT"/>
              </a:rPr>
              <a:t>hacmine</a:t>
            </a:r>
            <a:r>
              <a:rPr lang="tr-TR" sz="2400" dirty="0" smtClean="0">
                <a:latin typeface="ArialMT"/>
              </a:rPr>
              <a:t> bağlıdır</a:t>
            </a:r>
            <a:r>
              <a:rPr lang="tr-TR" sz="2400" dirty="0">
                <a:latin typeface="ArialMT"/>
              </a:rPr>
              <a:t>.</a:t>
            </a:r>
          </a:p>
          <a:p>
            <a:r>
              <a:rPr lang="tr-TR" sz="2400" dirty="0">
                <a:latin typeface="ArialMT"/>
              </a:rPr>
              <a:t>B) Kaldırma kuvveti, sıvının hacmine bağlıdır.</a:t>
            </a:r>
          </a:p>
          <a:p>
            <a:r>
              <a:rPr lang="tr-TR" sz="2400" dirty="0">
                <a:latin typeface="ArialMT"/>
              </a:rPr>
              <a:t>C) Kaldırma kuvveti, yeri değişen sıvının </a:t>
            </a:r>
            <a:r>
              <a:rPr lang="tr-TR" sz="2400" dirty="0" smtClean="0">
                <a:latin typeface="ArialMT"/>
              </a:rPr>
              <a:t>ağırlığına bağlıdır</a:t>
            </a:r>
            <a:r>
              <a:rPr lang="tr-TR" sz="2400" dirty="0">
                <a:latin typeface="ArialMT"/>
              </a:rPr>
              <a:t>.</a:t>
            </a:r>
          </a:p>
          <a:p>
            <a:r>
              <a:rPr lang="tr-TR" sz="2400" dirty="0">
                <a:latin typeface="ArialMT"/>
              </a:rPr>
              <a:t>D) Kaldırma kuvveti, sıvının </a:t>
            </a:r>
            <a:r>
              <a:rPr lang="tr-TR" sz="2400" dirty="0" smtClean="0">
                <a:latin typeface="ArialMT"/>
              </a:rPr>
              <a:t>yoğunluğuna bağlıdır</a:t>
            </a:r>
            <a:r>
              <a:rPr lang="tr-TR" sz="2400" dirty="0">
                <a:latin typeface="ArialMT"/>
              </a:rPr>
              <a:t>.</a:t>
            </a:r>
            <a:endParaRPr lang="tr-TR" sz="2400" dirty="0"/>
          </a:p>
        </p:txBody>
      </p:sp>
      <p:sp>
        <p:nvSpPr>
          <p:cNvPr id="3" name="5-Nokta Yıldız 2"/>
          <p:cNvSpPr/>
          <p:nvPr/>
        </p:nvSpPr>
        <p:spPr>
          <a:xfrm>
            <a:off x="179512" y="1988840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02435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59832" y="150137"/>
            <a:ext cx="60841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15. Ahmet, </a:t>
            </a:r>
            <a:r>
              <a:rPr lang="tr-TR" sz="2400" b="1" dirty="0" smtClean="0">
                <a:latin typeface="Arial-BoldMT"/>
              </a:rPr>
              <a:t>elindeki dinamometreye </a:t>
            </a:r>
            <a:r>
              <a:rPr lang="tr-TR" sz="2400" b="1" dirty="0">
                <a:latin typeface="Arial-BoldMT"/>
              </a:rPr>
              <a:t>takılı </a:t>
            </a:r>
            <a:r>
              <a:rPr lang="tr-TR" sz="2400" b="1" dirty="0" smtClean="0">
                <a:latin typeface="Arial-BoldMT"/>
              </a:rPr>
              <a:t>metal kutuyu</a:t>
            </a:r>
            <a:r>
              <a:rPr lang="tr-TR" sz="2400" b="1" dirty="0">
                <a:latin typeface="Arial-BoldMT"/>
              </a:rPr>
              <a:t>, şekildeki gibi önce havada </a:t>
            </a:r>
            <a:r>
              <a:rPr lang="tr-TR" sz="2400" b="1" dirty="0" smtClean="0">
                <a:latin typeface="Arial-BoldMT"/>
              </a:rPr>
              <a:t>tartıp kaydediyor</a:t>
            </a:r>
            <a:r>
              <a:rPr lang="tr-TR" sz="2400" b="1" dirty="0">
                <a:latin typeface="Arial-BoldMT"/>
              </a:rPr>
              <a:t>. Daha sonra tamamını sıvı </a:t>
            </a:r>
            <a:r>
              <a:rPr lang="tr-TR" sz="2400" b="1" dirty="0" smtClean="0">
                <a:latin typeface="Arial-BoldMT"/>
              </a:rPr>
              <a:t>içerisine daldırıp </a:t>
            </a:r>
            <a:r>
              <a:rPr lang="tr-TR" sz="2400" b="1" dirty="0">
                <a:latin typeface="Arial-BoldMT"/>
              </a:rPr>
              <a:t>tartıyor.</a:t>
            </a:r>
            <a:endParaRPr lang="tr-TR" sz="24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50135"/>
            <a:ext cx="3024336" cy="5593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3131840" y="1952139"/>
            <a:ext cx="575225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Ahmet, yalnızca bu deneyden yararlanarak;</a:t>
            </a:r>
          </a:p>
          <a:p>
            <a:r>
              <a:rPr lang="fi-FI" sz="2400" b="1" dirty="0"/>
              <a:t>I- Kaldırma kuvveti, aşağı yönde etki eden</a:t>
            </a:r>
          </a:p>
          <a:p>
            <a:r>
              <a:rPr lang="tr-TR" sz="2400" b="1" dirty="0"/>
              <a:t>kuvvetin etkisini azaltır.</a:t>
            </a:r>
          </a:p>
          <a:p>
            <a:r>
              <a:rPr lang="tr-TR" sz="2400" b="1" dirty="0"/>
              <a:t>II- Kaldırma kuvvetinin yönü yukarı doğrudur.</a:t>
            </a:r>
          </a:p>
          <a:p>
            <a:r>
              <a:rPr lang="tr-TR" sz="2400" b="1" dirty="0"/>
              <a:t>III- Her iki durumda da metal kutuya aşağı</a:t>
            </a:r>
          </a:p>
          <a:p>
            <a:r>
              <a:rPr lang="tr-TR" sz="2400" b="1" dirty="0"/>
              <a:t>yönde bir kuvvet etki ediyor.</a:t>
            </a:r>
          </a:p>
          <a:p>
            <a:r>
              <a:rPr lang="tr-TR" sz="2400" b="1" dirty="0"/>
              <a:t>sonuçlarından hangilerine ulaşabilir</a:t>
            </a:r>
            <a:r>
              <a:rPr lang="tr-TR" sz="2400" b="1" dirty="0" smtClean="0"/>
              <a:t>?</a:t>
            </a:r>
          </a:p>
          <a:p>
            <a:endParaRPr lang="tr-TR" sz="2400" b="1" dirty="0"/>
          </a:p>
          <a:p>
            <a:r>
              <a:rPr lang="es-ES" sz="2400" dirty="0"/>
              <a:t>A) Yalnız I’e </a:t>
            </a:r>
            <a:r>
              <a:rPr lang="tr-TR" sz="2400" dirty="0" smtClean="0"/>
              <a:t>              </a:t>
            </a:r>
            <a:r>
              <a:rPr lang="es-ES" sz="2400" dirty="0" smtClean="0"/>
              <a:t>B</a:t>
            </a:r>
            <a:r>
              <a:rPr lang="es-ES" sz="2400" dirty="0"/>
              <a:t>) I ve II’ye</a:t>
            </a:r>
          </a:p>
          <a:p>
            <a:r>
              <a:rPr lang="es-ES" sz="2400" dirty="0"/>
              <a:t>C) II ve III’e </a:t>
            </a:r>
            <a:r>
              <a:rPr lang="tr-TR" sz="2400" dirty="0" smtClean="0"/>
              <a:t>               </a:t>
            </a:r>
            <a:r>
              <a:rPr lang="es-ES" sz="2400" dirty="0" smtClean="0"/>
              <a:t>D</a:t>
            </a:r>
            <a:r>
              <a:rPr lang="es-ES" sz="2400" dirty="0"/>
              <a:t>) I, II ve III’e</a:t>
            </a:r>
            <a:endParaRPr lang="tr-TR" sz="2400" dirty="0"/>
          </a:p>
        </p:txBody>
      </p:sp>
      <p:sp>
        <p:nvSpPr>
          <p:cNvPr id="5" name="5-Nokta Yıldız 4"/>
          <p:cNvSpPr/>
          <p:nvPr/>
        </p:nvSpPr>
        <p:spPr>
          <a:xfrm>
            <a:off x="5508104" y="5589240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5438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116632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16. Fen ve Teknoloji öğretmeni </a:t>
            </a:r>
            <a:r>
              <a:rPr lang="tr-TR" sz="2400" b="1" dirty="0" smtClean="0">
                <a:latin typeface="Arial-BoldMT"/>
              </a:rPr>
              <a:t>maddenin yoğunluğunu </a:t>
            </a:r>
            <a:r>
              <a:rPr lang="tr-TR" sz="2400" b="1" dirty="0">
                <a:latin typeface="Arial-BoldMT"/>
              </a:rPr>
              <a:t>hesaplamak için </a:t>
            </a:r>
            <a:r>
              <a:rPr lang="tr-TR" sz="2400" b="1" dirty="0" smtClean="0">
                <a:latin typeface="Arial-BoldMT"/>
              </a:rPr>
              <a:t>aşağıdaki araçları </a:t>
            </a:r>
            <a:r>
              <a:rPr lang="tr-TR" sz="2400" b="1" dirty="0">
                <a:latin typeface="Arial-BoldMT"/>
              </a:rPr>
              <a:t>sınıfa getirir.</a:t>
            </a:r>
            <a:endParaRPr lang="tr-TR" sz="24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924825"/>
            <a:ext cx="4233597" cy="3440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0" y="4397317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b="1" dirty="0">
                <a:latin typeface="Arial-BoldMT"/>
              </a:rPr>
              <a:t>Öğretmen, elindeki </a:t>
            </a:r>
            <a:r>
              <a:rPr lang="tr-TR" sz="2200" b="1" u="sng" dirty="0">
                <a:latin typeface="Arial-BoldMT"/>
              </a:rPr>
              <a:t>düzgün şekli </a:t>
            </a:r>
            <a:r>
              <a:rPr lang="tr-TR" sz="2200" b="1" u="sng" dirty="0" smtClean="0">
                <a:latin typeface="Arial-BoldMT"/>
              </a:rPr>
              <a:t>olmayan </a:t>
            </a:r>
            <a:r>
              <a:rPr lang="tr-TR" sz="2200" b="1" dirty="0" smtClean="0">
                <a:latin typeface="Arial-BoldMT"/>
              </a:rPr>
              <a:t>bir taşın yoğunluğunu </a:t>
            </a:r>
            <a:r>
              <a:rPr lang="tr-TR" sz="2200" b="1" dirty="0">
                <a:latin typeface="Arial-BoldMT"/>
              </a:rPr>
              <a:t>hesaplamak </a:t>
            </a:r>
            <a:r>
              <a:rPr lang="tr-TR" sz="2200" b="1" dirty="0" smtClean="0">
                <a:latin typeface="Arial-BoldMT"/>
              </a:rPr>
              <a:t>isterse hangi </a:t>
            </a:r>
            <a:r>
              <a:rPr lang="tr-TR" sz="2200" b="1" dirty="0">
                <a:latin typeface="Arial-BoldMT"/>
              </a:rPr>
              <a:t>araçları kullanmalıdır?</a:t>
            </a:r>
          </a:p>
          <a:p>
            <a:r>
              <a:rPr lang="tr-TR" sz="2400" dirty="0" smtClean="0">
                <a:latin typeface="ArialMT"/>
              </a:rPr>
              <a:t>             A</a:t>
            </a:r>
            <a:r>
              <a:rPr lang="tr-TR" sz="2400" dirty="0">
                <a:latin typeface="ArialMT"/>
              </a:rPr>
              <a:t>) Cetvel ve terazi</a:t>
            </a:r>
          </a:p>
          <a:p>
            <a:r>
              <a:rPr lang="tr-TR" sz="2400" dirty="0" smtClean="0">
                <a:latin typeface="ArialMT"/>
              </a:rPr>
              <a:t>             B</a:t>
            </a:r>
            <a:r>
              <a:rPr lang="tr-TR" sz="2400" dirty="0">
                <a:latin typeface="ArialMT"/>
              </a:rPr>
              <a:t>) Terazi ve termometre</a:t>
            </a:r>
          </a:p>
          <a:p>
            <a:r>
              <a:rPr lang="tr-TR" sz="2400" dirty="0" smtClean="0">
                <a:latin typeface="ArialMT"/>
              </a:rPr>
              <a:t>            </a:t>
            </a:r>
            <a:r>
              <a:rPr lang="es-ES" sz="2400" dirty="0" smtClean="0">
                <a:latin typeface="ArialMT"/>
              </a:rPr>
              <a:t>C</a:t>
            </a:r>
            <a:r>
              <a:rPr lang="es-ES" sz="2400" dirty="0">
                <a:latin typeface="ArialMT"/>
              </a:rPr>
              <a:t>) Cetvel ve dereceli silindir</a:t>
            </a:r>
          </a:p>
          <a:p>
            <a:r>
              <a:rPr lang="tr-TR" sz="2400" dirty="0" smtClean="0">
                <a:latin typeface="ArialMT"/>
              </a:rPr>
              <a:t>            </a:t>
            </a:r>
            <a:r>
              <a:rPr lang="it-IT" sz="2400" dirty="0" smtClean="0">
                <a:latin typeface="ArialMT"/>
              </a:rPr>
              <a:t>D</a:t>
            </a:r>
            <a:r>
              <a:rPr lang="it-IT" sz="2400" dirty="0">
                <a:latin typeface="ArialMT"/>
              </a:rPr>
              <a:t>) Terazi ve dereceli silindir</a:t>
            </a:r>
            <a:endParaRPr lang="tr-TR" sz="2400" dirty="0"/>
          </a:p>
        </p:txBody>
      </p:sp>
      <p:sp>
        <p:nvSpPr>
          <p:cNvPr id="5" name="5-Nokta Yıldız 4"/>
          <p:cNvSpPr/>
          <p:nvPr/>
        </p:nvSpPr>
        <p:spPr>
          <a:xfrm>
            <a:off x="971600" y="6177278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2397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173863"/>
            <a:ext cx="47525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17. Bir yumurta, başlangıçta kabın </a:t>
            </a:r>
            <a:r>
              <a:rPr lang="tr-TR" sz="2400" b="1" dirty="0" smtClean="0">
                <a:latin typeface="Arial-BoldMT"/>
              </a:rPr>
              <a:t>tabanında şekildeki </a:t>
            </a:r>
            <a:r>
              <a:rPr lang="tr-TR" sz="2400" b="1" dirty="0">
                <a:latin typeface="Arial-BoldMT"/>
              </a:rPr>
              <a:t>gibi durmaktadır. Daha sonra </a:t>
            </a:r>
            <a:r>
              <a:rPr lang="tr-TR" sz="2400" b="1" dirty="0" smtClean="0">
                <a:latin typeface="Arial-BoldMT"/>
              </a:rPr>
              <a:t>su içine </a:t>
            </a:r>
            <a:r>
              <a:rPr lang="tr-TR" sz="2400" b="1" dirty="0">
                <a:latin typeface="Arial-BoldMT"/>
              </a:rPr>
              <a:t>tuz katılıp </a:t>
            </a:r>
            <a:r>
              <a:rPr lang="tr-TR" sz="2400" b="1" dirty="0" smtClean="0">
                <a:latin typeface="Arial-BoldMT"/>
              </a:rPr>
              <a:t>suda çözündükçe </a:t>
            </a:r>
            <a:r>
              <a:rPr lang="tr-TR" sz="2400" b="1" dirty="0">
                <a:latin typeface="Arial-BoldMT"/>
              </a:rPr>
              <a:t>yumurtanın</a:t>
            </a:r>
          </a:p>
          <a:p>
            <a:r>
              <a:rPr lang="tr-TR" sz="2400" b="1" dirty="0">
                <a:latin typeface="Arial-BoldMT"/>
              </a:rPr>
              <a:t>yukarı yönde hareket ettiği gözleniyor.</a:t>
            </a:r>
            <a:endParaRPr lang="tr-TR" sz="24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0"/>
            <a:ext cx="4392488" cy="314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197768" y="3164681"/>
            <a:ext cx="84066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Tuz katılan suyun yoğunluğunun </a:t>
            </a:r>
            <a:r>
              <a:rPr lang="tr-TR" sz="2400" b="1" dirty="0" smtClean="0">
                <a:latin typeface="Arial-BoldMT"/>
              </a:rPr>
              <a:t>arttığı bilindiğine </a:t>
            </a:r>
            <a:r>
              <a:rPr lang="tr-TR" sz="2400" b="1" dirty="0">
                <a:latin typeface="Arial-BoldMT"/>
              </a:rPr>
              <a:t>göre, </a:t>
            </a:r>
            <a:r>
              <a:rPr lang="tr-TR" sz="2400" b="1" u="sng" dirty="0">
                <a:latin typeface="Arial-BoldMT"/>
              </a:rPr>
              <a:t>yalnızca bu </a:t>
            </a:r>
            <a:r>
              <a:rPr lang="tr-TR" sz="2400" b="1" u="sng" dirty="0" smtClean="0">
                <a:latin typeface="Arial-BoldMT"/>
              </a:rPr>
              <a:t>deneyden faydalanarak</a:t>
            </a:r>
            <a:r>
              <a:rPr lang="tr-TR" sz="2400" b="1" dirty="0">
                <a:latin typeface="Arial-BoldMT"/>
              </a:rPr>
              <a:t>;</a:t>
            </a:r>
          </a:p>
          <a:p>
            <a:r>
              <a:rPr lang="tr-TR" sz="2400" b="1" dirty="0">
                <a:latin typeface="Arial-BoldMT"/>
              </a:rPr>
              <a:t>I- Kaldırma kuvveti cismin </a:t>
            </a:r>
            <a:r>
              <a:rPr lang="tr-TR" sz="2400" b="1" dirty="0" smtClean="0">
                <a:latin typeface="Arial-BoldMT"/>
              </a:rPr>
              <a:t>yoğunluğuna bağlıdır</a:t>
            </a:r>
            <a:r>
              <a:rPr lang="tr-TR" sz="2400" b="1" dirty="0">
                <a:latin typeface="Arial-BoldMT"/>
              </a:rPr>
              <a:t>.</a:t>
            </a:r>
          </a:p>
          <a:p>
            <a:r>
              <a:rPr lang="tr-TR" sz="2400" b="1" dirty="0">
                <a:latin typeface="Arial-BoldMT"/>
              </a:rPr>
              <a:t>II- Sıvı içinde çözünen maddeler </a:t>
            </a:r>
            <a:r>
              <a:rPr lang="tr-TR" sz="2400" b="1" dirty="0" smtClean="0">
                <a:latin typeface="Arial-BoldMT"/>
              </a:rPr>
              <a:t>cismin ağırlığını </a:t>
            </a:r>
            <a:r>
              <a:rPr lang="tr-TR" sz="2400" b="1" dirty="0">
                <a:latin typeface="Arial-BoldMT"/>
              </a:rPr>
              <a:t>arttırır.</a:t>
            </a:r>
          </a:p>
          <a:p>
            <a:r>
              <a:rPr lang="tr-TR" sz="2400" b="1" dirty="0">
                <a:latin typeface="Arial-BoldMT"/>
              </a:rPr>
              <a:t>III- Suyun yoğunluğu arttığı için </a:t>
            </a:r>
            <a:r>
              <a:rPr lang="tr-TR" sz="2400" b="1" dirty="0" smtClean="0">
                <a:latin typeface="Arial-BoldMT"/>
              </a:rPr>
              <a:t>yumurtaya uyguladığı </a:t>
            </a:r>
            <a:r>
              <a:rPr lang="tr-TR" sz="2400" b="1" dirty="0">
                <a:latin typeface="Arial-BoldMT"/>
              </a:rPr>
              <a:t>kaldırma kuvveti artar.</a:t>
            </a:r>
          </a:p>
          <a:p>
            <a:r>
              <a:rPr lang="tr-TR" sz="2400" b="1" dirty="0">
                <a:latin typeface="Arial-BoldMT"/>
              </a:rPr>
              <a:t>ifadelerinden hangilerine ulaşılabilir?</a:t>
            </a:r>
          </a:p>
          <a:p>
            <a:r>
              <a:rPr lang="tr-TR" sz="2400" dirty="0" smtClean="0">
                <a:latin typeface="ArialMT"/>
              </a:rPr>
              <a:t>    A</a:t>
            </a:r>
            <a:r>
              <a:rPr lang="tr-TR" sz="2400" dirty="0">
                <a:latin typeface="ArialMT"/>
              </a:rPr>
              <a:t>) Yalnız </a:t>
            </a:r>
            <a:r>
              <a:rPr lang="tr-TR" sz="2400" dirty="0" err="1">
                <a:latin typeface="ArialMT"/>
              </a:rPr>
              <a:t>I’e</a:t>
            </a:r>
            <a:r>
              <a:rPr lang="tr-TR" sz="2400" dirty="0">
                <a:latin typeface="ArialMT"/>
              </a:rPr>
              <a:t> </a:t>
            </a:r>
            <a:r>
              <a:rPr lang="tr-TR" sz="2400" dirty="0" smtClean="0">
                <a:latin typeface="ArialMT"/>
              </a:rPr>
              <a:t>                   B</a:t>
            </a:r>
            <a:r>
              <a:rPr lang="tr-TR" sz="2400" dirty="0">
                <a:latin typeface="ArialMT"/>
              </a:rPr>
              <a:t>) Yalnız </a:t>
            </a:r>
            <a:r>
              <a:rPr lang="tr-TR" sz="2400" dirty="0" err="1">
                <a:latin typeface="ArialMT"/>
              </a:rPr>
              <a:t>III’e</a:t>
            </a:r>
            <a:endParaRPr lang="tr-TR" sz="2400" dirty="0">
              <a:latin typeface="ArialMT"/>
            </a:endParaRPr>
          </a:p>
          <a:p>
            <a:r>
              <a:rPr lang="tr-TR" sz="2400" dirty="0" smtClean="0">
                <a:latin typeface="ArialMT"/>
              </a:rPr>
              <a:t>    </a:t>
            </a:r>
            <a:r>
              <a:rPr lang="nn-NO" sz="2400" dirty="0" smtClean="0">
                <a:latin typeface="ArialMT"/>
              </a:rPr>
              <a:t>C</a:t>
            </a:r>
            <a:r>
              <a:rPr lang="nn-NO" sz="2400" dirty="0">
                <a:latin typeface="ArialMT"/>
              </a:rPr>
              <a:t>) I ve III’e </a:t>
            </a:r>
            <a:r>
              <a:rPr lang="tr-TR" sz="2400" dirty="0" smtClean="0">
                <a:latin typeface="ArialMT"/>
              </a:rPr>
              <a:t>                     </a:t>
            </a:r>
            <a:r>
              <a:rPr lang="nn-NO" sz="2400" dirty="0" smtClean="0">
                <a:latin typeface="ArialMT"/>
              </a:rPr>
              <a:t>D</a:t>
            </a:r>
            <a:r>
              <a:rPr lang="nn-NO" sz="2400" dirty="0">
                <a:latin typeface="ArialMT"/>
              </a:rPr>
              <a:t>) I, II ve III’e</a:t>
            </a:r>
            <a:endParaRPr lang="tr-TR" sz="2400" dirty="0"/>
          </a:p>
        </p:txBody>
      </p:sp>
      <p:sp>
        <p:nvSpPr>
          <p:cNvPr id="5" name="5-Nokta Yıldız 4"/>
          <p:cNvSpPr/>
          <p:nvPr/>
        </p:nvSpPr>
        <p:spPr>
          <a:xfrm>
            <a:off x="2267744" y="5373216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4970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1520" y="116632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18. Dinamometreye asılı bir metal cisim, </a:t>
            </a:r>
            <a:r>
              <a:rPr lang="tr-TR" sz="2400" b="1" dirty="0" smtClean="0">
                <a:latin typeface="Arial-BoldMT"/>
              </a:rPr>
              <a:t>kaplarda bulunan </a:t>
            </a:r>
            <a:r>
              <a:rPr lang="tr-TR" sz="2400" b="1" dirty="0">
                <a:latin typeface="Arial-BoldMT"/>
              </a:rPr>
              <a:t>K, L ve M sıvılarına </a:t>
            </a:r>
            <a:r>
              <a:rPr lang="tr-TR" sz="2400" b="1" dirty="0" smtClean="0">
                <a:latin typeface="Arial-BoldMT"/>
              </a:rPr>
              <a:t>şekildeki gibi </a:t>
            </a:r>
            <a:r>
              <a:rPr lang="tr-TR" sz="2400" b="1" dirty="0">
                <a:latin typeface="Arial-BoldMT"/>
              </a:rPr>
              <a:t>ayrı ayrı daldırılıyor.</a:t>
            </a:r>
            <a:endParaRPr lang="tr-TR" sz="24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717" y="1047932"/>
            <a:ext cx="3730427" cy="376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251520" y="4844053"/>
            <a:ext cx="864096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latin typeface="Arial-BoldMT"/>
              </a:rPr>
              <a:t>Dinamometreler yukarıdaki </a:t>
            </a:r>
            <a:r>
              <a:rPr lang="tr-TR" b="1" dirty="0" smtClean="0">
                <a:latin typeface="Arial-BoldMT"/>
              </a:rPr>
              <a:t>değerleri gösterdiğine </a:t>
            </a:r>
            <a:r>
              <a:rPr lang="tr-TR" b="1" dirty="0">
                <a:latin typeface="Arial-BoldMT"/>
              </a:rPr>
              <a:t>göre, sıvıların yoğunlukları</a:t>
            </a:r>
          </a:p>
          <a:p>
            <a:r>
              <a:rPr lang="tr-TR" b="1" dirty="0" err="1">
                <a:latin typeface="Arial-BoldMT"/>
              </a:rPr>
              <a:t>d</a:t>
            </a:r>
            <a:r>
              <a:rPr lang="tr-TR" sz="800" b="1" dirty="0" err="1">
                <a:latin typeface="Arial-BoldMT"/>
              </a:rPr>
              <a:t>K</a:t>
            </a:r>
            <a:r>
              <a:rPr lang="tr-TR" b="1" dirty="0">
                <a:latin typeface="Arial-BoldMT"/>
              </a:rPr>
              <a:t>, </a:t>
            </a:r>
            <a:r>
              <a:rPr lang="tr-TR" b="1" dirty="0" err="1">
                <a:latin typeface="Arial-BoldMT"/>
              </a:rPr>
              <a:t>d</a:t>
            </a:r>
            <a:r>
              <a:rPr lang="tr-TR" sz="800" b="1" dirty="0" err="1">
                <a:latin typeface="Arial-BoldMT"/>
              </a:rPr>
              <a:t>L</a:t>
            </a:r>
            <a:r>
              <a:rPr lang="tr-TR" sz="800" b="1" dirty="0">
                <a:latin typeface="Arial-BoldMT"/>
              </a:rPr>
              <a:t> </a:t>
            </a:r>
            <a:r>
              <a:rPr lang="tr-TR" b="1" dirty="0">
                <a:latin typeface="Arial-BoldMT"/>
              </a:rPr>
              <a:t>ve </a:t>
            </a:r>
            <a:r>
              <a:rPr lang="tr-TR" b="1" dirty="0" err="1">
                <a:latin typeface="Arial-BoldMT"/>
              </a:rPr>
              <a:t>d</a:t>
            </a:r>
            <a:r>
              <a:rPr lang="tr-TR" sz="800" b="1" dirty="0" err="1">
                <a:latin typeface="Arial-BoldMT"/>
              </a:rPr>
              <a:t>M</a:t>
            </a:r>
            <a:r>
              <a:rPr lang="tr-TR" sz="800" b="1" dirty="0">
                <a:latin typeface="Arial-BoldMT"/>
              </a:rPr>
              <a:t> </a:t>
            </a:r>
            <a:r>
              <a:rPr lang="tr-TR" b="1" dirty="0">
                <a:latin typeface="Arial-BoldMT"/>
              </a:rPr>
              <a:t>arasındaki ilişki </a:t>
            </a:r>
            <a:r>
              <a:rPr lang="tr-TR" b="1" dirty="0" smtClean="0">
                <a:latin typeface="Arial-BoldMT"/>
              </a:rPr>
              <a:t>aşağıdakilerin hangisinde </a:t>
            </a:r>
            <a:r>
              <a:rPr lang="tr-TR" b="1" dirty="0">
                <a:latin typeface="Arial-BoldMT"/>
              </a:rPr>
              <a:t>doğru verilmiştir</a:t>
            </a:r>
            <a:r>
              <a:rPr lang="tr-TR" b="1" dirty="0" smtClean="0">
                <a:latin typeface="Arial-BoldMT"/>
              </a:rPr>
              <a:t>?</a:t>
            </a:r>
          </a:p>
          <a:p>
            <a:endParaRPr lang="tr-TR" b="1" dirty="0">
              <a:latin typeface="Arial-BoldMT"/>
            </a:endParaRPr>
          </a:p>
          <a:p>
            <a:r>
              <a:rPr lang="tr-TR" dirty="0" smtClean="0">
                <a:latin typeface="ArialMT"/>
              </a:rPr>
              <a:t>      A</a:t>
            </a:r>
            <a:r>
              <a:rPr lang="tr-TR" dirty="0">
                <a:latin typeface="ArialMT"/>
              </a:rPr>
              <a:t>) d</a:t>
            </a:r>
            <a:r>
              <a:rPr lang="tr-TR" sz="800" dirty="0">
                <a:latin typeface="ArialMT"/>
              </a:rPr>
              <a:t>K </a:t>
            </a:r>
            <a:r>
              <a:rPr lang="tr-TR" dirty="0" smtClean="0">
                <a:latin typeface="MMExtra"/>
              </a:rPr>
              <a:t>&gt; </a:t>
            </a:r>
            <a:r>
              <a:rPr lang="tr-TR" dirty="0">
                <a:latin typeface="ArialMT"/>
              </a:rPr>
              <a:t>d</a:t>
            </a:r>
            <a:r>
              <a:rPr lang="tr-TR" sz="800" dirty="0">
                <a:latin typeface="ArialMT"/>
              </a:rPr>
              <a:t>L </a:t>
            </a:r>
            <a:r>
              <a:rPr lang="tr-TR" dirty="0" smtClean="0">
                <a:latin typeface="MMExtra"/>
              </a:rPr>
              <a:t>&gt; </a:t>
            </a:r>
            <a:r>
              <a:rPr lang="tr-TR" dirty="0">
                <a:latin typeface="ArialMT"/>
              </a:rPr>
              <a:t>d</a:t>
            </a:r>
            <a:r>
              <a:rPr lang="tr-TR" sz="800" dirty="0">
                <a:latin typeface="ArialMT"/>
              </a:rPr>
              <a:t>M </a:t>
            </a:r>
            <a:r>
              <a:rPr lang="tr-TR" sz="800" dirty="0" smtClean="0">
                <a:latin typeface="ArialMT"/>
              </a:rPr>
              <a:t>                           </a:t>
            </a:r>
            <a:r>
              <a:rPr lang="tr-TR" dirty="0" smtClean="0">
                <a:latin typeface="ArialMT"/>
              </a:rPr>
              <a:t>B</a:t>
            </a:r>
            <a:r>
              <a:rPr lang="tr-TR" dirty="0">
                <a:latin typeface="ArialMT"/>
              </a:rPr>
              <a:t>) d</a:t>
            </a:r>
            <a:r>
              <a:rPr lang="tr-TR" sz="800" dirty="0">
                <a:latin typeface="ArialMT"/>
              </a:rPr>
              <a:t>M </a:t>
            </a:r>
            <a:r>
              <a:rPr lang="tr-TR" dirty="0" smtClean="0">
                <a:latin typeface="MMExtra"/>
              </a:rPr>
              <a:t>&gt;</a:t>
            </a:r>
            <a:r>
              <a:rPr lang="tr-TR" dirty="0" smtClean="0">
                <a:latin typeface="MMExtra"/>
              </a:rPr>
              <a:t> </a:t>
            </a:r>
            <a:r>
              <a:rPr lang="tr-TR" dirty="0" smtClean="0">
                <a:latin typeface="ArialMT"/>
              </a:rPr>
              <a:t>d</a:t>
            </a:r>
            <a:r>
              <a:rPr lang="tr-TR" sz="800" dirty="0" smtClean="0">
                <a:latin typeface="ArialMT"/>
              </a:rPr>
              <a:t>L</a:t>
            </a:r>
            <a:r>
              <a:rPr lang="tr-TR" b="1" dirty="0" smtClean="0">
                <a:latin typeface="ArialMT"/>
              </a:rPr>
              <a:t>&gt;</a:t>
            </a:r>
            <a:r>
              <a:rPr lang="tr-TR" dirty="0" smtClean="0">
                <a:latin typeface="ArialMT"/>
              </a:rPr>
              <a:t>d</a:t>
            </a:r>
            <a:r>
              <a:rPr lang="tr-TR" sz="800" dirty="0" smtClean="0">
                <a:latin typeface="ArialMT"/>
              </a:rPr>
              <a:t>K</a:t>
            </a:r>
            <a:endParaRPr lang="tr-TR" sz="800" dirty="0" smtClean="0">
              <a:latin typeface="ArialMT"/>
            </a:endParaRPr>
          </a:p>
          <a:p>
            <a:endParaRPr lang="tr-TR" sz="800" dirty="0">
              <a:latin typeface="ArialMT"/>
            </a:endParaRPr>
          </a:p>
          <a:p>
            <a:r>
              <a:rPr lang="tr-TR" dirty="0" smtClean="0">
                <a:latin typeface="ArialMT"/>
              </a:rPr>
              <a:t>      C</a:t>
            </a:r>
            <a:r>
              <a:rPr lang="tr-TR" dirty="0">
                <a:latin typeface="ArialMT"/>
              </a:rPr>
              <a:t>) d</a:t>
            </a:r>
            <a:r>
              <a:rPr lang="tr-TR" sz="800" dirty="0">
                <a:latin typeface="ArialMT"/>
              </a:rPr>
              <a:t>L </a:t>
            </a:r>
            <a:r>
              <a:rPr lang="tr-TR" dirty="0" smtClean="0">
                <a:latin typeface="MMExtra"/>
              </a:rPr>
              <a:t>&gt; </a:t>
            </a:r>
            <a:r>
              <a:rPr lang="tr-TR" dirty="0">
                <a:latin typeface="ArialMT"/>
              </a:rPr>
              <a:t>d</a:t>
            </a:r>
            <a:r>
              <a:rPr lang="tr-TR" sz="800" dirty="0">
                <a:latin typeface="ArialMT"/>
              </a:rPr>
              <a:t>M </a:t>
            </a:r>
            <a:r>
              <a:rPr lang="tr-TR" dirty="0" smtClean="0">
                <a:latin typeface="MMExtra"/>
              </a:rPr>
              <a:t>&gt; </a:t>
            </a:r>
            <a:r>
              <a:rPr lang="tr-TR" dirty="0">
                <a:latin typeface="ArialMT"/>
              </a:rPr>
              <a:t>d</a:t>
            </a:r>
            <a:r>
              <a:rPr lang="tr-TR" sz="800" dirty="0">
                <a:latin typeface="ArialMT"/>
              </a:rPr>
              <a:t>K </a:t>
            </a:r>
            <a:r>
              <a:rPr lang="tr-TR" sz="800" dirty="0" smtClean="0">
                <a:latin typeface="ArialMT"/>
              </a:rPr>
              <a:t>                           </a:t>
            </a:r>
            <a:r>
              <a:rPr lang="tr-TR" dirty="0" smtClean="0">
                <a:latin typeface="ArialMT"/>
              </a:rPr>
              <a:t>D</a:t>
            </a:r>
            <a:r>
              <a:rPr lang="tr-TR" dirty="0">
                <a:latin typeface="ArialMT"/>
              </a:rPr>
              <a:t>) d</a:t>
            </a:r>
            <a:r>
              <a:rPr lang="tr-TR" sz="800" dirty="0">
                <a:latin typeface="ArialMT"/>
              </a:rPr>
              <a:t>M </a:t>
            </a:r>
            <a:r>
              <a:rPr lang="tr-TR" dirty="0" smtClean="0">
                <a:latin typeface="MMExtra"/>
              </a:rPr>
              <a:t>&gt; </a:t>
            </a:r>
            <a:r>
              <a:rPr lang="tr-TR" dirty="0">
                <a:latin typeface="ArialMT"/>
              </a:rPr>
              <a:t>d</a:t>
            </a:r>
            <a:r>
              <a:rPr lang="tr-TR" sz="800" dirty="0">
                <a:latin typeface="ArialMT"/>
              </a:rPr>
              <a:t>K </a:t>
            </a:r>
            <a:r>
              <a:rPr lang="tr-TR" dirty="0" smtClean="0">
                <a:latin typeface="MMExtra"/>
              </a:rPr>
              <a:t>&gt; </a:t>
            </a:r>
            <a:r>
              <a:rPr lang="tr-TR" dirty="0">
                <a:latin typeface="ArialMT"/>
              </a:rPr>
              <a:t>d</a:t>
            </a:r>
            <a:r>
              <a:rPr lang="tr-TR" sz="800" dirty="0">
                <a:latin typeface="ArialMT"/>
              </a:rPr>
              <a:t>L</a:t>
            </a:r>
            <a:endParaRPr lang="tr-TR" dirty="0"/>
          </a:p>
        </p:txBody>
      </p:sp>
      <p:sp>
        <p:nvSpPr>
          <p:cNvPr id="5" name="5-Nokta Yıldız 4"/>
          <p:cNvSpPr/>
          <p:nvPr/>
        </p:nvSpPr>
        <p:spPr>
          <a:xfrm>
            <a:off x="1691680" y="5589240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3455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29814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1)Şekilde </a:t>
            </a:r>
            <a:r>
              <a:rPr lang="tr-TR" sz="2400" dirty="0"/>
              <a:t>hayvan hücresinde mitoz </a:t>
            </a:r>
            <a:r>
              <a:rPr lang="tr-TR" sz="2400" dirty="0" smtClean="0"/>
              <a:t>bölünmenin </a:t>
            </a:r>
            <a:r>
              <a:rPr lang="tr-TR" sz="2400" dirty="0"/>
              <a:t>bir evresi gösterilmiştir: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552" y="463382"/>
            <a:ext cx="2880320" cy="2491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251520" y="2844026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Bu evreden sonraki evre </a:t>
            </a:r>
            <a:r>
              <a:rPr lang="tr-TR" sz="2400" dirty="0" smtClean="0"/>
              <a:t>aşağıdakilerden hangisidir</a:t>
            </a:r>
            <a:r>
              <a:rPr lang="tr-TR" sz="2400" dirty="0"/>
              <a:t>?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343803"/>
            <a:ext cx="4824536" cy="3217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5-Nokta Yıldız 3"/>
          <p:cNvSpPr/>
          <p:nvPr/>
        </p:nvSpPr>
        <p:spPr>
          <a:xfrm>
            <a:off x="2339752" y="4953142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9281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23528" y="116632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19. </a:t>
            </a:r>
            <a:r>
              <a:rPr lang="tr-TR" sz="2400" b="1" dirty="0" err="1">
                <a:latin typeface="Arial-BoldMT"/>
              </a:rPr>
              <a:t>Edacan</a:t>
            </a:r>
            <a:r>
              <a:rPr lang="tr-TR" sz="2400" b="1" dirty="0">
                <a:latin typeface="Arial-BoldMT"/>
              </a:rPr>
              <a:t>, günlük yaşamda kullandığı maddelerden</a:t>
            </a:r>
          </a:p>
          <a:p>
            <a:r>
              <a:rPr lang="tr-TR" sz="2400" b="1" dirty="0">
                <a:latin typeface="Arial-BoldMT"/>
              </a:rPr>
              <a:t>bir liste hazırlıyor.</a:t>
            </a:r>
          </a:p>
          <a:p>
            <a:r>
              <a:rPr lang="tr-TR" sz="2400" b="1" dirty="0">
                <a:latin typeface="Arial-BoldMT"/>
              </a:rPr>
              <a:t>Cisim Yoğunluk</a:t>
            </a:r>
          </a:p>
          <a:p>
            <a:r>
              <a:rPr lang="tr-TR" sz="2400" b="1" dirty="0">
                <a:latin typeface="Arial-BoldMT"/>
              </a:rPr>
              <a:t>• </a:t>
            </a:r>
            <a:r>
              <a:rPr lang="tr-TR" sz="2400" dirty="0">
                <a:latin typeface="ArialMT"/>
              </a:rPr>
              <a:t>Metal kaşık : 2,8 g/cm3</a:t>
            </a:r>
          </a:p>
          <a:p>
            <a:r>
              <a:rPr lang="tr-TR" sz="2400" b="1" dirty="0">
                <a:latin typeface="Arial-BoldMT"/>
              </a:rPr>
              <a:t>• </a:t>
            </a:r>
            <a:r>
              <a:rPr lang="tr-TR" sz="2400" dirty="0">
                <a:latin typeface="ArialMT"/>
              </a:rPr>
              <a:t>Anahtar : 1,6 g/cm3</a:t>
            </a:r>
          </a:p>
          <a:p>
            <a:r>
              <a:rPr lang="tr-TR" sz="2400" b="1" dirty="0">
                <a:latin typeface="Arial-BoldMT"/>
              </a:rPr>
              <a:t>• </a:t>
            </a:r>
            <a:r>
              <a:rPr lang="tr-TR" sz="2400" dirty="0" err="1">
                <a:latin typeface="ArialMT"/>
              </a:rPr>
              <a:t>Kalemtraş</a:t>
            </a:r>
            <a:r>
              <a:rPr lang="tr-TR" sz="2400" dirty="0">
                <a:latin typeface="ArialMT"/>
              </a:rPr>
              <a:t> : 1,4 g/cm3</a:t>
            </a:r>
          </a:p>
          <a:p>
            <a:r>
              <a:rPr lang="tr-TR" sz="2400" b="1" dirty="0">
                <a:latin typeface="Arial-BoldMT"/>
              </a:rPr>
              <a:t>• </a:t>
            </a:r>
            <a:r>
              <a:rPr lang="tr-TR" sz="2400" dirty="0">
                <a:latin typeface="ArialMT"/>
              </a:rPr>
              <a:t>Silgi : 0,8 g/cm3</a:t>
            </a:r>
          </a:p>
          <a:p>
            <a:r>
              <a:rPr lang="tr-TR" sz="2400" b="1" dirty="0" err="1">
                <a:latin typeface="Arial-BoldMT"/>
              </a:rPr>
              <a:t>Edacan</a:t>
            </a:r>
            <a:r>
              <a:rPr lang="tr-TR" sz="2400" b="1" dirty="0">
                <a:latin typeface="Arial-BoldMT"/>
              </a:rPr>
              <a:t> bu maddeleri, yoğunluğu 1,5 </a:t>
            </a:r>
            <a:r>
              <a:rPr lang="tr-TR" sz="2400" b="1" dirty="0" smtClean="0">
                <a:latin typeface="Arial-BoldMT"/>
              </a:rPr>
              <a:t>g/cm3 olan </a:t>
            </a:r>
            <a:r>
              <a:rPr lang="tr-TR" sz="2400" b="1" dirty="0">
                <a:latin typeface="Arial-BoldMT"/>
              </a:rPr>
              <a:t>bir sıvı içerisine bıraktığında </a:t>
            </a:r>
            <a:r>
              <a:rPr lang="tr-TR" sz="2400" b="1" dirty="0" smtClean="0">
                <a:latin typeface="Arial-BoldMT"/>
              </a:rPr>
              <a:t>hangileri batar?</a:t>
            </a:r>
          </a:p>
          <a:p>
            <a:endParaRPr lang="tr-TR" sz="2400" b="1" dirty="0">
              <a:latin typeface="Arial-BoldMT"/>
            </a:endParaRPr>
          </a:p>
          <a:p>
            <a:r>
              <a:rPr lang="tr-TR" sz="2400" dirty="0">
                <a:latin typeface="ArialMT"/>
              </a:rPr>
              <a:t>A) Metal kaşık - Anahtar</a:t>
            </a:r>
          </a:p>
          <a:p>
            <a:r>
              <a:rPr lang="tr-TR" sz="2400" dirty="0">
                <a:latin typeface="ArialMT"/>
              </a:rPr>
              <a:t>B) Anahtar - </a:t>
            </a:r>
            <a:r>
              <a:rPr lang="tr-TR" sz="2400" dirty="0" err="1">
                <a:latin typeface="ArialMT"/>
              </a:rPr>
              <a:t>Kalemtraş</a:t>
            </a:r>
            <a:endParaRPr lang="tr-TR" sz="2400" dirty="0">
              <a:latin typeface="ArialMT"/>
            </a:endParaRPr>
          </a:p>
          <a:p>
            <a:r>
              <a:rPr lang="tr-TR" sz="2400" dirty="0">
                <a:latin typeface="ArialMT"/>
              </a:rPr>
              <a:t>C) Silgi - </a:t>
            </a:r>
            <a:r>
              <a:rPr lang="tr-TR" sz="2400" dirty="0" err="1">
                <a:latin typeface="ArialMT"/>
              </a:rPr>
              <a:t>Kalemtraş</a:t>
            </a:r>
            <a:endParaRPr lang="tr-TR" sz="2400" dirty="0">
              <a:latin typeface="ArialMT"/>
            </a:endParaRPr>
          </a:p>
          <a:p>
            <a:r>
              <a:rPr lang="tr-TR" sz="2400" dirty="0">
                <a:latin typeface="ArialMT"/>
              </a:rPr>
              <a:t>D) Metal kaşık - Silgi</a:t>
            </a:r>
            <a:endParaRPr lang="tr-TR" sz="2400" dirty="0"/>
          </a:p>
        </p:txBody>
      </p:sp>
      <p:sp>
        <p:nvSpPr>
          <p:cNvPr id="4" name="5-Nokta Yıldız 3"/>
          <p:cNvSpPr/>
          <p:nvPr/>
        </p:nvSpPr>
        <p:spPr>
          <a:xfrm>
            <a:off x="251520" y="3789040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51352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1520" y="116632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800" b="1" dirty="0">
                <a:latin typeface="Arial-BoldMT"/>
              </a:rPr>
              <a:t>20. </a:t>
            </a:r>
            <a:r>
              <a:rPr lang="tr-TR" b="1" dirty="0">
                <a:latin typeface="Arial-BoldMT"/>
              </a:rPr>
              <a:t>Eşit hacimli, K, L ve M cisimlerinin </a:t>
            </a:r>
            <a:r>
              <a:rPr lang="tr-TR" b="1" dirty="0" smtClean="0">
                <a:latin typeface="Arial-BoldMT"/>
              </a:rPr>
              <a:t>ağırlıkları ile </a:t>
            </a:r>
            <a:r>
              <a:rPr lang="tr-TR" b="1" dirty="0">
                <a:latin typeface="Arial-BoldMT"/>
              </a:rPr>
              <a:t>cisimlere aynı sıvıda etki eden </a:t>
            </a:r>
            <a:r>
              <a:rPr lang="tr-TR" b="1" dirty="0" smtClean="0">
                <a:latin typeface="Arial-BoldMT"/>
              </a:rPr>
              <a:t>kaldırma kuvvetleri </a:t>
            </a:r>
            <a:r>
              <a:rPr lang="tr-TR" b="1" dirty="0">
                <a:latin typeface="Arial-BoldMT"/>
              </a:rPr>
              <a:t>şekildeki grafikte verilmiştir.</a:t>
            </a:r>
          </a:p>
          <a:p>
            <a:r>
              <a:rPr lang="tr-TR" b="1" dirty="0" smtClean="0">
                <a:latin typeface="Arial-BoldMT"/>
              </a:rPr>
              <a:t>( </a:t>
            </a:r>
            <a:r>
              <a:rPr lang="tr-TR" b="1" dirty="0" smtClean="0">
                <a:latin typeface="MMBinaryBold"/>
              </a:rPr>
              <a:t>x </a:t>
            </a:r>
            <a:r>
              <a:rPr lang="tr-TR" dirty="0">
                <a:latin typeface="MMTimesRoman"/>
              </a:rPr>
              <a:t>=</a:t>
            </a:r>
            <a:r>
              <a:rPr lang="tr-TR" b="1" dirty="0">
                <a:latin typeface="Arial-BoldMT"/>
              </a:rPr>
              <a:t>Ağırlık, </a:t>
            </a:r>
            <a:r>
              <a:rPr lang="tr-TR" b="1" dirty="0">
                <a:latin typeface="MMEtcBold"/>
              </a:rPr>
              <a:t>Y </a:t>
            </a:r>
            <a:r>
              <a:rPr lang="tr-TR" dirty="0">
                <a:latin typeface="MMTimesRoman"/>
              </a:rPr>
              <a:t>=</a:t>
            </a:r>
            <a:r>
              <a:rPr lang="tr-TR" b="1" dirty="0">
                <a:latin typeface="Arial-BoldMT"/>
              </a:rPr>
              <a:t>Kaldırma kuvveti)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467544" y="1484784"/>
            <a:ext cx="216024" cy="1440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1619672" y="1484784"/>
            <a:ext cx="216024" cy="1440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4824"/>
            <a:ext cx="3672408" cy="317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ikdörtgen 4"/>
          <p:cNvSpPr/>
          <p:nvPr/>
        </p:nvSpPr>
        <p:spPr>
          <a:xfrm>
            <a:off x="251520" y="5022385"/>
            <a:ext cx="37137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latin typeface="Arial-BoldMT"/>
              </a:rPr>
              <a:t>Bu cisimler sıvı dolu bir kaba </a:t>
            </a:r>
            <a:r>
              <a:rPr lang="tr-TR" b="1" dirty="0" smtClean="0">
                <a:latin typeface="Arial-BoldMT"/>
              </a:rPr>
              <a:t>bırakıldığında denge </a:t>
            </a:r>
            <a:r>
              <a:rPr lang="tr-TR" b="1" dirty="0">
                <a:latin typeface="Arial-BoldMT"/>
              </a:rPr>
              <a:t>durumu aşağıdakilerden hangisi gibi</a:t>
            </a:r>
          </a:p>
          <a:p>
            <a:r>
              <a:rPr lang="tr-TR" b="1" dirty="0">
                <a:latin typeface="Arial-BoldMT"/>
              </a:rPr>
              <a:t>olur?</a:t>
            </a:r>
            <a:endParaRPr lang="tr-TR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526" y="2780928"/>
            <a:ext cx="4869918" cy="390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5-Nokta Yıldız 7"/>
          <p:cNvSpPr/>
          <p:nvPr/>
        </p:nvSpPr>
        <p:spPr>
          <a:xfrm>
            <a:off x="6660232" y="2864910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10408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116632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2. Emel, sınıfındaki bazı arkadaşlarının </a:t>
            </a:r>
            <a:r>
              <a:rPr lang="tr-TR" sz="2400" dirty="0" err="1" smtClean="0"/>
              <a:t>fenotip</a:t>
            </a:r>
            <a:r>
              <a:rPr lang="tr-TR" sz="2400" dirty="0" smtClean="0"/>
              <a:t> özelliklerini </a:t>
            </a:r>
            <a:r>
              <a:rPr lang="tr-TR" sz="2400" dirty="0"/>
              <a:t>aşağıdaki tabloya işaretliyor: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56716"/>
            <a:ext cx="4550952" cy="3256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179512" y="3825723"/>
            <a:ext cx="88569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Bu tablodaki verilere göre Emel, </a:t>
            </a:r>
            <a:r>
              <a:rPr lang="tr-TR" sz="2400" dirty="0" smtClean="0"/>
              <a:t>aşağıdakilerden hangisine </a:t>
            </a:r>
            <a:r>
              <a:rPr lang="tr-TR" sz="2400" dirty="0"/>
              <a:t>ulaşabilir?</a:t>
            </a:r>
          </a:p>
          <a:p>
            <a:r>
              <a:rPr lang="tr-TR" sz="2400" dirty="0"/>
              <a:t>A) Bir özelliğin baskın olması, çekinik </a:t>
            </a:r>
            <a:r>
              <a:rPr lang="tr-TR" sz="2400" dirty="0" smtClean="0"/>
              <a:t>başka bir </a:t>
            </a:r>
            <a:r>
              <a:rPr lang="tr-TR" sz="2400" dirty="0"/>
              <a:t>özelliğin ortaya çıkmasını etkilemez.</a:t>
            </a:r>
          </a:p>
          <a:p>
            <a:r>
              <a:rPr lang="tr-TR" sz="2400" dirty="0"/>
              <a:t>B) İnsanlarda gözlemlediğimiz özelliklerin </a:t>
            </a:r>
            <a:r>
              <a:rPr lang="tr-TR" sz="2400" dirty="0" smtClean="0"/>
              <a:t>hepsi baskın </a:t>
            </a:r>
            <a:r>
              <a:rPr lang="tr-TR" sz="2400" dirty="0"/>
              <a:t>özelliklerdir.</a:t>
            </a:r>
          </a:p>
          <a:p>
            <a:r>
              <a:rPr lang="tr-TR" sz="2400" dirty="0"/>
              <a:t>C) Bir özelliğin baskın ya da çekinik </a:t>
            </a:r>
            <a:r>
              <a:rPr lang="tr-TR" sz="2400" dirty="0" smtClean="0"/>
              <a:t>olması cinsiyete </a:t>
            </a:r>
            <a:r>
              <a:rPr lang="tr-TR" sz="2400" dirty="0"/>
              <a:t>göre değişir.</a:t>
            </a:r>
          </a:p>
          <a:p>
            <a:r>
              <a:rPr lang="tr-TR" sz="2400" dirty="0"/>
              <a:t>D) Çekinik özellikler bir kaç kuşak sonra </a:t>
            </a:r>
            <a:r>
              <a:rPr lang="tr-TR" sz="2400" dirty="0" smtClean="0"/>
              <a:t>ortadan kalkabilir</a:t>
            </a:r>
            <a:r>
              <a:rPr lang="tr-TR" sz="2400" dirty="0"/>
              <a:t>.</a:t>
            </a:r>
          </a:p>
        </p:txBody>
      </p:sp>
      <p:sp>
        <p:nvSpPr>
          <p:cNvPr id="5" name="5-Nokta Yıldız 4"/>
          <p:cNvSpPr/>
          <p:nvPr/>
        </p:nvSpPr>
        <p:spPr>
          <a:xfrm>
            <a:off x="107504" y="4149080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5753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35465" y="332656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3. Orak hücreli anemi hastalığının X </a:t>
            </a:r>
            <a:r>
              <a:rPr lang="tr-TR" sz="2400" dirty="0" smtClean="0"/>
              <a:t>kromozomu üzerindeki </a:t>
            </a:r>
            <a:r>
              <a:rPr lang="tr-TR" sz="2400" dirty="0"/>
              <a:t>çekinik genlerle aktarılan </a:t>
            </a:r>
            <a:r>
              <a:rPr lang="tr-TR" sz="2400" dirty="0" smtClean="0"/>
              <a:t>bir hastalık </a:t>
            </a:r>
            <a:r>
              <a:rPr lang="tr-TR" sz="2400" dirty="0"/>
              <a:t>olduğu bilinmektedir.</a:t>
            </a:r>
          </a:p>
          <a:p>
            <a:r>
              <a:rPr lang="tr-TR" sz="2400" b="1" dirty="0"/>
              <a:t>Ayşe ve Faruk çifti evlenmeden önce </a:t>
            </a:r>
            <a:r>
              <a:rPr lang="tr-TR" sz="2400" b="1" dirty="0" smtClean="0"/>
              <a:t>danışmak için </a:t>
            </a:r>
            <a:r>
              <a:rPr lang="tr-TR" sz="2400" b="1" dirty="0"/>
              <a:t>doktora başvuruyorlar</a:t>
            </a:r>
            <a:r>
              <a:rPr lang="tr-TR" sz="2400" b="1" dirty="0" smtClean="0"/>
              <a:t>:</a:t>
            </a:r>
          </a:p>
          <a:p>
            <a:endParaRPr lang="tr-TR" sz="2400" b="1" dirty="0"/>
          </a:p>
          <a:p>
            <a:r>
              <a:rPr lang="tr-TR" sz="2400" b="1" dirty="0"/>
              <a:t>Ayşe : </a:t>
            </a:r>
            <a:r>
              <a:rPr lang="tr-TR" sz="2400" dirty="0"/>
              <a:t>Annem orak hücreli anemi </a:t>
            </a:r>
            <a:r>
              <a:rPr lang="tr-TR" sz="2400" dirty="0" smtClean="0"/>
              <a:t>hastası ben </a:t>
            </a:r>
            <a:r>
              <a:rPr lang="tr-TR" sz="2400" dirty="0"/>
              <a:t>değilim.</a:t>
            </a:r>
          </a:p>
          <a:p>
            <a:r>
              <a:rPr lang="tr-TR" sz="2400" b="1" dirty="0"/>
              <a:t>Faruk: </a:t>
            </a:r>
            <a:r>
              <a:rPr lang="tr-TR" sz="2400" dirty="0"/>
              <a:t>Ben orak hücreli anemi </a:t>
            </a:r>
            <a:r>
              <a:rPr lang="tr-TR" sz="2400" dirty="0" smtClean="0"/>
              <a:t>hastasıyım . Çeşitli </a:t>
            </a:r>
            <a:r>
              <a:rPr lang="tr-TR" sz="2400" dirty="0"/>
              <a:t>endişelerimiz var. Doğacak </a:t>
            </a:r>
            <a:r>
              <a:rPr lang="tr-TR" sz="2400" dirty="0" smtClean="0"/>
              <a:t>çocuğumuzun orak </a:t>
            </a:r>
            <a:r>
              <a:rPr lang="tr-TR" sz="2400" dirty="0"/>
              <a:t>hücreli anemi </a:t>
            </a:r>
            <a:r>
              <a:rPr lang="tr-TR" sz="2400" dirty="0" smtClean="0"/>
              <a:t>hastası olma </a:t>
            </a:r>
            <a:r>
              <a:rPr lang="tr-TR" sz="2400" dirty="0"/>
              <a:t>olasılığını merak ediyoruz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/>
              <a:t>Doktor, bu çiftin evlilik yapması </a:t>
            </a:r>
            <a:r>
              <a:rPr lang="tr-TR" sz="2400" dirty="0" smtClean="0"/>
              <a:t>durumunda çocuklarının </a:t>
            </a:r>
            <a:r>
              <a:rPr lang="tr-TR" sz="2400" dirty="0"/>
              <a:t>hasta olma olasılığını </a:t>
            </a:r>
            <a:r>
              <a:rPr lang="tr-TR" sz="2400" dirty="0" smtClean="0"/>
              <a:t>kaç olarak </a:t>
            </a:r>
            <a:r>
              <a:rPr lang="tr-TR" sz="2400" dirty="0"/>
              <a:t>açıklamıştır</a:t>
            </a:r>
            <a:r>
              <a:rPr lang="tr-TR" sz="2400" dirty="0" smtClean="0"/>
              <a:t>?</a:t>
            </a:r>
          </a:p>
          <a:p>
            <a:endParaRPr lang="tr-TR" sz="2400" dirty="0"/>
          </a:p>
          <a:p>
            <a:r>
              <a:rPr lang="tr-TR" sz="2400" dirty="0" smtClean="0"/>
              <a:t>                  A</a:t>
            </a:r>
            <a:r>
              <a:rPr lang="tr-TR" sz="2400" dirty="0"/>
              <a:t>) % 100 </a:t>
            </a:r>
            <a:r>
              <a:rPr lang="tr-TR" sz="2400" dirty="0" smtClean="0"/>
              <a:t>                                B</a:t>
            </a:r>
            <a:r>
              <a:rPr lang="tr-TR" sz="2400" dirty="0"/>
              <a:t>) % 75</a:t>
            </a:r>
          </a:p>
          <a:p>
            <a:r>
              <a:rPr lang="tr-TR" sz="2400" dirty="0" smtClean="0"/>
              <a:t>                  C</a:t>
            </a:r>
            <a:r>
              <a:rPr lang="tr-TR" sz="2400" dirty="0"/>
              <a:t>) % 50 </a:t>
            </a:r>
            <a:r>
              <a:rPr lang="tr-TR" sz="2400" dirty="0" smtClean="0"/>
              <a:t>                                   D</a:t>
            </a:r>
            <a:r>
              <a:rPr lang="tr-TR" sz="2400" dirty="0"/>
              <a:t>) % </a:t>
            </a:r>
            <a:r>
              <a:rPr lang="tr-TR" sz="2400" dirty="0" smtClean="0"/>
              <a:t>25</a:t>
            </a:r>
            <a:endParaRPr lang="tr-TR" sz="2400" dirty="0"/>
          </a:p>
        </p:txBody>
      </p:sp>
      <p:sp>
        <p:nvSpPr>
          <p:cNvPr id="3" name="5-Nokta Yıldız 2"/>
          <p:cNvSpPr/>
          <p:nvPr/>
        </p:nvSpPr>
        <p:spPr>
          <a:xfrm>
            <a:off x="1403648" y="5445224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2051720" y="5805264"/>
            <a:ext cx="2092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SORU İPTAL EDİLMİŞ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907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179348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4. Şemada bir canlının hayat döngüsü verilmiştir</a:t>
            </a:r>
            <a:r>
              <a:rPr lang="tr-TR" sz="2400" dirty="0" smtClean="0"/>
              <a:t>:</a:t>
            </a:r>
            <a:endParaRPr lang="tr-TR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641012"/>
            <a:ext cx="3960440" cy="314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246139" y="3933056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Burada 1, 2 ve 3 ile gösterilen olaylar </a:t>
            </a:r>
            <a:r>
              <a:rPr lang="tr-TR" sz="2400" dirty="0" smtClean="0"/>
              <a:t>için  aşağıdakilerden </a:t>
            </a:r>
            <a:r>
              <a:rPr lang="tr-TR" sz="2400" dirty="0"/>
              <a:t>hangisi doğrudur?</a:t>
            </a:r>
          </a:p>
          <a:p>
            <a:r>
              <a:rPr lang="tr-TR" sz="2400" dirty="0"/>
              <a:t>A) 1. de DNA kendini eşler.</a:t>
            </a:r>
          </a:p>
          <a:p>
            <a:r>
              <a:rPr lang="tr-TR" sz="2400" dirty="0"/>
              <a:t>B) 2. sadece eşeyli üreyen canlılarda görülür.</a:t>
            </a:r>
          </a:p>
          <a:p>
            <a:r>
              <a:rPr lang="tr-TR" sz="2400" dirty="0"/>
              <a:t>C) 3. de kromozom sayısı değişmez.</a:t>
            </a:r>
          </a:p>
          <a:p>
            <a:r>
              <a:rPr lang="tr-TR" sz="2400" dirty="0"/>
              <a:t>D) 3. de genetik çeşitlilik sağlanır.</a:t>
            </a:r>
          </a:p>
        </p:txBody>
      </p:sp>
      <p:sp>
        <p:nvSpPr>
          <p:cNvPr id="5" name="5-Nokta Yıldız 4"/>
          <p:cNvSpPr/>
          <p:nvPr/>
        </p:nvSpPr>
        <p:spPr>
          <a:xfrm>
            <a:off x="246139" y="5733256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6163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1520" y="116632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5. Şekilde verilen DNA modelinin 2. zinciri, </a:t>
            </a:r>
            <a:r>
              <a:rPr lang="tr-TR" sz="2400" dirty="0" smtClean="0"/>
              <a:t>1.zincire </a:t>
            </a:r>
            <a:r>
              <a:rPr lang="tr-TR" sz="2400" dirty="0"/>
              <a:t>karşılık gelecek şekilde </a:t>
            </a:r>
            <a:r>
              <a:rPr lang="tr-TR" sz="2400" dirty="0" err="1" smtClean="0"/>
              <a:t>nükleotitlerle</a:t>
            </a:r>
            <a:r>
              <a:rPr lang="tr-TR" sz="2400" dirty="0" smtClean="0"/>
              <a:t> tamamlanırsa</a:t>
            </a:r>
            <a:r>
              <a:rPr lang="tr-TR" sz="2400" dirty="0"/>
              <a:t>, bu </a:t>
            </a:r>
            <a:r>
              <a:rPr lang="tr-TR" sz="2400" dirty="0" err="1"/>
              <a:t>nükleotitlerdeki</a:t>
            </a:r>
            <a:r>
              <a:rPr lang="tr-TR" sz="2400" dirty="0"/>
              <a:t> organik</a:t>
            </a:r>
          </a:p>
          <a:p>
            <a:r>
              <a:rPr lang="tr-TR" sz="2400" dirty="0"/>
              <a:t>baz dizisi aşağıdakilerden hangisi </a:t>
            </a:r>
            <a:r>
              <a:rPr lang="tr-TR" sz="2400" dirty="0" smtClean="0"/>
              <a:t>gibi olmalıdır</a:t>
            </a:r>
            <a:r>
              <a:rPr lang="tr-TR" sz="2400" dirty="0"/>
              <a:t>?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252024"/>
            <a:ext cx="2952328" cy="3153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1043608" y="4422011"/>
            <a:ext cx="7632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A) G </a:t>
            </a:r>
            <a:r>
              <a:rPr lang="tr-TR" sz="2400" dirty="0" smtClean="0"/>
              <a:t>                    B</a:t>
            </a:r>
            <a:r>
              <a:rPr lang="tr-TR" sz="2400" dirty="0"/>
              <a:t>) C </a:t>
            </a:r>
            <a:r>
              <a:rPr lang="tr-TR" sz="2400" dirty="0" smtClean="0"/>
              <a:t>                    C</a:t>
            </a:r>
            <a:r>
              <a:rPr lang="tr-TR" sz="2400" dirty="0"/>
              <a:t>) C </a:t>
            </a:r>
            <a:r>
              <a:rPr lang="tr-TR" sz="2400" dirty="0" smtClean="0"/>
              <a:t>                                 D</a:t>
            </a:r>
            <a:r>
              <a:rPr lang="tr-TR" sz="2400" dirty="0"/>
              <a:t>) G</a:t>
            </a:r>
          </a:p>
          <a:p>
            <a:r>
              <a:rPr lang="tr-TR" sz="2400" dirty="0" smtClean="0"/>
              <a:t>     C                         G                          </a:t>
            </a:r>
            <a:r>
              <a:rPr lang="tr-TR" sz="2400" dirty="0" err="1" smtClean="0"/>
              <a:t>G</a:t>
            </a:r>
            <a:r>
              <a:rPr lang="tr-TR" sz="2400" dirty="0" smtClean="0"/>
              <a:t>                                       C</a:t>
            </a:r>
            <a:endParaRPr lang="tr-TR" sz="2400" dirty="0"/>
          </a:p>
          <a:p>
            <a:r>
              <a:rPr lang="tr-TR" sz="2400" dirty="0" smtClean="0"/>
              <a:t>     T                         A                           T                                       </a:t>
            </a:r>
            <a:r>
              <a:rPr lang="tr-TR" sz="2400" dirty="0"/>
              <a:t>A</a:t>
            </a:r>
          </a:p>
          <a:p>
            <a:r>
              <a:rPr lang="tr-TR" sz="2400" dirty="0" smtClean="0"/>
              <a:t>     T                         A                           T                                        A</a:t>
            </a:r>
            <a:endParaRPr lang="tr-TR" sz="2400" dirty="0"/>
          </a:p>
        </p:txBody>
      </p:sp>
      <p:sp>
        <p:nvSpPr>
          <p:cNvPr id="5" name="5-Nokta Yıldız 4"/>
          <p:cNvSpPr/>
          <p:nvPr/>
        </p:nvSpPr>
        <p:spPr>
          <a:xfrm>
            <a:off x="2987824" y="4366286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67238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30999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6. Bir çiftçi sebze tarlasında, eşeyli </a:t>
            </a:r>
            <a:r>
              <a:rPr lang="tr-TR" sz="2400" dirty="0" smtClean="0"/>
              <a:t>üremeyle hızla </a:t>
            </a:r>
            <a:r>
              <a:rPr lang="tr-TR" sz="2400" dirty="0"/>
              <a:t>çoğalan bir bitki türü </a:t>
            </a:r>
            <a:r>
              <a:rPr lang="tr-TR" sz="2400" dirty="0" smtClean="0"/>
              <a:t>nedeniyle yeterince </a:t>
            </a:r>
            <a:r>
              <a:rPr lang="tr-TR" sz="2400" dirty="0"/>
              <a:t>ürün elde edememiştir. Çiftçi, bu</a:t>
            </a:r>
          </a:p>
          <a:p>
            <a:r>
              <a:rPr lang="tr-TR" sz="2400" dirty="0"/>
              <a:t>bitki türünü yok etmek için kimyasal </a:t>
            </a:r>
            <a:r>
              <a:rPr lang="tr-TR" sz="2400" dirty="0" smtClean="0"/>
              <a:t>ilaç kullanmıştır</a:t>
            </a:r>
            <a:r>
              <a:rPr lang="tr-TR" sz="2400" dirty="0"/>
              <a:t>.</a:t>
            </a:r>
          </a:p>
          <a:p>
            <a:r>
              <a:rPr lang="tr-TR" sz="2400" dirty="0"/>
              <a:t>Bir süre sonra bu bitkilerden </a:t>
            </a:r>
            <a:r>
              <a:rPr lang="tr-TR" sz="2400" dirty="0" smtClean="0"/>
              <a:t>bazılarının öldüğünü</a:t>
            </a:r>
            <a:r>
              <a:rPr lang="tr-TR" sz="2400" dirty="0"/>
              <a:t>, bazılarının ise yaşadığını gözlemlemiştir.</a:t>
            </a:r>
          </a:p>
          <a:p>
            <a:r>
              <a:rPr lang="tr-TR" sz="2400" dirty="0"/>
              <a:t>Bu bitkilerle ilgili olarak </a:t>
            </a:r>
            <a:r>
              <a:rPr lang="tr-TR" sz="2400" dirty="0" smtClean="0"/>
              <a:t>aşağıdakilerden hangisi </a:t>
            </a:r>
            <a:r>
              <a:rPr lang="tr-TR" sz="2400" dirty="0"/>
              <a:t>söylenebilir</a:t>
            </a:r>
            <a:r>
              <a:rPr lang="tr-TR" sz="2400" dirty="0" smtClean="0"/>
              <a:t>?</a:t>
            </a:r>
          </a:p>
          <a:p>
            <a:endParaRPr lang="tr-TR" sz="2400" dirty="0"/>
          </a:p>
          <a:p>
            <a:r>
              <a:rPr lang="tr-TR" sz="2400" dirty="0"/>
              <a:t>A) Kullanılan ilaç hem ölen hem de </a:t>
            </a:r>
            <a:r>
              <a:rPr lang="tr-TR" sz="2400" dirty="0" smtClean="0"/>
              <a:t>yaşayan bitkilerin </a:t>
            </a:r>
            <a:r>
              <a:rPr lang="tr-TR" sz="2400" dirty="0"/>
              <a:t>hepsinde aynı şekilde </a:t>
            </a:r>
            <a:r>
              <a:rPr lang="tr-TR" sz="2400" dirty="0" smtClean="0"/>
              <a:t>mutasyonlara yol </a:t>
            </a:r>
            <a:r>
              <a:rPr lang="tr-TR" sz="2400" dirty="0"/>
              <a:t>açmıştır.</a:t>
            </a:r>
          </a:p>
          <a:p>
            <a:r>
              <a:rPr lang="tr-TR" sz="2400" dirty="0"/>
              <a:t>B) Yaşayan bitkiler, ilaç uygulanmadan </a:t>
            </a:r>
            <a:r>
              <a:rPr lang="tr-TR" sz="2400" dirty="0" smtClean="0"/>
              <a:t>önce geçirmiş </a:t>
            </a:r>
            <a:r>
              <a:rPr lang="tr-TR" sz="2400" dirty="0"/>
              <a:t>oldukları mutasyon nedeniyle </a:t>
            </a:r>
            <a:r>
              <a:rPr lang="tr-TR" sz="2400" dirty="0" smtClean="0"/>
              <a:t>kullanılan ilaca </a:t>
            </a:r>
            <a:r>
              <a:rPr lang="tr-TR" sz="2400" dirty="0"/>
              <a:t>karşı dirençli hâle gelmiştir.</a:t>
            </a:r>
          </a:p>
          <a:p>
            <a:r>
              <a:rPr lang="tr-TR" sz="2400" dirty="0"/>
              <a:t>C) Ölen ve yaşayan bitkilerin genetik </a:t>
            </a:r>
            <a:r>
              <a:rPr lang="tr-TR" sz="2400" dirty="0" smtClean="0"/>
              <a:t>yapısı birbirinin </a:t>
            </a:r>
            <a:r>
              <a:rPr lang="tr-TR" sz="2400" dirty="0"/>
              <a:t>tamamen aynısıdır.</a:t>
            </a:r>
          </a:p>
          <a:p>
            <a:r>
              <a:rPr lang="tr-TR" sz="2400" dirty="0"/>
              <a:t>D) Yaşayan bitkiler, daha fazla yavru </a:t>
            </a:r>
            <a:r>
              <a:rPr lang="tr-TR" sz="2400" dirty="0" smtClean="0"/>
              <a:t>üretme yeteneğine </a:t>
            </a:r>
            <a:r>
              <a:rPr lang="tr-TR" sz="2400" dirty="0"/>
              <a:t>sahiptir.</a:t>
            </a:r>
          </a:p>
        </p:txBody>
      </p:sp>
      <p:sp>
        <p:nvSpPr>
          <p:cNvPr id="3" name="5-Nokta Yıldız 2"/>
          <p:cNvSpPr/>
          <p:nvPr/>
        </p:nvSpPr>
        <p:spPr>
          <a:xfrm>
            <a:off x="107504" y="3356992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24168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1520" y="260648"/>
            <a:ext cx="86409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7. Fen ve Teknoloji dersinde Murat </a:t>
            </a:r>
            <a:r>
              <a:rPr lang="tr-TR" sz="2400" dirty="0" smtClean="0"/>
              <a:t>sunum yaparken </a:t>
            </a:r>
            <a:r>
              <a:rPr lang="tr-TR" sz="2400" dirty="0"/>
              <a:t>adaptasyonu, “Canlıların </a:t>
            </a:r>
            <a:r>
              <a:rPr lang="tr-TR" sz="2400" dirty="0" smtClean="0"/>
              <a:t>yaşadığı çevreye </a:t>
            </a:r>
            <a:r>
              <a:rPr lang="tr-TR" sz="2400" dirty="0"/>
              <a:t>kalıtsal olarak uyum </a:t>
            </a:r>
            <a:r>
              <a:rPr lang="tr-TR" sz="2400" dirty="0" smtClean="0"/>
              <a:t>sağlaması” şeklinde </a:t>
            </a:r>
            <a:r>
              <a:rPr lang="tr-TR" sz="2400" dirty="0"/>
              <a:t>tanımlamıştır. Murat, </a:t>
            </a:r>
            <a:r>
              <a:rPr lang="tr-TR" sz="2400" dirty="0" smtClean="0"/>
              <a:t>sınıftaki arkadaşlarından </a:t>
            </a:r>
            <a:r>
              <a:rPr lang="tr-TR" sz="2400" dirty="0"/>
              <a:t>verilen bu tanıma </a:t>
            </a:r>
            <a:r>
              <a:rPr lang="tr-TR" sz="2400" dirty="0" smtClean="0"/>
              <a:t>uygun örnekler </a:t>
            </a:r>
            <a:r>
              <a:rPr lang="tr-TR" sz="2400" dirty="0"/>
              <a:t>istemiştir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/>
              <a:t>Hangi arkadaşının verdiği örnek, bu </a:t>
            </a:r>
            <a:r>
              <a:rPr lang="tr-TR" sz="2400" dirty="0" smtClean="0"/>
              <a:t>tanıma uygundur</a:t>
            </a:r>
            <a:r>
              <a:rPr lang="tr-TR" sz="2400" dirty="0" smtClean="0"/>
              <a:t>?</a:t>
            </a:r>
          </a:p>
          <a:p>
            <a:endParaRPr lang="tr-TR" sz="2400" dirty="0"/>
          </a:p>
          <a:p>
            <a:r>
              <a:rPr lang="tr-TR" sz="2400" dirty="0"/>
              <a:t>A) Ayla: Çöllerde yaşayan kaktüsün </a:t>
            </a:r>
            <a:r>
              <a:rPr lang="tr-TR" sz="2400" dirty="0" smtClean="0"/>
              <a:t>yapraklarının diken </a:t>
            </a:r>
            <a:r>
              <a:rPr lang="tr-TR" sz="2400" dirty="0"/>
              <a:t>şeklinde olması</a:t>
            </a:r>
          </a:p>
          <a:p>
            <a:r>
              <a:rPr lang="tr-TR" sz="2400" dirty="0"/>
              <a:t>B) Mehmet: Futbol oynayan sporcuların </a:t>
            </a:r>
            <a:r>
              <a:rPr lang="tr-TR" sz="2400" dirty="0" smtClean="0"/>
              <a:t>bacak kaslarının </a:t>
            </a:r>
            <a:r>
              <a:rPr lang="tr-TR" sz="2400" dirty="0"/>
              <a:t>daha gelişmiş olması</a:t>
            </a:r>
          </a:p>
          <a:p>
            <a:r>
              <a:rPr lang="tr-TR" sz="2400" dirty="0"/>
              <a:t>C) Neşe: İnsan popülasyonunda bazı </a:t>
            </a:r>
            <a:r>
              <a:rPr lang="tr-TR" sz="2400" dirty="0" smtClean="0"/>
              <a:t>bireylerin altı </a:t>
            </a:r>
            <a:r>
              <a:rPr lang="tr-TR" sz="2400" dirty="0"/>
              <a:t>parmaklı olması</a:t>
            </a:r>
          </a:p>
          <a:p>
            <a:r>
              <a:rPr lang="tr-TR" sz="2400" dirty="0"/>
              <a:t>D) Kemal: Güneşlenen bir kişinin vücut </a:t>
            </a:r>
            <a:r>
              <a:rPr lang="tr-TR" sz="2400" dirty="0" smtClean="0"/>
              <a:t>renginin koyulaşması</a:t>
            </a:r>
            <a:endParaRPr lang="tr-TR" sz="2400" dirty="0"/>
          </a:p>
        </p:txBody>
      </p:sp>
      <p:sp>
        <p:nvSpPr>
          <p:cNvPr id="3" name="5-Nokta Yıldız 2"/>
          <p:cNvSpPr/>
          <p:nvPr/>
        </p:nvSpPr>
        <p:spPr>
          <a:xfrm>
            <a:off x="179512" y="2852936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22808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188640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8. Aşağıda kuzey kutup bölgesinde </a:t>
            </a:r>
            <a:r>
              <a:rPr lang="tr-TR" sz="2400" b="1" dirty="0" smtClean="0"/>
              <a:t>yaşamaya uyum </a:t>
            </a:r>
            <a:r>
              <a:rPr lang="tr-TR" sz="2400" b="1" dirty="0"/>
              <a:t>sağlamış iki canlı türü verilmiştir:</a:t>
            </a:r>
            <a:endParaRPr lang="tr-TR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551" y="1019636"/>
            <a:ext cx="5717352" cy="255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182068" y="3861048"/>
            <a:ext cx="871041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Arial-BoldMT"/>
              </a:rPr>
              <a:t>Aşağıdakilerden hangisi bu canlıların </a:t>
            </a:r>
            <a:r>
              <a:rPr lang="tr-TR" sz="2400" b="1" dirty="0" smtClean="0">
                <a:latin typeface="Arial-BoldMT"/>
              </a:rPr>
              <a:t>yaşadıkları bölgeye </a:t>
            </a:r>
            <a:r>
              <a:rPr lang="tr-TR" sz="2400" b="1" dirty="0">
                <a:latin typeface="Arial-BoldMT"/>
              </a:rPr>
              <a:t>uyumları sonucu </a:t>
            </a:r>
            <a:r>
              <a:rPr lang="tr-TR" sz="2400" b="1" dirty="0" smtClean="0">
                <a:latin typeface="Arial-BoldMT"/>
              </a:rPr>
              <a:t>gelişmiş bir </a:t>
            </a:r>
            <a:r>
              <a:rPr lang="tr-TR" sz="2400" b="1" dirty="0">
                <a:latin typeface="Arial-BoldMT"/>
              </a:rPr>
              <a:t>özellik olarak kabul edilebilir?</a:t>
            </a:r>
          </a:p>
          <a:p>
            <a:r>
              <a:rPr lang="tr-TR" sz="2400" dirty="0">
                <a:latin typeface="ArialMT"/>
              </a:rPr>
              <a:t>A) Doğurarak çoğalabilmeleri</a:t>
            </a:r>
          </a:p>
          <a:p>
            <a:r>
              <a:rPr lang="tr-TR" sz="2400" dirty="0">
                <a:latin typeface="ArialMT"/>
              </a:rPr>
              <a:t>B) Yavrularını sütle beslemeleri</a:t>
            </a:r>
          </a:p>
          <a:p>
            <a:r>
              <a:rPr lang="tr-TR" sz="2400" dirty="0">
                <a:latin typeface="ArialMT"/>
              </a:rPr>
              <a:t>C) Vücut yüzeylerinin kıllarla kaplı olması</a:t>
            </a:r>
          </a:p>
          <a:p>
            <a:r>
              <a:rPr lang="tr-TR" sz="2400" dirty="0">
                <a:latin typeface="ArialMT"/>
              </a:rPr>
              <a:t>D) Kışın kürklerinin renginin beyaza dönüşmesi</a:t>
            </a:r>
            <a:endParaRPr lang="tr-TR" sz="2400" dirty="0"/>
          </a:p>
        </p:txBody>
      </p:sp>
      <p:sp>
        <p:nvSpPr>
          <p:cNvPr id="5" name="5-Nokta Yıldız 4"/>
          <p:cNvSpPr/>
          <p:nvPr/>
        </p:nvSpPr>
        <p:spPr>
          <a:xfrm>
            <a:off x="179512" y="5661248"/>
            <a:ext cx="504056" cy="420074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8096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ace99d469a447617893eb7fedab93e28a35a6ad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1349</Words>
  <Application>Microsoft Office PowerPoint</Application>
  <PresentationFormat>Ekran Gösterisi (4:3)</PresentationFormat>
  <Paragraphs>155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su</dc:creator>
  <cp:lastModifiedBy>fikret20</cp:lastModifiedBy>
  <cp:revision>13</cp:revision>
  <dcterms:created xsi:type="dcterms:W3CDTF">2013-11-25T16:35:51Z</dcterms:created>
  <dcterms:modified xsi:type="dcterms:W3CDTF">2014-11-13T20:37:52Z</dcterms:modified>
</cp:coreProperties>
</file>