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58" r:id="rId5"/>
    <p:sldId id="275" r:id="rId6"/>
    <p:sldId id="276" r:id="rId7"/>
    <p:sldId id="268" r:id="rId8"/>
    <p:sldId id="259" r:id="rId9"/>
    <p:sldId id="277" r:id="rId10"/>
    <p:sldId id="269" r:id="rId11"/>
    <p:sldId id="260" r:id="rId12"/>
    <p:sldId id="278" r:id="rId13"/>
    <p:sldId id="279" r:id="rId14"/>
    <p:sldId id="270" r:id="rId15"/>
    <p:sldId id="261" r:id="rId16"/>
    <p:sldId id="280" r:id="rId17"/>
    <p:sldId id="281" r:id="rId18"/>
    <p:sldId id="271" r:id="rId19"/>
    <p:sldId id="262" r:id="rId20"/>
    <p:sldId id="272" r:id="rId21"/>
    <p:sldId id="263" r:id="rId22"/>
    <p:sldId id="264" r:id="rId23"/>
    <p:sldId id="265" r:id="rId24"/>
    <p:sldId id="285" r:id="rId25"/>
    <p:sldId id="284" r:id="rId26"/>
    <p:sldId id="283" r:id="rId27"/>
    <p:sldId id="266" r:id="rId28"/>
    <p:sldId id="286" r:id="rId29"/>
    <p:sldId id="282" r:id="rId30"/>
    <p:sldId id="274" r:id="rId31"/>
    <p:sldId id="273"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A00"/>
    <a:srgbClr val="CCA500"/>
    <a:srgbClr val="FFE265"/>
    <a:srgbClr val="000050"/>
    <a:srgbClr val="FFFFCC"/>
    <a:srgbClr val="800000"/>
    <a:srgbClr val="000066"/>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3" autoAdjust="0"/>
  </p:normalViewPr>
  <p:slideViewPr>
    <p:cSldViewPr>
      <p:cViewPr>
        <p:scale>
          <a:sx n="100" d="100"/>
          <a:sy n="100" d="100"/>
        </p:scale>
        <p:origin x="-72" y="-72"/>
      </p:cViewPr>
      <p:guideLst>
        <p:guide orient="horz" pos="39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4503EB9-3C47-4A1C-83FE-4E379E70F008}" type="slidenum">
              <a:rPr lang="tr-TR"/>
              <a:pPr/>
              <a:t>‹#›</a:t>
            </a:fld>
            <a:endParaRPr lang="tr-TR"/>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400AEC8-DF3A-4B0A-AE75-658B02CE8DA3}" type="slidenum">
              <a:rPr lang="tr-TR"/>
              <a:pPr/>
              <a:t>‹#›</a:t>
            </a:fld>
            <a:endParaRPr lang="tr-TR"/>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76D3ADA-2325-4221-A813-023D1057176D}" type="slidenum">
              <a:rPr lang="tr-TR"/>
              <a:pPr/>
              <a:t>‹#›</a:t>
            </a:fld>
            <a:endParaRPr lang="tr-TR"/>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4FCB596-34CA-403D-B13C-94D2DB2A7D5F}" type="slidenum">
              <a:rPr lang="tr-TR"/>
              <a:pPr/>
              <a:t>‹#›</a:t>
            </a:fld>
            <a:endParaRPr lang="tr-TR"/>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3E08BA2-5108-40D2-9EB0-55B41B957C27}" type="slidenum">
              <a:rPr lang="tr-TR"/>
              <a:pPr/>
              <a:t>‹#›</a:t>
            </a:fld>
            <a:endParaRPr lang="tr-TR"/>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DDF2BF4-1564-4434-9306-50FE2EB713A7}" type="slidenum">
              <a:rPr lang="tr-TR"/>
              <a:pPr/>
              <a:t>‹#›</a:t>
            </a:fld>
            <a:endParaRPr lang="tr-TR"/>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16FBC220-13D2-4BF2-BCBA-B456EC15BDDC}" type="slidenum">
              <a:rPr lang="tr-TR"/>
              <a:pPr/>
              <a:t>‹#›</a:t>
            </a:fld>
            <a:endParaRPr lang="tr-TR"/>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39CF5B6F-598B-4691-97D1-82369A38F390}" type="slidenum">
              <a:rPr lang="tr-TR"/>
              <a:pPr/>
              <a:t>‹#›</a:t>
            </a:fld>
            <a:endParaRPr lang="tr-TR"/>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B54D7CD0-DFCE-4997-AA8D-A726E7B535AA}" type="slidenum">
              <a:rPr lang="tr-TR"/>
              <a:pPr/>
              <a:t>‹#›</a:t>
            </a:fld>
            <a:endParaRPr lang="tr-TR"/>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CF9CEEBC-7C35-4218-9E0D-3CD377E386CA}" type="slidenum">
              <a:rPr lang="tr-TR"/>
              <a:pPr/>
              <a:t>‹#›</a:t>
            </a:fld>
            <a:endParaRPr lang="tr-TR"/>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3DE453F-B556-42CB-9938-5395BFA30B58}" type="slidenum">
              <a:rPr lang="tr-TR"/>
              <a:pPr/>
              <a:t>‹#›</a:t>
            </a:fld>
            <a:endParaRPr lang="tr-TR"/>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9733CC-DA0D-4F91-B2B9-16B6D815FEC6}"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8.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9.png"/><Relationship Id="rId18" Type="http://schemas.openxmlformats.org/officeDocument/2006/relationships/image" Target="../media/image7.png"/><Relationship Id="rId26" Type="http://schemas.openxmlformats.org/officeDocument/2006/relationships/slide" Target="slide2.xml"/><Relationship Id="rId3" Type="http://schemas.openxmlformats.org/officeDocument/2006/relationships/image" Target="../media/image24.jpeg"/><Relationship Id="rId21" Type="http://schemas.openxmlformats.org/officeDocument/2006/relationships/slide" Target="slide19.xml"/><Relationship Id="rId7" Type="http://schemas.openxmlformats.org/officeDocument/2006/relationships/image" Target="../media/image6.png"/><Relationship Id="rId12" Type="http://schemas.openxmlformats.org/officeDocument/2006/relationships/slide" Target="slide13.xml"/><Relationship Id="rId17" Type="http://schemas.openxmlformats.org/officeDocument/2006/relationships/image" Target="../media/image22.png"/><Relationship Id="rId25" Type="http://schemas.openxmlformats.org/officeDocument/2006/relationships/slide" Target="slide27.xml"/><Relationship Id="rId2" Type="http://schemas.openxmlformats.org/officeDocument/2006/relationships/image" Target="../media/image4.jpeg"/><Relationship Id="rId16" Type="http://schemas.openxmlformats.org/officeDocument/2006/relationships/image" Target="../media/image21.png"/><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xml"/><Relationship Id="rId11" Type="http://schemas.openxmlformats.org/officeDocument/2006/relationships/image" Target="../media/image12.png"/><Relationship Id="rId24" Type="http://schemas.openxmlformats.org/officeDocument/2006/relationships/slide" Target="slide23.xml"/><Relationship Id="rId5" Type="http://schemas.openxmlformats.org/officeDocument/2006/relationships/image" Target="../media/image5.png"/><Relationship Id="rId15" Type="http://schemas.openxmlformats.org/officeDocument/2006/relationships/image" Target="../media/image20.png"/><Relationship Id="rId23" Type="http://schemas.openxmlformats.org/officeDocument/2006/relationships/slide" Target="slide22.xml"/><Relationship Id="rId10" Type="http://schemas.openxmlformats.org/officeDocument/2006/relationships/slide" Target="slide14.xml"/><Relationship Id="rId19" Type="http://schemas.openxmlformats.org/officeDocument/2006/relationships/slide" Target="slide4.xml"/><Relationship Id="rId4" Type="http://schemas.openxmlformats.org/officeDocument/2006/relationships/image" Target="../media/image28.jpeg"/><Relationship Id="rId9" Type="http://schemas.openxmlformats.org/officeDocument/2006/relationships/image" Target="../media/image11.png"/><Relationship Id="rId14" Type="http://schemas.openxmlformats.org/officeDocument/2006/relationships/slide" Target="slide12.xml"/><Relationship Id="rId22" Type="http://schemas.openxmlformats.org/officeDocument/2006/relationships/slide" Target="slide21.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16.png"/><Relationship Id="rId5" Type="http://schemas.openxmlformats.org/officeDocument/2006/relationships/image" Target="../media/image31.jpeg"/><Relationship Id="rId10" Type="http://schemas.openxmlformats.org/officeDocument/2006/relationships/slide" Target="slide11.xml"/><Relationship Id="rId4" Type="http://schemas.openxmlformats.org/officeDocument/2006/relationships/image" Target="../media/image30.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1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2.png"/><Relationship Id="rId18" Type="http://schemas.openxmlformats.org/officeDocument/2006/relationships/image" Target="../media/image21.png"/><Relationship Id="rId26" Type="http://schemas.openxmlformats.org/officeDocument/2006/relationships/slide" Target="slide27.xml"/><Relationship Id="rId3" Type="http://schemas.openxmlformats.org/officeDocument/2006/relationships/image" Target="../media/image28.jpeg"/><Relationship Id="rId21" Type="http://schemas.openxmlformats.org/officeDocument/2006/relationships/slide" Target="slide8.xml"/><Relationship Id="rId7" Type="http://schemas.openxmlformats.org/officeDocument/2006/relationships/image" Target="../media/image7.png"/><Relationship Id="rId12" Type="http://schemas.openxmlformats.org/officeDocument/2006/relationships/slide" Target="slide18.xml"/><Relationship Id="rId17" Type="http://schemas.openxmlformats.org/officeDocument/2006/relationships/image" Target="../media/image20.png"/><Relationship Id="rId25" Type="http://schemas.openxmlformats.org/officeDocument/2006/relationships/slide" Target="slide23.xml"/><Relationship Id="rId2" Type="http://schemas.openxmlformats.org/officeDocument/2006/relationships/image" Target="../media/image4.jpeg"/><Relationship Id="rId16" Type="http://schemas.openxmlformats.org/officeDocument/2006/relationships/slide" Target="slide17.xml"/><Relationship Id="rId20"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11.png"/><Relationship Id="rId24" Type="http://schemas.openxmlformats.org/officeDocument/2006/relationships/slide" Target="slide22.xml"/><Relationship Id="rId5" Type="http://schemas.openxmlformats.org/officeDocument/2006/relationships/image" Target="../media/image5.png"/><Relationship Id="rId15" Type="http://schemas.openxmlformats.org/officeDocument/2006/relationships/image" Target="../media/image19.png"/><Relationship Id="rId23" Type="http://schemas.openxmlformats.org/officeDocument/2006/relationships/slide" Target="slide21.xml"/><Relationship Id="rId10" Type="http://schemas.openxmlformats.org/officeDocument/2006/relationships/slide" Target="slide19.xml"/><Relationship Id="rId19" Type="http://schemas.openxmlformats.org/officeDocument/2006/relationships/image" Target="../media/image22.png"/><Relationship Id="rId4" Type="http://schemas.openxmlformats.org/officeDocument/2006/relationships/image" Target="../media/image38.jpeg"/><Relationship Id="rId9" Type="http://schemas.openxmlformats.org/officeDocument/2006/relationships/image" Target="../media/image6.png"/><Relationship Id="rId14" Type="http://schemas.openxmlformats.org/officeDocument/2006/relationships/slide" Target="slide16.xml"/><Relationship Id="rId22" Type="http://schemas.openxmlformats.org/officeDocument/2006/relationships/slide" Target="slide11.xml"/><Relationship Id="rId27"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slide" Target="slide22.xml"/><Relationship Id="rId3" Type="http://schemas.openxmlformats.org/officeDocument/2006/relationships/image" Target="../media/image38.jpeg"/><Relationship Id="rId21"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21.xml"/><Relationship Id="rId17" Type="http://schemas.openxmlformats.org/officeDocument/2006/relationships/slide" Target="slide15.xml"/><Relationship Id="rId2" Type="http://schemas.openxmlformats.org/officeDocument/2006/relationships/image" Target="../media/image4.jpeg"/><Relationship Id="rId16" Type="http://schemas.openxmlformats.org/officeDocument/2006/relationships/slide" Target="slide11.xml"/><Relationship Id="rId20"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slide" Target="slide8.xml"/><Relationship Id="rId10" Type="http://schemas.openxmlformats.org/officeDocument/2006/relationships/slide" Target="slide20.xml"/><Relationship Id="rId19" Type="http://schemas.openxmlformats.org/officeDocument/2006/relationships/slide" Target="slide23.xml"/><Relationship Id="rId4" Type="http://schemas.openxmlformats.org/officeDocument/2006/relationships/image" Target="../media/image42.jpeg"/><Relationship Id="rId9" Type="http://schemas.openxmlformats.org/officeDocument/2006/relationships/image" Target="../media/image43.png"/><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xml"/><Relationship Id="rId18" Type="http://schemas.openxmlformats.org/officeDocument/2006/relationships/slide" Target="slide19.xml"/><Relationship Id="rId3" Type="http://schemas.openxmlformats.org/officeDocument/2006/relationships/image" Target="../media/image4.jpeg"/><Relationship Id="rId21" Type="http://schemas.openxmlformats.org/officeDocument/2006/relationships/slide" Target="slide23.xml"/><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slide" Target="slide15.xml"/><Relationship Id="rId2" Type="http://schemas.openxmlformats.org/officeDocument/2006/relationships/image" Target="../media/image3.jpeg"/><Relationship Id="rId16" Type="http://schemas.openxmlformats.org/officeDocument/2006/relationships/slide" Target="slide11.xml"/><Relationship Id="rId20"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slide" Target="slide1.xml"/><Relationship Id="rId15" Type="http://schemas.openxmlformats.org/officeDocument/2006/relationships/slide" Target="slide8.xml"/><Relationship Id="rId10" Type="http://schemas.openxmlformats.org/officeDocument/2006/relationships/image" Target="../media/image10.png"/><Relationship Id="rId19" Type="http://schemas.openxmlformats.org/officeDocument/2006/relationships/slide" Target="slide21.xm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19.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7.xml"/><Relationship Id="rId18" Type="http://schemas.openxmlformats.org/officeDocument/2006/relationships/image" Target="../media/image11.png"/><Relationship Id="rId3" Type="http://schemas.openxmlformats.org/officeDocument/2006/relationships/image" Target="../media/image42.jpeg"/><Relationship Id="rId7" Type="http://schemas.openxmlformats.org/officeDocument/2006/relationships/slide" Target="slide8.xml"/><Relationship Id="rId12" Type="http://schemas.openxmlformats.org/officeDocument/2006/relationships/slide" Target="slide23.xml"/><Relationship Id="rId17" Type="http://schemas.openxmlformats.org/officeDocument/2006/relationships/image" Target="../media/image6.png"/><Relationship Id="rId2" Type="http://schemas.openxmlformats.org/officeDocument/2006/relationships/image" Target="../media/image4.jpeg"/><Relationship Id="rId16"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image" Target="../media/image5.png"/><Relationship Id="rId15" Type="http://schemas.openxmlformats.org/officeDocument/2006/relationships/image" Target="../media/image7.png"/><Relationship Id="rId10" Type="http://schemas.openxmlformats.org/officeDocument/2006/relationships/slide" Target="slide19.xml"/><Relationship Id="rId4" Type="http://schemas.openxmlformats.org/officeDocument/2006/relationships/image" Target="../media/image46.jpeg"/><Relationship Id="rId9" Type="http://schemas.openxmlformats.org/officeDocument/2006/relationships/slide" Target="slide15.xml"/><Relationship Id="rId1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3.xml"/><Relationship Id="rId18" Type="http://schemas.openxmlformats.org/officeDocument/2006/relationships/image" Target="../media/image11.png"/><Relationship Id="rId3" Type="http://schemas.openxmlformats.org/officeDocument/2006/relationships/image" Target="../media/image46.jpeg"/><Relationship Id="rId7" Type="http://schemas.openxmlformats.org/officeDocument/2006/relationships/slide" Target="slide4.xml"/><Relationship Id="rId12" Type="http://schemas.openxmlformats.org/officeDocument/2006/relationships/slide" Target="slide21.xml"/><Relationship Id="rId17" Type="http://schemas.openxmlformats.org/officeDocument/2006/relationships/image" Target="../media/image6.png"/><Relationship Id="rId2" Type="http://schemas.openxmlformats.org/officeDocument/2006/relationships/image" Target="../media/image4.jpeg"/><Relationship Id="rId16"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19.xml"/><Relationship Id="rId5" Type="http://schemas.openxmlformats.org/officeDocument/2006/relationships/image" Target="../media/image5.png"/><Relationship Id="rId15" Type="http://schemas.openxmlformats.org/officeDocument/2006/relationships/slide" Target="slide2.xml"/><Relationship Id="rId10" Type="http://schemas.openxmlformats.org/officeDocument/2006/relationships/slide" Target="slide15.xml"/><Relationship Id="rId4" Type="http://schemas.openxmlformats.org/officeDocument/2006/relationships/image" Target="../media/image47.jpeg"/><Relationship Id="rId9" Type="http://schemas.openxmlformats.org/officeDocument/2006/relationships/slide" Target="slide11.xml"/><Relationship Id="rId14"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18" Type="http://schemas.openxmlformats.org/officeDocument/2006/relationships/image" Target="../media/image11.png"/><Relationship Id="rId26" Type="http://schemas.openxmlformats.org/officeDocument/2006/relationships/slide" Target="slide21.xml"/><Relationship Id="rId3" Type="http://schemas.openxmlformats.org/officeDocument/2006/relationships/image" Target="../media/image47.jpeg"/><Relationship Id="rId21" Type="http://schemas.openxmlformats.org/officeDocument/2006/relationships/slide" Target="slide4.xml"/><Relationship Id="rId7" Type="http://schemas.openxmlformats.org/officeDocument/2006/relationships/image" Target="../media/image50.jpeg"/><Relationship Id="rId12" Type="http://schemas.openxmlformats.org/officeDocument/2006/relationships/image" Target="../media/image19.png"/><Relationship Id="rId17" Type="http://schemas.openxmlformats.org/officeDocument/2006/relationships/slide" Target="slide27.xml"/><Relationship Id="rId25" Type="http://schemas.openxmlformats.org/officeDocument/2006/relationships/slide" Target="slide19.xml"/><Relationship Id="rId2" Type="http://schemas.openxmlformats.org/officeDocument/2006/relationships/image" Target="../media/image4.jpeg"/><Relationship Id="rId16" Type="http://schemas.openxmlformats.org/officeDocument/2006/relationships/image" Target="../media/image22.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slide" Target="slide25.xml"/><Relationship Id="rId24"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21.png"/><Relationship Id="rId23" Type="http://schemas.openxmlformats.org/officeDocument/2006/relationships/slide" Target="slide11.xml"/><Relationship Id="rId28" Type="http://schemas.openxmlformats.org/officeDocument/2006/relationships/slide" Target="slide2.xml"/><Relationship Id="rId10" Type="http://schemas.openxmlformats.org/officeDocument/2006/relationships/image" Target="../media/image6.png"/><Relationship Id="rId19" Type="http://schemas.openxmlformats.org/officeDocument/2006/relationships/slide" Target="slide24.xml"/><Relationship Id="rId4" Type="http://schemas.openxmlformats.org/officeDocument/2006/relationships/image" Target="../media/image48.jpeg"/><Relationship Id="rId9" Type="http://schemas.openxmlformats.org/officeDocument/2006/relationships/slide" Target="slide1.xml"/><Relationship Id="rId14" Type="http://schemas.openxmlformats.org/officeDocument/2006/relationships/slide" Target="slide26.xml"/><Relationship Id="rId22" Type="http://schemas.openxmlformats.org/officeDocument/2006/relationships/slide" Target="slide8.xml"/><Relationship Id="rId27"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15.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30.xml"/><Relationship Id="rId18" Type="http://schemas.openxmlformats.org/officeDocument/2006/relationships/image" Target="../media/image22.png"/><Relationship Id="rId26" Type="http://schemas.openxmlformats.org/officeDocument/2006/relationships/slide" Target="slide23.xml"/><Relationship Id="rId3" Type="http://schemas.openxmlformats.org/officeDocument/2006/relationships/image" Target="../media/image48.jpeg"/><Relationship Id="rId21" Type="http://schemas.openxmlformats.org/officeDocument/2006/relationships/slide" Target="slide11.xml"/><Relationship Id="rId7" Type="http://schemas.openxmlformats.org/officeDocument/2006/relationships/slide" Target="slide1.xml"/><Relationship Id="rId12" Type="http://schemas.openxmlformats.org/officeDocument/2006/relationships/image" Target="../media/image12.png"/><Relationship Id="rId17" Type="http://schemas.openxmlformats.org/officeDocument/2006/relationships/image" Target="../media/image21.png"/><Relationship Id="rId25" Type="http://schemas.openxmlformats.org/officeDocument/2006/relationships/slide" Target="slide22.xml"/><Relationship Id="rId2" Type="http://schemas.openxmlformats.org/officeDocument/2006/relationships/image" Target="../media/image4.jpeg"/><Relationship Id="rId16" Type="http://schemas.openxmlformats.org/officeDocument/2006/relationships/slide" Target="slide26.xml"/><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29.xml"/><Relationship Id="rId24" Type="http://schemas.openxmlformats.org/officeDocument/2006/relationships/slide" Target="slide21.xml"/><Relationship Id="rId5" Type="http://schemas.openxmlformats.org/officeDocument/2006/relationships/image" Target="../media/image5.png"/><Relationship Id="rId15" Type="http://schemas.openxmlformats.org/officeDocument/2006/relationships/image" Target="../media/image20.png"/><Relationship Id="rId23" Type="http://schemas.openxmlformats.org/officeDocument/2006/relationships/slide" Target="slide19.xml"/><Relationship Id="rId10" Type="http://schemas.openxmlformats.org/officeDocument/2006/relationships/image" Target="../media/image19.png"/><Relationship Id="rId19" Type="http://schemas.openxmlformats.org/officeDocument/2006/relationships/slide" Target="slide4.xml"/><Relationship Id="rId4" Type="http://schemas.openxmlformats.org/officeDocument/2006/relationships/image" Target="../media/image54.jpeg"/><Relationship Id="rId9" Type="http://schemas.openxmlformats.org/officeDocument/2006/relationships/slide" Target="slide25.xml"/><Relationship Id="rId14" Type="http://schemas.openxmlformats.org/officeDocument/2006/relationships/image" Target="../media/image11.png"/><Relationship Id="rId22" Type="http://schemas.openxmlformats.org/officeDocument/2006/relationships/slide" Target="slide15.xml"/><Relationship Id="rId27"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slide" Target="slide31.xml"/><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image" Target="../media/image13.png"/><Relationship Id="rId16"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4" Type="http://schemas.openxmlformats.org/officeDocument/2006/relationships/image" Target="../media/image11.png"/><Relationship Id="rId9" Type="http://schemas.openxmlformats.org/officeDocument/2006/relationships/image" Target="../media/image61.jpeg"/><Relationship Id="rId1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9.png"/><Relationship Id="rId18" Type="http://schemas.openxmlformats.org/officeDocument/2006/relationships/slide" Target="slide7.xml"/><Relationship Id="rId26" Type="http://schemas.openxmlformats.org/officeDocument/2006/relationships/slide" Target="slide27.xml"/><Relationship Id="rId3" Type="http://schemas.openxmlformats.org/officeDocument/2006/relationships/image" Target="../media/image3.jpeg"/><Relationship Id="rId21" Type="http://schemas.openxmlformats.org/officeDocument/2006/relationships/slide" Target="slide15.xml"/><Relationship Id="rId7" Type="http://schemas.openxmlformats.org/officeDocument/2006/relationships/image" Target="../media/image7.png"/><Relationship Id="rId12" Type="http://schemas.openxmlformats.org/officeDocument/2006/relationships/slide" Target="slide5.xml"/><Relationship Id="rId17" Type="http://schemas.openxmlformats.org/officeDocument/2006/relationships/image" Target="../media/image22.png"/><Relationship Id="rId25" Type="http://schemas.openxmlformats.org/officeDocument/2006/relationships/slide" Target="slide23.xml"/><Relationship Id="rId2" Type="http://schemas.openxmlformats.org/officeDocument/2006/relationships/image" Target="../media/image4.jpeg"/><Relationship Id="rId16" Type="http://schemas.openxmlformats.org/officeDocument/2006/relationships/image" Target="../media/image21.png"/><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1.png"/><Relationship Id="rId24" Type="http://schemas.openxmlformats.org/officeDocument/2006/relationships/slide" Target="slide22.xml"/><Relationship Id="rId5" Type="http://schemas.openxmlformats.org/officeDocument/2006/relationships/image" Target="../media/image5.png"/><Relationship Id="rId15" Type="http://schemas.openxmlformats.org/officeDocument/2006/relationships/image" Target="../media/image20.png"/><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image" Target="../media/image12.png"/><Relationship Id="rId4" Type="http://schemas.openxmlformats.org/officeDocument/2006/relationships/image" Target="../media/image17.jpeg"/><Relationship Id="rId9" Type="http://schemas.openxmlformats.org/officeDocument/2006/relationships/image" Target="../media/image6.png"/><Relationship Id="rId14" Type="http://schemas.openxmlformats.org/officeDocument/2006/relationships/slide" Target="slide6.xml"/><Relationship Id="rId22" Type="http://schemas.openxmlformats.org/officeDocument/2006/relationships/slide" Target="slide19.xml"/><Relationship Id="rId27"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1.png"/><Relationship Id="rId18" Type="http://schemas.openxmlformats.org/officeDocument/2006/relationships/slide" Target="slide15.xml"/><Relationship Id="rId3" Type="http://schemas.openxmlformats.org/officeDocument/2006/relationships/image" Target="../media/image17.jpeg"/><Relationship Id="rId21" Type="http://schemas.openxmlformats.org/officeDocument/2006/relationships/slide" Target="slide22.xml"/><Relationship Id="rId7" Type="http://schemas.openxmlformats.org/officeDocument/2006/relationships/image" Target="../media/image6.png"/><Relationship Id="rId12" Type="http://schemas.openxmlformats.org/officeDocument/2006/relationships/image" Target="../media/image20.png"/><Relationship Id="rId17" Type="http://schemas.openxmlformats.org/officeDocument/2006/relationships/slide" Target="slide4.xml"/><Relationship Id="rId25" Type="http://schemas.openxmlformats.org/officeDocument/2006/relationships/image" Target="../media/image25.jpeg"/><Relationship Id="rId2" Type="http://schemas.openxmlformats.org/officeDocument/2006/relationships/image" Target="../media/image4.jpeg"/><Relationship Id="rId16" Type="http://schemas.openxmlformats.org/officeDocument/2006/relationships/image" Target="../media/image7.png"/><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1.xml"/><Relationship Id="rId11" Type="http://schemas.openxmlformats.org/officeDocument/2006/relationships/image" Target="../media/image19.png"/><Relationship Id="rId24" Type="http://schemas.openxmlformats.org/officeDocument/2006/relationships/slide" Target="slide2.xml"/><Relationship Id="rId5" Type="http://schemas.openxmlformats.org/officeDocument/2006/relationships/image" Target="../media/image5.png"/><Relationship Id="rId15" Type="http://schemas.openxmlformats.org/officeDocument/2006/relationships/image" Target="../media/image22.png"/><Relationship Id="rId23" Type="http://schemas.openxmlformats.org/officeDocument/2006/relationships/slide" Target="slide27.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image" Target="../media/image24.jpeg"/><Relationship Id="rId9" Type="http://schemas.openxmlformats.org/officeDocument/2006/relationships/image" Target="../media/image11.png"/><Relationship Id="rId14" Type="http://schemas.openxmlformats.org/officeDocument/2006/relationships/slide" Target="slide10.xml"/><Relationship Id="rId22" Type="http://schemas.openxmlformats.org/officeDocument/2006/relationships/slide" Target="slide2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interface 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9" name="Text Box 9"/>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İÇİMİZDEKİ YOLCULUK</a:t>
            </a:r>
          </a:p>
        </p:txBody>
      </p:sp>
      <p:pic>
        <p:nvPicPr>
          <p:cNvPr id="5131" name="Picture 11" descr="yellow_button copy">
            <a:hlinkClick r:id="rId3" action="ppaction://hlinksldjump"/>
          </p:cNvPr>
          <p:cNvPicPr>
            <a:picLocks noChangeAspect="1" noChangeArrowheads="1"/>
          </p:cNvPicPr>
          <p:nvPr/>
        </p:nvPicPr>
        <p:blipFill>
          <a:blip r:embed="rId4" cstate="print"/>
          <a:srcRect/>
          <a:stretch>
            <a:fillRect/>
          </a:stretch>
        </p:blipFill>
        <p:spPr bwMode="auto">
          <a:xfrm>
            <a:off x="1066800" y="5943600"/>
            <a:ext cx="1905000" cy="381000"/>
          </a:xfrm>
          <a:prstGeom prst="rect">
            <a:avLst/>
          </a:prstGeom>
          <a:noFill/>
        </p:spPr>
      </p:pic>
      <p:sp>
        <p:nvSpPr>
          <p:cNvPr id="5132" name="Text Box 12">
            <a:hlinkClick r:id="rId3" action="ppaction://hlinksldjump"/>
          </p:cNvPr>
          <p:cNvSpPr txBox="1">
            <a:spLocks noChangeArrowheads="1"/>
          </p:cNvSpPr>
          <p:nvPr/>
        </p:nvSpPr>
        <p:spPr bwMode="auto">
          <a:xfrm>
            <a:off x="1295400" y="5942013"/>
            <a:ext cx="1509713" cy="366712"/>
          </a:xfrm>
          <a:prstGeom prst="rect">
            <a:avLst/>
          </a:prstGeom>
          <a:noFill/>
          <a:ln w="9525">
            <a:noFill/>
            <a:miter lim="800000"/>
            <a:headEnd/>
            <a:tailEnd/>
          </a:ln>
          <a:effectLst/>
        </p:spPr>
        <p:txBody>
          <a:bodyPr wrap="none">
            <a:spAutoFit/>
          </a:bodyPr>
          <a:lstStyle/>
          <a:p>
            <a:r>
              <a:rPr lang="tr-TR" b="1">
                <a:solidFill>
                  <a:srgbClr val="800000"/>
                </a:solidFill>
                <a:latin typeface="TrSah Engebrechtre Expanded" pitchFamily="2" charset="0"/>
              </a:rPr>
              <a:t>Keşfe Başla</a:t>
            </a:r>
          </a:p>
        </p:txBody>
      </p:sp>
      <p:sp>
        <p:nvSpPr>
          <p:cNvPr id="5133" name="Text Box 13"/>
          <p:cNvSpPr txBox="1">
            <a:spLocks noChangeArrowheads="1"/>
          </p:cNvSpPr>
          <p:nvPr/>
        </p:nvSpPr>
        <p:spPr bwMode="auto">
          <a:xfrm>
            <a:off x="288925" y="1447800"/>
            <a:ext cx="3597275" cy="4179888"/>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Kendi bedeninizin içinde bir yolculuğa çıktığınızı düşünün. Bu yolculukta sizi büyük sürprizler bekleyecektir: </a:t>
            </a:r>
          </a:p>
          <a:p>
            <a:pPr>
              <a:spcBef>
                <a:spcPct val="20000"/>
              </a:spcBef>
              <a:spcAft>
                <a:spcPct val="20000"/>
              </a:spcAft>
            </a:pPr>
            <a:r>
              <a:rPr lang="tr-TR" sz="1300">
                <a:solidFill>
                  <a:srgbClr val="DDDDDD"/>
                </a:solidFill>
                <a:latin typeface="Futura Bk BT" pitchFamily="34" charset="0"/>
              </a:rPr>
              <a:t>Kalbinizin içinde bir jeneratör bulunduğunu, bu jeneratör devreden çıktığı anda yedek bir jeneratörün devreye girdiğini göreceksiniz. </a:t>
            </a:r>
          </a:p>
          <a:p>
            <a:pPr>
              <a:spcBef>
                <a:spcPct val="20000"/>
              </a:spcBef>
              <a:spcAft>
                <a:spcPct val="20000"/>
              </a:spcAft>
            </a:pPr>
            <a:r>
              <a:rPr lang="tr-TR" sz="1300">
                <a:solidFill>
                  <a:srgbClr val="DDDDDD"/>
                </a:solidFill>
                <a:latin typeface="Futura Bk BT" pitchFamily="34" charset="0"/>
              </a:rPr>
              <a:t>İnce bağırsağınızda bulunan hücrelerin, önlerinden geçen yüzlerce farklı madde arasından demir atomunu tanıyabildiklerine şahit olacaksınız. </a:t>
            </a:r>
          </a:p>
          <a:p>
            <a:pPr>
              <a:spcBef>
                <a:spcPct val="20000"/>
              </a:spcBef>
              <a:spcAft>
                <a:spcPct val="20000"/>
              </a:spcAft>
            </a:pPr>
            <a:r>
              <a:rPr lang="tr-TR" sz="1300">
                <a:solidFill>
                  <a:srgbClr val="DDDDDD"/>
                </a:solidFill>
                <a:latin typeface="Futura Bk BT" pitchFamily="34" charset="0"/>
              </a:rPr>
              <a:t>Baş bölgenizde bulunan hormonal bir bezde üretilen hormon molekülünün, uzun bir yolculuk sonucunda çok uzakta bulunan böbreğinize ulaştığını ve burada bulunan hücrelere ne yapmaları gerektiğini emrettiğini göreceksiniz. </a:t>
            </a:r>
          </a:p>
          <a:p>
            <a:pPr>
              <a:spcBef>
                <a:spcPct val="20000"/>
              </a:spcBef>
              <a:spcAft>
                <a:spcPct val="20000"/>
              </a:spcAft>
            </a:pPr>
            <a:r>
              <a:rPr lang="tr-TR" sz="1300">
                <a:solidFill>
                  <a:srgbClr val="DDDDDD"/>
                </a:solidFill>
                <a:latin typeface="Futura Bk BT" pitchFamily="34" charset="0"/>
              </a:rPr>
              <a:t>Bu yolculuğun son durağı sırlarla dolu olan DNA olacaktır. Şimdi bu sır dolu yolculuk için hazırlanın.</a:t>
            </a: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60" name="Text Box 4"/>
          <p:cNvSpPr txBox="1">
            <a:spLocks noChangeArrowheads="1"/>
          </p:cNvSpPr>
          <p:nvPr/>
        </p:nvSpPr>
        <p:spPr bwMode="auto">
          <a:xfrm>
            <a:off x="334963" y="1524000"/>
            <a:ext cx="8474075" cy="290513"/>
          </a:xfrm>
          <a:prstGeom prst="rect">
            <a:avLst/>
          </a:prstGeom>
          <a:noFill/>
          <a:ln w="9525">
            <a:noFill/>
            <a:miter lim="800000"/>
            <a:headEnd/>
            <a:tailEnd/>
          </a:ln>
          <a:effectLst/>
        </p:spPr>
        <p:txBody>
          <a:bodyPr>
            <a:spAutoFit/>
          </a:bodyPr>
          <a:lstStyle/>
          <a:p>
            <a:r>
              <a:rPr lang="tr-TR" sz="1300" b="1">
                <a:solidFill>
                  <a:srgbClr val="DDDDDD"/>
                </a:solidFill>
                <a:latin typeface="Futura Bk BT" pitchFamily="34" charset="0"/>
              </a:rPr>
              <a:t>Doğru cevap B seçeneği</a:t>
            </a:r>
          </a:p>
        </p:txBody>
      </p:sp>
      <p:pic>
        <p:nvPicPr>
          <p:cNvPr id="19462" name="Picture 6" descr="300px-Wound_sewed"/>
          <p:cNvPicPr>
            <a:picLocks noChangeAspect="1" noChangeArrowheads="1"/>
          </p:cNvPicPr>
          <p:nvPr/>
        </p:nvPicPr>
        <p:blipFill>
          <a:blip r:embed="rId3" cstate="print"/>
          <a:srcRect/>
          <a:stretch>
            <a:fillRect/>
          </a:stretch>
        </p:blipFill>
        <p:spPr bwMode="auto">
          <a:xfrm>
            <a:off x="952500" y="3048000"/>
            <a:ext cx="2857500" cy="2867025"/>
          </a:xfrm>
          <a:prstGeom prst="rect">
            <a:avLst/>
          </a:prstGeom>
          <a:noFill/>
          <a:ln w="9525">
            <a:solidFill>
              <a:schemeClr val="bg1"/>
            </a:solidFill>
            <a:miter lim="800000"/>
            <a:headEnd/>
            <a:tailEnd/>
          </a:ln>
        </p:spPr>
      </p:pic>
      <p:sp>
        <p:nvSpPr>
          <p:cNvPr id="19463" name="Text Box 7"/>
          <p:cNvSpPr txBox="1">
            <a:spLocks noChangeArrowheads="1"/>
          </p:cNvSpPr>
          <p:nvPr/>
        </p:nvSpPr>
        <p:spPr bwMode="auto">
          <a:xfrm>
            <a:off x="381000" y="1828800"/>
            <a:ext cx="8305800" cy="885825"/>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Fibroblast hücreleri deride meydana gelen yaraları onarma işleminde de görev alırlar. </a:t>
            </a:r>
          </a:p>
          <a:p>
            <a:r>
              <a:rPr lang="tr-TR" sz="1300">
                <a:solidFill>
                  <a:srgbClr val="DDDDDD"/>
                </a:solidFill>
                <a:latin typeface="Futura Bk BT" pitchFamily="34" charset="0"/>
              </a:rPr>
              <a:t>Yaradaki kanın pıhtılaşma işleminden sonra  bu bölgedeki fibroblast hücreleri pıhtının üstünü kapayarak yarayı geçici olarak alçıya alma görevini üstlenirler.</a:t>
            </a:r>
          </a:p>
          <a:p>
            <a:r>
              <a:rPr lang="tr-TR" sz="1300">
                <a:solidFill>
                  <a:srgbClr val="DDDDDD"/>
                </a:solidFill>
                <a:latin typeface="Futura Bk BT" pitchFamily="34" charset="0"/>
              </a:rPr>
              <a:t>Fibroblast hücrelerinin bu özelliği hayati bir öneme sahiptir. Aksi takdirde yaralar tam olarak iyileşemeyecekti.</a:t>
            </a:r>
          </a:p>
        </p:txBody>
      </p:sp>
      <p:pic>
        <p:nvPicPr>
          <p:cNvPr id="19464" name="Picture 8" descr="Untitled-1 copy"/>
          <p:cNvPicPr>
            <a:picLocks noChangeAspect="1" noChangeArrowheads="1"/>
          </p:cNvPicPr>
          <p:nvPr/>
        </p:nvPicPr>
        <p:blipFill>
          <a:blip r:embed="rId4" cstate="print"/>
          <a:srcRect/>
          <a:stretch>
            <a:fillRect/>
          </a:stretch>
        </p:blipFill>
        <p:spPr bwMode="auto">
          <a:xfrm>
            <a:off x="5257800" y="3048000"/>
            <a:ext cx="3124200" cy="2860675"/>
          </a:xfrm>
          <a:prstGeom prst="rect">
            <a:avLst/>
          </a:prstGeom>
          <a:noFill/>
        </p:spPr>
      </p:pic>
      <p:pic>
        <p:nvPicPr>
          <p:cNvPr id="19459" name="Picture 3" descr="buton geri">
            <a:hlinkClick r:id="rId5" action="ppaction://hlinksldjump" tooltip="Geri"/>
          </p:cNvPr>
          <p:cNvPicPr>
            <a:picLocks noChangeAspect="1" noChangeArrowheads="1"/>
          </p:cNvPicPr>
          <p:nvPr/>
        </p:nvPicPr>
        <p:blipFill>
          <a:blip r:embed="rId6" cstate="print"/>
          <a:srcRect/>
          <a:stretch>
            <a:fillRect/>
          </a:stretch>
        </p:blipFill>
        <p:spPr bwMode="auto">
          <a:xfrm>
            <a:off x="8458200" y="5943600"/>
            <a:ext cx="406400" cy="406400"/>
          </a:xfrm>
          <a:prstGeom prst="rect">
            <a:avLst/>
          </a:prstGeom>
          <a:noFill/>
        </p:spPr>
      </p:pic>
      <p:sp>
        <p:nvSpPr>
          <p:cNvPr id="19466" name="Rectangle 10"/>
          <p:cNvSpPr>
            <a:spLocks noChangeArrowheads="1"/>
          </p:cNvSpPr>
          <p:nvPr/>
        </p:nvSpPr>
        <p:spPr bwMode="auto">
          <a:xfrm>
            <a:off x="228600" y="866775"/>
            <a:ext cx="8610600" cy="304800"/>
          </a:xfrm>
          <a:prstGeom prst="rect">
            <a:avLst/>
          </a:prstGeom>
          <a:noFill/>
          <a:ln w="9525">
            <a:noFill/>
            <a:miter lim="800000"/>
            <a:headEnd/>
            <a:tailEnd/>
          </a:ln>
          <a:effectLst/>
        </p:spPr>
        <p:txBody>
          <a:bodyPr>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VÜCUDUMUZDAKİ DOĞAL ALÇI NE ZAMAN DONACAĞINI BİLİYOR</a:t>
            </a: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5" name="Picture 23"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8208" name="Picture 16" descr="X1000"/>
          <p:cNvPicPr>
            <a:picLocks noChangeAspect="1" noChangeArrowheads="1"/>
          </p:cNvPicPr>
          <p:nvPr/>
        </p:nvPicPr>
        <p:blipFill>
          <a:blip r:embed="rId3"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8209" name="Picture 17" descr="X10000"/>
          <p:cNvPicPr>
            <a:picLocks noChangeAspect="1" noChangeArrowheads="1"/>
          </p:cNvPicPr>
          <p:nvPr/>
        </p:nvPicPr>
        <p:blipFill>
          <a:blip r:embed="rId4"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8202" name="Picture 10"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8203" name="Text Box 11"/>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KAN HÜCRELERİ</a:t>
            </a:r>
          </a:p>
        </p:txBody>
      </p:sp>
      <p:pic>
        <p:nvPicPr>
          <p:cNvPr id="8238" name="Picture 46" descr="home">
            <a:hlinkClick r:id="rId6" action="ppaction://hlinksldjump" tooltip="Ana sayfa"/>
          </p:cNvPr>
          <p:cNvPicPr>
            <a:picLocks noChangeAspect="1" noChangeArrowheads="1"/>
          </p:cNvPicPr>
          <p:nvPr/>
        </p:nvPicPr>
        <p:blipFill>
          <a:blip r:embed="rId7" cstate="print"/>
          <a:srcRect/>
          <a:stretch>
            <a:fillRect/>
          </a:stretch>
        </p:blipFill>
        <p:spPr bwMode="auto">
          <a:xfrm>
            <a:off x="8610600" y="228600"/>
            <a:ext cx="457200" cy="457200"/>
          </a:xfrm>
          <a:prstGeom prst="rect">
            <a:avLst/>
          </a:prstGeom>
          <a:noFill/>
        </p:spPr>
      </p:pic>
      <p:sp>
        <p:nvSpPr>
          <p:cNvPr id="8241" name="Text Box 49"/>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8243" name="Text Box 51"/>
          <p:cNvSpPr txBox="1">
            <a:spLocks noChangeArrowheads="1"/>
          </p:cNvSpPr>
          <p:nvPr/>
        </p:nvSpPr>
        <p:spPr bwMode="auto">
          <a:xfrm>
            <a:off x="288925" y="1447800"/>
            <a:ext cx="3597275" cy="4616450"/>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Kan hücreleri hayati görevler üslenmiş çok özel hücrelerdir. Burada görülen 2 tip kan hücresi var; kırmızı kan hücreleri (eritrositler) ve beyaz kan hücreleri (lökositler). Yandaki resme bakarak küçük, pürüzsüz, düz kırmızı kan hücreleriyle oldukça büyük, pürüzlü, yuvarlak beyaz kan hücrelerini karşılaştırabilirsiniz.</a:t>
            </a:r>
          </a:p>
          <a:p>
            <a:pPr>
              <a:spcBef>
                <a:spcPct val="20000"/>
              </a:spcBef>
              <a:spcAft>
                <a:spcPct val="20000"/>
              </a:spcAft>
            </a:pPr>
            <a:r>
              <a:rPr lang="tr-TR" sz="1300">
                <a:solidFill>
                  <a:srgbClr val="DDDDDD"/>
                </a:solidFill>
                <a:latin typeface="Futura Bk BT" pitchFamily="34" charset="0"/>
              </a:rPr>
              <a:t>Kırmızı kan hücrelerimiz sadece 120 gün yaşarlar. Oksijen ve karbondioksitin kan damarları yoluyla hücrelere götürülmesi ve hücrelerden alınmasını sağlarlar. Çoğu hücrenin aksine çekirdek ya da DNA’ları yoktur. Bunun yerine oksijen ve karbondioksiti bağlayan bir molekül olan hemoglobin içerirler.</a:t>
            </a:r>
          </a:p>
          <a:p>
            <a:pPr>
              <a:spcBef>
                <a:spcPct val="20000"/>
              </a:spcBef>
              <a:spcAft>
                <a:spcPct val="20000"/>
              </a:spcAft>
            </a:pPr>
            <a:r>
              <a:rPr lang="tr-TR" sz="1300">
                <a:solidFill>
                  <a:srgbClr val="DDDDDD"/>
                </a:solidFill>
                <a:latin typeface="Futura Bk BT" pitchFamily="34" charset="0"/>
              </a:rPr>
              <a:t>Beyaz kan hücrelerimiz bağışıklık sistemimizin bir parçası olarak hastalıklarla savaşırlar. Beyaz kan hücreleri, virüs ve bakteri gibi istilacı mikroorganizmaları yok etmek için kılcal damarlardan geçerek dokulara ulaşırlar. Burada sol alt köşede kan damarı duvarını görüyorsunuz.</a:t>
            </a:r>
          </a:p>
        </p:txBody>
      </p:sp>
      <p:sp>
        <p:nvSpPr>
          <p:cNvPr id="8245" name="Text Box 53"/>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8250" name="Text Box 58"/>
          <p:cNvSpPr txBox="1">
            <a:spLocks noChangeArrowheads="1"/>
          </p:cNvSpPr>
          <p:nvPr/>
        </p:nvSpPr>
        <p:spPr bwMode="auto">
          <a:xfrm>
            <a:off x="4175125" y="6078538"/>
            <a:ext cx="4283075" cy="519112"/>
          </a:xfrm>
          <a:prstGeom prst="rect">
            <a:avLst/>
          </a:prstGeom>
          <a:noFill/>
          <a:ln w="9525">
            <a:noFill/>
            <a:miter lim="800000"/>
            <a:headEnd/>
            <a:tailEnd/>
          </a:ln>
          <a:effectLst/>
        </p:spPr>
        <p:txBody>
          <a:bodyPr>
            <a:spAutoFit/>
          </a:bodyPr>
          <a:lstStyle/>
          <a:p>
            <a:r>
              <a:rPr lang="tr-TR" sz="1000">
                <a:solidFill>
                  <a:schemeClr val="bg1"/>
                </a:solidFill>
                <a:latin typeface="Tahoma" pitchFamily="34" charset="0"/>
              </a:rPr>
              <a:t>Kanın pıhtılaşması için vücudumuzdaki kaç kimyasal madde kullanılır?</a:t>
            </a:r>
          </a:p>
          <a:p>
            <a:r>
              <a:rPr lang="tr-TR" sz="1000">
                <a:solidFill>
                  <a:schemeClr val="bg1"/>
                </a:solidFill>
              </a:rPr>
              <a:t>A)  1                 B)  10	C)  15	D)  20</a:t>
            </a:r>
            <a:r>
              <a:rPr lang="tr-TR"/>
              <a:t> </a:t>
            </a:r>
          </a:p>
        </p:txBody>
      </p:sp>
      <p:pic>
        <p:nvPicPr>
          <p:cNvPr id="8210" name="Picture 18" descr="buton ileri">
            <a:hlinkClick r:id="rId8" action="ppaction://hlinksldjump" tooltip="ileri"/>
          </p:cNvPr>
          <p:cNvPicPr>
            <a:picLocks noChangeAspect="1" noChangeArrowheads="1"/>
          </p:cNvPicPr>
          <p:nvPr/>
        </p:nvPicPr>
        <p:blipFill>
          <a:blip r:embed="rId9" cstate="print"/>
          <a:srcRect/>
          <a:stretch>
            <a:fillRect/>
          </a:stretch>
        </p:blipFill>
        <p:spPr bwMode="auto">
          <a:xfrm>
            <a:off x="8534400" y="6172200"/>
            <a:ext cx="381000" cy="381000"/>
          </a:xfrm>
          <a:prstGeom prst="rect">
            <a:avLst/>
          </a:prstGeom>
          <a:noFill/>
        </p:spPr>
      </p:pic>
      <p:pic>
        <p:nvPicPr>
          <p:cNvPr id="8244" name="Picture 52" descr="daha fazla bilgi">
            <a:hlinkClick r:id="rId10" action="ppaction://hlinksldjump" tooltip="Daha fazla bilgi almak için tıklayınız"/>
          </p:cNvPr>
          <p:cNvPicPr>
            <a:picLocks noChangeAspect="1" noChangeArrowheads="1"/>
          </p:cNvPicPr>
          <p:nvPr/>
        </p:nvPicPr>
        <p:blipFill>
          <a:blip r:embed="rId11" cstate="print"/>
          <a:srcRect/>
          <a:stretch>
            <a:fillRect/>
          </a:stretch>
        </p:blipFill>
        <p:spPr bwMode="auto">
          <a:xfrm>
            <a:off x="3543300" y="6056313"/>
            <a:ext cx="304800" cy="304800"/>
          </a:xfrm>
          <a:prstGeom prst="rect">
            <a:avLst/>
          </a:prstGeom>
          <a:noFill/>
          <a:ln w="9525">
            <a:noFill/>
            <a:miter lim="800000"/>
            <a:headEnd/>
            <a:tailEnd/>
          </a:ln>
        </p:spPr>
      </p:pic>
      <p:pic>
        <p:nvPicPr>
          <p:cNvPr id="8251" name="Picture 59" descr="buttonD">
            <a:hlinkClick r:id="rId12" action="ppaction://hlinksldjump"/>
          </p:cNvPr>
          <p:cNvPicPr>
            <a:picLocks noChangeAspect="1" noChangeArrowheads="1"/>
          </p:cNvPicPr>
          <p:nvPr/>
        </p:nvPicPr>
        <p:blipFill>
          <a:blip r:embed="rId13" cstate="print"/>
          <a:srcRect/>
          <a:stretch>
            <a:fillRect/>
          </a:stretch>
        </p:blipFill>
        <p:spPr bwMode="auto">
          <a:xfrm>
            <a:off x="6862763" y="6297613"/>
            <a:ext cx="306387" cy="306387"/>
          </a:xfrm>
          <a:prstGeom prst="rect">
            <a:avLst/>
          </a:prstGeom>
          <a:noFill/>
          <a:ln w="9525">
            <a:noFill/>
            <a:miter lim="800000"/>
            <a:headEnd/>
            <a:tailEnd/>
          </a:ln>
        </p:spPr>
      </p:pic>
      <p:pic>
        <p:nvPicPr>
          <p:cNvPr id="8252" name="Picture 60" descr="buttonC">
            <a:hlinkClick r:id="rId14" action="ppaction://hlinksldjump"/>
          </p:cNvPr>
          <p:cNvPicPr>
            <a:picLocks noChangeAspect="1" noChangeArrowheads="1"/>
          </p:cNvPicPr>
          <p:nvPr/>
        </p:nvPicPr>
        <p:blipFill>
          <a:blip r:embed="rId15" cstate="print"/>
          <a:srcRect/>
          <a:stretch>
            <a:fillRect/>
          </a:stretch>
        </p:blipFill>
        <p:spPr bwMode="auto">
          <a:xfrm>
            <a:off x="5943600" y="6297613"/>
            <a:ext cx="306388" cy="306387"/>
          </a:xfrm>
          <a:prstGeom prst="rect">
            <a:avLst/>
          </a:prstGeom>
          <a:noFill/>
        </p:spPr>
      </p:pic>
      <p:pic>
        <p:nvPicPr>
          <p:cNvPr id="8253" name="Picture 61" descr="buttonA">
            <a:hlinkClick r:id="rId14" action="ppaction://hlinksldjump"/>
          </p:cNvPr>
          <p:cNvPicPr>
            <a:picLocks noChangeAspect="1" noChangeArrowheads="1"/>
          </p:cNvPicPr>
          <p:nvPr/>
        </p:nvPicPr>
        <p:blipFill>
          <a:blip r:embed="rId16" cstate="print"/>
          <a:srcRect/>
          <a:stretch>
            <a:fillRect/>
          </a:stretch>
        </p:blipFill>
        <p:spPr bwMode="auto">
          <a:xfrm>
            <a:off x="4130675" y="6297613"/>
            <a:ext cx="304800" cy="304800"/>
          </a:xfrm>
          <a:prstGeom prst="rect">
            <a:avLst/>
          </a:prstGeom>
          <a:noFill/>
          <a:ln w="9525">
            <a:noFill/>
            <a:miter lim="800000"/>
            <a:headEnd/>
            <a:tailEnd/>
          </a:ln>
        </p:spPr>
      </p:pic>
      <p:pic>
        <p:nvPicPr>
          <p:cNvPr id="8254" name="Picture 62" descr="buttonB">
            <a:hlinkClick r:id="rId14" action="ppaction://hlinksldjump"/>
          </p:cNvPr>
          <p:cNvPicPr>
            <a:picLocks noChangeAspect="1" noChangeArrowheads="1"/>
          </p:cNvPicPr>
          <p:nvPr/>
        </p:nvPicPr>
        <p:blipFill>
          <a:blip r:embed="rId17" cstate="print"/>
          <a:srcRect/>
          <a:stretch>
            <a:fillRect/>
          </a:stretch>
        </p:blipFill>
        <p:spPr bwMode="auto">
          <a:xfrm>
            <a:off x="5033963" y="6297613"/>
            <a:ext cx="306387" cy="306387"/>
          </a:xfrm>
          <a:prstGeom prst="rect">
            <a:avLst/>
          </a:prstGeom>
          <a:noFill/>
          <a:ln w="9525">
            <a:noFill/>
            <a:miter lim="800000"/>
            <a:headEnd/>
            <a:tailEnd/>
          </a:ln>
        </p:spPr>
      </p:pic>
      <p:pic>
        <p:nvPicPr>
          <p:cNvPr id="8225" name="Picture 33" descr="ok"/>
          <p:cNvPicPr>
            <a:picLocks noChangeAspect="1" noChangeArrowheads="1"/>
          </p:cNvPicPr>
          <p:nvPr/>
        </p:nvPicPr>
        <p:blipFill>
          <a:blip r:embed="rId18" cstate="print"/>
          <a:srcRect/>
          <a:stretch>
            <a:fillRect/>
          </a:stretch>
        </p:blipFill>
        <p:spPr bwMode="auto">
          <a:xfrm>
            <a:off x="5749925" y="5667375"/>
            <a:ext cx="76200" cy="68263"/>
          </a:xfrm>
          <a:prstGeom prst="rect">
            <a:avLst/>
          </a:prstGeom>
          <a:noFill/>
          <a:ln w="9525">
            <a:noFill/>
            <a:miter lim="800000"/>
            <a:headEnd/>
            <a:tailEnd/>
          </a:ln>
        </p:spPr>
      </p:pic>
      <p:sp>
        <p:nvSpPr>
          <p:cNvPr id="8226" name="Rectangle 34">
            <a:hlinkClick r:id="rId19"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27" name="Rectangle 35">
            <a:hlinkClick r:id="rId20"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29" name="Rectangle 37">
            <a:hlinkClick r:id="rId8"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0" name="Rectangle 38">
            <a:hlinkClick r:id="rId21"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1" name="Rectangle 39">
            <a:hlinkClick r:id="rId22"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2" name="Rectangle 40">
            <a:hlinkClick r:id="rId23"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3" name="Rectangle 41">
            <a:hlinkClick r:id="rId24"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4" name="Rectangle 42">
            <a:hlinkClick r:id="rId25"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8235" name="Rectangle 43">
            <a:hlinkClick r:id="rId26"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8209"/>
                                        </p:tgtEl>
                                        <p:attrNameLst>
                                          <p:attrName>style.visibility</p:attrName>
                                        </p:attrNameLst>
                                      </p:cBhvr>
                                      <p:to>
                                        <p:strVal val="visible"/>
                                      </p:to>
                                    </p:set>
                                    <p:anim calcmode="lin" valueType="num">
                                      <p:cBhvr>
                                        <p:cTn id="7" dur="500" fill="hold"/>
                                        <p:tgtEl>
                                          <p:spTgt spid="8209"/>
                                        </p:tgtEl>
                                        <p:attrNameLst>
                                          <p:attrName>ppt_w</p:attrName>
                                        </p:attrNameLst>
                                      </p:cBhvr>
                                      <p:tavLst>
                                        <p:tav tm="0">
                                          <p:val>
                                            <p:fltVal val="0"/>
                                          </p:val>
                                        </p:tav>
                                        <p:tav tm="100000">
                                          <p:val>
                                            <p:strVal val="#ppt_w"/>
                                          </p:val>
                                        </p:tav>
                                      </p:tavLst>
                                    </p:anim>
                                    <p:anim calcmode="lin" valueType="num">
                                      <p:cBhvr>
                                        <p:cTn id="8" dur="500" fill="hold"/>
                                        <p:tgtEl>
                                          <p:spTgt spid="82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6" name="Text Box 4"/>
          <p:cNvSpPr txBox="1">
            <a:spLocks noChangeArrowheads="1"/>
          </p:cNvSpPr>
          <p:nvPr/>
        </p:nvSpPr>
        <p:spPr bwMode="auto">
          <a:xfrm>
            <a:off x="1782763" y="2682875"/>
            <a:ext cx="5565775" cy="1431925"/>
          </a:xfrm>
          <a:prstGeom prst="rect">
            <a:avLst/>
          </a:prstGeom>
          <a:noFill/>
          <a:ln w="9525">
            <a:noFill/>
            <a:miter lim="800000"/>
            <a:headEnd/>
            <a:tailEnd/>
          </a:ln>
          <a:effectLst/>
        </p:spPr>
        <p:txBody>
          <a:bodyPr wrap="none">
            <a:spAutoFit/>
          </a:bodyPr>
          <a:lstStyle/>
          <a:p>
            <a:pPr algn="ctr"/>
            <a:r>
              <a:rPr lang="tr-TR" sz="4400" b="1">
                <a:solidFill>
                  <a:srgbClr val="FFCC00"/>
                </a:solidFill>
                <a:latin typeface="Futura Bk BT" pitchFamily="34" charset="0"/>
              </a:rPr>
              <a:t>Üzgünüz!</a:t>
            </a:r>
          </a:p>
          <a:p>
            <a:pPr algn="ctr"/>
            <a:r>
              <a:rPr lang="tr-TR" sz="4400">
                <a:solidFill>
                  <a:srgbClr val="FFCC00"/>
                </a:solidFill>
                <a:latin typeface="Futura Bk BT" pitchFamily="34" charset="0"/>
              </a:rPr>
              <a:t> yanlı</a:t>
            </a:r>
            <a:r>
              <a:rPr lang="tr-TR" sz="4000">
                <a:solidFill>
                  <a:srgbClr val="FFCC00"/>
                </a:solidFill>
                <a:latin typeface="Futura Bk BT" pitchFamily="34" charset="0"/>
              </a:rPr>
              <a:t>ş</a:t>
            </a:r>
            <a:r>
              <a:rPr lang="tr-TR" sz="4400">
                <a:solidFill>
                  <a:srgbClr val="FFCC00"/>
                </a:solidFill>
                <a:latin typeface="Futura Bk BT" pitchFamily="34" charset="0"/>
              </a:rPr>
              <a:t> cevap verdiniz.</a:t>
            </a:r>
          </a:p>
        </p:txBody>
      </p:sp>
      <p:sp>
        <p:nvSpPr>
          <p:cNvPr id="28677" name="Text Box 5"/>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pic>
        <p:nvPicPr>
          <p:cNvPr id="28675" name="Picture 3"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9706" name="Picture 10" descr="01"/>
          <p:cNvPicPr>
            <a:picLocks noChangeAspect="1" noChangeArrowheads="1"/>
          </p:cNvPicPr>
          <p:nvPr/>
        </p:nvPicPr>
        <p:blipFill>
          <a:blip r:embed="rId3" cstate="print"/>
          <a:srcRect/>
          <a:stretch>
            <a:fillRect/>
          </a:stretch>
        </p:blipFill>
        <p:spPr bwMode="auto">
          <a:xfrm>
            <a:off x="381000" y="1828800"/>
            <a:ext cx="1981200" cy="1778000"/>
          </a:xfrm>
          <a:prstGeom prst="rect">
            <a:avLst/>
          </a:prstGeom>
          <a:noFill/>
        </p:spPr>
      </p:pic>
      <p:pic>
        <p:nvPicPr>
          <p:cNvPr id="29705" name="Picture 9" descr="02"/>
          <p:cNvPicPr>
            <a:picLocks noChangeAspect="1" noChangeArrowheads="1"/>
          </p:cNvPicPr>
          <p:nvPr/>
        </p:nvPicPr>
        <p:blipFill>
          <a:blip r:embed="rId4" cstate="print"/>
          <a:srcRect/>
          <a:stretch>
            <a:fillRect/>
          </a:stretch>
        </p:blipFill>
        <p:spPr bwMode="auto">
          <a:xfrm>
            <a:off x="381000" y="1828800"/>
            <a:ext cx="1981200" cy="1778000"/>
          </a:xfrm>
          <a:prstGeom prst="rect">
            <a:avLst/>
          </a:prstGeom>
          <a:noFill/>
        </p:spPr>
      </p:pic>
      <p:pic>
        <p:nvPicPr>
          <p:cNvPr id="29704" name="Picture 8" descr="03"/>
          <p:cNvPicPr>
            <a:picLocks noChangeAspect="1" noChangeArrowheads="1"/>
          </p:cNvPicPr>
          <p:nvPr/>
        </p:nvPicPr>
        <p:blipFill>
          <a:blip r:embed="rId5" cstate="print"/>
          <a:srcRect/>
          <a:stretch>
            <a:fillRect/>
          </a:stretch>
        </p:blipFill>
        <p:spPr bwMode="auto">
          <a:xfrm>
            <a:off x="381000" y="1828800"/>
            <a:ext cx="1981200" cy="1778000"/>
          </a:xfrm>
          <a:prstGeom prst="rect">
            <a:avLst/>
          </a:prstGeom>
          <a:noFill/>
        </p:spPr>
      </p:pic>
      <p:sp>
        <p:nvSpPr>
          <p:cNvPr id="29707" name="Text Box 11"/>
          <p:cNvSpPr txBox="1">
            <a:spLocks noChangeArrowheads="1"/>
          </p:cNvSpPr>
          <p:nvPr/>
        </p:nvSpPr>
        <p:spPr bwMode="auto">
          <a:xfrm>
            <a:off x="381000" y="914400"/>
            <a:ext cx="8458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EN KÜÇÜK BİR HATAYA BİLE YER OLMAYAN SİSTEM: KANIN PIHTILAŞMASI</a:t>
            </a:r>
          </a:p>
        </p:txBody>
      </p:sp>
      <p:sp>
        <p:nvSpPr>
          <p:cNvPr id="29710" name="Text Box 14"/>
          <p:cNvSpPr txBox="1">
            <a:spLocks noChangeArrowheads="1"/>
          </p:cNvSpPr>
          <p:nvPr/>
        </p:nvSpPr>
        <p:spPr bwMode="auto">
          <a:xfrm>
            <a:off x="2424113" y="1752600"/>
            <a:ext cx="6338887" cy="2076450"/>
          </a:xfrm>
          <a:prstGeom prst="rect">
            <a:avLst/>
          </a:prstGeom>
          <a:noFill/>
          <a:ln w="9525">
            <a:noFill/>
            <a:miter lim="800000"/>
            <a:headEnd/>
            <a:tailEnd/>
          </a:ln>
          <a:effectLst/>
        </p:spPr>
        <p:txBody>
          <a:bodyPr>
            <a:spAutoFit/>
          </a:bodyPr>
          <a:lstStyle/>
          <a:p>
            <a:pPr>
              <a:spcBef>
                <a:spcPct val="5000"/>
              </a:spcBef>
              <a:spcAft>
                <a:spcPct val="5000"/>
              </a:spcAft>
            </a:pPr>
            <a:r>
              <a:rPr lang="tr-TR" sz="1300">
                <a:solidFill>
                  <a:srgbClr val="DDDDDD"/>
                </a:solidFill>
                <a:latin typeface="Futura Bk BT" pitchFamily="34" charset="0"/>
              </a:rPr>
              <a:t>Eğer bir yerimizde bir kanama söz konusu ise, ölmememiz için pıhtının hemen meydana gelmesi gerekir. Ayrıca, pıhtının yaranın üzerinde boylu boyunca oluşması ve en önemlisi de sadece yaranın üzerinde kalması da gereklidir. Yoksa canlının tüm kanı pıhtılaşarak sertleşecek ve onu öldürecektir. Bu nedenle kanın pıhtılaşması sıkı bir denetim altında tutulmalı ve pıhtı doğru zamanda doğru yerde oluşmalıdır. Eğer bu mükemmel işleyen sistemde en ufak bir aksaklık olsaydı ne olurdu? Mesela yara olmadığı halde kanda pıhtılaşma olsaydı? Ya da yaranın etrafında oluşan pıhtı, yerinden rahatlıkla ayrılsaydı? Bu soruların tek bir cevabı vardır: Böyle bir durumda kalp, akciğer veya beyin gibi hayati organlara giden yollar pıhtı tıkaçlarıyla tıkanırdı. Bu durumda ölüm kaçınılmaz olurdu. </a:t>
            </a:r>
          </a:p>
        </p:txBody>
      </p:sp>
      <p:sp>
        <p:nvSpPr>
          <p:cNvPr id="29711" name="Text Box 15"/>
          <p:cNvSpPr txBox="1">
            <a:spLocks noChangeArrowheads="1"/>
          </p:cNvSpPr>
          <p:nvPr/>
        </p:nvSpPr>
        <p:spPr bwMode="auto">
          <a:xfrm>
            <a:off x="2362200" y="3810000"/>
            <a:ext cx="6400800" cy="2641600"/>
          </a:xfrm>
          <a:prstGeom prst="rect">
            <a:avLst/>
          </a:prstGeom>
          <a:noFill/>
          <a:ln w="9525">
            <a:noFill/>
            <a:miter lim="800000"/>
            <a:headEnd/>
            <a:tailEnd/>
          </a:ln>
          <a:effectLst/>
        </p:spPr>
        <p:txBody>
          <a:bodyPr>
            <a:spAutoFit/>
          </a:bodyPr>
          <a:lstStyle/>
          <a:p>
            <a:pPr>
              <a:lnSpc>
                <a:spcPct val="90000"/>
              </a:lnSpc>
              <a:spcBef>
                <a:spcPct val="5000"/>
              </a:spcBef>
              <a:spcAft>
                <a:spcPct val="5000"/>
              </a:spcAft>
            </a:pPr>
            <a:r>
              <a:rPr lang="tr-TR" sz="1300">
                <a:solidFill>
                  <a:srgbClr val="DDDDDD"/>
                </a:solidFill>
                <a:latin typeface="Futura Bk BT" pitchFamily="34" charset="0"/>
              </a:rPr>
              <a:t>Ancak hastalık durumları dışında böyle bir şey olmaz ve her insan sağlıklı bir biçimde yaşamını sürdürür.</a:t>
            </a:r>
          </a:p>
          <a:p>
            <a:pPr>
              <a:lnSpc>
                <a:spcPct val="90000"/>
              </a:lnSpc>
              <a:spcBef>
                <a:spcPct val="5000"/>
              </a:spcBef>
              <a:spcAft>
                <a:spcPct val="5000"/>
              </a:spcAft>
            </a:pPr>
            <a:r>
              <a:rPr lang="tr-TR" sz="1300">
                <a:solidFill>
                  <a:srgbClr val="DDDDDD"/>
                </a:solidFill>
                <a:latin typeface="Futura Bk BT" pitchFamily="34" charset="0"/>
              </a:rPr>
              <a:t>Bir kan pıhtısının oluşması, pıhtının sınırlarının belirlenmesi, oluşan pıhtının güçlendirilmesi veya ortadan kaldırılması, bir parçanın diğer bir parçayı harekete geçirmesi şeklinde ortaya çıkan bir olaylar zinciri neticesi gerçekleşir. </a:t>
            </a:r>
          </a:p>
          <a:p>
            <a:pPr>
              <a:lnSpc>
                <a:spcPct val="90000"/>
              </a:lnSpc>
              <a:spcBef>
                <a:spcPct val="5000"/>
              </a:spcBef>
              <a:spcAft>
                <a:spcPct val="5000"/>
              </a:spcAft>
            </a:pPr>
            <a:r>
              <a:rPr lang="tr-TR" sz="1300" b="1" i="1">
                <a:solidFill>
                  <a:srgbClr val="DDDDDD"/>
                </a:solidFill>
                <a:latin typeface="Futura Bk BT" pitchFamily="34" charset="0"/>
              </a:rPr>
              <a:t>Pıhtının oluşması için 20 kadar kimyasal maddenin</a:t>
            </a:r>
            <a:r>
              <a:rPr lang="tr-TR" sz="1300">
                <a:solidFill>
                  <a:srgbClr val="DDDDDD"/>
                </a:solidFill>
                <a:latin typeface="Futura Bk BT" pitchFamily="34" charset="0"/>
              </a:rPr>
              <a:t> birbiri ardınca belli bir sırayla belirli miktarlarda  devreye girmeleri gereklidir. Daha ilk bakışta olayın ne kadar karmaşık olduğu görülebilir. Yanda bu maddelerden sadece birinin, trombinin molekül yapısını görebilirsiniz. şekildeki her bir renk bir çeşit atomu gösteriyor. Sağlıklı bir pıhtılaşma olması trombinin böyle olması şartına bağlı. Sözgelimi mavi renkle gösterilen atomların sayısı daha az olsalardı ya da daha farklı şekilde dizilmiş olsalardı ya kanamadan  ya da damar tıkanmasına bağlı felçlerden ölürdük. Görüldüğü gibi vücudumuzda en küçük ayrıntıya varana dek kusursuz bir biçimde çalışan bir sistem varedilmiştir.</a:t>
            </a:r>
          </a:p>
        </p:txBody>
      </p:sp>
      <p:pic>
        <p:nvPicPr>
          <p:cNvPr id="29713" name="Picture 17" descr="Trombin - a blod coagulation enzyme; ; ; ; ; ; science biochemistry"/>
          <p:cNvPicPr>
            <a:picLocks noChangeAspect="1" noChangeArrowheads="1"/>
          </p:cNvPicPr>
          <p:nvPr/>
        </p:nvPicPr>
        <p:blipFill>
          <a:blip r:embed="rId6" cstate="print"/>
          <a:srcRect/>
          <a:stretch>
            <a:fillRect/>
          </a:stretch>
        </p:blipFill>
        <p:spPr bwMode="auto">
          <a:xfrm>
            <a:off x="381000" y="3759200"/>
            <a:ext cx="1981200" cy="1651000"/>
          </a:xfrm>
          <a:prstGeom prst="rect">
            <a:avLst/>
          </a:prstGeom>
          <a:noFill/>
        </p:spPr>
      </p:pic>
      <p:sp>
        <p:nvSpPr>
          <p:cNvPr id="29714" name="Text Box 18"/>
          <p:cNvSpPr txBox="1">
            <a:spLocks noChangeArrowheads="1"/>
          </p:cNvSpPr>
          <p:nvPr/>
        </p:nvSpPr>
        <p:spPr bwMode="auto">
          <a:xfrm>
            <a:off x="381000" y="5283200"/>
            <a:ext cx="1981200" cy="304800"/>
          </a:xfrm>
          <a:prstGeom prst="rect">
            <a:avLst/>
          </a:prstGeom>
          <a:solidFill>
            <a:schemeClr val="tx1"/>
          </a:solidFill>
          <a:ln w="9525" algn="ctr">
            <a:noFill/>
            <a:miter lim="800000"/>
            <a:headEnd/>
            <a:tailEnd/>
          </a:ln>
          <a:effectLst/>
        </p:spPr>
        <p:txBody>
          <a:bodyPr>
            <a:spAutoFit/>
          </a:bodyPr>
          <a:lstStyle/>
          <a:p>
            <a:pPr algn="ctr"/>
            <a:r>
              <a:rPr lang="tr-TR" sz="1400">
                <a:solidFill>
                  <a:schemeClr val="bg1"/>
                </a:solidFill>
              </a:rPr>
              <a:t>Trombin molekülü</a:t>
            </a:r>
          </a:p>
        </p:txBody>
      </p:sp>
      <p:sp>
        <p:nvSpPr>
          <p:cNvPr id="29716" name="Text Box 20"/>
          <p:cNvSpPr txBox="1">
            <a:spLocks noChangeArrowheads="1"/>
          </p:cNvSpPr>
          <p:nvPr/>
        </p:nvSpPr>
        <p:spPr bwMode="auto">
          <a:xfrm>
            <a:off x="334963" y="1524000"/>
            <a:ext cx="8474075" cy="290513"/>
          </a:xfrm>
          <a:prstGeom prst="rect">
            <a:avLst/>
          </a:prstGeom>
          <a:noFill/>
          <a:ln w="9525">
            <a:noFill/>
            <a:miter lim="800000"/>
            <a:headEnd/>
            <a:tailEnd/>
          </a:ln>
          <a:effectLst/>
        </p:spPr>
        <p:txBody>
          <a:bodyPr>
            <a:spAutoFit/>
          </a:bodyPr>
          <a:lstStyle/>
          <a:p>
            <a:r>
              <a:rPr lang="tr-TR" sz="1300" b="1">
                <a:solidFill>
                  <a:srgbClr val="DDDDDD"/>
                </a:solidFill>
                <a:latin typeface="Futura Bk BT" pitchFamily="34" charset="0"/>
              </a:rPr>
              <a:t>Doğru cevap D seçeneği</a:t>
            </a:r>
          </a:p>
        </p:txBody>
      </p:sp>
      <p:pic>
        <p:nvPicPr>
          <p:cNvPr id="29717" name="Picture 21" descr="pıhtı-mekanizması"/>
          <p:cNvPicPr>
            <a:picLocks noChangeAspect="1" noChangeArrowheads="1"/>
          </p:cNvPicPr>
          <p:nvPr/>
        </p:nvPicPr>
        <p:blipFill>
          <a:blip r:embed="rId7" cstate="print"/>
          <a:srcRect/>
          <a:stretch>
            <a:fillRect/>
          </a:stretch>
        </p:blipFill>
        <p:spPr bwMode="auto">
          <a:xfrm>
            <a:off x="4394200" y="7010400"/>
            <a:ext cx="4749800" cy="6742113"/>
          </a:xfrm>
          <a:prstGeom prst="rect">
            <a:avLst/>
          </a:prstGeom>
          <a:noFill/>
          <a:ln w="76200">
            <a:solidFill>
              <a:schemeClr val="tx1"/>
            </a:solidFill>
            <a:miter lim="800000"/>
            <a:headEnd/>
            <a:tailEnd/>
          </a:ln>
        </p:spPr>
      </p:pic>
      <p:sp>
        <p:nvSpPr>
          <p:cNvPr id="29719" name="Text Box 23"/>
          <p:cNvSpPr txBox="1">
            <a:spLocks noChangeArrowheads="1"/>
          </p:cNvSpPr>
          <p:nvPr/>
        </p:nvSpPr>
        <p:spPr bwMode="auto">
          <a:xfrm>
            <a:off x="304800" y="5637213"/>
            <a:ext cx="1997075" cy="687387"/>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Kanın pıhtılaşma şemasını görmek için yukarı okuna tıklayın</a:t>
            </a:r>
          </a:p>
        </p:txBody>
      </p:sp>
      <p:pic>
        <p:nvPicPr>
          <p:cNvPr id="29720" name="Picture 24" descr="nav_up_red"/>
          <p:cNvPicPr>
            <a:picLocks noChangeAspect="1" noChangeArrowheads="1"/>
          </p:cNvPicPr>
          <p:nvPr/>
        </p:nvPicPr>
        <p:blipFill>
          <a:blip r:embed="rId8" cstate="print"/>
          <a:srcRect/>
          <a:stretch>
            <a:fillRect/>
          </a:stretch>
        </p:blipFill>
        <p:spPr bwMode="auto">
          <a:xfrm>
            <a:off x="2057400" y="5638800"/>
            <a:ext cx="304800" cy="304800"/>
          </a:xfrm>
          <a:prstGeom prst="rect">
            <a:avLst/>
          </a:prstGeom>
          <a:noFill/>
        </p:spPr>
      </p:pic>
      <p:pic>
        <p:nvPicPr>
          <p:cNvPr id="29722" name="Picture 26" descr="nav_down_red"/>
          <p:cNvPicPr>
            <a:picLocks noChangeAspect="1" noChangeArrowheads="1"/>
          </p:cNvPicPr>
          <p:nvPr/>
        </p:nvPicPr>
        <p:blipFill>
          <a:blip r:embed="rId9" cstate="print"/>
          <a:srcRect/>
          <a:stretch>
            <a:fillRect/>
          </a:stretch>
        </p:blipFill>
        <p:spPr bwMode="auto">
          <a:xfrm>
            <a:off x="2057400" y="6019800"/>
            <a:ext cx="306388" cy="306388"/>
          </a:xfrm>
          <a:prstGeom prst="rect">
            <a:avLst/>
          </a:prstGeom>
          <a:noFill/>
        </p:spPr>
      </p:pic>
      <p:pic>
        <p:nvPicPr>
          <p:cNvPr id="29724" name="Picture 28" descr="buton geri">
            <a:hlinkClick r:id="rId10" action="ppaction://hlinksldjump" tooltip="Geri"/>
          </p:cNvPr>
          <p:cNvPicPr>
            <a:picLocks noChangeAspect="1" noChangeArrowheads="1"/>
          </p:cNvPicPr>
          <p:nvPr/>
        </p:nvPicPr>
        <p:blipFill>
          <a:blip r:embed="rId11"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0"/>
                                        <p:tgtEl>
                                          <p:spTgt spid="29704"/>
                                        </p:tgtEl>
                                      </p:cBhvr>
                                    </p:animEffect>
                                    <p:set>
                                      <p:cBhvr>
                                        <p:cTn id="7" dur="1" fill="hold">
                                          <p:stCondLst>
                                            <p:cond delay="4999"/>
                                          </p:stCondLst>
                                        </p:cTn>
                                        <p:tgtEl>
                                          <p:spTgt spid="29704"/>
                                        </p:tgtEl>
                                        <p:attrNameLst>
                                          <p:attrName>style.visibility</p:attrName>
                                        </p:attrNameLst>
                                      </p:cBhvr>
                                      <p:to>
                                        <p:strVal val="hidden"/>
                                      </p:to>
                                    </p:set>
                                  </p:childTnLst>
                                </p:cTn>
                              </p:par>
                            </p:childTnLst>
                          </p:cTn>
                        </p:par>
                        <p:par>
                          <p:cTn id="8" fill="hold">
                            <p:stCondLst>
                              <p:cond delay="5000"/>
                            </p:stCondLst>
                            <p:childTnLst>
                              <p:par>
                                <p:cTn id="9" presetID="10" presetClass="exit" presetSubtype="0" fill="hold" nodeType="afterEffect">
                                  <p:stCondLst>
                                    <p:cond delay="0"/>
                                  </p:stCondLst>
                                  <p:childTnLst>
                                    <p:animEffect transition="out" filter="fade">
                                      <p:cBhvr>
                                        <p:cTn id="10" dur="5000"/>
                                        <p:tgtEl>
                                          <p:spTgt spid="29705"/>
                                        </p:tgtEl>
                                      </p:cBhvr>
                                    </p:animEffect>
                                    <p:set>
                                      <p:cBhvr>
                                        <p:cTn id="11" dur="1" fill="hold">
                                          <p:stCondLst>
                                            <p:cond delay="4999"/>
                                          </p:stCondLst>
                                        </p:cTn>
                                        <p:tgtEl>
                                          <p:spTgt spid="297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9720"/>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2.22222E-6 2.48555E-6 L 0.00139 -1.02359 " pathEditMode="relative" rAng="0" ptsTypes="AA">
                                      <p:cBhvr>
                                        <p:cTn id="16" dur="2000" fill="hold"/>
                                        <p:tgtEl>
                                          <p:spTgt spid="29717"/>
                                        </p:tgtEl>
                                        <p:attrNameLst>
                                          <p:attrName>ppt_x</p:attrName>
                                          <p:attrName>ppt_y</p:attrName>
                                        </p:attrNameLst>
                                      </p:cBhvr>
                                      <p:rCtr x="1" y="-512"/>
                                    </p:animMotion>
                                  </p:childTnLst>
                                </p:cTn>
                              </p:par>
                            </p:childTnLst>
                          </p:cTn>
                        </p:par>
                      </p:childTnLst>
                    </p:cTn>
                  </p:par>
                </p:childTnLst>
              </p:cTn>
              <p:nextCondLst>
                <p:cond evt="onClick" delay="0">
                  <p:tgtEl>
                    <p:spTgt spid="29720"/>
                  </p:tgtEl>
                </p:cond>
              </p:nextCondLst>
            </p:seq>
            <p:seq concurrent="1" nextAc="seek">
              <p:cTn id="17" restart="whenNotActive" fill="hold" evtFilter="cancelBubble" nodeType="interactiveSeq">
                <p:stCondLst>
                  <p:cond evt="onClick" delay="0">
                    <p:tgtEl>
                      <p:spTgt spid="29722"/>
                    </p:tgtEl>
                  </p:cond>
                </p:stCondLst>
                <p:endSync evt="end" delay="0">
                  <p:rtn val="all"/>
                </p:endSync>
                <p:childTnLst>
                  <p:par>
                    <p:cTn id="18" fill="hold">
                      <p:stCondLst>
                        <p:cond delay="0"/>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1000"/>
                                        <p:tgtEl>
                                          <p:spTgt spid="29717"/>
                                        </p:tgtEl>
                                      </p:cBhvr>
                                    </p:animEffect>
                                    <p:set>
                                      <p:cBhvr>
                                        <p:cTn id="22" dur="1" fill="hold">
                                          <p:stCondLst>
                                            <p:cond delay="999"/>
                                          </p:stCondLst>
                                        </p:cTn>
                                        <p:tgtEl>
                                          <p:spTgt spid="29717"/>
                                        </p:tgtEl>
                                        <p:attrNameLst>
                                          <p:attrName>style.visibility</p:attrName>
                                        </p:attrNameLst>
                                      </p:cBhvr>
                                      <p:to>
                                        <p:strVal val="hidden"/>
                                      </p:to>
                                    </p:set>
                                  </p:childTnLst>
                                </p:cTn>
                              </p:par>
                            </p:childTnLst>
                          </p:cTn>
                        </p:par>
                      </p:childTnLst>
                    </p:cTn>
                  </p:par>
                </p:childTnLst>
              </p:cTn>
              <p:nextCondLst>
                <p:cond evt="onClick" delay="0">
                  <p:tgtEl>
                    <p:spTgt spid="2972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5" name="Text Box 5"/>
          <p:cNvSpPr txBox="1">
            <a:spLocks noChangeArrowheads="1"/>
          </p:cNvSpPr>
          <p:nvPr/>
        </p:nvSpPr>
        <p:spPr bwMode="auto">
          <a:xfrm>
            <a:off x="381000" y="1524000"/>
            <a:ext cx="8382000" cy="2065338"/>
          </a:xfrm>
          <a:prstGeom prst="rect">
            <a:avLst/>
          </a:prstGeom>
          <a:noFill/>
          <a:ln w="9525">
            <a:noFill/>
            <a:miter lim="800000"/>
            <a:headEnd/>
            <a:tailEnd/>
          </a:ln>
          <a:effectLst/>
        </p:spPr>
        <p:txBody>
          <a:bodyPr>
            <a:spAutoFit/>
          </a:bodyPr>
          <a:lstStyle/>
          <a:p>
            <a:pPr>
              <a:lnSpc>
                <a:spcPct val="90000"/>
              </a:lnSpc>
            </a:pPr>
            <a:r>
              <a:rPr lang="tr-TR" altLang="zh-CN" sz="1300">
                <a:solidFill>
                  <a:srgbClr val="DDDDDD"/>
                </a:solidFill>
                <a:latin typeface="Futura Bk BT" pitchFamily="34" charset="0"/>
              </a:rPr>
              <a:t>Alyuvarlar, miktar bakımından diğer kan hücrelerine göre çoğunluktadır. Yetişkin bir erkeğin </a:t>
            </a:r>
            <a:br>
              <a:rPr lang="tr-TR" altLang="zh-CN" sz="1300">
                <a:solidFill>
                  <a:srgbClr val="DDDDDD"/>
                </a:solidFill>
                <a:latin typeface="Futura Bk BT" pitchFamily="34" charset="0"/>
              </a:rPr>
            </a:br>
            <a:r>
              <a:rPr lang="tr-TR" altLang="zh-CN" sz="1300">
                <a:solidFill>
                  <a:srgbClr val="DDDDDD"/>
                </a:solidFill>
                <a:latin typeface="Futura Bk BT" pitchFamily="34" charset="0"/>
              </a:rPr>
              <a:t>damarlarında 30 milyar alyuvar yüzer. Bu sayıdaki alyuvarlarla bir futbol sahasının neredeyse </a:t>
            </a:r>
            <a:br>
              <a:rPr lang="tr-TR" altLang="zh-CN" sz="1300">
                <a:solidFill>
                  <a:srgbClr val="DDDDDD"/>
                </a:solidFill>
                <a:latin typeface="Futura Bk BT" pitchFamily="34" charset="0"/>
              </a:rPr>
            </a:br>
            <a:r>
              <a:rPr lang="tr-TR" altLang="zh-CN" sz="1300">
                <a:solidFill>
                  <a:srgbClr val="DDDDDD"/>
                </a:solidFill>
                <a:latin typeface="Futura Bk BT" pitchFamily="34" charset="0"/>
              </a:rPr>
              <a:t>yarısı kaplanabilir. Kanımıza, dolayısıyla tenimize renk veren hücreler alyuvarlardır.</a:t>
            </a:r>
          </a:p>
          <a:p>
            <a:pPr>
              <a:lnSpc>
                <a:spcPct val="90000"/>
              </a:lnSpc>
            </a:pPr>
            <a:r>
              <a:rPr lang="tr-TR" altLang="zh-CN" sz="1300">
                <a:solidFill>
                  <a:srgbClr val="DDDDDD"/>
                </a:solidFill>
                <a:latin typeface="Futura Bk BT" pitchFamily="34" charset="0"/>
              </a:rPr>
              <a:t>Alyuvarlar yassı disklere benzer. Esneklikleri sayesinde en dar kılcal damarlardan ya da en</a:t>
            </a:r>
            <a:br>
              <a:rPr lang="tr-TR" altLang="zh-CN" sz="1300">
                <a:solidFill>
                  <a:srgbClr val="DDDDDD"/>
                </a:solidFill>
                <a:latin typeface="Futura Bk BT" pitchFamily="34" charset="0"/>
              </a:rPr>
            </a:br>
            <a:r>
              <a:rPr lang="tr-TR" altLang="zh-CN" sz="1300">
                <a:solidFill>
                  <a:srgbClr val="DDDDDD"/>
                </a:solidFill>
                <a:latin typeface="Futura Bk BT" pitchFamily="34" charset="0"/>
              </a:rPr>
              <a:t> küçük gözeneklerden geçebilir. Alyuvarların bu esneklik özelliği olmasaydı, vücudun pek </a:t>
            </a:r>
            <a:br>
              <a:rPr lang="tr-TR" altLang="zh-CN" sz="1300">
                <a:solidFill>
                  <a:srgbClr val="DDDDDD"/>
                </a:solidFill>
                <a:latin typeface="Futura Bk BT" pitchFamily="34" charset="0"/>
              </a:rPr>
            </a:br>
            <a:r>
              <a:rPr lang="tr-TR" altLang="zh-CN" sz="1300">
                <a:solidFill>
                  <a:srgbClr val="DDDDDD"/>
                </a:solidFill>
                <a:latin typeface="Futura Bk BT" pitchFamily="34" charset="0"/>
              </a:rPr>
              <a:t>çok noktasında takılı kalırlardı. Çünkü kılcal damarlar yalnızca 4-5 mikrometre kalınlığındadır </a:t>
            </a:r>
            <a:br>
              <a:rPr lang="tr-TR" altLang="zh-CN" sz="1300">
                <a:solidFill>
                  <a:srgbClr val="DDDDDD"/>
                </a:solidFill>
                <a:latin typeface="Futura Bk BT" pitchFamily="34" charset="0"/>
              </a:rPr>
            </a:br>
            <a:r>
              <a:rPr lang="tr-TR" altLang="zh-CN" sz="1300">
                <a:solidFill>
                  <a:srgbClr val="DDDDDD"/>
                </a:solidFill>
                <a:latin typeface="Futura Bk BT" pitchFamily="34" charset="0"/>
              </a:rPr>
              <a:t>(1 mikrometre=milimetrenin binde biri). Oysa alyuvarların çapları 7,5 mikrometredir. </a:t>
            </a:r>
          </a:p>
          <a:p>
            <a:pPr>
              <a:lnSpc>
                <a:spcPct val="90000"/>
              </a:lnSpc>
            </a:pPr>
            <a:r>
              <a:rPr lang="tr-TR" altLang="zh-CN" sz="1300">
                <a:solidFill>
                  <a:srgbClr val="DDDDDD"/>
                </a:solidFill>
                <a:latin typeface="Futura Bk BT" pitchFamily="34" charset="0"/>
              </a:rPr>
              <a:t>Eğer alyuvarlar böylesine büyük bir esneme özelliğinde yaratılmamış olsalardı ne olurdu? Bu sorunun cevabını şeker hastalığını araştıranlar bilir. Şeker hastalarının kan hücreleri genellikle esnekliklerini yitirir. Bu nedenle, hastaların gözlerindeki hassas dokular esnek olmayan kan hücreleri tarafından tıkanır. Bu tıkanma ise körlüğe yol açabilir.</a:t>
            </a:r>
            <a:endParaRPr lang="tr-TR" sz="1300">
              <a:solidFill>
                <a:srgbClr val="DDDDDD"/>
              </a:solidFill>
              <a:latin typeface="Futura Bk BT" pitchFamily="34" charset="0"/>
            </a:endParaRPr>
          </a:p>
        </p:txBody>
      </p:sp>
      <p:pic>
        <p:nvPicPr>
          <p:cNvPr id="20486" name="Picture 6" descr="erythrocyte[1] copy"/>
          <p:cNvPicPr>
            <a:picLocks noChangeAspect="1" noChangeArrowheads="1"/>
          </p:cNvPicPr>
          <p:nvPr/>
        </p:nvPicPr>
        <p:blipFill>
          <a:blip r:embed="rId3" cstate="print">
            <a:lum bright="-18000" contrast="-6000"/>
          </a:blip>
          <a:srcRect/>
          <a:stretch>
            <a:fillRect/>
          </a:stretch>
        </p:blipFill>
        <p:spPr bwMode="auto">
          <a:xfrm rot="-1053521">
            <a:off x="7086600" y="1447800"/>
            <a:ext cx="1905000" cy="1377950"/>
          </a:xfrm>
          <a:prstGeom prst="rect">
            <a:avLst/>
          </a:prstGeom>
          <a:noFill/>
        </p:spPr>
      </p:pic>
      <p:sp>
        <p:nvSpPr>
          <p:cNvPr id="20488" name="AutoShape 8"/>
          <p:cNvSpPr>
            <a:spLocks noChangeArrowheads="1"/>
          </p:cNvSpPr>
          <p:nvPr/>
        </p:nvSpPr>
        <p:spPr bwMode="auto">
          <a:xfrm>
            <a:off x="457200" y="3581400"/>
            <a:ext cx="3048000" cy="2743200"/>
          </a:xfrm>
          <a:prstGeom prst="roundRect">
            <a:avLst>
              <a:gd name="adj" fmla="val 3394"/>
            </a:avLst>
          </a:prstGeom>
          <a:solidFill>
            <a:srgbClr val="E6BA00">
              <a:alpha val="72000"/>
            </a:srgbClr>
          </a:solidFill>
          <a:ln w="19050">
            <a:solidFill>
              <a:schemeClr val="bg1"/>
            </a:solidFill>
            <a:round/>
            <a:headEnd/>
            <a:tailEnd/>
          </a:ln>
          <a:effectLst/>
        </p:spPr>
        <p:txBody>
          <a:bodyPr wrap="none" anchor="ctr"/>
          <a:lstStyle/>
          <a:p>
            <a:endParaRPr lang="tr-TR"/>
          </a:p>
        </p:txBody>
      </p:sp>
      <p:sp>
        <p:nvSpPr>
          <p:cNvPr id="20487" name="Text Box 7"/>
          <p:cNvSpPr txBox="1">
            <a:spLocks noChangeArrowheads="1"/>
          </p:cNvSpPr>
          <p:nvPr/>
        </p:nvSpPr>
        <p:spPr bwMode="auto">
          <a:xfrm>
            <a:off x="457200" y="3886200"/>
            <a:ext cx="3048000" cy="2465388"/>
          </a:xfrm>
          <a:prstGeom prst="rect">
            <a:avLst/>
          </a:prstGeom>
          <a:noFill/>
          <a:ln w="9525">
            <a:noFill/>
            <a:miter lim="800000"/>
            <a:headEnd/>
            <a:tailEnd/>
          </a:ln>
          <a:effectLst/>
        </p:spPr>
        <p:txBody>
          <a:bodyPr>
            <a:spAutoFit/>
          </a:bodyPr>
          <a:lstStyle/>
          <a:p>
            <a:r>
              <a:rPr lang="tr-TR" sz="1200" b="1">
                <a:solidFill>
                  <a:srgbClr val="1C1C54"/>
                </a:solidFill>
                <a:latin typeface="Futura Bk BT" pitchFamily="34" charset="0"/>
              </a:rPr>
              <a:t>Kan, oksijen dağıtıp, karbondioksit alma işlevini hemoglobin olmadan yapamaz. Yani kan denen sıvı hemoglobin molekülü olmadan işlevini yerine getiremez ve hücrelerine oksijen ulaşmayan canlı hemen ölür. Bu canlının hemoglobin molekülünün oluşumunu bekleyecek zamanı yoktur. Görüldüğü gibi kan oluştuğu anda hemoglobinin de oluşması gerekmektedir. Yani kanın, tüm özellikleri ve yapıları ile birlikte tek bir anda ortaya çıkması şarttır. </a:t>
            </a:r>
          </a:p>
        </p:txBody>
      </p:sp>
      <p:sp>
        <p:nvSpPr>
          <p:cNvPr id="20489" name="Text Box 9"/>
          <p:cNvSpPr txBox="1">
            <a:spLocks noChangeArrowheads="1"/>
          </p:cNvSpPr>
          <p:nvPr/>
        </p:nvSpPr>
        <p:spPr bwMode="auto">
          <a:xfrm>
            <a:off x="495300" y="3657600"/>
            <a:ext cx="2933700" cy="260350"/>
          </a:xfrm>
          <a:prstGeom prst="rect">
            <a:avLst/>
          </a:prstGeom>
          <a:solidFill>
            <a:srgbClr val="000050"/>
          </a:solidFill>
          <a:ln w="9525">
            <a:noFill/>
            <a:miter lim="800000"/>
            <a:headEnd/>
            <a:tailEnd/>
          </a:ln>
          <a:effectLst/>
        </p:spPr>
        <p:txBody>
          <a:bodyPr>
            <a:spAutoFit/>
          </a:bodyPr>
          <a:lstStyle/>
          <a:p>
            <a:pPr algn="ctr"/>
            <a:r>
              <a:rPr lang="tr-TR" sz="1100">
                <a:solidFill>
                  <a:schemeClr val="bg1"/>
                </a:solidFill>
                <a:latin typeface="Futura Bk BT" pitchFamily="34" charset="0"/>
              </a:rPr>
              <a:t>Hemoglobinin Ortaya Çıkışı</a:t>
            </a:r>
            <a:endParaRPr lang="tr-TR" sz="1100" b="1">
              <a:solidFill>
                <a:schemeClr val="bg1"/>
              </a:solidFill>
              <a:latin typeface="Futura Bk BT" pitchFamily="34" charset="0"/>
            </a:endParaRPr>
          </a:p>
        </p:txBody>
      </p:sp>
      <p:sp>
        <p:nvSpPr>
          <p:cNvPr id="20492" name="Text Box 12"/>
          <p:cNvSpPr txBox="1">
            <a:spLocks noChangeArrowheads="1"/>
          </p:cNvSpPr>
          <p:nvPr/>
        </p:nvSpPr>
        <p:spPr bwMode="auto">
          <a:xfrm>
            <a:off x="3657600" y="3500438"/>
            <a:ext cx="5105400" cy="2671762"/>
          </a:xfrm>
          <a:prstGeom prst="rect">
            <a:avLst/>
          </a:prstGeom>
          <a:noFill/>
          <a:ln w="9525">
            <a:noFill/>
            <a:miter lim="800000"/>
            <a:headEnd/>
            <a:tailEnd/>
          </a:ln>
          <a:effectLst/>
        </p:spPr>
        <p:txBody>
          <a:bodyPr>
            <a:spAutoFit/>
          </a:bodyPr>
          <a:lstStyle/>
          <a:p>
            <a:r>
              <a:rPr lang="tr-TR" sz="1300" i="1">
                <a:solidFill>
                  <a:srgbClr val="DDDDDD"/>
                </a:solidFill>
                <a:latin typeface="Futura Bk BT" pitchFamily="34" charset="0"/>
              </a:rPr>
              <a:t>“</a:t>
            </a:r>
            <a:r>
              <a:rPr lang="en-US" sz="1300" i="1">
                <a:solidFill>
                  <a:srgbClr val="DDDDDD"/>
                </a:solidFill>
                <a:latin typeface="Futura Bk BT" pitchFamily="34" charset="0"/>
              </a:rPr>
              <a:t>Kanın oluşumu, tek başına bir destan gibidir. Çoğunun yeterince anlaşılmadığı en az 80 unsurdan oluşur. En büyük öneme sahip olan bileşen ise hemoglobindir. Hemoglobin akciğerdeki oksijeni alırken, karbondioksiti bırakır ve oradan kaslara geçer. Orada ise tam tersi işlevi yapar, oksijeni bırakıp, karbondioksiti alır. Kaslar besinleri yakıp karbondioksit oluşturur. Bir arabanın akaryakıt yakıp karbonmonoksit üretmesi gibi. Bu madde gerçekten olağanüstü bir moleküldür ki, bir anda oksijene karşı birleşme eğilimi gösterirken, birkaç saniye sonra bu eğilimini kaybeder. Bir anda tercihi karbondioksite bağlı olarak değişir. Bu da onu daha da dikkate değer yapar. Yaptığı işe uyum gösteren daha iyi bir örnek yoktur</a:t>
            </a:r>
            <a:r>
              <a:rPr lang="tr-TR" sz="1300" i="1">
                <a:solidFill>
                  <a:srgbClr val="DDDDDD"/>
                </a:solidFill>
                <a:latin typeface="Futura Bk BT" pitchFamily="34" charset="0"/>
              </a:rPr>
              <a:t>.“</a:t>
            </a:r>
            <a:r>
              <a:rPr lang="tr-TR" sz="1300">
                <a:solidFill>
                  <a:srgbClr val="DDDDDD"/>
                </a:solidFill>
                <a:latin typeface="Futura Bk BT" pitchFamily="34" charset="0"/>
              </a:rPr>
              <a:t> (</a:t>
            </a:r>
            <a:r>
              <a:rPr lang="en-US" sz="1300">
                <a:solidFill>
                  <a:srgbClr val="DDDDDD"/>
                </a:solidFill>
                <a:latin typeface="Futura Bk BT" pitchFamily="34" charset="0"/>
              </a:rPr>
              <a:t>Rattray Taylor, The Great Evolution Mystery, Harper&amp;Row, Publishers, New York: s.108</a:t>
            </a:r>
            <a:r>
              <a:rPr lang="tr-TR" sz="1300">
                <a:solidFill>
                  <a:srgbClr val="DDDDDD"/>
                </a:solidFill>
                <a:latin typeface="Futura Bk BT" pitchFamily="34" charset="0"/>
              </a:rPr>
              <a:t> )</a:t>
            </a:r>
          </a:p>
        </p:txBody>
      </p:sp>
      <p:sp>
        <p:nvSpPr>
          <p:cNvPr id="20493" name="Text Box 13"/>
          <p:cNvSpPr txBox="1">
            <a:spLocks noChangeArrowheads="1"/>
          </p:cNvSpPr>
          <p:nvPr/>
        </p:nvSpPr>
        <p:spPr bwMode="auto">
          <a:xfrm>
            <a:off x="381000" y="914400"/>
            <a:ext cx="83820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KAN HÜCRELERİNİN KUSURSUZ ŞEKLİ YAŞAM VERİYOR</a:t>
            </a:r>
          </a:p>
        </p:txBody>
      </p:sp>
      <p:pic>
        <p:nvPicPr>
          <p:cNvPr id="20491" name="Picture 11" descr="button Yellow copy"/>
          <p:cNvPicPr>
            <a:picLocks noChangeAspect="1" noChangeArrowheads="1"/>
          </p:cNvPicPr>
          <p:nvPr/>
        </p:nvPicPr>
        <p:blipFill>
          <a:blip r:embed="rId4" cstate="print"/>
          <a:srcRect/>
          <a:stretch>
            <a:fillRect/>
          </a:stretch>
        </p:blipFill>
        <p:spPr bwMode="auto">
          <a:xfrm>
            <a:off x="3048000" y="5867400"/>
            <a:ext cx="381000" cy="381000"/>
          </a:xfrm>
          <a:prstGeom prst="rect">
            <a:avLst/>
          </a:prstGeom>
          <a:noFill/>
          <a:ln w="9525">
            <a:noFill/>
            <a:miter lim="800000"/>
            <a:headEnd/>
            <a:tailEnd/>
          </a:ln>
        </p:spPr>
      </p:pic>
      <p:pic>
        <p:nvPicPr>
          <p:cNvPr id="20483" name="Picture 3" descr="buton geri">
            <a:hlinkClick r:id="rId5" action="ppaction://hlinksldjump" tooltip="Geri"/>
          </p:cNvPr>
          <p:cNvPicPr>
            <a:picLocks noChangeAspect="1" noChangeArrowheads="1"/>
          </p:cNvPicPr>
          <p:nvPr/>
        </p:nvPicPr>
        <p:blipFill>
          <a:blip r:embed="rId6"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Picture 18"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9222" name="Picture 6" descr="X10000"/>
          <p:cNvPicPr>
            <a:picLocks noChangeAspect="1" noChangeArrowheads="1"/>
          </p:cNvPicPr>
          <p:nvPr/>
        </p:nvPicPr>
        <p:blipFill>
          <a:blip r:embed="rId3"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9223" name="Picture 7" descr="X15000"/>
          <p:cNvPicPr>
            <a:picLocks noChangeAspect="1" noChangeArrowheads="1"/>
          </p:cNvPicPr>
          <p:nvPr/>
        </p:nvPicPr>
        <p:blipFill>
          <a:blip r:embed="rId4"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9221"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9225" name="Text Box 9"/>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AKILLI BİR DÜŞMAN</a:t>
            </a:r>
          </a:p>
        </p:txBody>
      </p:sp>
      <p:pic>
        <p:nvPicPr>
          <p:cNvPr id="9228" name="Picture 12" descr="1-2-5-3-5-3-2-0-0-0-0"/>
          <p:cNvPicPr>
            <a:picLocks noChangeAspect="1" noChangeArrowheads="1"/>
          </p:cNvPicPr>
          <p:nvPr/>
        </p:nvPicPr>
        <p:blipFill>
          <a:blip r:embed="rId6" cstate="print"/>
          <a:srcRect/>
          <a:stretch>
            <a:fillRect/>
          </a:stretch>
        </p:blipFill>
        <p:spPr bwMode="auto">
          <a:xfrm>
            <a:off x="422275" y="1524000"/>
            <a:ext cx="1025525" cy="1066800"/>
          </a:xfrm>
          <a:prstGeom prst="rect">
            <a:avLst/>
          </a:prstGeom>
          <a:noFill/>
          <a:ln w="19050">
            <a:solidFill>
              <a:schemeClr val="bg1"/>
            </a:solidFill>
            <a:miter lim="800000"/>
            <a:headEnd/>
            <a:tailEnd/>
          </a:ln>
        </p:spPr>
      </p:pic>
      <p:pic>
        <p:nvPicPr>
          <p:cNvPr id="9253" name="Picture 37" descr="ok"/>
          <p:cNvPicPr>
            <a:picLocks noChangeAspect="1" noChangeArrowheads="1"/>
          </p:cNvPicPr>
          <p:nvPr/>
        </p:nvPicPr>
        <p:blipFill>
          <a:blip r:embed="rId7" cstate="print"/>
          <a:srcRect/>
          <a:stretch>
            <a:fillRect/>
          </a:stretch>
        </p:blipFill>
        <p:spPr bwMode="auto">
          <a:xfrm>
            <a:off x="6207125" y="5667375"/>
            <a:ext cx="76200" cy="68263"/>
          </a:xfrm>
          <a:prstGeom prst="rect">
            <a:avLst/>
          </a:prstGeom>
          <a:noFill/>
          <a:ln w="9525">
            <a:noFill/>
            <a:miter lim="800000"/>
            <a:headEnd/>
            <a:tailEnd/>
          </a:ln>
        </p:spPr>
      </p:pic>
      <p:pic>
        <p:nvPicPr>
          <p:cNvPr id="9266" name="Picture 50" descr="home">
            <a:hlinkClick r:id="rId8" action="ppaction://hlinksldjump" tooltip="Ana sayfa"/>
          </p:cNvPr>
          <p:cNvPicPr>
            <a:picLocks noChangeAspect="1" noChangeArrowheads="1"/>
          </p:cNvPicPr>
          <p:nvPr/>
        </p:nvPicPr>
        <p:blipFill>
          <a:blip r:embed="rId9" cstate="print"/>
          <a:srcRect/>
          <a:stretch>
            <a:fillRect/>
          </a:stretch>
        </p:blipFill>
        <p:spPr bwMode="auto">
          <a:xfrm>
            <a:off x="8610600" y="228600"/>
            <a:ext cx="457200" cy="457200"/>
          </a:xfrm>
          <a:prstGeom prst="rect">
            <a:avLst/>
          </a:prstGeom>
          <a:noFill/>
        </p:spPr>
      </p:pic>
      <p:sp>
        <p:nvSpPr>
          <p:cNvPr id="9269" name="Text Box 53"/>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9271" name="Text Box 55"/>
          <p:cNvSpPr txBox="1">
            <a:spLocks noChangeArrowheads="1"/>
          </p:cNvSpPr>
          <p:nvPr/>
        </p:nvSpPr>
        <p:spPr bwMode="auto">
          <a:xfrm>
            <a:off x="1447800" y="1444625"/>
            <a:ext cx="2438400" cy="1084263"/>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Yanda kırmızı renkli savunma sistemi hücresi üzerindeki HIV virüsleri mavi noktalar şeklinde görünüyor. </a:t>
            </a:r>
          </a:p>
          <a:p>
            <a:r>
              <a:rPr lang="tr-TR" sz="1300">
                <a:solidFill>
                  <a:srgbClr val="DDDDDD"/>
                </a:solidFill>
                <a:latin typeface="Futura Bk BT" pitchFamily="34" charset="0"/>
              </a:rPr>
              <a:t>HIV virüsleri hastalık</a:t>
            </a:r>
          </a:p>
        </p:txBody>
      </p:sp>
      <p:sp>
        <p:nvSpPr>
          <p:cNvPr id="9272" name="Text Box 56"/>
          <p:cNvSpPr txBox="1">
            <a:spLocks noChangeArrowheads="1"/>
          </p:cNvSpPr>
          <p:nvPr/>
        </p:nvSpPr>
        <p:spPr bwMode="auto">
          <a:xfrm>
            <a:off x="288925" y="2590800"/>
            <a:ext cx="3521075" cy="3425825"/>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oluşturmak üzere diğer bir hücreye hareket etmeden önce, savunma hücresinde hızla çoğalacaktır. Savunma sistemi başlangıçta bu tür bir yayılmayla başa çıksa bile sonuç olarak  virüs tarafından kontrol altına alınacaktır. </a:t>
            </a:r>
          </a:p>
          <a:p>
            <a:pPr>
              <a:spcBef>
                <a:spcPct val="20000"/>
              </a:spcBef>
              <a:spcAft>
                <a:spcPct val="20000"/>
              </a:spcAft>
            </a:pPr>
            <a:r>
              <a:rPr lang="tr-TR" sz="1300">
                <a:solidFill>
                  <a:srgbClr val="DDDDDD"/>
                </a:solidFill>
                <a:latin typeface="Futura Bk BT" pitchFamily="34" charset="0"/>
              </a:rPr>
              <a:t>Virüslerin neredeyse en tehlikelisi, insanoğlunu en çok uğraştıranı "HIV" virüsüdür. Çünkü bu mikro varlık, diğer virüslerden farklı olarak, savunma sistemini tamamen devre dışı bırakır. Savunma sistemi çalışmayan bir insanın yaşamını devam ettirmesi ise imkansızdır. </a:t>
            </a:r>
          </a:p>
          <a:p>
            <a:pPr>
              <a:spcBef>
                <a:spcPct val="20000"/>
              </a:spcBef>
              <a:spcAft>
                <a:spcPct val="20000"/>
              </a:spcAft>
            </a:pPr>
            <a:r>
              <a:rPr lang="tr-TR" sz="1300">
                <a:solidFill>
                  <a:srgbClr val="DDDDDD"/>
                </a:solidFill>
                <a:latin typeface="Futura Bk BT" pitchFamily="34" charset="0"/>
              </a:rPr>
              <a:t>HIV virüslerini, bir ülkenin doğrudan istihbarat ve güvenlik sistemini hedef alan ve çok hızlı yayılan bir düşmana benzetmek mümkündür. </a:t>
            </a:r>
            <a:endParaRPr lang="tr-TR"/>
          </a:p>
        </p:txBody>
      </p:sp>
      <p:sp>
        <p:nvSpPr>
          <p:cNvPr id="9274" name="Text Box 58"/>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9277" name="Text Box 61"/>
          <p:cNvSpPr txBox="1">
            <a:spLocks noChangeArrowheads="1"/>
          </p:cNvSpPr>
          <p:nvPr/>
        </p:nvSpPr>
        <p:spPr bwMode="auto">
          <a:xfrm>
            <a:off x="4175125" y="6042025"/>
            <a:ext cx="4283075" cy="549275"/>
          </a:xfrm>
          <a:prstGeom prst="rect">
            <a:avLst/>
          </a:prstGeom>
          <a:noFill/>
          <a:ln w="9525">
            <a:noFill/>
            <a:miter lim="800000"/>
            <a:headEnd/>
            <a:tailEnd/>
          </a:ln>
          <a:effectLst/>
        </p:spPr>
        <p:txBody>
          <a:bodyPr>
            <a:spAutoFit/>
          </a:bodyPr>
          <a:lstStyle/>
          <a:p>
            <a:pPr>
              <a:lnSpc>
                <a:spcPct val="150000"/>
              </a:lnSpc>
            </a:pPr>
            <a:r>
              <a:rPr lang="tr-TR" sz="1000">
                <a:solidFill>
                  <a:schemeClr val="bg1"/>
                </a:solidFill>
                <a:latin typeface="Tahoma" pitchFamily="34" charset="0"/>
              </a:rPr>
              <a:t>Hangisi savunma sisteminin bir unsurudur?</a:t>
            </a:r>
          </a:p>
          <a:p>
            <a:pPr>
              <a:lnSpc>
                <a:spcPct val="150000"/>
              </a:lnSpc>
            </a:pPr>
            <a:r>
              <a:rPr lang="tr-TR" sz="1000">
                <a:solidFill>
                  <a:schemeClr val="bg1"/>
                </a:solidFill>
              </a:rPr>
              <a:t>A)  Purkinje hücresi       B)  Trombosit      C)  Makrofaj       D)  Koklea</a:t>
            </a:r>
            <a:endParaRPr lang="tr-TR"/>
          </a:p>
        </p:txBody>
      </p:sp>
      <p:pic>
        <p:nvPicPr>
          <p:cNvPr id="9231" name="Picture 15" descr="buton ileri">
            <a:hlinkClick r:id="rId10" action="ppaction://hlinksldjump" tooltip="ileri"/>
          </p:cNvPr>
          <p:cNvPicPr>
            <a:picLocks noChangeAspect="1" noChangeArrowheads="1"/>
          </p:cNvPicPr>
          <p:nvPr/>
        </p:nvPicPr>
        <p:blipFill>
          <a:blip r:embed="rId11" cstate="print"/>
          <a:srcRect/>
          <a:stretch>
            <a:fillRect/>
          </a:stretch>
        </p:blipFill>
        <p:spPr bwMode="auto">
          <a:xfrm>
            <a:off x="8534400" y="6172200"/>
            <a:ext cx="381000" cy="381000"/>
          </a:xfrm>
          <a:prstGeom prst="rect">
            <a:avLst/>
          </a:prstGeom>
          <a:noFill/>
        </p:spPr>
      </p:pic>
      <p:pic>
        <p:nvPicPr>
          <p:cNvPr id="9273" name="Picture 57" descr="daha fazla bilgi">
            <a:hlinkClick r:id="rId12" action="ppaction://hlinksldjump" tooltip="Daha fazla bilgi almak için tıklayınız"/>
          </p:cNvPr>
          <p:cNvPicPr>
            <a:picLocks noChangeAspect="1" noChangeArrowheads="1"/>
          </p:cNvPicPr>
          <p:nvPr/>
        </p:nvPicPr>
        <p:blipFill>
          <a:blip r:embed="rId13" cstate="print"/>
          <a:srcRect/>
          <a:stretch>
            <a:fillRect/>
          </a:stretch>
        </p:blipFill>
        <p:spPr bwMode="auto">
          <a:xfrm>
            <a:off x="3543300" y="6056313"/>
            <a:ext cx="304800" cy="304800"/>
          </a:xfrm>
          <a:prstGeom prst="rect">
            <a:avLst/>
          </a:prstGeom>
          <a:noFill/>
          <a:ln w="9525">
            <a:noFill/>
            <a:miter lim="800000"/>
            <a:headEnd/>
            <a:tailEnd/>
          </a:ln>
        </p:spPr>
      </p:pic>
      <p:pic>
        <p:nvPicPr>
          <p:cNvPr id="9278" name="Picture 62" descr="buttonD">
            <a:hlinkClick r:id="rId14" action="ppaction://hlinksldjump"/>
          </p:cNvPr>
          <p:cNvPicPr>
            <a:picLocks noChangeAspect="1" noChangeArrowheads="1"/>
          </p:cNvPicPr>
          <p:nvPr/>
        </p:nvPicPr>
        <p:blipFill>
          <a:blip r:embed="rId15" cstate="print"/>
          <a:srcRect/>
          <a:stretch>
            <a:fillRect/>
          </a:stretch>
        </p:blipFill>
        <p:spPr bwMode="auto">
          <a:xfrm>
            <a:off x="7389813" y="6297613"/>
            <a:ext cx="306387" cy="306387"/>
          </a:xfrm>
          <a:prstGeom prst="rect">
            <a:avLst/>
          </a:prstGeom>
          <a:noFill/>
          <a:ln w="9525">
            <a:noFill/>
            <a:miter lim="800000"/>
            <a:headEnd/>
            <a:tailEnd/>
          </a:ln>
        </p:spPr>
      </p:pic>
      <p:pic>
        <p:nvPicPr>
          <p:cNvPr id="9279" name="Picture 63" descr="buttonC">
            <a:hlinkClick r:id="rId16" action="ppaction://hlinksldjump"/>
          </p:cNvPr>
          <p:cNvPicPr>
            <a:picLocks noChangeAspect="1" noChangeArrowheads="1"/>
          </p:cNvPicPr>
          <p:nvPr/>
        </p:nvPicPr>
        <p:blipFill>
          <a:blip r:embed="rId17" cstate="print"/>
          <a:srcRect/>
          <a:stretch>
            <a:fillRect/>
          </a:stretch>
        </p:blipFill>
        <p:spPr bwMode="auto">
          <a:xfrm>
            <a:off x="6475413" y="6297613"/>
            <a:ext cx="306387" cy="306387"/>
          </a:xfrm>
          <a:prstGeom prst="rect">
            <a:avLst/>
          </a:prstGeom>
          <a:noFill/>
        </p:spPr>
      </p:pic>
      <p:pic>
        <p:nvPicPr>
          <p:cNvPr id="9280" name="Picture 64" descr="buttonA">
            <a:hlinkClick r:id="rId14" action="ppaction://hlinksldjump"/>
          </p:cNvPr>
          <p:cNvPicPr>
            <a:picLocks noChangeAspect="1" noChangeArrowheads="1"/>
          </p:cNvPicPr>
          <p:nvPr/>
        </p:nvPicPr>
        <p:blipFill>
          <a:blip r:embed="rId18" cstate="print"/>
          <a:srcRect/>
          <a:stretch>
            <a:fillRect/>
          </a:stretch>
        </p:blipFill>
        <p:spPr bwMode="auto">
          <a:xfrm>
            <a:off x="4130675" y="6297613"/>
            <a:ext cx="304800" cy="304800"/>
          </a:xfrm>
          <a:prstGeom prst="rect">
            <a:avLst/>
          </a:prstGeom>
          <a:noFill/>
          <a:ln w="9525">
            <a:noFill/>
            <a:miter lim="800000"/>
            <a:headEnd/>
            <a:tailEnd/>
          </a:ln>
        </p:spPr>
      </p:pic>
      <p:pic>
        <p:nvPicPr>
          <p:cNvPr id="9281" name="Picture 65" descr="buttonB">
            <a:hlinkClick r:id="rId14" action="ppaction://hlinksldjump"/>
          </p:cNvPr>
          <p:cNvPicPr>
            <a:picLocks noChangeAspect="1" noChangeArrowheads="1"/>
          </p:cNvPicPr>
          <p:nvPr/>
        </p:nvPicPr>
        <p:blipFill>
          <a:blip r:embed="rId19" cstate="print"/>
          <a:srcRect/>
          <a:stretch>
            <a:fillRect/>
          </a:stretch>
        </p:blipFill>
        <p:spPr bwMode="auto">
          <a:xfrm>
            <a:off x="5484813" y="6297613"/>
            <a:ext cx="306387" cy="306387"/>
          </a:xfrm>
          <a:prstGeom prst="rect">
            <a:avLst/>
          </a:prstGeom>
          <a:noFill/>
          <a:ln w="9525">
            <a:noFill/>
            <a:miter lim="800000"/>
            <a:headEnd/>
            <a:tailEnd/>
          </a:ln>
        </p:spPr>
      </p:pic>
      <p:sp>
        <p:nvSpPr>
          <p:cNvPr id="9254" name="Rectangle 38">
            <a:hlinkClick r:id="rId20"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55" name="Rectangle 39">
            <a:hlinkClick r:id="rId21"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56" name="Rectangle 40">
            <a:hlinkClick r:id="rId22"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58" name="Rectangle 42">
            <a:hlinkClick r:id="rId10"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59" name="Rectangle 43">
            <a:hlinkClick r:id="rId23"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60" name="Rectangle 44">
            <a:hlinkClick r:id="rId24"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61" name="Rectangle 45">
            <a:hlinkClick r:id="rId25"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62" name="Rectangle 46">
            <a:hlinkClick r:id="rId26"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9263" name="Rectangle 47">
            <a:hlinkClick r:id="rId27"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9223"/>
                                        </p:tgtEl>
                                        <p:attrNameLst>
                                          <p:attrName>style.visibility</p:attrName>
                                        </p:attrNameLst>
                                      </p:cBhvr>
                                      <p:to>
                                        <p:strVal val="visible"/>
                                      </p:to>
                                    </p:set>
                                    <p:anim calcmode="lin" valueType="num">
                                      <p:cBhvr>
                                        <p:cTn id="7" dur="500" fill="hold"/>
                                        <p:tgtEl>
                                          <p:spTgt spid="9223"/>
                                        </p:tgtEl>
                                        <p:attrNameLst>
                                          <p:attrName>ppt_w</p:attrName>
                                        </p:attrNameLst>
                                      </p:cBhvr>
                                      <p:tavLst>
                                        <p:tav tm="0">
                                          <p:val>
                                            <p:fltVal val="0"/>
                                          </p:val>
                                        </p:tav>
                                        <p:tav tm="100000">
                                          <p:val>
                                            <p:strVal val="#ppt_w"/>
                                          </p:val>
                                        </p:tav>
                                      </p:tavLst>
                                    </p:anim>
                                    <p:anim calcmode="lin" valueType="num">
                                      <p:cBhvr>
                                        <p:cTn id="8" dur="500" fill="hold"/>
                                        <p:tgtEl>
                                          <p:spTgt spid="92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4" name="Text Box 4"/>
          <p:cNvSpPr txBox="1">
            <a:spLocks noChangeArrowheads="1"/>
          </p:cNvSpPr>
          <p:nvPr/>
        </p:nvSpPr>
        <p:spPr bwMode="auto">
          <a:xfrm>
            <a:off x="1782763" y="2682875"/>
            <a:ext cx="5565775" cy="1431925"/>
          </a:xfrm>
          <a:prstGeom prst="rect">
            <a:avLst/>
          </a:prstGeom>
          <a:noFill/>
          <a:ln w="9525">
            <a:noFill/>
            <a:miter lim="800000"/>
            <a:headEnd/>
            <a:tailEnd/>
          </a:ln>
          <a:effectLst/>
        </p:spPr>
        <p:txBody>
          <a:bodyPr wrap="none">
            <a:spAutoFit/>
          </a:bodyPr>
          <a:lstStyle/>
          <a:p>
            <a:pPr algn="ctr"/>
            <a:r>
              <a:rPr lang="tr-TR" sz="4400" b="1">
                <a:solidFill>
                  <a:srgbClr val="FFCC00"/>
                </a:solidFill>
                <a:latin typeface="Futura Bk BT" pitchFamily="34" charset="0"/>
              </a:rPr>
              <a:t>Üzgünüz!</a:t>
            </a:r>
          </a:p>
          <a:p>
            <a:pPr algn="ctr"/>
            <a:r>
              <a:rPr lang="tr-TR" sz="4400">
                <a:solidFill>
                  <a:srgbClr val="FFCC00"/>
                </a:solidFill>
                <a:latin typeface="Futura Bk BT" pitchFamily="34" charset="0"/>
              </a:rPr>
              <a:t> yanlı</a:t>
            </a:r>
            <a:r>
              <a:rPr lang="tr-TR" sz="4000">
                <a:solidFill>
                  <a:srgbClr val="FFCC00"/>
                </a:solidFill>
                <a:latin typeface="Futura Bk BT" pitchFamily="34" charset="0"/>
              </a:rPr>
              <a:t>ş</a:t>
            </a:r>
            <a:r>
              <a:rPr lang="tr-TR" sz="4400">
                <a:solidFill>
                  <a:srgbClr val="FFCC00"/>
                </a:solidFill>
                <a:latin typeface="Futura Bk BT" pitchFamily="34" charset="0"/>
              </a:rPr>
              <a:t> cevap verdiniz.</a:t>
            </a:r>
          </a:p>
        </p:txBody>
      </p:sp>
      <p:sp>
        <p:nvSpPr>
          <p:cNvPr id="30725" name="Text Box 5"/>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pic>
        <p:nvPicPr>
          <p:cNvPr id="30723" name="Picture 3"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1750" name="Text Box 6"/>
          <p:cNvSpPr txBox="1">
            <a:spLocks noChangeArrowheads="1"/>
          </p:cNvSpPr>
          <p:nvPr/>
        </p:nvSpPr>
        <p:spPr bwMode="auto">
          <a:xfrm>
            <a:off x="381000" y="914400"/>
            <a:ext cx="8458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DÜNYANIN EN GELİŞMİŞ ORDUSU İÇİMİZDE</a:t>
            </a:r>
          </a:p>
        </p:txBody>
      </p:sp>
      <p:sp>
        <p:nvSpPr>
          <p:cNvPr id="31755" name="Text Box 11"/>
          <p:cNvSpPr txBox="1">
            <a:spLocks noChangeArrowheads="1"/>
          </p:cNvSpPr>
          <p:nvPr/>
        </p:nvSpPr>
        <p:spPr bwMode="auto">
          <a:xfrm>
            <a:off x="334963" y="1524000"/>
            <a:ext cx="8474075" cy="290513"/>
          </a:xfrm>
          <a:prstGeom prst="rect">
            <a:avLst/>
          </a:prstGeom>
          <a:noFill/>
          <a:ln w="9525">
            <a:noFill/>
            <a:miter lim="800000"/>
            <a:headEnd/>
            <a:tailEnd/>
          </a:ln>
          <a:effectLst/>
        </p:spPr>
        <p:txBody>
          <a:bodyPr>
            <a:spAutoFit/>
          </a:bodyPr>
          <a:lstStyle/>
          <a:p>
            <a:r>
              <a:rPr lang="tr-TR" sz="1300" b="1">
                <a:solidFill>
                  <a:srgbClr val="DDDDDD"/>
                </a:solidFill>
                <a:latin typeface="Futura Bk BT" pitchFamily="34" charset="0"/>
              </a:rPr>
              <a:t>Doğru cevap C seçeneği</a:t>
            </a:r>
          </a:p>
        </p:txBody>
      </p:sp>
      <p:sp>
        <p:nvSpPr>
          <p:cNvPr id="31761" name="Text Box 17"/>
          <p:cNvSpPr txBox="1">
            <a:spLocks noChangeArrowheads="1"/>
          </p:cNvSpPr>
          <p:nvPr/>
        </p:nvSpPr>
        <p:spPr bwMode="auto">
          <a:xfrm>
            <a:off x="304800" y="1828800"/>
            <a:ext cx="5562600" cy="4537075"/>
          </a:xfrm>
          <a:prstGeom prst="rect">
            <a:avLst/>
          </a:prstGeom>
          <a:noFill/>
          <a:ln w="9525">
            <a:noFill/>
            <a:miter lim="800000"/>
            <a:headEnd/>
            <a:tailEnd/>
          </a:ln>
          <a:effectLst/>
        </p:spPr>
        <p:txBody>
          <a:bodyPr>
            <a:spAutoFit/>
          </a:bodyPr>
          <a:lstStyle/>
          <a:p>
            <a:pPr>
              <a:spcBef>
                <a:spcPct val="20000"/>
              </a:spcBef>
              <a:spcAft>
                <a:spcPct val="20000"/>
              </a:spcAft>
            </a:pPr>
            <a:r>
              <a:rPr lang="de-DE" sz="1300" b="1">
                <a:solidFill>
                  <a:srgbClr val="DDDDDD"/>
                </a:solidFill>
                <a:latin typeface="Futura Bk BT" pitchFamily="34" charset="0"/>
              </a:rPr>
              <a:t>MAKROFAJ</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Bir gözcü ve ön saflardaki savunma hücresidir. Kandaki her türlü yabancı maddeyi yutar ve sindirir. Yabancı bir organizma ile karşılaşınca yardımcı T hücrelerini olay yerine çağırır.</a:t>
            </a:r>
          </a:p>
          <a:p>
            <a:pPr>
              <a:spcBef>
                <a:spcPct val="20000"/>
              </a:spcBef>
              <a:spcAft>
                <a:spcPct val="20000"/>
              </a:spcAft>
            </a:pPr>
            <a:r>
              <a:rPr lang="de-DE" sz="1300" b="1">
                <a:solidFill>
                  <a:srgbClr val="DDDDDD"/>
                </a:solidFill>
                <a:latin typeface="Futura Bk BT" pitchFamily="34" charset="0"/>
              </a:rPr>
              <a:t>YARDIMCI T HÜCRESİ</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Bağışıklık sisteminin yöneticisi görevini üstlenmiştir. Düşmanı saptadıktan sonra dalak ve lenf bezlerine gider ve diğer hücreleri hastalık etkeni ile savaşmak üzere uyarır.</a:t>
            </a:r>
          </a:p>
          <a:p>
            <a:pPr>
              <a:spcBef>
                <a:spcPct val="20000"/>
              </a:spcBef>
              <a:spcAft>
                <a:spcPct val="20000"/>
              </a:spcAft>
            </a:pPr>
            <a:r>
              <a:rPr lang="de-DE" sz="1300" b="1">
                <a:solidFill>
                  <a:srgbClr val="DDDDDD"/>
                </a:solidFill>
                <a:latin typeface="Futura Bk BT" pitchFamily="34" charset="0"/>
              </a:rPr>
              <a:t>ÖLDÜRÜCÜ T HÜCRESİ</a:t>
            </a:r>
            <a:r>
              <a:rPr lang="tr-TR" sz="1300">
                <a:solidFill>
                  <a:srgbClr val="DDDDDD"/>
                </a:solidFill>
                <a:latin typeface="Futura Bk BT" pitchFamily="34" charset="0"/>
              </a:rPr>
              <a:t>: </a:t>
            </a:r>
            <a:r>
              <a:rPr lang="de-DE" sz="1300">
                <a:solidFill>
                  <a:srgbClr val="DDDDDD"/>
                </a:solidFill>
                <a:latin typeface="Futura Bk BT" pitchFamily="34" charset="0"/>
              </a:rPr>
              <a:t>Yardımcı T hücresi tarafından uyarılan bu hücre yabancı organizmaların işgal ettiği hücreleri ve kanser hücrelerini yok eder. </a:t>
            </a:r>
          </a:p>
          <a:p>
            <a:pPr>
              <a:spcBef>
                <a:spcPct val="20000"/>
              </a:spcBef>
              <a:spcAft>
                <a:spcPct val="20000"/>
              </a:spcAft>
            </a:pPr>
            <a:r>
              <a:rPr lang="de-DE" sz="1300" b="1">
                <a:solidFill>
                  <a:srgbClr val="DDDDDD"/>
                </a:solidFill>
                <a:latin typeface="Futura Bk BT" pitchFamily="34" charset="0"/>
              </a:rPr>
              <a:t>B HÜCRESİ</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Biyolojik silah fabrikaları olan bu hücreler dalak ve lenf bezlerinde bulunurlar. Yardımcı T hücreleri tarafından uyarılınca antikor denen güçlü kimyasal silahlar üretirler. </a:t>
            </a:r>
          </a:p>
          <a:p>
            <a:pPr>
              <a:spcBef>
                <a:spcPct val="20000"/>
              </a:spcBef>
              <a:spcAft>
                <a:spcPct val="20000"/>
              </a:spcAft>
            </a:pPr>
            <a:r>
              <a:rPr lang="de-DE" sz="1300" b="1">
                <a:solidFill>
                  <a:srgbClr val="DDDDDD"/>
                </a:solidFill>
                <a:latin typeface="Futura Bk BT" pitchFamily="34" charset="0"/>
              </a:rPr>
              <a:t>ANTİKOR</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Y şeklindeki bu protein molekülü hastalık etkenine yapışarak onu etkisiz hale getirir ve yok edici hücreler için hedef haline getirir.</a:t>
            </a:r>
          </a:p>
          <a:p>
            <a:pPr>
              <a:spcBef>
                <a:spcPct val="20000"/>
              </a:spcBef>
              <a:spcAft>
                <a:spcPct val="20000"/>
              </a:spcAft>
            </a:pPr>
            <a:r>
              <a:rPr lang="de-DE" sz="1300" b="1">
                <a:solidFill>
                  <a:srgbClr val="DDDDDD"/>
                </a:solidFill>
                <a:latin typeface="Futura Bk BT" pitchFamily="34" charset="0"/>
              </a:rPr>
              <a:t>BASKILAYICI T HÜCRESİ</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T hücrelerinin bu üçüncü tipi diğer T ve B hücrelerinin etkinliklerini yavaşlatır veya durdurur. Hastalık yenildikten sonra saldırının durmasını sağlar.</a:t>
            </a:r>
          </a:p>
          <a:p>
            <a:pPr>
              <a:spcBef>
                <a:spcPct val="20000"/>
              </a:spcBef>
              <a:spcAft>
                <a:spcPct val="20000"/>
              </a:spcAft>
            </a:pPr>
            <a:r>
              <a:rPr lang="de-DE" sz="1300" b="1">
                <a:solidFill>
                  <a:srgbClr val="DDDDDD"/>
                </a:solidFill>
                <a:latin typeface="Futura Bk BT" pitchFamily="34" charset="0"/>
              </a:rPr>
              <a:t>BELLEK HÜCRESİ</a:t>
            </a:r>
            <a:r>
              <a:rPr lang="tr-TR" sz="1300" b="1">
                <a:solidFill>
                  <a:srgbClr val="DDDDDD"/>
                </a:solidFill>
                <a:latin typeface="Futura Bk BT" pitchFamily="34" charset="0"/>
              </a:rPr>
              <a:t>:</a:t>
            </a:r>
            <a:r>
              <a:rPr lang="tr-TR" sz="1300">
                <a:solidFill>
                  <a:srgbClr val="DDDDDD"/>
                </a:solidFill>
                <a:latin typeface="Futura Bk BT" pitchFamily="34" charset="0"/>
              </a:rPr>
              <a:t> </a:t>
            </a:r>
            <a:r>
              <a:rPr lang="de-DE" sz="1300">
                <a:solidFill>
                  <a:srgbClr val="DDDDDD"/>
                </a:solidFill>
                <a:latin typeface="Futura Bk BT" pitchFamily="34" charset="0"/>
              </a:rPr>
              <a:t>İlk kez hastalık geçirildiğinde oluşturulan savunma hücresidir. Yıllarca vücutta kalarak aynı hastalık etkeniyle tekrar karşılaştığında savunmanın çok süratli ve etkili olmasını sağlar.</a:t>
            </a:r>
            <a:endParaRPr lang="tr-TR" sz="1300">
              <a:solidFill>
                <a:srgbClr val="DDDDDD"/>
              </a:solidFill>
              <a:latin typeface="Futura Bk BT" pitchFamily="34" charset="0"/>
            </a:endParaRPr>
          </a:p>
        </p:txBody>
      </p:sp>
      <p:pic>
        <p:nvPicPr>
          <p:cNvPr id="31762" name="Picture 18" descr="macrofaj"/>
          <p:cNvPicPr>
            <a:picLocks noChangeAspect="1" noChangeArrowheads="1"/>
          </p:cNvPicPr>
          <p:nvPr/>
        </p:nvPicPr>
        <p:blipFill>
          <a:blip r:embed="rId3" cstate="print"/>
          <a:srcRect/>
          <a:stretch>
            <a:fillRect/>
          </a:stretch>
        </p:blipFill>
        <p:spPr bwMode="auto">
          <a:xfrm>
            <a:off x="5943600" y="1676400"/>
            <a:ext cx="2628900" cy="2514600"/>
          </a:xfrm>
          <a:prstGeom prst="rect">
            <a:avLst/>
          </a:prstGeom>
          <a:noFill/>
          <a:ln w="9525">
            <a:solidFill>
              <a:schemeClr val="bg1"/>
            </a:solidFill>
            <a:miter lim="800000"/>
            <a:headEnd/>
            <a:tailEnd/>
          </a:ln>
        </p:spPr>
      </p:pic>
      <p:sp>
        <p:nvSpPr>
          <p:cNvPr id="31763" name="Text Box 19"/>
          <p:cNvSpPr txBox="1">
            <a:spLocks noChangeArrowheads="1"/>
          </p:cNvSpPr>
          <p:nvPr/>
        </p:nvSpPr>
        <p:spPr bwMode="auto">
          <a:xfrm>
            <a:off x="5867400" y="4267200"/>
            <a:ext cx="2819400" cy="1920875"/>
          </a:xfrm>
          <a:prstGeom prst="rect">
            <a:avLst/>
          </a:prstGeom>
          <a:noFill/>
          <a:ln w="9525">
            <a:noFill/>
            <a:miter lim="800000"/>
            <a:headEnd/>
            <a:tailEnd/>
          </a:ln>
          <a:effectLst/>
        </p:spPr>
        <p:txBody>
          <a:bodyPr>
            <a:spAutoFit/>
          </a:bodyPr>
          <a:lstStyle/>
          <a:p>
            <a:r>
              <a:rPr lang="tr-TR" sz="1000">
                <a:solidFill>
                  <a:srgbClr val="DDDDDD"/>
                </a:solidFill>
                <a:latin typeface="Futura Bk BT" pitchFamily="34" charset="0"/>
              </a:rPr>
              <a:t>Makrofaj, çoğalmış olan bakterinin üzerine doğru bir uzantı fırlatır. Böylece bakteri makrofaj tarafından yakalanır. Daha sonra makrofaj, bakterinin hücre zarını delerek onun içini boşaltır. </a:t>
            </a:r>
          </a:p>
          <a:p>
            <a:r>
              <a:rPr lang="tr-TR" sz="1000">
                <a:solidFill>
                  <a:srgbClr val="DDDDDD"/>
                </a:solidFill>
                <a:latin typeface="Futura Bk BT" pitchFamily="34" charset="0"/>
              </a:rPr>
              <a:t>Ancak savunma işlemi burada sona ermez. Bakteriden kalan artık parçaların temizlenmesi için makrofaj, bakterinin kimlik bilgilerini alır ve bir flama gibi kendi üzerine yapıştırır. Bu flama, bir başka savunma hücresi olan lenfositlerin daha önce vücuda giren bakteriler hakkında bilgi sahibi olmalarını sağlar.</a:t>
            </a:r>
          </a:p>
        </p:txBody>
      </p:sp>
      <p:pic>
        <p:nvPicPr>
          <p:cNvPr id="31760" name="Picture 16"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8" name="Text Box 4"/>
          <p:cNvSpPr txBox="1">
            <a:spLocks noChangeArrowheads="1"/>
          </p:cNvSpPr>
          <p:nvPr/>
        </p:nvSpPr>
        <p:spPr bwMode="auto">
          <a:xfrm>
            <a:off x="334963" y="1371600"/>
            <a:ext cx="8428037" cy="2076450"/>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HIV, insan bağışıklık yetmezliği virüsüdür. Virüs, insan vücudunun hastalıklara karşı direncini sağlayan bağışıklık sistemini etkisiz hale getirmektedir. HIV’in sebep olduğu hastalığa da AIDS (Edinilmiş Yetersiz Bağışıklık Sistemi Sendromu) adı verilir. </a:t>
            </a:r>
          </a:p>
          <a:p>
            <a:r>
              <a:rPr lang="tr-TR" sz="1300">
                <a:solidFill>
                  <a:srgbClr val="DDDDDD"/>
                </a:solidFill>
                <a:latin typeface="Futura Bk BT" pitchFamily="34" charset="0"/>
              </a:rPr>
              <a:t>Vücudumuzdaki “bağışıklık sistemi” vücudu dışarıdan gelen etkenlere karşı koruyan, özelleşmiş hücreler ve organlardan oluşur. Sistemin görevi; yabancı organizmaların vücuda girmelerini engellemek veya girer ise vücuda girdikleri yerde yakalamaktır. Normal şartlar altında, bağışıklık sistemi vücudu bakterilere ve viral enfeksiyonlara karşı korur, kanser hücrelerini ve yabancı maddeleri yok eder. </a:t>
            </a:r>
          </a:p>
          <a:p>
            <a:r>
              <a:rPr lang="tr-TR" sz="1300">
                <a:solidFill>
                  <a:srgbClr val="DDDDDD"/>
                </a:solidFill>
                <a:latin typeface="Futura Bk BT" pitchFamily="34" charset="0"/>
              </a:rPr>
              <a:t>HIV, insan için hayati önem taşıyan bağışıklık sistemini çökerten, çalışmaz hale getiren bir virüstür. Gözle görülemeyecek kadar küçüklükteki bir virüs, insan vücudunun hastalıklara karşı direncini sağlayan bağışıklık sistemini etkisiz hale getirebilmektedir.</a:t>
            </a:r>
          </a:p>
        </p:txBody>
      </p:sp>
      <p:pic>
        <p:nvPicPr>
          <p:cNvPr id="21510" name="Picture 6" descr="52"/>
          <p:cNvPicPr>
            <a:picLocks noChangeAspect="1" noChangeArrowheads="1"/>
          </p:cNvPicPr>
          <p:nvPr/>
        </p:nvPicPr>
        <p:blipFill>
          <a:blip r:embed="rId3" cstate="print"/>
          <a:srcRect/>
          <a:stretch>
            <a:fillRect/>
          </a:stretch>
        </p:blipFill>
        <p:spPr bwMode="auto">
          <a:xfrm>
            <a:off x="838200" y="4267200"/>
            <a:ext cx="1427163" cy="798513"/>
          </a:xfrm>
          <a:prstGeom prst="rect">
            <a:avLst/>
          </a:prstGeom>
          <a:noFill/>
          <a:ln w="9525">
            <a:solidFill>
              <a:schemeClr val="bg1"/>
            </a:solidFill>
            <a:miter lim="800000"/>
            <a:headEnd/>
            <a:tailEnd/>
          </a:ln>
        </p:spPr>
      </p:pic>
      <p:sp>
        <p:nvSpPr>
          <p:cNvPr id="21512" name="Text Box 8"/>
          <p:cNvSpPr txBox="1">
            <a:spLocks noChangeArrowheads="1"/>
          </p:cNvSpPr>
          <p:nvPr/>
        </p:nvSpPr>
        <p:spPr bwMode="auto">
          <a:xfrm>
            <a:off x="381000" y="3352800"/>
            <a:ext cx="8534400" cy="1163638"/>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Vücut bağışıklık sisteminin etkisiz hale gelmesi, virüsten etkilenmeden önce kolayca baş edebildiği diğer bakteri ve virüslerle artık çarpışamayacak duruma gelmesi demektir. Bu da basit bir enfeksiyonun bile ölümcül hale gelmesine sebep olabilir. AIDS hastalarının yarısından çoğu bağışıklık sistemlerinin etkisiz hale gelmesi yüzünden   .                                            basit enfeksiyonlara yenilerek hayata veda etmektedirler.</a:t>
            </a:r>
          </a:p>
          <a:p>
            <a:pPr>
              <a:spcBef>
                <a:spcPct val="20000"/>
              </a:spcBef>
              <a:spcAft>
                <a:spcPct val="20000"/>
              </a:spcAft>
            </a:pPr>
            <a:endParaRPr lang="tr-TR" sz="1300">
              <a:solidFill>
                <a:srgbClr val="DDDDDD"/>
              </a:solidFill>
              <a:latin typeface="Futura Bk BT" pitchFamily="34" charset="0"/>
            </a:endParaRPr>
          </a:p>
        </p:txBody>
      </p:sp>
      <p:sp>
        <p:nvSpPr>
          <p:cNvPr id="21514" name="Text Box 10"/>
          <p:cNvSpPr txBox="1">
            <a:spLocks noChangeArrowheads="1"/>
          </p:cNvSpPr>
          <p:nvPr/>
        </p:nvSpPr>
        <p:spPr bwMode="auto">
          <a:xfrm>
            <a:off x="228600" y="5089525"/>
            <a:ext cx="2301875" cy="1311275"/>
          </a:xfrm>
          <a:prstGeom prst="rect">
            <a:avLst/>
          </a:prstGeom>
          <a:noFill/>
          <a:ln w="9525">
            <a:noFill/>
            <a:miter lim="800000"/>
            <a:headEnd/>
            <a:tailEnd/>
          </a:ln>
          <a:effectLst/>
        </p:spPr>
        <p:txBody>
          <a:bodyPr>
            <a:spAutoFit/>
          </a:bodyPr>
          <a:lstStyle/>
          <a:p>
            <a:pPr algn="r"/>
            <a:r>
              <a:rPr lang="tr-TR" sz="1000">
                <a:solidFill>
                  <a:srgbClr val="DDDDDD"/>
                </a:solidFill>
                <a:latin typeface="Futura Bk BT" pitchFamily="34" charset="0"/>
              </a:rPr>
              <a:t>Sağda sağlıklı, solda ise düşman tarafından (AIDS virüsü) etkisiz hale getirilmiş bir Savunma sistemi hücresinin görüntüsü vardır. Bu 2 resimden virüsün yarattığı tahribat açıkça görülebilmektedir.  Bu görüntüler 3000 defadan fazla büyütülmüştür.</a:t>
            </a:r>
          </a:p>
        </p:txBody>
      </p:sp>
      <p:sp>
        <p:nvSpPr>
          <p:cNvPr id="21515" name="Text Box 11"/>
          <p:cNvSpPr txBox="1">
            <a:spLocks noChangeArrowheads="1"/>
          </p:cNvSpPr>
          <p:nvPr/>
        </p:nvSpPr>
        <p:spPr bwMode="auto">
          <a:xfrm>
            <a:off x="2438400" y="4267200"/>
            <a:ext cx="6416675" cy="2133600"/>
          </a:xfrm>
          <a:prstGeom prst="rect">
            <a:avLst/>
          </a:prstGeom>
          <a:noFill/>
          <a:ln w="9525">
            <a:noFill/>
            <a:miter lim="800000"/>
            <a:headEnd/>
            <a:tailEnd/>
          </a:ln>
          <a:effectLst/>
        </p:spPr>
        <p:txBody>
          <a:bodyPr>
            <a:spAutoFit/>
          </a:bodyPr>
          <a:lstStyle/>
          <a:p>
            <a:pPr>
              <a:lnSpc>
                <a:spcPct val="90000"/>
              </a:lnSpc>
            </a:pPr>
            <a:r>
              <a:rPr lang="tr-TR" sz="1300">
                <a:solidFill>
                  <a:srgbClr val="DDDDDD"/>
                </a:solidFill>
                <a:latin typeface="Futura Bk BT" pitchFamily="34" charset="0"/>
              </a:rPr>
              <a:t>HIV vücuda girdikten sonra günde on milyar kadar virüs üretmektedir. Burada söz konusu olan, koskoca insan bedenini tamamen ölüme götürebilecek yetenekte, mükemmel bir plan sonucunda hücreyi ele geçiren ve kendi kopyalarını ürettiren bir mikroorganizmadır. </a:t>
            </a:r>
          </a:p>
          <a:p>
            <a:pPr>
              <a:lnSpc>
                <a:spcPct val="90000"/>
              </a:lnSpc>
            </a:pPr>
            <a:r>
              <a:rPr lang="tr-TR" sz="1300">
                <a:solidFill>
                  <a:srgbClr val="DDDDDD"/>
                </a:solidFill>
                <a:latin typeface="Futura Bk BT" pitchFamily="34" charset="0"/>
              </a:rPr>
              <a:t>Burada bahsedilen virüs, yalnızca bir mikron büyüklüğünde, DNA'sı bile olmayan hatta canlı olarak bile nitelendirilmeyen bir varlıktır. Bu varlığın, insan bedenini bu kadar iyi tanıyıp onunla baş edebilecek sistemler kurması, bunları hata yapmadan eksiksizce uygulaması ve kullanılan tüm silahlardan kendini koruyabilecek şekilde sürekli değişikliğe uğraması, gerçekten hayret uyandırmaktadır. Bu durum, insanoğlunun gözle görülemeyen bir virüs karşısında ne kadar çaresiz kaldığının önemli bir örneğidir.</a:t>
            </a:r>
            <a:r>
              <a:rPr lang="tr-TR"/>
              <a:t> </a:t>
            </a:r>
          </a:p>
        </p:txBody>
      </p:sp>
      <p:sp>
        <p:nvSpPr>
          <p:cNvPr id="21517" name="Text Box 13"/>
          <p:cNvSpPr txBox="1">
            <a:spLocks noChangeArrowheads="1"/>
          </p:cNvSpPr>
          <p:nvPr/>
        </p:nvSpPr>
        <p:spPr bwMode="auto">
          <a:xfrm>
            <a:off x="304800" y="873125"/>
            <a:ext cx="8458200" cy="304800"/>
          </a:xfrm>
          <a:prstGeom prst="rect">
            <a:avLst/>
          </a:prstGeom>
          <a:noFill/>
          <a:ln w="9525">
            <a:noFill/>
            <a:miter lim="800000"/>
            <a:headEnd/>
            <a:tailEnd/>
          </a:ln>
          <a:effectLst/>
        </p:spPr>
        <p:txBody>
          <a:bodyPr>
            <a:spAutoFit/>
          </a:bodyPr>
          <a:lstStyle/>
          <a:p>
            <a:pPr algn="ctr"/>
            <a:r>
              <a:rPr lang="tr-TR" sz="1400" b="1">
                <a:solidFill>
                  <a:srgbClr val="FFFFCC"/>
                </a:solidFill>
                <a:latin typeface="TrSah Engebrechtre Expanded" pitchFamily="2" charset="0"/>
              </a:rPr>
              <a:t>DÜNYANIN EN GELİŞMİŞ ORDUSUNUN KARŞISINDAKİ DÜŞMAN</a:t>
            </a:r>
          </a:p>
        </p:txBody>
      </p:sp>
      <p:pic>
        <p:nvPicPr>
          <p:cNvPr id="21507" name="Picture 3"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7" name="Picture 17"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0256" name="Picture 16"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0246" name="Picture 6" descr="X15000"/>
          <p:cNvPicPr>
            <a:picLocks noChangeAspect="1" noChangeArrowheads="1"/>
          </p:cNvPicPr>
          <p:nvPr/>
        </p:nvPicPr>
        <p:blipFill>
          <a:blip r:embed="rId3"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10247" name="Picture 7" descr="X300000"/>
          <p:cNvPicPr>
            <a:picLocks noChangeAspect="1" noChangeArrowheads="1"/>
          </p:cNvPicPr>
          <p:nvPr/>
        </p:nvPicPr>
        <p:blipFill>
          <a:blip r:embed="rId4" cstate="print"/>
          <a:srcRect/>
          <a:stretch>
            <a:fillRect/>
          </a:stretch>
        </p:blipFill>
        <p:spPr bwMode="auto">
          <a:xfrm>
            <a:off x="4038600" y="914400"/>
            <a:ext cx="4876800" cy="3962400"/>
          </a:xfrm>
          <a:prstGeom prst="rect">
            <a:avLst/>
          </a:prstGeom>
          <a:noFill/>
          <a:ln w="38100">
            <a:solidFill>
              <a:schemeClr val="bg1"/>
            </a:solidFill>
            <a:miter lim="800000"/>
            <a:headEnd/>
            <a:tailEnd/>
          </a:ln>
        </p:spPr>
      </p:pic>
      <p:pic>
        <p:nvPicPr>
          <p:cNvPr id="10245"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10249" name="Text Box 9"/>
          <p:cNvSpPr txBox="1">
            <a:spLocks noChangeArrowheads="1"/>
          </p:cNvSpPr>
          <p:nvPr/>
        </p:nvSpPr>
        <p:spPr bwMode="auto">
          <a:xfrm>
            <a:off x="3048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HÜCRE ÇEKİRDEĞİNDEKİ KAPILAR</a:t>
            </a:r>
          </a:p>
        </p:txBody>
      </p:sp>
      <p:pic>
        <p:nvPicPr>
          <p:cNvPr id="10267" name="Picture 27" descr="ok"/>
          <p:cNvPicPr>
            <a:picLocks noChangeAspect="1" noChangeArrowheads="1"/>
          </p:cNvPicPr>
          <p:nvPr/>
        </p:nvPicPr>
        <p:blipFill>
          <a:blip r:embed="rId6" cstate="print"/>
          <a:srcRect/>
          <a:stretch>
            <a:fillRect/>
          </a:stretch>
        </p:blipFill>
        <p:spPr bwMode="auto">
          <a:xfrm>
            <a:off x="6667500" y="5667375"/>
            <a:ext cx="76200" cy="68263"/>
          </a:xfrm>
          <a:prstGeom prst="rect">
            <a:avLst/>
          </a:prstGeom>
          <a:noFill/>
          <a:ln w="9525">
            <a:noFill/>
            <a:miter lim="800000"/>
            <a:headEnd/>
            <a:tailEnd/>
          </a:ln>
        </p:spPr>
      </p:pic>
      <p:pic>
        <p:nvPicPr>
          <p:cNvPr id="10280" name="Picture 40" descr="home">
            <a:hlinkClick r:id="rId7" action="ppaction://hlinksldjump" tooltip="Ana sayfa"/>
          </p:cNvPr>
          <p:cNvPicPr>
            <a:picLocks noChangeAspect="1" noChangeArrowheads="1"/>
          </p:cNvPicPr>
          <p:nvPr/>
        </p:nvPicPr>
        <p:blipFill>
          <a:blip r:embed="rId8" cstate="print"/>
          <a:srcRect/>
          <a:stretch>
            <a:fillRect/>
          </a:stretch>
        </p:blipFill>
        <p:spPr bwMode="auto">
          <a:xfrm>
            <a:off x="8610600" y="228600"/>
            <a:ext cx="457200" cy="457200"/>
          </a:xfrm>
          <a:prstGeom prst="rect">
            <a:avLst/>
          </a:prstGeom>
          <a:noFill/>
        </p:spPr>
      </p:pic>
      <p:sp>
        <p:nvSpPr>
          <p:cNvPr id="10283" name="Text Box 43"/>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10287" name="Text Box 47"/>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10289" name="Text Box 49"/>
          <p:cNvSpPr txBox="1">
            <a:spLocks noChangeArrowheads="1"/>
          </p:cNvSpPr>
          <p:nvPr/>
        </p:nvSpPr>
        <p:spPr bwMode="auto">
          <a:xfrm>
            <a:off x="304800" y="1371600"/>
            <a:ext cx="3521075" cy="4298950"/>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Tüm hücreler, sitoplâzma adı verilen</a:t>
            </a:r>
            <a:br>
              <a:rPr lang="tr-TR" sz="1300">
                <a:solidFill>
                  <a:srgbClr val="DDDDDD"/>
                </a:solidFill>
                <a:latin typeface="Futura Bk BT" pitchFamily="34" charset="0"/>
              </a:rPr>
            </a:br>
            <a:r>
              <a:rPr lang="tr-TR" sz="1300">
                <a:solidFill>
                  <a:srgbClr val="DDDDDD"/>
                </a:solidFill>
                <a:latin typeface="Futura Bk BT" pitchFamily="34" charset="0"/>
              </a:rPr>
              <a:t> hücre içi sıvısını ve organelleri </a:t>
            </a:r>
            <a:br>
              <a:rPr lang="tr-TR" sz="1300">
                <a:solidFill>
                  <a:srgbClr val="DDDDDD"/>
                </a:solidFill>
                <a:latin typeface="Futura Bk BT" pitchFamily="34" charset="0"/>
              </a:rPr>
            </a:br>
            <a:r>
              <a:rPr lang="tr-TR" sz="1300">
                <a:solidFill>
                  <a:srgbClr val="DDDDDD"/>
                </a:solidFill>
                <a:latin typeface="Futura Bk BT" pitchFamily="34" charset="0"/>
              </a:rPr>
              <a:t>çevreleyen ve dış ortamdan </a:t>
            </a:r>
            <a:br>
              <a:rPr lang="tr-TR" sz="1300">
                <a:solidFill>
                  <a:srgbClr val="DDDDDD"/>
                </a:solidFill>
                <a:latin typeface="Futura Bk BT" pitchFamily="34" charset="0"/>
              </a:rPr>
            </a:br>
            <a:r>
              <a:rPr lang="tr-TR" sz="1300">
                <a:solidFill>
                  <a:srgbClr val="DDDDDD"/>
                </a:solidFill>
                <a:latin typeface="Futura Bk BT" pitchFamily="34" charset="0"/>
              </a:rPr>
              <a:t>ayıran bir zar ile kaplıdır.  </a:t>
            </a:r>
            <a:br>
              <a:rPr lang="tr-TR" sz="1300">
                <a:solidFill>
                  <a:srgbClr val="DDDDDD"/>
                </a:solidFill>
                <a:latin typeface="Futura Bk BT" pitchFamily="34" charset="0"/>
              </a:rPr>
            </a:br>
            <a:r>
              <a:rPr lang="tr-TR" sz="1300">
                <a:solidFill>
                  <a:srgbClr val="DDDDDD"/>
                </a:solidFill>
                <a:latin typeface="Futura Bk BT" pitchFamily="34" charset="0"/>
              </a:rPr>
              <a:t>Sitoplazmanın içinde hücreye </a:t>
            </a:r>
            <a:br>
              <a:rPr lang="tr-TR" sz="1300">
                <a:solidFill>
                  <a:srgbClr val="DDDDDD"/>
                </a:solidFill>
                <a:latin typeface="Futura Bk BT" pitchFamily="34" charset="0"/>
              </a:rPr>
            </a:br>
            <a:r>
              <a:rPr lang="tr-TR" sz="1300">
                <a:solidFill>
                  <a:srgbClr val="DDDDDD"/>
                </a:solidFill>
                <a:latin typeface="Futura Bk BT" pitchFamily="34" charset="0"/>
              </a:rPr>
              <a:t>ait tüm bilgileri barındıran bir </a:t>
            </a:r>
            <a:br>
              <a:rPr lang="tr-TR" sz="1300">
                <a:solidFill>
                  <a:srgbClr val="DDDDDD"/>
                </a:solidFill>
                <a:latin typeface="Futura Bk BT" pitchFamily="34" charset="0"/>
              </a:rPr>
            </a:br>
            <a:r>
              <a:rPr lang="tr-TR" sz="1300">
                <a:solidFill>
                  <a:srgbClr val="DDDDDD"/>
                </a:solidFill>
                <a:latin typeface="Futura Bk BT" pitchFamily="34" charset="0"/>
              </a:rPr>
              <a:t>çekirdek bulunur.</a:t>
            </a:r>
          </a:p>
          <a:p>
            <a:pPr>
              <a:spcBef>
                <a:spcPct val="20000"/>
              </a:spcBef>
              <a:spcAft>
                <a:spcPct val="20000"/>
              </a:spcAft>
            </a:pPr>
            <a:r>
              <a:rPr lang="tr-TR" sz="1300">
                <a:solidFill>
                  <a:srgbClr val="DDDDDD"/>
                </a:solidFill>
                <a:latin typeface="Futura Bk BT" pitchFamily="34" charset="0"/>
              </a:rPr>
              <a:t>Hücrenin içindeki çekirdeğin yüzeyi gözeneklidir. Bu gözenekler çekirdek ve sitoplazma arasındaki iletişimi sağlar. Çekirdek gözeneklerindeki trafik yoğunluğu oldukça fazladır, her dakika yüzlerce molekül buradan giriş çıkış yapmaktadır.</a:t>
            </a:r>
          </a:p>
          <a:p>
            <a:pPr>
              <a:spcBef>
                <a:spcPct val="20000"/>
              </a:spcBef>
              <a:spcAft>
                <a:spcPct val="20000"/>
              </a:spcAft>
            </a:pPr>
            <a:r>
              <a:rPr lang="tr-TR" sz="1300">
                <a:solidFill>
                  <a:srgbClr val="DDDDDD"/>
                </a:solidFill>
                <a:latin typeface="Futura Bk BT" pitchFamily="34" charset="0"/>
              </a:rPr>
              <a:t>İşte yandaki resimde bu gözeneklerin tam 300 bin defa büyütülmüş halini görüyorsunuz.</a:t>
            </a:r>
          </a:p>
          <a:p>
            <a:pPr>
              <a:spcBef>
                <a:spcPct val="20000"/>
              </a:spcBef>
              <a:spcAft>
                <a:spcPct val="20000"/>
              </a:spcAft>
            </a:pPr>
            <a:r>
              <a:rPr lang="tr-TR" sz="1300">
                <a:solidFill>
                  <a:srgbClr val="DDDDDD"/>
                </a:solidFill>
                <a:latin typeface="Futura Bk BT" pitchFamily="34" charset="0"/>
              </a:rPr>
              <a:t>Merkezdeki delikleri kapatan bir sepete benzeyen çekirdek gözeneklerini dikkatle inceleyin. Bu sepete benzeyen şeyler aslında gözenek kompleksi adı verilen proteinlerden oluşan özel yapılardır. </a:t>
            </a:r>
          </a:p>
        </p:txBody>
      </p:sp>
      <p:pic>
        <p:nvPicPr>
          <p:cNvPr id="10290" name="Picture 50" descr="Untitled-1 copy"/>
          <p:cNvPicPr>
            <a:picLocks noChangeAspect="1" noChangeArrowheads="1"/>
          </p:cNvPicPr>
          <p:nvPr/>
        </p:nvPicPr>
        <p:blipFill>
          <a:blip r:embed="rId9" cstate="print"/>
          <a:srcRect/>
          <a:stretch>
            <a:fillRect/>
          </a:stretch>
        </p:blipFill>
        <p:spPr bwMode="auto">
          <a:xfrm>
            <a:off x="2514600" y="1544638"/>
            <a:ext cx="1339850" cy="1274762"/>
          </a:xfrm>
          <a:prstGeom prst="rect">
            <a:avLst/>
          </a:prstGeom>
          <a:noFill/>
        </p:spPr>
      </p:pic>
      <p:pic>
        <p:nvPicPr>
          <p:cNvPr id="10286" name="Picture 46" descr="daha fazla bilgi">
            <a:hlinkClick r:id="rId10" action="ppaction://hlinksldjump" tooltip="Daha fazla bilgi almak için tıklayınız"/>
          </p:cNvPr>
          <p:cNvPicPr>
            <a:picLocks noChangeAspect="1" noChangeArrowheads="1"/>
          </p:cNvPicPr>
          <p:nvPr/>
        </p:nvPicPr>
        <p:blipFill>
          <a:blip r:embed="rId11" cstate="print"/>
          <a:srcRect/>
          <a:stretch>
            <a:fillRect/>
          </a:stretch>
        </p:blipFill>
        <p:spPr bwMode="auto">
          <a:xfrm>
            <a:off x="3543300" y="6056313"/>
            <a:ext cx="304800" cy="304800"/>
          </a:xfrm>
          <a:prstGeom prst="rect">
            <a:avLst/>
          </a:prstGeom>
          <a:noFill/>
          <a:ln w="9525">
            <a:noFill/>
            <a:miter lim="800000"/>
            <a:headEnd/>
            <a:tailEnd/>
          </a:ln>
        </p:spPr>
      </p:pic>
      <p:pic>
        <p:nvPicPr>
          <p:cNvPr id="10255" name="Picture 15" descr="buton ileri">
            <a:hlinkClick r:id="rId12" action="ppaction://hlinksldjump" tooltip="ileri"/>
          </p:cNvPr>
          <p:cNvPicPr>
            <a:picLocks noChangeAspect="1" noChangeArrowheads="1"/>
          </p:cNvPicPr>
          <p:nvPr/>
        </p:nvPicPr>
        <p:blipFill>
          <a:blip r:embed="rId13" cstate="print"/>
          <a:srcRect/>
          <a:stretch>
            <a:fillRect/>
          </a:stretch>
        </p:blipFill>
        <p:spPr bwMode="auto">
          <a:xfrm>
            <a:off x="8534400" y="6172200"/>
            <a:ext cx="381000" cy="381000"/>
          </a:xfrm>
          <a:prstGeom prst="rect">
            <a:avLst/>
          </a:prstGeom>
          <a:noFill/>
        </p:spPr>
      </p:pic>
      <p:sp>
        <p:nvSpPr>
          <p:cNvPr id="10268" name="Rectangle 28">
            <a:hlinkClick r:id="rId14"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69" name="Rectangle 29">
            <a:hlinkClick r:id="rId15"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0" name="Rectangle 30">
            <a:hlinkClick r:id="rId16"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1" name="Rectangle 31">
            <a:hlinkClick r:id="rId17"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3" name="Rectangle 33">
            <a:hlinkClick r:id="rId12"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4" name="Rectangle 34">
            <a:hlinkClick r:id="rId18"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5" name="Rectangle 35">
            <a:hlinkClick r:id="rId19"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6" name="Rectangle 36">
            <a:hlinkClick r:id="rId20"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0277" name="Rectangle 37">
            <a:hlinkClick r:id="rId21"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500" fill="hold"/>
                                        <p:tgtEl>
                                          <p:spTgt spid="10247"/>
                                        </p:tgtEl>
                                        <p:attrNameLst>
                                          <p:attrName>ppt_w</p:attrName>
                                        </p:attrNameLst>
                                      </p:cBhvr>
                                      <p:tavLst>
                                        <p:tav tm="0">
                                          <p:val>
                                            <p:fltVal val="0"/>
                                          </p:val>
                                        </p:tav>
                                        <p:tav tm="100000">
                                          <p:val>
                                            <p:strVal val="#ppt_w"/>
                                          </p:val>
                                        </p:tav>
                                      </p:tavLst>
                                    </p:anim>
                                    <p:anim calcmode="lin" valueType="num">
                                      <p:cBhvr>
                                        <p:cTn id="8"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1X"/>
          <p:cNvPicPr>
            <a:picLocks noChangeAspect="1" noChangeArrowheads="1"/>
          </p:cNvPicPr>
          <p:nvPr/>
        </p:nvPicPr>
        <p:blipFill>
          <a:blip r:embed="rId2" cstate="print"/>
          <a:srcRect/>
          <a:stretch>
            <a:fillRect/>
          </a:stretch>
        </p:blipFill>
        <p:spPr bwMode="auto">
          <a:xfrm>
            <a:off x="3962400" y="914400"/>
            <a:ext cx="4953000" cy="3857625"/>
          </a:xfrm>
          <a:prstGeom prst="rect">
            <a:avLst/>
          </a:prstGeom>
          <a:noFill/>
        </p:spPr>
      </p:pic>
      <p:pic>
        <p:nvPicPr>
          <p:cNvPr id="4130" name="Picture 34" descr="navigationbar"/>
          <p:cNvPicPr>
            <a:picLocks noChangeAspect="1" noChangeArrowheads="1"/>
          </p:cNvPicPr>
          <p:nvPr/>
        </p:nvPicPr>
        <p:blipFill>
          <a:blip r:embed="rId3" cstate="print"/>
          <a:srcRect/>
          <a:stretch>
            <a:fillRect/>
          </a:stretch>
        </p:blipFill>
        <p:spPr bwMode="auto">
          <a:xfrm>
            <a:off x="4038600" y="5029200"/>
            <a:ext cx="4876800" cy="776288"/>
          </a:xfrm>
          <a:prstGeom prst="rect">
            <a:avLst/>
          </a:prstGeom>
          <a:noFill/>
        </p:spPr>
      </p:pic>
      <p:pic>
        <p:nvPicPr>
          <p:cNvPr id="4102" name="Picture 6" descr="interface"/>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105" name="Text Box 9"/>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BAŞLANGIÇ</a:t>
            </a:r>
          </a:p>
        </p:txBody>
      </p:sp>
      <p:pic>
        <p:nvPicPr>
          <p:cNvPr id="4110" name="Picture 14" descr="home">
            <a:hlinkClick r:id="rId5" action="ppaction://hlinksldjump" tooltip="Ana sayfa"/>
          </p:cNvPr>
          <p:cNvPicPr>
            <a:picLocks noChangeAspect="1" noChangeArrowheads="1"/>
          </p:cNvPicPr>
          <p:nvPr/>
        </p:nvPicPr>
        <p:blipFill>
          <a:blip r:embed="rId6" cstate="print"/>
          <a:srcRect/>
          <a:stretch>
            <a:fillRect/>
          </a:stretch>
        </p:blipFill>
        <p:spPr bwMode="auto">
          <a:xfrm>
            <a:off x="8610600" y="228600"/>
            <a:ext cx="457200" cy="457200"/>
          </a:xfrm>
          <a:prstGeom prst="rect">
            <a:avLst/>
          </a:prstGeom>
          <a:noFill/>
        </p:spPr>
      </p:pic>
      <p:pic>
        <p:nvPicPr>
          <p:cNvPr id="4131" name="Picture 35" descr="ok"/>
          <p:cNvPicPr>
            <a:picLocks noChangeAspect="1" noChangeArrowheads="1"/>
          </p:cNvPicPr>
          <p:nvPr/>
        </p:nvPicPr>
        <p:blipFill>
          <a:blip r:embed="rId7" cstate="print"/>
          <a:srcRect/>
          <a:stretch>
            <a:fillRect/>
          </a:stretch>
        </p:blipFill>
        <p:spPr bwMode="auto">
          <a:xfrm>
            <a:off x="4383088" y="5667375"/>
            <a:ext cx="76200" cy="68263"/>
          </a:xfrm>
          <a:prstGeom prst="rect">
            <a:avLst/>
          </a:prstGeom>
          <a:noFill/>
          <a:ln w="9525">
            <a:noFill/>
            <a:miter lim="800000"/>
            <a:headEnd/>
            <a:tailEnd/>
          </a:ln>
        </p:spPr>
      </p:pic>
      <p:sp>
        <p:nvSpPr>
          <p:cNvPr id="4133" name="Text Box 37"/>
          <p:cNvSpPr txBox="1">
            <a:spLocks noChangeArrowheads="1"/>
          </p:cNvSpPr>
          <p:nvPr/>
        </p:nvSpPr>
        <p:spPr bwMode="auto">
          <a:xfrm>
            <a:off x="4114800" y="4940300"/>
            <a:ext cx="48006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altta en sağdaki butona tıklayabilirsiniz.</a:t>
            </a:r>
          </a:p>
        </p:txBody>
      </p:sp>
      <p:sp>
        <p:nvSpPr>
          <p:cNvPr id="4142" name="Text Box 46"/>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pic>
        <p:nvPicPr>
          <p:cNvPr id="4145" name="Picture 49" descr="fist"/>
          <p:cNvPicPr>
            <a:picLocks noChangeAspect="1" noChangeArrowheads="1"/>
          </p:cNvPicPr>
          <p:nvPr/>
        </p:nvPicPr>
        <p:blipFill>
          <a:blip r:embed="rId8" cstate="print"/>
          <a:srcRect/>
          <a:stretch>
            <a:fillRect/>
          </a:stretch>
        </p:blipFill>
        <p:spPr bwMode="auto">
          <a:xfrm>
            <a:off x="457200" y="3567113"/>
            <a:ext cx="1219200" cy="1060450"/>
          </a:xfrm>
          <a:prstGeom prst="rect">
            <a:avLst/>
          </a:prstGeom>
          <a:noFill/>
        </p:spPr>
      </p:pic>
      <p:sp>
        <p:nvSpPr>
          <p:cNvPr id="4146" name="Text Box 50"/>
          <p:cNvSpPr txBox="1">
            <a:spLocks noChangeArrowheads="1"/>
          </p:cNvSpPr>
          <p:nvPr/>
        </p:nvSpPr>
        <p:spPr bwMode="auto">
          <a:xfrm>
            <a:off x="288925" y="1447800"/>
            <a:ext cx="3597275" cy="2076450"/>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Keşfimizin başlangıç noktası </a:t>
            </a:r>
          </a:p>
          <a:p>
            <a:r>
              <a:rPr lang="tr-TR" sz="1300">
                <a:solidFill>
                  <a:srgbClr val="DDDDDD"/>
                </a:solidFill>
                <a:latin typeface="Futura Bk BT" pitchFamily="34" charset="0"/>
              </a:rPr>
              <a:t>elimiz: Elin en önemli özelliği,</a:t>
            </a:r>
            <a:br>
              <a:rPr lang="tr-TR" sz="1300">
                <a:solidFill>
                  <a:srgbClr val="DDDDDD"/>
                </a:solidFill>
                <a:latin typeface="Futura Bk BT" pitchFamily="34" charset="0"/>
              </a:rPr>
            </a:br>
            <a:r>
              <a:rPr lang="tr-TR" sz="1300">
                <a:solidFill>
                  <a:srgbClr val="DDDDDD"/>
                </a:solidFill>
                <a:latin typeface="Futura Bk BT" pitchFamily="34" charset="0"/>
              </a:rPr>
              <a:t>tamamen standart bir yapısı</a:t>
            </a:r>
            <a:br>
              <a:rPr lang="tr-TR" sz="1300">
                <a:solidFill>
                  <a:srgbClr val="DDDDDD"/>
                </a:solidFill>
                <a:latin typeface="Futura Bk BT" pitchFamily="34" charset="0"/>
              </a:rPr>
            </a:br>
            <a:r>
              <a:rPr lang="tr-TR" sz="1300">
                <a:solidFill>
                  <a:srgbClr val="DDDDDD"/>
                </a:solidFill>
                <a:latin typeface="Futura Bk BT" pitchFamily="34" charset="0"/>
              </a:rPr>
              <a:t>olmasına rağmen birbirinden </a:t>
            </a:r>
            <a:br>
              <a:rPr lang="tr-TR" sz="1300">
                <a:solidFill>
                  <a:srgbClr val="DDDDDD"/>
                </a:solidFill>
                <a:latin typeface="Futura Bk BT" pitchFamily="34" charset="0"/>
              </a:rPr>
            </a:br>
            <a:r>
              <a:rPr lang="tr-TR" sz="1300">
                <a:solidFill>
                  <a:srgbClr val="DDDDDD"/>
                </a:solidFill>
                <a:latin typeface="Futura Bk BT" pitchFamily="34" charset="0"/>
              </a:rPr>
              <a:t>çok farklı kullanım </a:t>
            </a:r>
            <a:br>
              <a:rPr lang="tr-TR" sz="1300">
                <a:solidFill>
                  <a:srgbClr val="DDDDDD"/>
                </a:solidFill>
                <a:latin typeface="Futura Bk BT" pitchFamily="34" charset="0"/>
              </a:rPr>
            </a:br>
            <a:r>
              <a:rPr lang="tr-TR" sz="1300">
                <a:solidFill>
                  <a:srgbClr val="DDDDDD"/>
                </a:solidFill>
                <a:latin typeface="Futura Bk BT" pitchFamily="34" charset="0"/>
              </a:rPr>
              <a:t>alanlarında, büyük bir</a:t>
            </a:r>
            <a:br>
              <a:rPr lang="tr-TR" sz="1300">
                <a:solidFill>
                  <a:srgbClr val="DDDDDD"/>
                </a:solidFill>
                <a:latin typeface="Futura Bk BT" pitchFamily="34" charset="0"/>
              </a:rPr>
            </a:br>
            <a:r>
              <a:rPr lang="tr-TR" sz="1300">
                <a:solidFill>
                  <a:srgbClr val="DDDDDD"/>
                </a:solidFill>
                <a:latin typeface="Futura Bk BT" pitchFamily="34" charset="0"/>
              </a:rPr>
              <a:t>verimle işlemesidir. </a:t>
            </a:r>
            <a:br>
              <a:rPr lang="tr-TR" sz="1300">
                <a:solidFill>
                  <a:srgbClr val="DDDDDD"/>
                </a:solidFill>
                <a:latin typeface="Futura Bk BT" pitchFamily="34" charset="0"/>
              </a:rPr>
            </a:br>
            <a:r>
              <a:rPr lang="tr-TR" sz="1300">
                <a:solidFill>
                  <a:srgbClr val="DDDDDD"/>
                </a:solidFill>
                <a:latin typeface="Futura Bk BT" pitchFamily="34" charset="0"/>
              </a:rPr>
              <a:t>Çok sayıda kas ve sinire sahip olan kollarımız, şartlara göre elimizin kuvvetli veya yumuşak kavramasında yardımcı olurlar.                                  </a:t>
            </a:r>
          </a:p>
        </p:txBody>
      </p:sp>
      <p:pic>
        <p:nvPicPr>
          <p:cNvPr id="4111" name="Picture 15" descr="bb-body-ball-hand[1]"/>
          <p:cNvPicPr>
            <a:picLocks noChangeAspect="1" noChangeArrowheads="1"/>
          </p:cNvPicPr>
          <p:nvPr/>
        </p:nvPicPr>
        <p:blipFill>
          <a:blip r:embed="rId9" cstate="print"/>
          <a:srcRect/>
          <a:stretch>
            <a:fillRect/>
          </a:stretch>
        </p:blipFill>
        <p:spPr bwMode="auto">
          <a:xfrm rot="2477083">
            <a:off x="2425700" y="1304925"/>
            <a:ext cx="1333500" cy="1665288"/>
          </a:xfrm>
          <a:prstGeom prst="rect">
            <a:avLst/>
          </a:prstGeom>
          <a:noFill/>
        </p:spPr>
      </p:pic>
      <p:sp>
        <p:nvSpPr>
          <p:cNvPr id="4147" name="Text Box 51"/>
          <p:cNvSpPr txBox="1">
            <a:spLocks noChangeArrowheads="1"/>
          </p:cNvSpPr>
          <p:nvPr/>
        </p:nvSpPr>
        <p:spPr bwMode="auto">
          <a:xfrm>
            <a:off x="1752600" y="3505200"/>
            <a:ext cx="2133600" cy="1084263"/>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Örneğin insan eli, yumruk sıkılmamış haldeyken bile herhangi bir nesnenin üzerine 45 kilo ağırlığında bir güçle darbe indirebilir; </a:t>
            </a:r>
          </a:p>
        </p:txBody>
      </p:sp>
      <p:pic>
        <p:nvPicPr>
          <p:cNvPr id="4148" name="Picture 52" descr="finger"/>
          <p:cNvPicPr>
            <a:picLocks noChangeAspect="1" noChangeArrowheads="1"/>
          </p:cNvPicPr>
          <p:nvPr/>
        </p:nvPicPr>
        <p:blipFill>
          <a:blip r:embed="rId10" cstate="print"/>
          <a:srcRect/>
          <a:stretch>
            <a:fillRect/>
          </a:stretch>
        </p:blipFill>
        <p:spPr bwMode="auto">
          <a:xfrm>
            <a:off x="2209800" y="4724400"/>
            <a:ext cx="1670050" cy="1041400"/>
          </a:xfrm>
          <a:prstGeom prst="rect">
            <a:avLst/>
          </a:prstGeom>
          <a:noFill/>
        </p:spPr>
      </p:pic>
      <p:sp>
        <p:nvSpPr>
          <p:cNvPr id="4150" name="Text Box 54"/>
          <p:cNvSpPr txBox="1">
            <a:spLocks noChangeArrowheads="1"/>
          </p:cNvSpPr>
          <p:nvPr/>
        </p:nvSpPr>
        <p:spPr bwMode="auto">
          <a:xfrm>
            <a:off x="381000" y="4572000"/>
            <a:ext cx="3276600" cy="1679575"/>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diğer taraftan da başparmak ve işaret parmağı arasına aldığı, </a:t>
            </a:r>
          </a:p>
          <a:p>
            <a:r>
              <a:rPr lang="tr-TR" sz="1300">
                <a:solidFill>
                  <a:srgbClr val="DDDDDD"/>
                </a:solidFill>
                <a:latin typeface="Futura Bk BT" pitchFamily="34" charset="0"/>
              </a:rPr>
              <a:t>milimetrenin onda biri </a:t>
            </a:r>
            <a:br>
              <a:rPr lang="tr-TR" sz="1300">
                <a:solidFill>
                  <a:srgbClr val="DDDDDD"/>
                </a:solidFill>
                <a:latin typeface="Futura Bk BT" pitchFamily="34" charset="0"/>
              </a:rPr>
            </a:br>
            <a:r>
              <a:rPr lang="tr-TR" sz="1300">
                <a:solidFill>
                  <a:srgbClr val="DDDDDD"/>
                </a:solidFill>
                <a:latin typeface="Futura Bk BT" pitchFamily="34" charset="0"/>
              </a:rPr>
              <a:t>inceliğindeki bir kağıt </a:t>
            </a:r>
            <a:br>
              <a:rPr lang="tr-TR" sz="1300">
                <a:solidFill>
                  <a:srgbClr val="DDDDDD"/>
                </a:solidFill>
                <a:latin typeface="Futura Bk BT" pitchFamily="34" charset="0"/>
              </a:rPr>
            </a:br>
            <a:r>
              <a:rPr lang="tr-TR" sz="1300">
                <a:solidFill>
                  <a:srgbClr val="DDDDDD"/>
                </a:solidFill>
                <a:latin typeface="Futura Bk BT" pitchFamily="34" charset="0"/>
              </a:rPr>
              <a:t>parçasını da hissedebilir  </a:t>
            </a:r>
            <a:br>
              <a:rPr lang="tr-TR" sz="1300">
                <a:solidFill>
                  <a:srgbClr val="DDDDDD"/>
                </a:solidFill>
                <a:latin typeface="Futura Bk BT" pitchFamily="34" charset="0"/>
              </a:rPr>
            </a:br>
            <a:r>
              <a:rPr lang="tr-TR" sz="1300">
                <a:solidFill>
                  <a:srgbClr val="DDDDDD"/>
                </a:solidFill>
                <a:latin typeface="Futura Bk BT" pitchFamily="34" charset="0"/>
              </a:rPr>
              <a:t>ya da parmağımızın ucundaki en ufak bir teması bile hissedebiliriz.</a:t>
            </a:r>
          </a:p>
          <a:p>
            <a:endParaRPr lang="tr-TR" sz="1300">
              <a:solidFill>
                <a:srgbClr val="DDDDDD"/>
              </a:solidFill>
              <a:latin typeface="Futura Bk BT" pitchFamily="34" charset="0"/>
            </a:endParaRPr>
          </a:p>
        </p:txBody>
      </p:sp>
      <p:pic>
        <p:nvPicPr>
          <p:cNvPr id="4112" name="Picture 16" descr="buton ileri">
            <a:hlinkClick r:id="rId11" action="ppaction://hlinksldjump" tooltip="ileri"/>
          </p:cNvPr>
          <p:cNvPicPr>
            <a:picLocks noChangeAspect="1" noChangeArrowheads="1"/>
          </p:cNvPicPr>
          <p:nvPr/>
        </p:nvPicPr>
        <p:blipFill>
          <a:blip r:embed="rId12" cstate="print"/>
          <a:srcRect/>
          <a:stretch>
            <a:fillRect/>
          </a:stretch>
        </p:blipFill>
        <p:spPr bwMode="auto">
          <a:xfrm>
            <a:off x="8534400" y="6172200"/>
            <a:ext cx="381000" cy="381000"/>
          </a:xfrm>
          <a:prstGeom prst="rect">
            <a:avLst/>
          </a:prstGeom>
          <a:noFill/>
        </p:spPr>
      </p:pic>
      <p:pic>
        <p:nvPicPr>
          <p:cNvPr id="4137" name="Picture 41" descr="daha fazla bilgi">
            <a:hlinkClick r:id="rId13" action="ppaction://hlinksldjump" tooltip="Daha fazla bilgi almak için tıklayınız"/>
          </p:cNvPr>
          <p:cNvPicPr>
            <a:picLocks noChangeAspect="1" noChangeArrowheads="1"/>
          </p:cNvPicPr>
          <p:nvPr/>
        </p:nvPicPr>
        <p:blipFill>
          <a:blip r:embed="rId14" cstate="print"/>
          <a:srcRect/>
          <a:stretch>
            <a:fillRect/>
          </a:stretch>
        </p:blipFill>
        <p:spPr bwMode="auto">
          <a:xfrm>
            <a:off x="3543300" y="6056313"/>
            <a:ext cx="304800" cy="304800"/>
          </a:xfrm>
          <a:prstGeom prst="rect">
            <a:avLst/>
          </a:prstGeom>
          <a:noFill/>
          <a:ln w="9525">
            <a:noFill/>
            <a:miter lim="800000"/>
            <a:headEnd/>
            <a:tailEnd/>
          </a:ln>
        </p:spPr>
      </p:pic>
      <p:sp>
        <p:nvSpPr>
          <p:cNvPr id="4120" name="Rectangle 24">
            <a:hlinkClick r:id="rId11" action="ppaction://hlinksldjump"/>
          </p:cNvPr>
          <p:cNvSpPr>
            <a:spLocks noChangeArrowheads="1"/>
          </p:cNvSpPr>
          <p:nvPr/>
        </p:nvSpPr>
        <p:spPr bwMode="auto">
          <a:xfrm>
            <a:off x="4713288" y="5249863"/>
            <a:ext cx="341312" cy="341312"/>
          </a:xfrm>
          <a:prstGeom prst="rect">
            <a:avLst/>
          </a:prstGeom>
          <a:noFill/>
          <a:ln w="9525">
            <a:noFill/>
            <a:miter lim="800000"/>
            <a:headEnd/>
            <a:tailEnd/>
          </a:ln>
          <a:effectLst/>
        </p:spPr>
        <p:txBody>
          <a:bodyPr wrap="none" anchor="ctr"/>
          <a:lstStyle/>
          <a:p>
            <a:endParaRPr lang="tr-TR"/>
          </a:p>
        </p:txBody>
      </p:sp>
      <p:sp>
        <p:nvSpPr>
          <p:cNvPr id="4122" name="Rectangle 26">
            <a:hlinkClick r:id="rId15" action="ppaction://hlinksldjump"/>
          </p:cNvPr>
          <p:cNvSpPr>
            <a:spLocks noChangeArrowheads="1"/>
          </p:cNvSpPr>
          <p:nvPr/>
        </p:nvSpPr>
        <p:spPr bwMode="auto">
          <a:xfrm>
            <a:off x="5145088" y="5257800"/>
            <a:ext cx="341312" cy="341313"/>
          </a:xfrm>
          <a:prstGeom prst="rect">
            <a:avLst/>
          </a:prstGeom>
          <a:noFill/>
          <a:ln w="9525">
            <a:noFill/>
            <a:miter lim="800000"/>
            <a:headEnd/>
            <a:tailEnd/>
          </a:ln>
          <a:effectLst/>
        </p:spPr>
        <p:txBody>
          <a:bodyPr wrap="none" anchor="ctr"/>
          <a:lstStyle/>
          <a:p>
            <a:endParaRPr lang="tr-TR"/>
          </a:p>
        </p:txBody>
      </p:sp>
      <p:sp>
        <p:nvSpPr>
          <p:cNvPr id="4123" name="Rectangle 27">
            <a:hlinkClick r:id="rId16" action="ppaction://hlinksldjump"/>
          </p:cNvPr>
          <p:cNvSpPr>
            <a:spLocks noChangeArrowheads="1"/>
          </p:cNvSpPr>
          <p:nvPr/>
        </p:nvSpPr>
        <p:spPr bwMode="auto">
          <a:xfrm>
            <a:off x="5602288" y="5257800"/>
            <a:ext cx="341312" cy="341313"/>
          </a:xfrm>
          <a:prstGeom prst="rect">
            <a:avLst/>
          </a:prstGeom>
          <a:noFill/>
          <a:ln w="9525">
            <a:noFill/>
            <a:miter lim="800000"/>
            <a:headEnd/>
            <a:tailEnd/>
          </a:ln>
          <a:effectLst/>
        </p:spPr>
        <p:txBody>
          <a:bodyPr wrap="none" anchor="ctr"/>
          <a:lstStyle/>
          <a:p>
            <a:endParaRPr lang="tr-TR"/>
          </a:p>
        </p:txBody>
      </p:sp>
      <p:sp>
        <p:nvSpPr>
          <p:cNvPr id="4124" name="Rectangle 28">
            <a:hlinkClick r:id="rId17" action="ppaction://hlinksldjump"/>
          </p:cNvPr>
          <p:cNvSpPr>
            <a:spLocks noChangeArrowheads="1"/>
          </p:cNvSpPr>
          <p:nvPr/>
        </p:nvSpPr>
        <p:spPr bwMode="auto">
          <a:xfrm>
            <a:off x="6059488" y="5257800"/>
            <a:ext cx="341312" cy="341313"/>
          </a:xfrm>
          <a:prstGeom prst="rect">
            <a:avLst/>
          </a:prstGeom>
          <a:noFill/>
          <a:ln w="9525">
            <a:noFill/>
            <a:miter lim="800000"/>
            <a:headEnd/>
            <a:tailEnd/>
          </a:ln>
          <a:effectLst/>
        </p:spPr>
        <p:txBody>
          <a:bodyPr wrap="none" anchor="ctr"/>
          <a:lstStyle/>
          <a:p>
            <a:endParaRPr lang="tr-TR"/>
          </a:p>
        </p:txBody>
      </p:sp>
      <p:sp>
        <p:nvSpPr>
          <p:cNvPr id="4125" name="Rectangle 29">
            <a:hlinkClick r:id="rId18" action="ppaction://hlinksldjump"/>
          </p:cNvPr>
          <p:cNvSpPr>
            <a:spLocks noChangeArrowheads="1"/>
          </p:cNvSpPr>
          <p:nvPr/>
        </p:nvSpPr>
        <p:spPr bwMode="auto">
          <a:xfrm>
            <a:off x="6516688" y="5257800"/>
            <a:ext cx="341312" cy="341313"/>
          </a:xfrm>
          <a:prstGeom prst="rect">
            <a:avLst/>
          </a:prstGeom>
          <a:noFill/>
          <a:ln w="9525">
            <a:noFill/>
            <a:miter lim="800000"/>
            <a:headEnd/>
            <a:tailEnd/>
          </a:ln>
          <a:effectLst/>
        </p:spPr>
        <p:txBody>
          <a:bodyPr wrap="none" anchor="ctr"/>
          <a:lstStyle/>
          <a:p>
            <a:endParaRPr lang="tr-TR"/>
          </a:p>
        </p:txBody>
      </p:sp>
      <p:sp>
        <p:nvSpPr>
          <p:cNvPr id="4126" name="Rectangle 30">
            <a:hlinkClick r:id="rId19" action="ppaction://hlinksldjump"/>
          </p:cNvPr>
          <p:cNvSpPr>
            <a:spLocks noChangeArrowheads="1"/>
          </p:cNvSpPr>
          <p:nvPr/>
        </p:nvSpPr>
        <p:spPr bwMode="auto">
          <a:xfrm>
            <a:off x="6973888" y="5257800"/>
            <a:ext cx="341312" cy="341313"/>
          </a:xfrm>
          <a:prstGeom prst="rect">
            <a:avLst/>
          </a:prstGeom>
          <a:noFill/>
          <a:ln w="9525">
            <a:noFill/>
            <a:miter lim="800000"/>
            <a:headEnd/>
            <a:tailEnd/>
          </a:ln>
          <a:effectLst/>
        </p:spPr>
        <p:txBody>
          <a:bodyPr wrap="none" anchor="ctr"/>
          <a:lstStyle/>
          <a:p>
            <a:endParaRPr lang="tr-TR"/>
          </a:p>
        </p:txBody>
      </p:sp>
      <p:sp>
        <p:nvSpPr>
          <p:cNvPr id="4127" name="Rectangle 31">
            <a:hlinkClick r:id="rId20" action="ppaction://hlinksldjump"/>
          </p:cNvPr>
          <p:cNvSpPr>
            <a:spLocks noChangeArrowheads="1"/>
          </p:cNvSpPr>
          <p:nvPr/>
        </p:nvSpPr>
        <p:spPr bwMode="auto">
          <a:xfrm>
            <a:off x="7431088" y="5257800"/>
            <a:ext cx="341312" cy="341313"/>
          </a:xfrm>
          <a:prstGeom prst="rect">
            <a:avLst/>
          </a:prstGeom>
          <a:noFill/>
          <a:ln w="9525">
            <a:noFill/>
            <a:miter lim="800000"/>
            <a:headEnd/>
            <a:tailEnd/>
          </a:ln>
          <a:effectLst/>
        </p:spPr>
        <p:txBody>
          <a:bodyPr wrap="none" anchor="ctr"/>
          <a:lstStyle/>
          <a:p>
            <a:endParaRPr lang="tr-TR"/>
          </a:p>
        </p:txBody>
      </p:sp>
      <p:sp>
        <p:nvSpPr>
          <p:cNvPr id="4128" name="Rectangle 32">
            <a:hlinkClick r:id="rId21" action="ppaction://hlinksldjump"/>
          </p:cNvPr>
          <p:cNvSpPr>
            <a:spLocks noChangeArrowheads="1"/>
          </p:cNvSpPr>
          <p:nvPr/>
        </p:nvSpPr>
        <p:spPr bwMode="auto">
          <a:xfrm>
            <a:off x="7888288" y="5257800"/>
            <a:ext cx="341312" cy="341313"/>
          </a:xfrm>
          <a:prstGeom prst="rect">
            <a:avLst/>
          </a:prstGeom>
          <a:noFill/>
          <a:ln w="9525">
            <a:noFill/>
            <a:miter lim="800000"/>
            <a:headEnd/>
            <a:tailEnd/>
          </a:ln>
          <a:effectLst/>
        </p:spPr>
        <p:txBody>
          <a:bodyPr wrap="none" anchor="ctr"/>
          <a:lstStyle/>
          <a:p>
            <a:endParaRPr lang="tr-TR"/>
          </a:p>
        </p:txBody>
      </p:sp>
      <p:sp>
        <p:nvSpPr>
          <p:cNvPr id="4129" name="Rectangle 33">
            <a:hlinkClick r:id="rId22" action="ppaction://hlinksldjump"/>
          </p:cNvPr>
          <p:cNvSpPr>
            <a:spLocks noChangeArrowheads="1"/>
          </p:cNvSpPr>
          <p:nvPr/>
        </p:nvSpPr>
        <p:spPr bwMode="auto">
          <a:xfrm>
            <a:off x="8345488" y="5257800"/>
            <a:ext cx="341312" cy="341313"/>
          </a:xfrm>
          <a:prstGeom prst="rect">
            <a:avLst/>
          </a:prstGeom>
          <a:no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2" name="Text Box 4"/>
          <p:cNvSpPr txBox="1">
            <a:spLocks noChangeArrowheads="1"/>
          </p:cNvSpPr>
          <p:nvPr/>
        </p:nvSpPr>
        <p:spPr bwMode="auto">
          <a:xfrm>
            <a:off x="3810000" y="1641475"/>
            <a:ext cx="4876800" cy="2711450"/>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Hücre çekirdeği hücre içindeki en büyük organeldir. Kalıtım materyali olan DNA’yı barındırır. Aralarında boşluk bulunan iki zar ile çevrilidir ki bu yapıya Nükleer zarf adı verilir.  </a:t>
            </a:r>
          </a:p>
          <a:p>
            <a:pPr>
              <a:spcBef>
                <a:spcPct val="20000"/>
              </a:spcBef>
              <a:spcAft>
                <a:spcPct val="20000"/>
              </a:spcAft>
            </a:pPr>
            <a:r>
              <a:rPr lang="tr-TR" sz="1300">
                <a:solidFill>
                  <a:srgbClr val="DDDDDD"/>
                </a:solidFill>
                <a:latin typeface="Futura Bk BT" pitchFamily="34" charset="0"/>
              </a:rPr>
              <a:t>Dış zar endoplazmik retikulum ile bağlantılıdır.  Bu yapı çekirdek ile sitoplazma arasında madde taşınmasına olanak sağlar. </a:t>
            </a:r>
          </a:p>
          <a:p>
            <a:pPr>
              <a:spcBef>
                <a:spcPct val="20000"/>
              </a:spcBef>
              <a:spcAft>
                <a:spcPct val="20000"/>
              </a:spcAft>
            </a:pPr>
            <a:r>
              <a:rPr lang="tr-TR" sz="1300">
                <a:solidFill>
                  <a:srgbClr val="DDDDDD"/>
                </a:solidFill>
                <a:latin typeface="Futura Bk BT" pitchFamily="34" charset="0"/>
              </a:rPr>
              <a:t>Zar üzerinde por adı verilen, sekizgen yapıya sahip, büyük kompleks yapılı gözenekler bulunur. Bunlar sekiz alt üniteden oluşan bir tekerleğe benzerler ve orta kısımlarında tıkaça benzer bir yapı bulunur. </a:t>
            </a:r>
          </a:p>
          <a:p>
            <a:pPr>
              <a:spcBef>
                <a:spcPct val="20000"/>
              </a:spcBef>
              <a:spcAft>
                <a:spcPct val="20000"/>
              </a:spcAft>
            </a:pPr>
            <a:r>
              <a:rPr lang="tr-TR" sz="1300">
                <a:solidFill>
                  <a:srgbClr val="DDDDDD"/>
                </a:solidFill>
                <a:latin typeface="Futura Bk BT" pitchFamily="34" charset="0"/>
              </a:rPr>
              <a:t>Bu gözeneklere yeterince büyütülerek bakılacak olursa, üzerinde bisiklet tekerleğindekine benzer açıklıklar olmadığı, buraların bir zarla kapalı oldukları görülür. </a:t>
            </a:r>
          </a:p>
        </p:txBody>
      </p:sp>
      <p:pic>
        <p:nvPicPr>
          <p:cNvPr id="22533" name="Picture 5" descr="Nuclear_pores"/>
          <p:cNvPicPr>
            <a:picLocks noChangeAspect="1" noChangeArrowheads="1"/>
          </p:cNvPicPr>
          <p:nvPr/>
        </p:nvPicPr>
        <p:blipFill>
          <a:blip r:embed="rId3" cstate="print"/>
          <a:srcRect/>
          <a:stretch>
            <a:fillRect/>
          </a:stretch>
        </p:blipFill>
        <p:spPr bwMode="auto">
          <a:xfrm>
            <a:off x="5257800" y="4621213"/>
            <a:ext cx="1574800" cy="1550987"/>
          </a:xfrm>
          <a:prstGeom prst="rect">
            <a:avLst/>
          </a:prstGeom>
          <a:noFill/>
        </p:spPr>
      </p:pic>
      <p:sp>
        <p:nvSpPr>
          <p:cNvPr id="22534" name="Text Box 6"/>
          <p:cNvSpPr txBox="1">
            <a:spLocks noChangeArrowheads="1"/>
          </p:cNvSpPr>
          <p:nvPr/>
        </p:nvSpPr>
        <p:spPr bwMode="auto">
          <a:xfrm>
            <a:off x="6858000" y="4584700"/>
            <a:ext cx="1824038" cy="1752600"/>
          </a:xfrm>
          <a:prstGeom prst="rect">
            <a:avLst/>
          </a:prstGeom>
          <a:noFill/>
          <a:ln w="9525">
            <a:noFill/>
            <a:miter lim="800000"/>
            <a:headEnd/>
            <a:tailEnd/>
          </a:ln>
          <a:effectLst/>
        </p:spPr>
        <p:txBody>
          <a:bodyPr wrap="none">
            <a:spAutoFit/>
          </a:bodyPr>
          <a:lstStyle/>
          <a:p>
            <a:r>
              <a:rPr lang="tr-TR" sz="1300" b="1">
                <a:solidFill>
                  <a:srgbClr val="DDDDDD"/>
                </a:solidFill>
                <a:latin typeface="Futura Bk BT" pitchFamily="34" charset="0"/>
              </a:rPr>
              <a:t>Çekirdekteki kapıların </a:t>
            </a:r>
          </a:p>
          <a:p>
            <a:r>
              <a:rPr lang="tr-TR" sz="1300" b="1">
                <a:solidFill>
                  <a:srgbClr val="DDDDDD"/>
                </a:solidFill>
                <a:latin typeface="Futura Bk BT" pitchFamily="34" charset="0"/>
              </a:rPr>
              <a:t>genel yapısı</a:t>
            </a:r>
          </a:p>
          <a:p>
            <a:pPr>
              <a:spcBef>
                <a:spcPct val="20000"/>
              </a:spcBef>
              <a:spcAft>
                <a:spcPct val="20000"/>
              </a:spcAft>
            </a:pPr>
            <a:r>
              <a:rPr lang="tr-TR" sz="1300">
                <a:solidFill>
                  <a:srgbClr val="DDDDDD"/>
                </a:solidFill>
                <a:latin typeface="Futura Bk BT" pitchFamily="34" charset="0"/>
              </a:rPr>
              <a:t>1. Çekirdek kılıfı</a:t>
            </a:r>
          </a:p>
          <a:p>
            <a:pPr>
              <a:spcBef>
                <a:spcPct val="20000"/>
              </a:spcBef>
              <a:spcAft>
                <a:spcPct val="20000"/>
              </a:spcAft>
            </a:pPr>
            <a:r>
              <a:rPr lang="tr-TR" sz="1300">
                <a:solidFill>
                  <a:srgbClr val="DDDDDD"/>
                </a:solidFill>
                <a:latin typeface="Futura Bk BT" pitchFamily="34" charset="0"/>
              </a:rPr>
              <a:t>2. Dış halka</a:t>
            </a:r>
          </a:p>
          <a:p>
            <a:pPr>
              <a:spcBef>
                <a:spcPct val="20000"/>
              </a:spcBef>
              <a:spcAft>
                <a:spcPct val="20000"/>
              </a:spcAft>
            </a:pPr>
            <a:r>
              <a:rPr lang="tr-TR" sz="1300">
                <a:solidFill>
                  <a:srgbClr val="DDDDDD"/>
                </a:solidFill>
                <a:latin typeface="Futura Bk BT" pitchFamily="34" charset="0"/>
              </a:rPr>
              <a:t>3. Dış halka uzantısı</a:t>
            </a:r>
          </a:p>
          <a:p>
            <a:pPr>
              <a:spcBef>
                <a:spcPct val="20000"/>
              </a:spcBef>
              <a:spcAft>
                <a:spcPct val="20000"/>
              </a:spcAft>
            </a:pPr>
            <a:r>
              <a:rPr lang="tr-TR" sz="1300">
                <a:solidFill>
                  <a:srgbClr val="DDDDDD"/>
                </a:solidFill>
                <a:latin typeface="Futura Bk BT" pitchFamily="34" charset="0"/>
              </a:rPr>
              <a:t>4. Tıkaç</a:t>
            </a:r>
          </a:p>
          <a:p>
            <a:endParaRPr lang="tr-TR" sz="1000">
              <a:solidFill>
                <a:srgbClr val="DDDDDD"/>
              </a:solidFill>
              <a:latin typeface="Futura Bk BT" pitchFamily="34" charset="0"/>
            </a:endParaRPr>
          </a:p>
        </p:txBody>
      </p:sp>
      <p:pic>
        <p:nvPicPr>
          <p:cNvPr id="22535" name="Picture 7" descr="8"/>
          <p:cNvPicPr>
            <a:picLocks noChangeAspect="1" noChangeArrowheads="1"/>
          </p:cNvPicPr>
          <p:nvPr/>
        </p:nvPicPr>
        <p:blipFill>
          <a:blip r:embed="rId4" cstate="print"/>
          <a:srcRect/>
          <a:stretch>
            <a:fillRect/>
          </a:stretch>
        </p:blipFill>
        <p:spPr bwMode="auto">
          <a:xfrm>
            <a:off x="457200" y="1676400"/>
            <a:ext cx="3276600" cy="2524125"/>
          </a:xfrm>
          <a:prstGeom prst="rect">
            <a:avLst/>
          </a:prstGeom>
          <a:noFill/>
        </p:spPr>
      </p:pic>
      <p:sp>
        <p:nvSpPr>
          <p:cNvPr id="22536" name="Text Box 8"/>
          <p:cNvSpPr txBox="1">
            <a:spLocks noChangeArrowheads="1"/>
          </p:cNvSpPr>
          <p:nvPr/>
        </p:nvSpPr>
        <p:spPr bwMode="auto">
          <a:xfrm>
            <a:off x="381000" y="4495800"/>
            <a:ext cx="4800600" cy="1560513"/>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Bu gözenekler hücre çekirdeği ile sitoplazması arasındaki madde geçişlerinde seçici bir filtre görevi görür. Çekirdek içine çeşitli enzim ve proteinleri alırken, DNA’daki bilginin kopyasını taşıyan mRNA’ı ve yine protein sentezinde aktif rol oynayan tRNA’ları çıkarır. </a:t>
            </a:r>
          </a:p>
          <a:p>
            <a:pPr>
              <a:spcBef>
                <a:spcPct val="20000"/>
              </a:spcBef>
              <a:spcAft>
                <a:spcPct val="20000"/>
              </a:spcAft>
            </a:pPr>
            <a:r>
              <a:rPr lang="tr-TR" sz="1300">
                <a:solidFill>
                  <a:srgbClr val="DDDDDD"/>
                </a:solidFill>
                <a:latin typeface="Futura Bk BT" pitchFamily="34" charset="0"/>
              </a:rPr>
              <a:t>Tüm hücrede olduğu gibi gözeneklerde de mükemmel bir plan ve kusursuz bir işleyiş vardır.</a:t>
            </a:r>
          </a:p>
        </p:txBody>
      </p:sp>
      <p:sp>
        <p:nvSpPr>
          <p:cNvPr id="22538" name="Text Box 10"/>
          <p:cNvSpPr txBox="1">
            <a:spLocks noChangeArrowheads="1"/>
          </p:cNvSpPr>
          <p:nvPr/>
        </p:nvSpPr>
        <p:spPr bwMode="auto">
          <a:xfrm>
            <a:off x="381000" y="1965325"/>
            <a:ext cx="914400" cy="396875"/>
          </a:xfrm>
          <a:prstGeom prst="rect">
            <a:avLst/>
          </a:prstGeom>
          <a:noFill/>
          <a:ln w="9525">
            <a:noFill/>
            <a:miter lim="800000"/>
            <a:headEnd/>
            <a:tailEnd/>
          </a:ln>
          <a:effectLst/>
        </p:spPr>
        <p:txBody>
          <a:bodyPr>
            <a:spAutoFit/>
          </a:bodyPr>
          <a:lstStyle/>
          <a:p>
            <a:pPr algn="r"/>
            <a:r>
              <a:rPr lang="tr-TR" sz="1000"/>
              <a:t>Endoplazmik retikulum</a:t>
            </a:r>
          </a:p>
        </p:txBody>
      </p:sp>
      <p:sp>
        <p:nvSpPr>
          <p:cNvPr id="22539" name="Text Box 11"/>
          <p:cNvSpPr txBox="1">
            <a:spLocks noChangeArrowheads="1"/>
          </p:cNvSpPr>
          <p:nvPr/>
        </p:nvSpPr>
        <p:spPr bwMode="auto">
          <a:xfrm>
            <a:off x="2057400" y="1812925"/>
            <a:ext cx="914400" cy="244475"/>
          </a:xfrm>
          <a:prstGeom prst="rect">
            <a:avLst/>
          </a:prstGeom>
          <a:noFill/>
          <a:ln w="9525">
            <a:noFill/>
            <a:miter lim="800000"/>
            <a:headEnd/>
            <a:tailEnd/>
          </a:ln>
          <a:effectLst/>
        </p:spPr>
        <p:txBody>
          <a:bodyPr>
            <a:spAutoFit/>
          </a:bodyPr>
          <a:lstStyle/>
          <a:p>
            <a:pPr algn="r"/>
            <a:r>
              <a:rPr lang="tr-TR" sz="1000"/>
              <a:t>Ribozomlar</a:t>
            </a:r>
          </a:p>
        </p:txBody>
      </p:sp>
      <p:sp>
        <p:nvSpPr>
          <p:cNvPr id="22540" name="Text Box 12"/>
          <p:cNvSpPr txBox="1">
            <a:spLocks noChangeArrowheads="1"/>
          </p:cNvSpPr>
          <p:nvPr/>
        </p:nvSpPr>
        <p:spPr bwMode="auto">
          <a:xfrm>
            <a:off x="2743200" y="2498725"/>
            <a:ext cx="914400" cy="244475"/>
          </a:xfrm>
          <a:prstGeom prst="rect">
            <a:avLst/>
          </a:prstGeom>
          <a:noFill/>
          <a:ln w="9525">
            <a:noFill/>
            <a:miter lim="800000"/>
            <a:headEnd/>
            <a:tailEnd/>
          </a:ln>
          <a:effectLst/>
        </p:spPr>
        <p:txBody>
          <a:bodyPr>
            <a:spAutoFit/>
          </a:bodyPr>
          <a:lstStyle/>
          <a:p>
            <a:r>
              <a:rPr lang="tr-TR" sz="1000"/>
              <a:t>Dış zar</a:t>
            </a:r>
          </a:p>
        </p:txBody>
      </p:sp>
      <p:sp>
        <p:nvSpPr>
          <p:cNvPr id="22541" name="Text Box 13"/>
          <p:cNvSpPr txBox="1">
            <a:spLocks noChangeArrowheads="1"/>
          </p:cNvSpPr>
          <p:nvPr/>
        </p:nvSpPr>
        <p:spPr bwMode="auto">
          <a:xfrm>
            <a:off x="2895600" y="2743200"/>
            <a:ext cx="914400" cy="244475"/>
          </a:xfrm>
          <a:prstGeom prst="rect">
            <a:avLst/>
          </a:prstGeom>
          <a:noFill/>
          <a:ln w="9525">
            <a:noFill/>
            <a:miter lim="800000"/>
            <a:headEnd/>
            <a:tailEnd/>
          </a:ln>
          <a:effectLst/>
        </p:spPr>
        <p:txBody>
          <a:bodyPr>
            <a:spAutoFit/>
          </a:bodyPr>
          <a:lstStyle/>
          <a:p>
            <a:r>
              <a:rPr lang="tr-TR" sz="1000"/>
              <a:t>İç zar</a:t>
            </a:r>
          </a:p>
        </p:txBody>
      </p:sp>
      <p:sp>
        <p:nvSpPr>
          <p:cNvPr id="22542" name="Text Box 14"/>
          <p:cNvSpPr txBox="1">
            <a:spLocks noChangeArrowheads="1"/>
          </p:cNvSpPr>
          <p:nvPr/>
        </p:nvSpPr>
        <p:spPr bwMode="auto">
          <a:xfrm>
            <a:off x="2667000" y="3124200"/>
            <a:ext cx="762000" cy="396875"/>
          </a:xfrm>
          <a:prstGeom prst="rect">
            <a:avLst/>
          </a:prstGeom>
          <a:noFill/>
          <a:ln w="9525">
            <a:noFill/>
            <a:miter lim="800000"/>
            <a:headEnd/>
            <a:tailEnd/>
          </a:ln>
          <a:effectLst/>
        </p:spPr>
        <p:txBody>
          <a:bodyPr>
            <a:spAutoFit/>
          </a:bodyPr>
          <a:lstStyle/>
          <a:p>
            <a:r>
              <a:rPr lang="tr-TR" sz="1000"/>
              <a:t>Çekirdek korteksi</a:t>
            </a:r>
          </a:p>
        </p:txBody>
      </p:sp>
      <p:sp>
        <p:nvSpPr>
          <p:cNvPr id="22543" name="Text Box 15"/>
          <p:cNvSpPr txBox="1">
            <a:spLocks noChangeArrowheads="1"/>
          </p:cNvSpPr>
          <p:nvPr/>
        </p:nvSpPr>
        <p:spPr bwMode="auto">
          <a:xfrm>
            <a:off x="1905000" y="3048000"/>
            <a:ext cx="1143000" cy="396875"/>
          </a:xfrm>
          <a:prstGeom prst="rect">
            <a:avLst/>
          </a:prstGeom>
          <a:noFill/>
          <a:ln w="9525">
            <a:noFill/>
            <a:miter lim="800000"/>
            <a:headEnd/>
            <a:tailEnd/>
          </a:ln>
          <a:effectLst/>
        </p:spPr>
        <p:txBody>
          <a:bodyPr>
            <a:spAutoFit/>
          </a:bodyPr>
          <a:lstStyle/>
          <a:p>
            <a:r>
              <a:rPr lang="tr-TR" sz="1000"/>
              <a:t>Çekirdek gözeneği</a:t>
            </a:r>
          </a:p>
        </p:txBody>
      </p:sp>
      <p:sp>
        <p:nvSpPr>
          <p:cNvPr id="22544" name="Text Box 16"/>
          <p:cNvSpPr txBox="1">
            <a:spLocks noChangeArrowheads="1"/>
          </p:cNvSpPr>
          <p:nvPr/>
        </p:nvSpPr>
        <p:spPr bwMode="auto">
          <a:xfrm>
            <a:off x="1447800" y="3429000"/>
            <a:ext cx="1143000" cy="396875"/>
          </a:xfrm>
          <a:prstGeom prst="rect">
            <a:avLst/>
          </a:prstGeom>
          <a:noFill/>
          <a:ln w="9525">
            <a:noFill/>
            <a:miter lim="800000"/>
            <a:headEnd/>
            <a:tailEnd/>
          </a:ln>
          <a:effectLst/>
        </p:spPr>
        <p:txBody>
          <a:bodyPr>
            <a:spAutoFit/>
          </a:bodyPr>
          <a:lstStyle/>
          <a:p>
            <a:r>
              <a:rPr lang="tr-TR" sz="1000"/>
              <a:t>Çekirdek  zarı</a:t>
            </a:r>
          </a:p>
          <a:p>
            <a:r>
              <a:rPr lang="tr-TR" sz="1000"/>
              <a:t>Boşluğu</a:t>
            </a:r>
          </a:p>
        </p:txBody>
      </p:sp>
      <p:sp>
        <p:nvSpPr>
          <p:cNvPr id="22545" name="Text Box 17"/>
          <p:cNvSpPr txBox="1">
            <a:spLocks noChangeArrowheads="1"/>
          </p:cNvSpPr>
          <p:nvPr/>
        </p:nvSpPr>
        <p:spPr bwMode="auto">
          <a:xfrm>
            <a:off x="630238" y="3770313"/>
            <a:ext cx="2963862" cy="366712"/>
          </a:xfrm>
          <a:prstGeom prst="rect">
            <a:avLst/>
          </a:prstGeom>
          <a:noFill/>
          <a:ln w="9525">
            <a:noFill/>
            <a:miter lim="800000"/>
            <a:headEnd/>
            <a:tailEnd/>
          </a:ln>
          <a:effectLst/>
        </p:spPr>
        <p:txBody>
          <a:bodyPr wrap="none">
            <a:spAutoFit/>
          </a:bodyPr>
          <a:lstStyle/>
          <a:p>
            <a:pPr algn="ctr"/>
            <a:r>
              <a:rPr lang="tr-TR" sz="1300" b="1">
                <a:latin typeface="Futura Bk BT" pitchFamily="34" charset="0"/>
              </a:rPr>
              <a:t>Hücre çekirdeği üzerindeki</a:t>
            </a:r>
            <a:r>
              <a:rPr lang="tr-TR" b="1"/>
              <a:t> </a:t>
            </a:r>
            <a:r>
              <a:rPr lang="tr-TR" sz="1300" b="1">
                <a:latin typeface="Futura Bk BT" pitchFamily="34" charset="0"/>
              </a:rPr>
              <a:t>gözenekler</a:t>
            </a:r>
          </a:p>
        </p:txBody>
      </p:sp>
      <p:sp>
        <p:nvSpPr>
          <p:cNvPr id="22546" name="Text Box 18"/>
          <p:cNvSpPr txBox="1">
            <a:spLocks noChangeArrowheads="1"/>
          </p:cNvSpPr>
          <p:nvPr/>
        </p:nvSpPr>
        <p:spPr bwMode="auto">
          <a:xfrm>
            <a:off x="304800" y="914400"/>
            <a:ext cx="85344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HÜCRE ÇEKİRDEĞİNDEKİ KAPILAR TAM BİR DENETİME SAHİP</a:t>
            </a:r>
          </a:p>
        </p:txBody>
      </p:sp>
      <p:pic>
        <p:nvPicPr>
          <p:cNvPr id="22531" name="Picture 3" descr="buton geri">
            <a:hlinkClick r:id="rId5" action="ppaction://hlinksldjump" tooltip="Geri"/>
          </p:cNvPr>
          <p:cNvPicPr>
            <a:picLocks noChangeAspect="1" noChangeArrowheads="1"/>
          </p:cNvPicPr>
          <p:nvPr/>
        </p:nvPicPr>
        <p:blipFill>
          <a:blip r:embed="rId6"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1272" name="Picture 8" descr="X300000"/>
          <p:cNvPicPr>
            <a:picLocks noChangeAspect="1" noChangeArrowheads="1"/>
          </p:cNvPicPr>
          <p:nvPr/>
        </p:nvPicPr>
        <p:blipFill>
          <a:blip r:embed="rId3" cstate="print"/>
          <a:srcRect/>
          <a:stretch>
            <a:fillRect/>
          </a:stretch>
        </p:blipFill>
        <p:spPr bwMode="auto">
          <a:xfrm>
            <a:off x="4038600" y="914400"/>
            <a:ext cx="4876800" cy="3962400"/>
          </a:xfrm>
          <a:prstGeom prst="rect">
            <a:avLst/>
          </a:prstGeom>
          <a:noFill/>
          <a:ln w="38100">
            <a:solidFill>
              <a:schemeClr val="bg1"/>
            </a:solidFill>
            <a:miter lim="800000"/>
            <a:headEnd/>
            <a:tailEnd/>
          </a:ln>
        </p:spPr>
      </p:pic>
      <p:pic>
        <p:nvPicPr>
          <p:cNvPr id="11273" name="Picture 9" descr="X500000"/>
          <p:cNvPicPr>
            <a:picLocks noChangeAspect="1" noChangeArrowheads="1"/>
          </p:cNvPicPr>
          <p:nvPr/>
        </p:nvPicPr>
        <p:blipFill>
          <a:blip r:embed="rId4"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1269"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11274" name="Text Box 10"/>
          <p:cNvSpPr txBox="1">
            <a:spLocks noChangeArrowheads="1"/>
          </p:cNvSpPr>
          <p:nvPr/>
        </p:nvSpPr>
        <p:spPr bwMode="auto">
          <a:xfrm>
            <a:off x="3048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KROMOZOMLARIMIZ DİZİ HALİNDE</a:t>
            </a:r>
          </a:p>
        </p:txBody>
      </p:sp>
      <p:sp>
        <p:nvSpPr>
          <p:cNvPr id="11287" name="Rectangle 23">
            <a:hlinkClick r:id="rId6"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88" name="Rectangle 24">
            <a:hlinkClick r:id="rId7"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89" name="Rectangle 25">
            <a:hlinkClick r:id="rId8"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0" name="Rectangle 26">
            <a:hlinkClick r:id="rId9"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1" name="Rectangle 27">
            <a:hlinkClick r:id="rId10"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3" name="Rectangle 29">
            <a:hlinkClick r:id="rId11"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4" name="Rectangle 30">
            <a:hlinkClick r:id="rId12"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5" name="Rectangle 31">
            <a:hlinkClick r:id="rId13"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1296" name="Rectangle 32">
            <a:hlinkClick r:id="rId14"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pic>
        <p:nvPicPr>
          <p:cNvPr id="11297" name="Picture 33" descr="ok"/>
          <p:cNvPicPr>
            <a:picLocks noChangeAspect="1" noChangeArrowheads="1"/>
          </p:cNvPicPr>
          <p:nvPr/>
        </p:nvPicPr>
        <p:blipFill>
          <a:blip r:embed="rId15" cstate="print"/>
          <a:srcRect/>
          <a:stretch>
            <a:fillRect/>
          </a:stretch>
        </p:blipFill>
        <p:spPr bwMode="auto">
          <a:xfrm>
            <a:off x="7121525" y="5667375"/>
            <a:ext cx="76200" cy="68263"/>
          </a:xfrm>
          <a:prstGeom prst="rect">
            <a:avLst/>
          </a:prstGeom>
          <a:noFill/>
          <a:ln w="9525">
            <a:noFill/>
            <a:miter lim="800000"/>
            <a:headEnd/>
            <a:tailEnd/>
          </a:ln>
        </p:spPr>
      </p:pic>
      <p:pic>
        <p:nvPicPr>
          <p:cNvPr id="11300" name="Picture 36" descr="home">
            <a:hlinkClick r:id="rId16" action="ppaction://hlinksldjump" tooltip="Ana sayfa"/>
          </p:cNvPr>
          <p:cNvPicPr>
            <a:picLocks noChangeAspect="1" noChangeArrowheads="1"/>
          </p:cNvPicPr>
          <p:nvPr/>
        </p:nvPicPr>
        <p:blipFill>
          <a:blip r:embed="rId17" cstate="print"/>
          <a:srcRect/>
          <a:stretch>
            <a:fillRect/>
          </a:stretch>
        </p:blipFill>
        <p:spPr bwMode="auto">
          <a:xfrm>
            <a:off x="8610600" y="228600"/>
            <a:ext cx="457200" cy="457200"/>
          </a:xfrm>
          <a:prstGeom prst="rect">
            <a:avLst/>
          </a:prstGeom>
          <a:noFill/>
        </p:spPr>
      </p:pic>
      <p:sp>
        <p:nvSpPr>
          <p:cNvPr id="11301" name="Text Box 37"/>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11302" name="Text Box 38"/>
          <p:cNvSpPr txBox="1">
            <a:spLocks noChangeArrowheads="1"/>
          </p:cNvSpPr>
          <p:nvPr/>
        </p:nvSpPr>
        <p:spPr bwMode="auto">
          <a:xfrm>
            <a:off x="304800" y="1444625"/>
            <a:ext cx="3505200" cy="4700588"/>
          </a:xfrm>
          <a:prstGeom prst="rect">
            <a:avLst/>
          </a:prstGeom>
          <a:noFill/>
          <a:ln w="9525">
            <a:noFill/>
            <a:miter lim="800000"/>
            <a:headEnd/>
            <a:tailEnd/>
          </a:ln>
          <a:effectLst/>
        </p:spPr>
        <p:txBody>
          <a:bodyPr>
            <a:spAutoFit/>
          </a:bodyPr>
          <a:lstStyle/>
          <a:p>
            <a:pPr>
              <a:lnSpc>
                <a:spcPct val="90000"/>
              </a:lnSpc>
              <a:spcBef>
                <a:spcPct val="10000"/>
              </a:spcBef>
              <a:spcAft>
                <a:spcPct val="10000"/>
              </a:spcAft>
            </a:pPr>
            <a:r>
              <a:rPr lang="tr-TR" sz="1300">
                <a:solidFill>
                  <a:srgbClr val="DDDDDD"/>
                </a:solidFill>
                <a:latin typeface="Futura Bk BT" pitchFamily="34" charset="0"/>
              </a:rPr>
              <a:t>Bu resim bir karyotiptir, yani bir insanın kromozomlarının düzenlenmiş bir görüntüsüdür.</a:t>
            </a:r>
          </a:p>
          <a:p>
            <a:pPr>
              <a:lnSpc>
                <a:spcPct val="90000"/>
              </a:lnSpc>
              <a:spcBef>
                <a:spcPct val="10000"/>
              </a:spcBef>
              <a:spcAft>
                <a:spcPct val="10000"/>
              </a:spcAft>
            </a:pPr>
            <a:r>
              <a:rPr lang="tr-TR" sz="1300">
                <a:solidFill>
                  <a:srgbClr val="DDDDDD"/>
                </a:solidFill>
                <a:latin typeface="Futura Bk BT" pitchFamily="34" charset="0"/>
              </a:rPr>
              <a:t>Çekirdeğin içinde, kromozomları oluşturan sarmal halka şeklinde düzenlenmiş olan DNA’mız bulunur. İnsanlar 46 kromozoma sahiptir; 23 tanesi anneden 23 tanesi de babadan gelir. Bu kromozomlardaki en ufak bir hata, eksiklik ya da fazlalık ebeveynden çocuklarına geçen genetik hastalıklara yol açar. Bilim adamları genetik hastalıklara sebep olabilecek kromozom hatalarını kolaylıkla belirleyebilmek için bir karyotip içinde kromozom çiftlerini en büyükten en küçüğe doğru dizerler. İşte bu resim de onlardan biri.</a:t>
            </a:r>
          </a:p>
          <a:p>
            <a:pPr>
              <a:lnSpc>
                <a:spcPct val="90000"/>
              </a:lnSpc>
              <a:spcBef>
                <a:spcPct val="10000"/>
              </a:spcBef>
              <a:spcAft>
                <a:spcPct val="10000"/>
              </a:spcAft>
            </a:pPr>
            <a:r>
              <a:rPr lang="tr-TR" sz="1300">
                <a:solidFill>
                  <a:srgbClr val="DDDDDD"/>
                </a:solidFill>
                <a:latin typeface="Futura Bk BT" pitchFamily="34" charset="0"/>
              </a:rPr>
              <a:t>Kromozomlardaki hataların hastalıklara nasıl sebep olduğunu anlayabilmek için genler hakkında ayrıntılı bilgilere ihtiyaç vardır. Genler DNA’nın belirli bölümlerini oluşturan ve belli bilgileri barındıran bölümlerdir.</a:t>
            </a:r>
          </a:p>
          <a:p>
            <a:pPr>
              <a:lnSpc>
                <a:spcPct val="90000"/>
              </a:lnSpc>
              <a:spcBef>
                <a:spcPct val="10000"/>
              </a:spcBef>
              <a:spcAft>
                <a:spcPct val="10000"/>
              </a:spcAft>
            </a:pPr>
            <a:r>
              <a:rPr lang="tr-TR" sz="1300">
                <a:solidFill>
                  <a:srgbClr val="DDDDDD"/>
                </a:solidFill>
                <a:latin typeface="Futura Bk BT" pitchFamily="34" charset="0"/>
              </a:rPr>
              <a:t>Kromozomlarda hata olduğunda genler çok fazla ya da çok az kopya edilirler ve hücrelerde üretilen protein miktarı da doğru olmaz. Bu da hastalıklara sebep olur.</a:t>
            </a:r>
          </a:p>
        </p:txBody>
      </p:sp>
      <p:pic>
        <p:nvPicPr>
          <p:cNvPr id="11271" name="Picture 7" descr="buton ileri">
            <a:hlinkClick r:id="rId11" action="ppaction://hlinksldjump" tooltip="ileri"/>
          </p:cNvPr>
          <p:cNvPicPr>
            <a:picLocks noChangeAspect="1" noChangeArrowheads="1"/>
          </p:cNvPicPr>
          <p:nvPr/>
        </p:nvPicPr>
        <p:blipFill>
          <a:blip r:embed="rId18" cstate="print"/>
          <a:srcRect/>
          <a:stretch>
            <a:fillRect/>
          </a:stretch>
        </p:blipFill>
        <p:spPr bwMode="auto">
          <a:xfrm>
            <a:off x="8534400" y="6172200"/>
            <a:ext cx="381000" cy="3810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ppt_w</p:attrName>
                                        </p:attrNameLst>
                                      </p:cBhvr>
                                      <p:tavLst>
                                        <p:tav tm="0">
                                          <p:val>
                                            <p:fltVal val="0"/>
                                          </p:val>
                                        </p:tav>
                                        <p:tav tm="100000">
                                          <p:val>
                                            <p:strVal val="#ppt_w"/>
                                          </p:val>
                                        </p:tav>
                                      </p:tavLst>
                                    </p:anim>
                                    <p:anim calcmode="lin" valueType="num">
                                      <p:cBhvr>
                                        <p:cTn id="8" dur="500" fill="hold"/>
                                        <p:tgtEl>
                                          <p:spTgt spid="112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2297" name="Picture 9" descr="X500000"/>
          <p:cNvPicPr>
            <a:picLocks noChangeAspect="1" noChangeArrowheads="1"/>
          </p:cNvPicPr>
          <p:nvPr/>
        </p:nvPicPr>
        <p:blipFill>
          <a:blip r:embed="rId3"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2298" name="Picture 10" descr="interface copy"/>
          <p:cNvPicPr>
            <a:picLocks noChangeAspect="1" noChangeArrowheads="1"/>
          </p:cNvPicPr>
          <p:nvPr/>
        </p:nvPicPr>
        <p:blipFill>
          <a:blip r:embed="rId4"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2293"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12296" name="Text Box 8"/>
          <p:cNvSpPr txBox="1">
            <a:spLocks noChangeArrowheads="1"/>
          </p:cNvSpPr>
          <p:nvPr/>
        </p:nvSpPr>
        <p:spPr bwMode="auto">
          <a:xfrm>
            <a:off x="3048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DİZİLİŞTEKİ DÜZEN</a:t>
            </a:r>
          </a:p>
        </p:txBody>
      </p:sp>
      <p:pic>
        <p:nvPicPr>
          <p:cNvPr id="12310" name="Picture 22" descr="ok"/>
          <p:cNvPicPr>
            <a:picLocks noChangeAspect="1" noChangeArrowheads="1"/>
          </p:cNvPicPr>
          <p:nvPr/>
        </p:nvPicPr>
        <p:blipFill>
          <a:blip r:embed="rId6" cstate="print"/>
          <a:srcRect/>
          <a:stretch>
            <a:fillRect/>
          </a:stretch>
        </p:blipFill>
        <p:spPr bwMode="auto">
          <a:xfrm>
            <a:off x="7581900" y="5667375"/>
            <a:ext cx="76200" cy="68263"/>
          </a:xfrm>
          <a:prstGeom prst="rect">
            <a:avLst/>
          </a:prstGeom>
          <a:noFill/>
          <a:ln w="9525">
            <a:noFill/>
            <a:miter lim="800000"/>
            <a:headEnd/>
            <a:tailEnd/>
          </a:ln>
        </p:spPr>
      </p:pic>
      <p:sp>
        <p:nvSpPr>
          <p:cNvPr id="12321" name="Rectangle 33">
            <a:hlinkClick r:id="rId7"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2" name="Rectangle 34">
            <a:hlinkClick r:id="rId8"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3" name="Rectangle 35">
            <a:hlinkClick r:id="rId9"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4" name="Rectangle 36">
            <a:hlinkClick r:id="rId10"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5" name="Rectangle 37">
            <a:hlinkClick r:id="rId11"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6" name="Rectangle 38">
            <a:hlinkClick r:id="rId12"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7" name="Rectangle 39">
            <a:hlinkClick r:id="rId13"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8" name="Rectangle 40">
            <a:hlinkClick r:id="rId14"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2329" name="Rectangle 41">
            <a:hlinkClick r:id="rId15"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pic>
        <p:nvPicPr>
          <p:cNvPr id="12332" name="Picture 44" descr="home">
            <a:hlinkClick r:id="rId16" action="ppaction://hlinksldjump" tooltip="Ana sayfa"/>
          </p:cNvPr>
          <p:cNvPicPr>
            <a:picLocks noChangeAspect="1" noChangeArrowheads="1"/>
          </p:cNvPicPr>
          <p:nvPr/>
        </p:nvPicPr>
        <p:blipFill>
          <a:blip r:embed="rId17" cstate="print"/>
          <a:srcRect/>
          <a:stretch>
            <a:fillRect/>
          </a:stretch>
        </p:blipFill>
        <p:spPr bwMode="auto">
          <a:xfrm>
            <a:off x="8610600" y="228600"/>
            <a:ext cx="457200" cy="457200"/>
          </a:xfrm>
          <a:prstGeom prst="rect">
            <a:avLst/>
          </a:prstGeom>
          <a:noFill/>
        </p:spPr>
      </p:pic>
      <p:sp>
        <p:nvSpPr>
          <p:cNvPr id="12333" name="Text Box 45"/>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12334" name="Text Box 46"/>
          <p:cNvSpPr txBox="1">
            <a:spLocks noChangeArrowheads="1"/>
          </p:cNvSpPr>
          <p:nvPr/>
        </p:nvSpPr>
        <p:spPr bwMode="auto">
          <a:xfrm>
            <a:off x="304800" y="1447800"/>
            <a:ext cx="3505200" cy="4560888"/>
          </a:xfrm>
          <a:prstGeom prst="rect">
            <a:avLst/>
          </a:prstGeom>
          <a:noFill/>
          <a:ln w="9525">
            <a:noFill/>
            <a:miter lim="800000"/>
            <a:headEnd/>
            <a:tailEnd/>
          </a:ln>
          <a:effectLst/>
        </p:spPr>
        <p:txBody>
          <a:bodyPr>
            <a:spAutoFit/>
          </a:bodyPr>
          <a:lstStyle/>
          <a:p>
            <a:pPr>
              <a:lnSpc>
                <a:spcPct val="95000"/>
              </a:lnSpc>
              <a:spcBef>
                <a:spcPct val="10000"/>
              </a:spcBef>
              <a:spcAft>
                <a:spcPct val="10000"/>
              </a:spcAft>
            </a:pPr>
            <a:r>
              <a:rPr lang="tr-TR" sz="1300">
                <a:solidFill>
                  <a:srgbClr val="DDDDDD"/>
                </a:solidFill>
                <a:latin typeface="Futura Bk BT" pitchFamily="34" charset="0"/>
              </a:rPr>
              <a:t>DNA önceki ekranda gösterildiği gibi 23 çift kromozomun içine yerleşmiştir. Karyotipteki son çift tam olarak eşleşmez; Bunlar X ve Y kromozomları yani cinsiyet kromozomlarıdır. Erkekler bir X ve Y kromozomuna sahiptir, kadınlar ise 2 tane X kromozomuna sahiptir.</a:t>
            </a:r>
          </a:p>
          <a:p>
            <a:pPr>
              <a:lnSpc>
                <a:spcPct val="95000"/>
              </a:lnSpc>
              <a:spcBef>
                <a:spcPct val="10000"/>
              </a:spcBef>
              <a:spcAft>
                <a:spcPct val="10000"/>
              </a:spcAft>
            </a:pPr>
            <a:r>
              <a:rPr lang="tr-TR" sz="1300">
                <a:solidFill>
                  <a:srgbClr val="DDDDDD"/>
                </a:solidFill>
                <a:latin typeface="Futura Bk BT" pitchFamily="34" charset="0"/>
              </a:rPr>
              <a:t>Bu kromozomların yoğun görüntülerine dikkat edin. Tek bir kromozomdaki DNA‘yı tam açmak mümkün olsaydı 6 cm olurdu. Bu kromozomun içinde yer aldığı çekirdeğin çapı ise milimetrenin 200’de biri kadardır. </a:t>
            </a:r>
          </a:p>
          <a:p>
            <a:pPr>
              <a:lnSpc>
                <a:spcPct val="95000"/>
              </a:lnSpc>
              <a:spcBef>
                <a:spcPct val="10000"/>
              </a:spcBef>
              <a:spcAft>
                <a:spcPct val="10000"/>
              </a:spcAft>
            </a:pPr>
            <a:r>
              <a:rPr lang="tr-TR" sz="1300">
                <a:solidFill>
                  <a:srgbClr val="DDDDDD"/>
                </a:solidFill>
                <a:latin typeface="Futura Bk BT" pitchFamily="34" charset="0"/>
              </a:rPr>
              <a:t>Bu kocaman DNA, çekirdeğin içine sığabilmesi için ilmik ilmik katlanarak yerleştirilmiştir. Yüzeyde “tesbih taneleri” gibi duran minicik küreleri görüyor musunuz? Histon adı verilen bu proteinler, bu dokumayı oluşturmaktan sorumludur. Histonlar etraflarına DNA’nın olta ipi gibi sarılmasını sağlayan küresel bir bobin vazifesi görürler.</a:t>
            </a:r>
          </a:p>
          <a:p>
            <a:pPr>
              <a:lnSpc>
                <a:spcPct val="95000"/>
              </a:lnSpc>
              <a:spcBef>
                <a:spcPct val="10000"/>
              </a:spcBef>
              <a:spcAft>
                <a:spcPct val="10000"/>
              </a:spcAft>
            </a:pPr>
            <a:r>
              <a:rPr lang="tr-TR" sz="1300">
                <a:solidFill>
                  <a:srgbClr val="DDDDDD"/>
                </a:solidFill>
                <a:latin typeface="Futura Bk BT" pitchFamily="34" charset="0"/>
              </a:rPr>
              <a:t>Tüm bu karmaşık sarılma ve katlanmalara rağmen eşleşen kromozom çiftlerindeki her bir gen yerini şaşırmadan her zaman aynı yere dizilir.</a:t>
            </a:r>
          </a:p>
        </p:txBody>
      </p:sp>
      <p:pic>
        <p:nvPicPr>
          <p:cNvPr id="12299" name="Picture 11" descr="buton ileri">
            <a:hlinkClick r:id="rId13" action="ppaction://hlinksldjump" tooltip="ileri"/>
          </p:cNvPr>
          <p:cNvPicPr>
            <a:picLocks noChangeAspect="1" noChangeArrowheads="1"/>
          </p:cNvPicPr>
          <p:nvPr/>
        </p:nvPicPr>
        <p:blipFill>
          <a:blip r:embed="rId18" cstate="print"/>
          <a:srcRect/>
          <a:stretch>
            <a:fillRect/>
          </a:stretch>
        </p:blipFill>
        <p:spPr bwMode="auto">
          <a:xfrm>
            <a:off x="8534400" y="6172200"/>
            <a:ext cx="381000" cy="3810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 fill="hold"/>
                                        <p:tgtEl>
                                          <p:spTgt spid="12298"/>
                                        </p:tgtEl>
                                        <p:attrNameLst>
                                          <p:attrName>ppt_w</p:attrName>
                                        </p:attrNameLst>
                                      </p:cBhvr>
                                      <p:tavLst>
                                        <p:tav tm="0">
                                          <p:val>
                                            <p:fltVal val="0"/>
                                          </p:val>
                                        </p:tav>
                                        <p:tav tm="100000">
                                          <p:val>
                                            <p:strVal val="#ppt_w"/>
                                          </p:val>
                                        </p:tav>
                                      </p:tavLst>
                                    </p:anim>
                                    <p:anim calcmode="lin" valueType="num">
                                      <p:cBhvr>
                                        <p:cTn id="8" dur="500" fill="hold"/>
                                        <p:tgtEl>
                                          <p:spTgt spid="122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7" name="Picture 15"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3320" name="Picture 8" descr="interface copy"/>
          <p:cNvPicPr>
            <a:picLocks noChangeAspect="1" noChangeArrowheads="1"/>
          </p:cNvPicPr>
          <p:nvPr/>
        </p:nvPicPr>
        <p:blipFill>
          <a:blip r:embed="rId3"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3321" name="Picture 9" descr="interface copy"/>
          <p:cNvPicPr>
            <a:picLocks noChangeAspect="1" noChangeArrowheads="1"/>
          </p:cNvPicPr>
          <p:nvPr/>
        </p:nvPicPr>
        <p:blipFill>
          <a:blip r:embed="rId4"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3317"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13323" name="Text Box 11"/>
          <p:cNvSpPr txBox="1">
            <a:spLocks noChangeArrowheads="1"/>
          </p:cNvSpPr>
          <p:nvPr/>
        </p:nvSpPr>
        <p:spPr bwMode="auto">
          <a:xfrm>
            <a:off x="3048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EN MEŞHUR SPİRAL</a:t>
            </a:r>
          </a:p>
        </p:txBody>
      </p:sp>
      <p:grpSp>
        <p:nvGrpSpPr>
          <p:cNvPr id="13369" name="Group 57"/>
          <p:cNvGrpSpPr>
            <a:grpSpLocks/>
          </p:cNvGrpSpPr>
          <p:nvPr/>
        </p:nvGrpSpPr>
        <p:grpSpPr bwMode="auto">
          <a:xfrm>
            <a:off x="381000" y="4281488"/>
            <a:ext cx="1524000" cy="1509712"/>
            <a:chOff x="528" y="2592"/>
            <a:chExt cx="1405" cy="1392"/>
          </a:xfrm>
        </p:grpSpPr>
        <p:pic>
          <p:nvPicPr>
            <p:cNvPr id="13325" name="Picture 13" descr="DNA-colored"/>
            <p:cNvPicPr>
              <a:picLocks noChangeAspect="1" noChangeArrowheads="1"/>
            </p:cNvPicPr>
            <p:nvPr/>
          </p:nvPicPr>
          <p:blipFill>
            <a:blip r:embed="rId6" cstate="print"/>
            <a:srcRect/>
            <a:stretch>
              <a:fillRect/>
            </a:stretch>
          </p:blipFill>
          <p:spPr bwMode="auto">
            <a:xfrm>
              <a:off x="528" y="2592"/>
              <a:ext cx="730" cy="1392"/>
            </a:xfrm>
            <a:prstGeom prst="rect">
              <a:avLst/>
            </a:prstGeom>
            <a:noFill/>
          </p:spPr>
        </p:pic>
        <p:pic>
          <p:nvPicPr>
            <p:cNvPr id="13326" name="Picture 14" descr="DNA-colored 2"/>
            <p:cNvPicPr>
              <a:picLocks noChangeAspect="1" noChangeArrowheads="1"/>
            </p:cNvPicPr>
            <p:nvPr/>
          </p:nvPicPr>
          <p:blipFill>
            <a:blip r:embed="rId7" cstate="print"/>
            <a:srcRect/>
            <a:stretch>
              <a:fillRect/>
            </a:stretch>
          </p:blipFill>
          <p:spPr bwMode="auto">
            <a:xfrm>
              <a:off x="1248" y="2592"/>
              <a:ext cx="685" cy="1392"/>
            </a:xfrm>
            <a:prstGeom prst="rect">
              <a:avLst/>
            </a:prstGeom>
            <a:noFill/>
          </p:spPr>
        </p:pic>
      </p:grpSp>
      <p:pic>
        <p:nvPicPr>
          <p:cNvPr id="13337" name="Picture 25" descr="ok"/>
          <p:cNvPicPr>
            <a:picLocks noChangeAspect="1" noChangeArrowheads="1"/>
          </p:cNvPicPr>
          <p:nvPr/>
        </p:nvPicPr>
        <p:blipFill>
          <a:blip r:embed="rId8" cstate="print"/>
          <a:srcRect/>
          <a:stretch>
            <a:fillRect/>
          </a:stretch>
        </p:blipFill>
        <p:spPr bwMode="auto">
          <a:xfrm>
            <a:off x="8039100" y="5667375"/>
            <a:ext cx="76200" cy="68263"/>
          </a:xfrm>
          <a:prstGeom prst="rect">
            <a:avLst/>
          </a:prstGeom>
          <a:noFill/>
          <a:ln w="9525">
            <a:noFill/>
            <a:miter lim="800000"/>
            <a:headEnd/>
            <a:tailEnd/>
          </a:ln>
        </p:spPr>
      </p:pic>
      <p:pic>
        <p:nvPicPr>
          <p:cNvPr id="13360" name="Picture 48" descr="home">
            <a:hlinkClick r:id="rId9" action="ppaction://hlinksldjump" tooltip="Ana sayfa"/>
          </p:cNvPr>
          <p:cNvPicPr>
            <a:picLocks noChangeAspect="1" noChangeArrowheads="1"/>
          </p:cNvPicPr>
          <p:nvPr/>
        </p:nvPicPr>
        <p:blipFill>
          <a:blip r:embed="rId10" cstate="print"/>
          <a:srcRect/>
          <a:stretch>
            <a:fillRect/>
          </a:stretch>
        </p:blipFill>
        <p:spPr bwMode="auto">
          <a:xfrm>
            <a:off x="8610600" y="228600"/>
            <a:ext cx="457200" cy="457200"/>
          </a:xfrm>
          <a:prstGeom prst="rect">
            <a:avLst/>
          </a:prstGeom>
          <a:noFill/>
        </p:spPr>
      </p:pic>
      <p:sp>
        <p:nvSpPr>
          <p:cNvPr id="13361" name="Text Box 49"/>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13362" name="Text Box 50"/>
          <p:cNvSpPr txBox="1">
            <a:spLocks noChangeArrowheads="1"/>
          </p:cNvSpPr>
          <p:nvPr/>
        </p:nvSpPr>
        <p:spPr bwMode="auto">
          <a:xfrm>
            <a:off x="228600" y="1447800"/>
            <a:ext cx="3444875" cy="2949575"/>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Yanda birbiri etrafına spiral şekilde dolanan DNA ipliğinin meşhur ‘Çift Sarmal’ yapısını görüyorsunuz.  Bu DNA, Escherichia coli bakterisine ait. Ancak diğer tüm canlılardaki DNA da benzer bir yapıya sahiptir.</a:t>
            </a:r>
          </a:p>
          <a:p>
            <a:r>
              <a:rPr lang="tr-TR" sz="1300">
                <a:solidFill>
                  <a:srgbClr val="DDDDDD"/>
                </a:solidFill>
                <a:latin typeface="Futura Bk BT" pitchFamily="34" charset="0"/>
              </a:rPr>
              <a:t>DNA baz (nükleotid) adı verilen 4 temel maddeden oluşur; Adenin, Sitozin, Guanin ve Timin, ya da kısaca A, C, G ve T.</a:t>
            </a:r>
          </a:p>
          <a:p>
            <a:r>
              <a:rPr lang="tr-TR" sz="1300">
                <a:solidFill>
                  <a:srgbClr val="DDDDDD"/>
                </a:solidFill>
                <a:latin typeface="Futura Bk BT" pitchFamily="34" charset="0"/>
              </a:rPr>
              <a:t>Bu iki spiral adeta bir fermuar gibi birbirine uyar. Yalnız bir kural vardır; Adenin yalnızca Timin ile, Sitozin de yalnızca Guanin ile eşleşir. Bu şekilde birleşen baz çiftleri DNA’nın ikili sarmalını oluştururlar.</a:t>
            </a:r>
          </a:p>
          <a:p>
            <a:pPr>
              <a:spcBef>
                <a:spcPct val="20000"/>
              </a:spcBef>
              <a:spcAft>
                <a:spcPct val="20000"/>
              </a:spcAft>
            </a:pPr>
            <a:endParaRPr lang="tr-TR" sz="1300">
              <a:solidFill>
                <a:srgbClr val="DDDDDD"/>
              </a:solidFill>
              <a:latin typeface="Futura Bk BT" pitchFamily="34" charset="0"/>
            </a:endParaRPr>
          </a:p>
        </p:txBody>
      </p:sp>
      <p:sp>
        <p:nvSpPr>
          <p:cNvPr id="13364" name="Text Box 52"/>
          <p:cNvSpPr txBox="1">
            <a:spLocks noChangeArrowheads="1"/>
          </p:cNvSpPr>
          <p:nvPr/>
        </p:nvSpPr>
        <p:spPr bwMode="auto">
          <a:xfrm>
            <a:off x="4175125" y="6042025"/>
            <a:ext cx="4283075" cy="549275"/>
          </a:xfrm>
          <a:prstGeom prst="rect">
            <a:avLst/>
          </a:prstGeom>
          <a:noFill/>
          <a:ln w="9525">
            <a:noFill/>
            <a:miter lim="800000"/>
            <a:headEnd/>
            <a:tailEnd/>
          </a:ln>
          <a:effectLst/>
        </p:spPr>
        <p:txBody>
          <a:bodyPr>
            <a:spAutoFit/>
          </a:bodyPr>
          <a:lstStyle/>
          <a:p>
            <a:pPr>
              <a:lnSpc>
                <a:spcPct val="150000"/>
              </a:lnSpc>
            </a:pPr>
            <a:r>
              <a:rPr lang="tr-TR" sz="1000">
                <a:solidFill>
                  <a:schemeClr val="bg1"/>
                </a:solidFill>
                <a:latin typeface="Tahoma" pitchFamily="34" charset="0"/>
              </a:rPr>
              <a:t>Hangisi bir genin, canlının birden fazla özelliğini kontrol etmesini anlatır?</a:t>
            </a:r>
          </a:p>
          <a:p>
            <a:pPr>
              <a:lnSpc>
                <a:spcPct val="150000"/>
              </a:lnSpc>
            </a:pPr>
            <a:r>
              <a:rPr lang="tr-TR" sz="1000">
                <a:solidFill>
                  <a:schemeClr val="bg1"/>
                </a:solidFill>
              </a:rPr>
              <a:t>A)  Pleitropik etki      B)  Çaprazlama      C)  Mutasyon       D) Hibritleşme</a:t>
            </a:r>
            <a:endParaRPr lang="tr-TR"/>
          </a:p>
        </p:txBody>
      </p:sp>
      <p:pic>
        <p:nvPicPr>
          <p:cNvPr id="13365" name="Picture 53" descr="buttonD">
            <a:hlinkClick r:id="rId11" action="ppaction://hlinksldjump"/>
          </p:cNvPr>
          <p:cNvPicPr>
            <a:picLocks noChangeAspect="1" noChangeArrowheads="1"/>
          </p:cNvPicPr>
          <p:nvPr/>
        </p:nvPicPr>
        <p:blipFill>
          <a:blip r:embed="rId12" cstate="print"/>
          <a:srcRect/>
          <a:stretch>
            <a:fillRect/>
          </a:stretch>
        </p:blipFill>
        <p:spPr bwMode="auto">
          <a:xfrm>
            <a:off x="7389813" y="6297613"/>
            <a:ext cx="306387" cy="306387"/>
          </a:xfrm>
          <a:prstGeom prst="rect">
            <a:avLst/>
          </a:prstGeom>
          <a:noFill/>
          <a:ln w="9525">
            <a:noFill/>
            <a:miter lim="800000"/>
            <a:headEnd/>
            <a:tailEnd/>
          </a:ln>
        </p:spPr>
      </p:pic>
      <p:pic>
        <p:nvPicPr>
          <p:cNvPr id="13366" name="Picture 54" descr="buttonC">
            <a:hlinkClick r:id="rId11" action="ppaction://hlinksldjump"/>
          </p:cNvPr>
          <p:cNvPicPr>
            <a:picLocks noChangeAspect="1" noChangeArrowheads="1"/>
          </p:cNvPicPr>
          <p:nvPr/>
        </p:nvPicPr>
        <p:blipFill>
          <a:blip r:embed="rId13" cstate="print"/>
          <a:srcRect/>
          <a:stretch>
            <a:fillRect/>
          </a:stretch>
        </p:blipFill>
        <p:spPr bwMode="auto">
          <a:xfrm>
            <a:off x="6400800" y="6297613"/>
            <a:ext cx="306388" cy="306387"/>
          </a:xfrm>
          <a:prstGeom prst="rect">
            <a:avLst/>
          </a:prstGeom>
          <a:noFill/>
        </p:spPr>
      </p:pic>
      <p:pic>
        <p:nvPicPr>
          <p:cNvPr id="13367" name="Picture 55" descr="buttonA">
            <a:hlinkClick r:id="rId14" action="ppaction://hlinksldjump"/>
          </p:cNvPr>
          <p:cNvPicPr>
            <a:picLocks noChangeAspect="1" noChangeArrowheads="1"/>
          </p:cNvPicPr>
          <p:nvPr/>
        </p:nvPicPr>
        <p:blipFill>
          <a:blip r:embed="rId15" cstate="print"/>
          <a:srcRect/>
          <a:stretch>
            <a:fillRect/>
          </a:stretch>
        </p:blipFill>
        <p:spPr bwMode="auto">
          <a:xfrm>
            <a:off x="4130675" y="6297613"/>
            <a:ext cx="304800" cy="304800"/>
          </a:xfrm>
          <a:prstGeom prst="rect">
            <a:avLst/>
          </a:prstGeom>
          <a:noFill/>
          <a:ln w="9525">
            <a:noFill/>
            <a:miter lim="800000"/>
            <a:headEnd/>
            <a:tailEnd/>
          </a:ln>
        </p:spPr>
      </p:pic>
      <p:pic>
        <p:nvPicPr>
          <p:cNvPr id="13368" name="Picture 56" descr="buttonB">
            <a:hlinkClick r:id="rId11" action="ppaction://hlinksldjump"/>
          </p:cNvPr>
          <p:cNvPicPr>
            <a:picLocks noChangeAspect="1" noChangeArrowheads="1"/>
          </p:cNvPicPr>
          <p:nvPr/>
        </p:nvPicPr>
        <p:blipFill>
          <a:blip r:embed="rId16" cstate="print"/>
          <a:srcRect/>
          <a:stretch>
            <a:fillRect/>
          </a:stretch>
        </p:blipFill>
        <p:spPr bwMode="auto">
          <a:xfrm>
            <a:off x="5334000" y="6297613"/>
            <a:ext cx="306388" cy="306387"/>
          </a:xfrm>
          <a:prstGeom prst="rect">
            <a:avLst/>
          </a:prstGeom>
          <a:noFill/>
          <a:ln w="9525">
            <a:noFill/>
            <a:miter lim="800000"/>
            <a:headEnd/>
            <a:tailEnd/>
          </a:ln>
        </p:spPr>
      </p:pic>
      <p:sp>
        <p:nvSpPr>
          <p:cNvPr id="13371" name="Text Box 59"/>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13372" name="Text Box 60"/>
          <p:cNvSpPr txBox="1">
            <a:spLocks noChangeArrowheads="1"/>
          </p:cNvSpPr>
          <p:nvPr/>
        </p:nvSpPr>
        <p:spPr bwMode="auto">
          <a:xfrm>
            <a:off x="1981200" y="4075113"/>
            <a:ext cx="1828800" cy="1878012"/>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Bilim adamları yaptıkları incelemelerde A, C, G, T’nin bir harf gibi kullanılarak DNA’ya çok fazla sayıda bilginin barındırıldığına şahit olmuşlardır.</a:t>
            </a:r>
          </a:p>
        </p:txBody>
      </p:sp>
      <p:pic>
        <p:nvPicPr>
          <p:cNvPr id="13338" name="Picture 26" descr="buton ileri">
            <a:hlinkClick r:id="rId17" action="ppaction://hlinksldjump" tooltip="ileri"/>
          </p:cNvPr>
          <p:cNvPicPr>
            <a:picLocks noChangeAspect="1" noChangeArrowheads="1"/>
          </p:cNvPicPr>
          <p:nvPr/>
        </p:nvPicPr>
        <p:blipFill>
          <a:blip r:embed="rId18" cstate="print"/>
          <a:srcRect/>
          <a:stretch>
            <a:fillRect/>
          </a:stretch>
        </p:blipFill>
        <p:spPr bwMode="auto">
          <a:xfrm>
            <a:off x="8534400" y="6172200"/>
            <a:ext cx="381000" cy="381000"/>
          </a:xfrm>
          <a:prstGeom prst="rect">
            <a:avLst/>
          </a:prstGeom>
          <a:noFill/>
        </p:spPr>
      </p:pic>
      <p:pic>
        <p:nvPicPr>
          <p:cNvPr id="13370" name="Picture 58" descr="daha fazla bilgi">
            <a:hlinkClick r:id="rId19" action="ppaction://hlinksldjump" tooltip="Daha fazla bilgi almak için tıklayınız"/>
          </p:cNvPr>
          <p:cNvPicPr>
            <a:picLocks noChangeAspect="1" noChangeArrowheads="1"/>
          </p:cNvPicPr>
          <p:nvPr/>
        </p:nvPicPr>
        <p:blipFill>
          <a:blip r:embed="rId20" cstate="print"/>
          <a:srcRect/>
          <a:stretch>
            <a:fillRect/>
          </a:stretch>
        </p:blipFill>
        <p:spPr bwMode="auto">
          <a:xfrm>
            <a:off x="3543300" y="6056313"/>
            <a:ext cx="304800" cy="304800"/>
          </a:xfrm>
          <a:prstGeom prst="rect">
            <a:avLst/>
          </a:prstGeom>
          <a:noFill/>
          <a:ln w="9525">
            <a:noFill/>
            <a:miter lim="800000"/>
            <a:headEnd/>
            <a:tailEnd/>
          </a:ln>
        </p:spPr>
      </p:pic>
      <p:sp>
        <p:nvSpPr>
          <p:cNvPr id="13349" name="Rectangle 37">
            <a:hlinkClick r:id="rId21"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0" name="Rectangle 38">
            <a:hlinkClick r:id="rId22"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1" name="Rectangle 39">
            <a:hlinkClick r:id="rId23"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2" name="Rectangle 40">
            <a:hlinkClick r:id="rId24"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3" name="Rectangle 41">
            <a:hlinkClick r:id="rId25"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4" name="Rectangle 42">
            <a:hlinkClick r:id="rId26"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5" name="Rectangle 43">
            <a:hlinkClick r:id="rId27"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6" name="Rectangle 44">
            <a:hlinkClick r:id="rId17"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3357" name="Rectangle 45">
            <a:hlinkClick r:id="rId28"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7" name="Text Box 7"/>
          <p:cNvSpPr txBox="1">
            <a:spLocks noChangeArrowheads="1"/>
          </p:cNvSpPr>
          <p:nvPr/>
        </p:nvSpPr>
        <p:spPr bwMode="auto">
          <a:xfrm>
            <a:off x="365125" y="873125"/>
            <a:ext cx="8474075" cy="304800"/>
          </a:xfrm>
          <a:prstGeom prst="rect">
            <a:avLst/>
          </a:prstGeom>
          <a:noFill/>
          <a:ln w="9525">
            <a:noFill/>
            <a:miter lim="800000"/>
            <a:headEnd/>
            <a:tailEnd/>
          </a:ln>
          <a:effectLst/>
        </p:spPr>
        <p:txBody>
          <a:bodyPr>
            <a:spAutoFit/>
          </a:bodyPr>
          <a:lstStyle/>
          <a:p>
            <a:pPr algn="ctr"/>
            <a:r>
              <a:rPr lang="tr-TR" sz="1400" b="1">
                <a:solidFill>
                  <a:srgbClr val="FFFFCC"/>
                </a:solidFill>
                <a:latin typeface="TrSah Engebrechtre Expanded" pitchFamily="2" charset="0"/>
              </a:rPr>
              <a:t>20 DAKİKADA BİR MİLYON SAYFA DOLUSU BİLGİYİ KOPYABİLİR MİSİNİZ?</a:t>
            </a:r>
          </a:p>
        </p:txBody>
      </p:sp>
      <p:sp>
        <p:nvSpPr>
          <p:cNvPr id="35848" name="Text Box 8"/>
          <p:cNvSpPr txBox="1">
            <a:spLocks noChangeArrowheads="1"/>
          </p:cNvSpPr>
          <p:nvPr/>
        </p:nvSpPr>
        <p:spPr bwMode="auto">
          <a:xfrm>
            <a:off x="2590800" y="1524000"/>
            <a:ext cx="6324600" cy="3624263"/>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Bilindiği gibi hücreler bölünerek çoğalırlar. Bu bölünme sırasında, hücrenin çekirdeğinde bulunan DNA'nın da yeni hücre için bir kopyasının alınması gerekir. Bu kopyalanma sırasında, üzerinde düşünülmesi gereken son derece çarpıcı bir olay gerçekleşir. </a:t>
            </a:r>
          </a:p>
          <a:p>
            <a:pPr>
              <a:spcBef>
                <a:spcPct val="20000"/>
              </a:spcBef>
              <a:spcAft>
                <a:spcPct val="20000"/>
              </a:spcAft>
            </a:pPr>
            <a:r>
              <a:rPr lang="tr-TR" sz="1300">
                <a:solidFill>
                  <a:srgbClr val="DDDDDD"/>
                </a:solidFill>
                <a:latin typeface="Futura Bk BT" pitchFamily="34" charset="0"/>
              </a:rPr>
              <a:t>DNA, 3 milyar harften oluşan, canlı ile ilgili tüm bilgileri saklayan muazzam büyüklükte bir bilgi bankasıdır. DNA'daki bilgileri yazılı hale getirirsek, toplam 1 milyon sayfadan oluşan yaklaşık 1000 ciltlik bir ansiklopedi serisi elde ederiz. Öyle ise DNA'nın kopyalanması, 1 milyon sayfalık yazının veya diğer bir ifadeyle 1000 cilt ansiklopedinin kopyalanması ile aynı şeydir. </a:t>
            </a:r>
          </a:p>
          <a:p>
            <a:pPr>
              <a:spcBef>
                <a:spcPct val="20000"/>
              </a:spcBef>
              <a:spcAft>
                <a:spcPct val="20000"/>
              </a:spcAft>
            </a:pPr>
            <a:r>
              <a:rPr lang="tr-TR" sz="1300">
                <a:solidFill>
                  <a:srgbClr val="DDDDDD"/>
                </a:solidFill>
                <a:latin typeface="Futura Bk BT" pitchFamily="34" charset="0"/>
              </a:rPr>
              <a:t>Peki bu kopyalama işlemi ne kadar sürer biliyor musunuz?  20 ile 80 dakika arasında.</a:t>
            </a:r>
            <a:br>
              <a:rPr lang="tr-TR" sz="1300">
                <a:solidFill>
                  <a:srgbClr val="DDDDDD"/>
                </a:solidFill>
                <a:latin typeface="Futura Bk BT" pitchFamily="34" charset="0"/>
              </a:rPr>
            </a:br>
            <a:r>
              <a:rPr lang="tr-TR" sz="1300">
                <a:solidFill>
                  <a:srgbClr val="DDDDDD"/>
                </a:solidFill>
                <a:latin typeface="Futura Bk BT" pitchFamily="34" charset="0"/>
              </a:rPr>
              <a:t>Dikkat edin, bu, 1 milyon sayfa dolusu yazının 20 ila 80 dakika arasındaki bir sürede, hiçbir hata ve eksiklik olmadan kopyasının alınması demektir. Bugün bilinen hiçbir fotokopi makinası veya teknolojik ürün, bu kadar kısa sürede bu kadar hatasız ve eksiksiz bir kopyalama işlemi gerçekleştirememektedir. Ve dikkat edin DNA'daki bilgileri kopyalayan teknolojik aletler değil, gözle dahi göremediğimiz hücrelerimizdir.</a:t>
            </a:r>
          </a:p>
        </p:txBody>
      </p:sp>
      <p:pic>
        <p:nvPicPr>
          <p:cNvPr id="35851" name="Picture 11" descr="dnakgtl"/>
          <p:cNvPicPr>
            <a:picLocks noChangeAspect="1" noChangeArrowheads="1"/>
          </p:cNvPicPr>
          <p:nvPr/>
        </p:nvPicPr>
        <p:blipFill>
          <a:blip r:embed="rId3" cstate="print"/>
          <a:srcRect/>
          <a:stretch>
            <a:fillRect/>
          </a:stretch>
        </p:blipFill>
        <p:spPr bwMode="auto">
          <a:xfrm>
            <a:off x="457200" y="1905000"/>
            <a:ext cx="2100263" cy="3124200"/>
          </a:xfrm>
          <a:prstGeom prst="rect">
            <a:avLst/>
          </a:prstGeom>
          <a:noFill/>
        </p:spPr>
      </p:pic>
      <p:sp>
        <p:nvSpPr>
          <p:cNvPr id="35870" name="Text Box 30"/>
          <p:cNvSpPr txBox="1">
            <a:spLocks noChangeArrowheads="1"/>
          </p:cNvSpPr>
          <p:nvPr/>
        </p:nvSpPr>
        <p:spPr bwMode="auto">
          <a:xfrm>
            <a:off x="381000" y="5105400"/>
            <a:ext cx="8245475" cy="1160463"/>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DNA kendisi gibi helezon şekilli yeni bir yapı oluşturduğunda kendini kopyalamış olur. DNA'nın kopyalanması sırasında, birçok enzim, askeri bir disiplin içinde, bilgi ve akıl kullanmayı gerektiren işlemleri yerine getirir. Sizin elinize 3 milyar harften oluşan bir metin verilse ve bunu daktilo ederek kopyalamanız istense, bu kopyalama işlemini tek bir hata yapmadan tamamlamanız mümkün olmazdı. Mutlaka bir yerde bir hata yapar, satır ya da en azından harf atlardınız. Ancak, bu enzimler böyle bir hataya düşmeden işlemlerini tamamlarlar.</a:t>
            </a:r>
            <a:r>
              <a:rPr lang="tr-TR"/>
              <a:t> </a:t>
            </a:r>
          </a:p>
        </p:txBody>
      </p:sp>
      <p:pic>
        <p:nvPicPr>
          <p:cNvPr id="35852" name="Picture 12"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4819" name="Picture 3"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
        <p:nvSpPr>
          <p:cNvPr id="34820" name="Text Box 4"/>
          <p:cNvSpPr txBox="1">
            <a:spLocks noChangeArrowheads="1"/>
          </p:cNvSpPr>
          <p:nvPr/>
        </p:nvSpPr>
        <p:spPr bwMode="auto">
          <a:xfrm>
            <a:off x="1782763" y="2682875"/>
            <a:ext cx="5565775" cy="1431925"/>
          </a:xfrm>
          <a:prstGeom prst="rect">
            <a:avLst/>
          </a:prstGeom>
          <a:noFill/>
          <a:ln w="9525">
            <a:noFill/>
            <a:miter lim="800000"/>
            <a:headEnd/>
            <a:tailEnd/>
          </a:ln>
          <a:effectLst/>
        </p:spPr>
        <p:txBody>
          <a:bodyPr wrap="none">
            <a:spAutoFit/>
          </a:bodyPr>
          <a:lstStyle/>
          <a:p>
            <a:pPr algn="ctr"/>
            <a:r>
              <a:rPr lang="tr-TR" sz="4400" b="1">
                <a:solidFill>
                  <a:srgbClr val="FFCC00"/>
                </a:solidFill>
                <a:latin typeface="Futura Bk BT" pitchFamily="34" charset="0"/>
              </a:rPr>
              <a:t>Üzgünüz!</a:t>
            </a:r>
          </a:p>
          <a:p>
            <a:pPr algn="ctr"/>
            <a:r>
              <a:rPr lang="tr-TR" sz="4400">
                <a:solidFill>
                  <a:srgbClr val="FFCC00"/>
                </a:solidFill>
                <a:latin typeface="Futura Bk BT" pitchFamily="34" charset="0"/>
              </a:rPr>
              <a:t> yanlı</a:t>
            </a:r>
            <a:r>
              <a:rPr lang="tr-TR" sz="4000">
                <a:solidFill>
                  <a:srgbClr val="FFCC00"/>
                </a:solidFill>
                <a:latin typeface="Futura Bk BT" pitchFamily="34" charset="0"/>
              </a:rPr>
              <a:t>ş</a:t>
            </a:r>
            <a:r>
              <a:rPr lang="tr-TR" sz="4400">
                <a:solidFill>
                  <a:srgbClr val="FFCC00"/>
                </a:solidFill>
                <a:latin typeface="Futura Bk BT" pitchFamily="34" charset="0"/>
              </a:rPr>
              <a:t> cevap verdiniz.</a:t>
            </a:r>
          </a:p>
        </p:txBody>
      </p:sp>
      <p:sp>
        <p:nvSpPr>
          <p:cNvPr id="34821" name="Text Box 5"/>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5" name="Text Box 3"/>
          <p:cNvSpPr txBox="1">
            <a:spLocks noChangeArrowheads="1"/>
          </p:cNvSpPr>
          <p:nvPr/>
        </p:nvSpPr>
        <p:spPr bwMode="auto">
          <a:xfrm>
            <a:off x="304800" y="914400"/>
            <a:ext cx="85344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GENLERDEKİ GÖREV PAYLAŞIMI HAYRANLIK UYANDIRIYOR</a:t>
            </a:r>
          </a:p>
        </p:txBody>
      </p:sp>
      <p:sp>
        <p:nvSpPr>
          <p:cNvPr id="33797" name="Text Box 5"/>
          <p:cNvSpPr txBox="1">
            <a:spLocks noChangeArrowheads="1"/>
          </p:cNvSpPr>
          <p:nvPr/>
        </p:nvSpPr>
        <p:spPr bwMode="auto">
          <a:xfrm>
            <a:off x="334963" y="1447800"/>
            <a:ext cx="8474075" cy="290513"/>
          </a:xfrm>
          <a:prstGeom prst="rect">
            <a:avLst/>
          </a:prstGeom>
          <a:noFill/>
          <a:ln w="9525">
            <a:noFill/>
            <a:miter lim="800000"/>
            <a:headEnd/>
            <a:tailEnd/>
          </a:ln>
          <a:effectLst/>
        </p:spPr>
        <p:txBody>
          <a:bodyPr>
            <a:spAutoFit/>
          </a:bodyPr>
          <a:lstStyle/>
          <a:p>
            <a:r>
              <a:rPr lang="tr-TR" sz="1300" b="1">
                <a:solidFill>
                  <a:srgbClr val="DDDDDD"/>
                </a:solidFill>
                <a:latin typeface="Futura Bk BT" pitchFamily="34" charset="0"/>
              </a:rPr>
              <a:t>Doğru cevap A seçeneği</a:t>
            </a:r>
          </a:p>
        </p:txBody>
      </p:sp>
      <p:sp>
        <p:nvSpPr>
          <p:cNvPr id="33798" name="Text Box 6"/>
          <p:cNvSpPr txBox="1">
            <a:spLocks noChangeArrowheads="1"/>
          </p:cNvSpPr>
          <p:nvPr/>
        </p:nvSpPr>
        <p:spPr bwMode="auto">
          <a:xfrm>
            <a:off x="304800" y="1676400"/>
            <a:ext cx="6781800" cy="1282700"/>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DNA üzerindeki ikişerli olarak eşleşmiş A,C,G, T üst üste eklenerek genleri meydana getirirler. Her gen DNA molekülünün bir bölümüne karşılık gelir ve insan vücudundaki en az bir özelliği kontrol eder.İnsan hücresindeki DNA’da en az 30.000 gen bulunur. Tüm genler, canlıyla ilgili birden fazla bilgiyi içerirler. Örneğin bir gen, hem boy uzunluğunu, hem de canlının göz rengini kontrol ediyor olabilir. Moleküler biyolog Michael Denton, genlerin </a:t>
            </a:r>
            <a:r>
              <a:rPr lang="tr-TR" sz="1300" b="1" i="1">
                <a:solidFill>
                  <a:srgbClr val="DDDDDD"/>
                </a:solidFill>
                <a:latin typeface="Futura Bk BT" pitchFamily="34" charset="0"/>
              </a:rPr>
              <a:t>"pleiotropik etki"</a:t>
            </a:r>
            <a:r>
              <a:rPr lang="tr-TR" sz="1300">
                <a:solidFill>
                  <a:srgbClr val="DDDDDD"/>
                </a:solidFill>
                <a:latin typeface="Futura Bk BT" pitchFamily="34" charset="0"/>
              </a:rPr>
              <a:t> denen bu özelliğini şöyle açıklar:</a:t>
            </a:r>
          </a:p>
        </p:txBody>
      </p:sp>
      <p:pic>
        <p:nvPicPr>
          <p:cNvPr id="33800" name="Picture 8" descr="dna, bbc"/>
          <p:cNvPicPr>
            <a:picLocks noChangeAspect="1" noChangeArrowheads="1"/>
          </p:cNvPicPr>
          <p:nvPr/>
        </p:nvPicPr>
        <p:blipFill>
          <a:blip r:embed="rId3" cstate="print"/>
          <a:srcRect/>
          <a:stretch>
            <a:fillRect/>
          </a:stretch>
        </p:blipFill>
        <p:spPr bwMode="auto">
          <a:xfrm>
            <a:off x="7010400" y="1676400"/>
            <a:ext cx="1704975" cy="1276350"/>
          </a:xfrm>
          <a:prstGeom prst="rect">
            <a:avLst/>
          </a:prstGeom>
          <a:noFill/>
          <a:ln w="19050">
            <a:solidFill>
              <a:schemeClr val="bg1"/>
            </a:solidFill>
            <a:miter lim="800000"/>
            <a:headEnd/>
            <a:tailEnd/>
          </a:ln>
        </p:spPr>
      </p:pic>
      <p:pic>
        <p:nvPicPr>
          <p:cNvPr id="33801" name="Picture 9" descr="138"/>
          <p:cNvPicPr>
            <a:picLocks noChangeAspect="1" noChangeArrowheads="1"/>
          </p:cNvPicPr>
          <p:nvPr/>
        </p:nvPicPr>
        <p:blipFill>
          <a:blip r:embed="rId4" cstate="print"/>
          <a:srcRect/>
          <a:stretch>
            <a:fillRect/>
          </a:stretch>
        </p:blipFill>
        <p:spPr bwMode="auto">
          <a:xfrm>
            <a:off x="457200" y="4491038"/>
            <a:ext cx="1676400" cy="1636712"/>
          </a:xfrm>
          <a:prstGeom prst="rect">
            <a:avLst/>
          </a:prstGeom>
          <a:noFill/>
          <a:ln w="9525">
            <a:solidFill>
              <a:schemeClr val="bg1"/>
            </a:solidFill>
            <a:miter lim="800000"/>
            <a:headEnd/>
            <a:tailEnd/>
          </a:ln>
        </p:spPr>
      </p:pic>
      <p:sp>
        <p:nvSpPr>
          <p:cNvPr id="33802" name="Text Box 10"/>
          <p:cNvSpPr txBox="1">
            <a:spLocks noChangeArrowheads="1"/>
          </p:cNvSpPr>
          <p:nvPr/>
        </p:nvSpPr>
        <p:spPr bwMode="auto">
          <a:xfrm>
            <a:off x="2286000" y="4508500"/>
            <a:ext cx="6553200" cy="1481138"/>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Bazı bilim adamları tüm canlıların ortak bir atadan genlerdeki değişimlerle (mutasyonlarla) geliştiği görüşündedir. Ancak canlıların genetik yapılarındaki “pleitropik etki” nedeniyle, bir mutasyon sonucu DNA'daki herhangi bir gende meydana gelen bozukluk, birden fazla organa etki edecektir. Böylece mutasyon sadece belirli bir bölge içinde kalmayacak, çok daha fazla yıkıcı etkilere sahip olacaktır. Eğer bu etkilerin birinin çok nadir rastlanacak bir tesadüf sonucunda yararlı olabileceği varsayılsa bile, diğer etkilerin kaçınılmaz zararı bu yararı da yok edecektir.</a:t>
            </a:r>
          </a:p>
        </p:txBody>
      </p:sp>
      <p:sp>
        <p:nvSpPr>
          <p:cNvPr id="33803" name="Text Box 11"/>
          <p:cNvSpPr txBox="1">
            <a:spLocks noChangeArrowheads="1"/>
          </p:cNvSpPr>
          <p:nvPr/>
        </p:nvSpPr>
        <p:spPr bwMode="auto">
          <a:xfrm>
            <a:off x="609600" y="2971800"/>
            <a:ext cx="8229600" cy="1481138"/>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Genlerin gelişim üzerindeki etkileri şaşılacak derecede farklıdır. Ev faresinde tüy rengiyle ilgili hemen her gen, boy uzunluğuyla da ilgilidir. Meyve sineği Drosophila Melanogaster'in göz rengi mutasyonları için kullanılan 17 adet X ışını deneyinden 14'ünde göz rengiyle oldukça ilgisiz olan dişinin cinsel organlarının yapısı etki görmüştür. Yüksek organizmalarda incelenen hemen her gen, bir organdan fazla etkiye sahiptir. Pleiotropik etki ismi verilen bu olay hakkında (Ernst) Mayr "yüksek organizmalarda pleiotropik olmayan herhangi bir genin bulunuşu şüphelidir" der. </a:t>
            </a:r>
            <a:br>
              <a:rPr lang="tr-TR" sz="1300">
                <a:solidFill>
                  <a:srgbClr val="DDDDDD"/>
                </a:solidFill>
                <a:latin typeface="Futura Bk BT" pitchFamily="34" charset="0"/>
              </a:rPr>
            </a:br>
            <a:r>
              <a:rPr lang="tr-TR" sz="1300">
                <a:solidFill>
                  <a:srgbClr val="DDDDDD"/>
                </a:solidFill>
                <a:latin typeface="Futura Bk BT" pitchFamily="34" charset="0"/>
              </a:rPr>
              <a:t>(Michael Denton, Evolution: A Theory in Crisis, London: Burnett Books Ltd., 1985, s. 145.)</a:t>
            </a:r>
          </a:p>
        </p:txBody>
      </p:sp>
      <p:pic>
        <p:nvPicPr>
          <p:cNvPr id="33804" name="Picture 12" descr="buton geri">
            <a:hlinkClick r:id="rId5" action="ppaction://hlinksldjump" tooltip="Geri"/>
          </p:cNvPr>
          <p:cNvPicPr>
            <a:picLocks noChangeAspect="1" noChangeArrowheads="1"/>
          </p:cNvPicPr>
          <p:nvPr/>
        </p:nvPicPr>
        <p:blipFill>
          <a:blip r:embed="rId6" cstate="print"/>
          <a:srcRect/>
          <a:stretch>
            <a:fillRect/>
          </a:stretch>
        </p:blipFill>
        <p:spPr bwMode="auto">
          <a:xfrm>
            <a:off x="8458200" y="5943600"/>
            <a:ext cx="406400" cy="406400"/>
          </a:xfrm>
          <a:prstGeom prst="rect">
            <a:avLst/>
          </a:prstGeom>
          <a:noFill/>
        </p:spPr>
      </p:pic>
      <p:sp>
        <p:nvSpPr>
          <p:cNvPr id="33805" name="Text Box 13"/>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14342" name="Picture 6" descr="interface copy"/>
          <p:cNvPicPr>
            <a:picLocks noChangeAspect="1" noChangeArrowheads="1"/>
          </p:cNvPicPr>
          <p:nvPr/>
        </p:nvPicPr>
        <p:blipFill>
          <a:blip r:embed="rId3"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4343" name="Picture 7" descr="interface copy"/>
          <p:cNvPicPr>
            <a:picLocks noChangeAspect="1" noChangeArrowheads="1"/>
          </p:cNvPicPr>
          <p:nvPr/>
        </p:nvPicPr>
        <p:blipFill>
          <a:blip r:embed="rId4" cstate="print"/>
          <a:srcRect/>
          <a:stretch>
            <a:fillRect/>
          </a:stretch>
        </p:blipFill>
        <p:spPr bwMode="auto">
          <a:xfrm>
            <a:off x="4038600" y="914400"/>
            <a:ext cx="4873625" cy="3962400"/>
          </a:xfrm>
          <a:prstGeom prst="rect">
            <a:avLst/>
          </a:prstGeom>
          <a:noFill/>
          <a:ln w="38100">
            <a:solidFill>
              <a:schemeClr val="bg1"/>
            </a:solidFill>
            <a:miter lim="800000"/>
            <a:headEnd/>
            <a:tailEnd/>
          </a:ln>
        </p:spPr>
      </p:pic>
      <p:pic>
        <p:nvPicPr>
          <p:cNvPr id="14340" name="Picture 4"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14345" name="Text Box 9"/>
          <p:cNvSpPr txBox="1">
            <a:spLocks noChangeArrowheads="1"/>
          </p:cNvSpPr>
          <p:nvPr/>
        </p:nvSpPr>
        <p:spPr bwMode="auto">
          <a:xfrm>
            <a:off x="3048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VÜCUDUMUZDAKİ ÖZEL KODLAMA</a:t>
            </a:r>
          </a:p>
        </p:txBody>
      </p:sp>
      <p:pic>
        <p:nvPicPr>
          <p:cNvPr id="14356" name="Picture 20" descr="ok"/>
          <p:cNvPicPr>
            <a:picLocks noChangeAspect="1" noChangeArrowheads="1"/>
          </p:cNvPicPr>
          <p:nvPr/>
        </p:nvPicPr>
        <p:blipFill>
          <a:blip r:embed="rId6" cstate="print"/>
          <a:srcRect/>
          <a:stretch>
            <a:fillRect/>
          </a:stretch>
        </p:blipFill>
        <p:spPr bwMode="auto">
          <a:xfrm>
            <a:off x="8496300" y="5667375"/>
            <a:ext cx="76200" cy="68263"/>
          </a:xfrm>
          <a:prstGeom prst="rect">
            <a:avLst/>
          </a:prstGeom>
          <a:noFill/>
          <a:ln w="9525">
            <a:noFill/>
            <a:miter lim="800000"/>
            <a:headEnd/>
            <a:tailEnd/>
          </a:ln>
        </p:spPr>
      </p:pic>
      <p:pic>
        <p:nvPicPr>
          <p:cNvPr id="14388" name="Picture 52" descr="home">
            <a:hlinkClick r:id="rId7" action="ppaction://hlinksldjump" tooltip="Ana sayfa"/>
          </p:cNvPr>
          <p:cNvPicPr>
            <a:picLocks noChangeAspect="1" noChangeArrowheads="1"/>
          </p:cNvPicPr>
          <p:nvPr/>
        </p:nvPicPr>
        <p:blipFill>
          <a:blip r:embed="rId8" cstate="print"/>
          <a:srcRect/>
          <a:stretch>
            <a:fillRect/>
          </a:stretch>
        </p:blipFill>
        <p:spPr bwMode="auto">
          <a:xfrm>
            <a:off x="8610600" y="228600"/>
            <a:ext cx="457200" cy="457200"/>
          </a:xfrm>
          <a:prstGeom prst="rect">
            <a:avLst/>
          </a:prstGeom>
          <a:noFill/>
        </p:spPr>
      </p:pic>
      <p:sp>
        <p:nvSpPr>
          <p:cNvPr id="14389" name="Text Box 53"/>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14391" name="Text Box 55"/>
          <p:cNvSpPr txBox="1">
            <a:spLocks noChangeArrowheads="1"/>
          </p:cNvSpPr>
          <p:nvPr/>
        </p:nvSpPr>
        <p:spPr bwMode="auto">
          <a:xfrm>
            <a:off x="304800" y="1447800"/>
            <a:ext cx="3444875" cy="4100513"/>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Resmin üst kısmına doğru bakın, DNA’nın kendi üzerinden geçerek bir ilmik oluşturan parçasını göreceksiniz. Bilim adamları bu fotoğraftan yola çıkarak sarmallar arasındaki mesafeyi ölçebildiler.</a:t>
            </a:r>
          </a:p>
          <a:p>
            <a:pPr>
              <a:spcBef>
                <a:spcPct val="20000"/>
              </a:spcBef>
              <a:spcAft>
                <a:spcPct val="20000"/>
              </a:spcAft>
            </a:pPr>
            <a:r>
              <a:rPr lang="tr-TR" sz="1300">
                <a:solidFill>
                  <a:srgbClr val="DDDDDD"/>
                </a:solidFill>
                <a:latin typeface="Futura Bk BT" pitchFamily="34" charset="0"/>
              </a:rPr>
              <a:t>Bilim adamları, 1953’te Watson ve Crick tarafından DNA’nın yapısını ilk kez açıklamalarından bu yana çok yol kat etti. Elde edilen bilgiler genetik ve insan sağlığı konularında son derece gelişmiş araştırmaların yapılamasını sağladı.</a:t>
            </a:r>
          </a:p>
          <a:p>
            <a:pPr>
              <a:spcBef>
                <a:spcPct val="20000"/>
              </a:spcBef>
              <a:spcAft>
                <a:spcPct val="20000"/>
              </a:spcAft>
            </a:pPr>
            <a:r>
              <a:rPr lang="tr-TR" sz="1300">
                <a:solidFill>
                  <a:srgbClr val="DDDDDD"/>
                </a:solidFill>
                <a:latin typeface="Futura Bk BT" pitchFamily="34" charset="0"/>
              </a:rPr>
              <a:t>Fakat tüm bunlara rağmen DNA’yı ve insanın gen haritasının tamamını anlayabilmek için daha çok araştırma yapılması gerekmektedir. </a:t>
            </a:r>
          </a:p>
          <a:p>
            <a:pPr>
              <a:spcBef>
                <a:spcPct val="20000"/>
              </a:spcBef>
              <a:spcAft>
                <a:spcPct val="20000"/>
              </a:spcAft>
            </a:pPr>
            <a:r>
              <a:rPr lang="tr-TR" sz="1300">
                <a:solidFill>
                  <a:srgbClr val="DDDDDD"/>
                </a:solidFill>
                <a:latin typeface="Futura Bk BT" pitchFamily="34" charset="0"/>
              </a:rPr>
              <a:t>Bilim adamları DNA’da depolanan engin bilgiyi düşündükçe bugüne kadar yapıların sadece bir başlangıç olabileceğini söylüyorlar.</a:t>
            </a:r>
          </a:p>
        </p:txBody>
      </p:sp>
      <p:sp>
        <p:nvSpPr>
          <p:cNvPr id="14398" name="Text Box 62"/>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14399" name="Text Box 63"/>
          <p:cNvSpPr txBox="1">
            <a:spLocks noChangeArrowheads="1"/>
          </p:cNvSpPr>
          <p:nvPr/>
        </p:nvSpPr>
        <p:spPr bwMode="auto">
          <a:xfrm>
            <a:off x="4175125" y="6042025"/>
            <a:ext cx="4283075" cy="549275"/>
          </a:xfrm>
          <a:prstGeom prst="rect">
            <a:avLst/>
          </a:prstGeom>
          <a:noFill/>
          <a:ln w="9525">
            <a:noFill/>
            <a:miter lim="800000"/>
            <a:headEnd/>
            <a:tailEnd/>
          </a:ln>
          <a:effectLst/>
        </p:spPr>
        <p:txBody>
          <a:bodyPr>
            <a:spAutoFit/>
          </a:bodyPr>
          <a:lstStyle/>
          <a:p>
            <a:pPr>
              <a:lnSpc>
                <a:spcPct val="150000"/>
              </a:lnSpc>
            </a:pPr>
            <a:r>
              <a:rPr lang="tr-TR" sz="1000">
                <a:solidFill>
                  <a:schemeClr val="bg1"/>
                </a:solidFill>
                <a:latin typeface="Tahoma" pitchFamily="34" charset="0"/>
              </a:rPr>
              <a:t>Hangisi DNA’nın bir bölümüdür?</a:t>
            </a:r>
          </a:p>
          <a:p>
            <a:pPr>
              <a:lnSpc>
                <a:spcPct val="150000"/>
              </a:lnSpc>
            </a:pPr>
            <a:r>
              <a:rPr lang="tr-TR" sz="1000">
                <a:solidFill>
                  <a:schemeClr val="bg1"/>
                </a:solidFill>
              </a:rPr>
              <a:t>A)  Mutasyon      B)  Genetik      C)  Histon       D) Modifikasyon</a:t>
            </a:r>
            <a:endParaRPr lang="tr-TR"/>
          </a:p>
        </p:txBody>
      </p:sp>
      <p:pic>
        <p:nvPicPr>
          <p:cNvPr id="14400" name="Picture 64" descr="buttonD">
            <a:hlinkClick r:id="rId9" action="ppaction://hlinksldjump"/>
          </p:cNvPr>
          <p:cNvPicPr>
            <a:picLocks noChangeAspect="1" noChangeArrowheads="1"/>
          </p:cNvPicPr>
          <p:nvPr/>
        </p:nvPicPr>
        <p:blipFill>
          <a:blip r:embed="rId10" cstate="print"/>
          <a:srcRect/>
          <a:stretch>
            <a:fillRect/>
          </a:stretch>
        </p:blipFill>
        <p:spPr bwMode="auto">
          <a:xfrm>
            <a:off x="6729413" y="6297613"/>
            <a:ext cx="306387" cy="306387"/>
          </a:xfrm>
          <a:prstGeom prst="rect">
            <a:avLst/>
          </a:prstGeom>
          <a:noFill/>
          <a:ln w="9525">
            <a:noFill/>
            <a:miter lim="800000"/>
            <a:headEnd/>
            <a:tailEnd/>
          </a:ln>
        </p:spPr>
      </p:pic>
      <p:pic>
        <p:nvPicPr>
          <p:cNvPr id="14397" name="Picture 61" descr="daha fazla bilgi">
            <a:hlinkClick r:id="rId11" action="ppaction://hlinksldjump" tooltip="Daha fazla bilgi almak için tıklayınız"/>
          </p:cNvPr>
          <p:cNvPicPr>
            <a:picLocks noChangeAspect="1" noChangeArrowheads="1"/>
          </p:cNvPicPr>
          <p:nvPr/>
        </p:nvPicPr>
        <p:blipFill>
          <a:blip r:embed="rId12" cstate="print"/>
          <a:srcRect/>
          <a:stretch>
            <a:fillRect/>
          </a:stretch>
        </p:blipFill>
        <p:spPr bwMode="auto">
          <a:xfrm>
            <a:off x="3543300" y="6056313"/>
            <a:ext cx="304800" cy="304800"/>
          </a:xfrm>
          <a:prstGeom prst="rect">
            <a:avLst/>
          </a:prstGeom>
          <a:noFill/>
          <a:ln w="9525">
            <a:noFill/>
            <a:miter lim="800000"/>
            <a:headEnd/>
            <a:tailEnd/>
          </a:ln>
        </p:spPr>
      </p:pic>
      <p:pic>
        <p:nvPicPr>
          <p:cNvPr id="14387" name="Picture 51" descr="buton ileri">
            <a:hlinkClick r:id="rId13" action="ppaction://hlinksldjump" tooltip="ileri"/>
          </p:cNvPr>
          <p:cNvPicPr>
            <a:picLocks noChangeAspect="1" noChangeArrowheads="1"/>
          </p:cNvPicPr>
          <p:nvPr/>
        </p:nvPicPr>
        <p:blipFill>
          <a:blip r:embed="rId14" cstate="print"/>
          <a:srcRect/>
          <a:stretch>
            <a:fillRect/>
          </a:stretch>
        </p:blipFill>
        <p:spPr bwMode="auto">
          <a:xfrm>
            <a:off x="8534400" y="6172200"/>
            <a:ext cx="381000" cy="381000"/>
          </a:xfrm>
          <a:prstGeom prst="rect">
            <a:avLst/>
          </a:prstGeom>
          <a:noFill/>
        </p:spPr>
      </p:pic>
      <p:pic>
        <p:nvPicPr>
          <p:cNvPr id="14401" name="Picture 65" descr="buttonC">
            <a:hlinkClick r:id="rId9" action="ppaction://hlinksldjump"/>
          </p:cNvPr>
          <p:cNvPicPr>
            <a:picLocks noChangeAspect="1" noChangeArrowheads="1"/>
          </p:cNvPicPr>
          <p:nvPr/>
        </p:nvPicPr>
        <p:blipFill>
          <a:blip r:embed="rId15" cstate="print"/>
          <a:srcRect/>
          <a:stretch>
            <a:fillRect/>
          </a:stretch>
        </p:blipFill>
        <p:spPr bwMode="auto">
          <a:xfrm>
            <a:off x="5943600" y="6297613"/>
            <a:ext cx="306388" cy="306387"/>
          </a:xfrm>
          <a:prstGeom prst="rect">
            <a:avLst/>
          </a:prstGeom>
          <a:noFill/>
        </p:spPr>
      </p:pic>
      <p:pic>
        <p:nvPicPr>
          <p:cNvPr id="14402" name="Picture 66" descr="buttonA">
            <a:hlinkClick r:id="rId16" action="ppaction://hlinksldjump"/>
          </p:cNvPr>
          <p:cNvPicPr>
            <a:picLocks noChangeAspect="1" noChangeArrowheads="1"/>
          </p:cNvPicPr>
          <p:nvPr/>
        </p:nvPicPr>
        <p:blipFill>
          <a:blip r:embed="rId17" cstate="print"/>
          <a:srcRect/>
          <a:stretch>
            <a:fillRect/>
          </a:stretch>
        </p:blipFill>
        <p:spPr bwMode="auto">
          <a:xfrm>
            <a:off x="4130675" y="6297613"/>
            <a:ext cx="304800" cy="304800"/>
          </a:xfrm>
          <a:prstGeom prst="rect">
            <a:avLst/>
          </a:prstGeom>
          <a:noFill/>
          <a:ln w="9525">
            <a:noFill/>
            <a:miter lim="800000"/>
            <a:headEnd/>
            <a:tailEnd/>
          </a:ln>
        </p:spPr>
      </p:pic>
      <p:pic>
        <p:nvPicPr>
          <p:cNvPr id="14403" name="Picture 67" descr="buttonB">
            <a:hlinkClick r:id="rId9" action="ppaction://hlinksldjump"/>
          </p:cNvPr>
          <p:cNvPicPr>
            <a:picLocks noChangeAspect="1" noChangeArrowheads="1"/>
          </p:cNvPicPr>
          <p:nvPr/>
        </p:nvPicPr>
        <p:blipFill>
          <a:blip r:embed="rId18" cstate="print"/>
          <a:srcRect/>
          <a:stretch>
            <a:fillRect/>
          </a:stretch>
        </p:blipFill>
        <p:spPr bwMode="auto">
          <a:xfrm>
            <a:off x="5105400" y="6297613"/>
            <a:ext cx="306388" cy="306387"/>
          </a:xfrm>
          <a:prstGeom prst="rect">
            <a:avLst/>
          </a:prstGeom>
          <a:noFill/>
          <a:ln w="9525">
            <a:noFill/>
            <a:miter lim="800000"/>
            <a:headEnd/>
            <a:tailEnd/>
          </a:ln>
        </p:spPr>
      </p:pic>
      <p:sp>
        <p:nvSpPr>
          <p:cNvPr id="14376" name="Rectangle 40">
            <a:hlinkClick r:id="rId19"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77" name="Rectangle 41">
            <a:hlinkClick r:id="rId20"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78" name="Rectangle 42">
            <a:hlinkClick r:id="rId21"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79" name="Rectangle 43">
            <a:hlinkClick r:id="rId22"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80" name="Rectangle 44">
            <a:hlinkClick r:id="rId23"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81" name="Rectangle 45">
            <a:hlinkClick r:id="rId24"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82" name="Rectangle 46">
            <a:hlinkClick r:id="rId25"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83" name="Rectangle 47">
            <a:hlinkClick r:id="rId26"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14384" name="Rectangle 48">
            <a:hlinkClick r:id="rId27"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500" fill="hold"/>
                                        <p:tgtEl>
                                          <p:spTgt spid="14343"/>
                                        </p:tgtEl>
                                        <p:attrNameLst>
                                          <p:attrName>ppt_w</p:attrName>
                                        </p:attrNameLst>
                                      </p:cBhvr>
                                      <p:tavLst>
                                        <p:tav tm="0">
                                          <p:val>
                                            <p:fltVal val="0"/>
                                          </p:val>
                                        </p:tav>
                                        <p:tav tm="100000">
                                          <p:val>
                                            <p:strVal val="#ppt_w"/>
                                          </p:val>
                                        </p:tav>
                                      </p:tavLst>
                                    </p:anim>
                                    <p:anim calcmode="lin" valueType="num">
                                      <p:cBhvr>
                                        <p:cTn id="8" dur="500" fill="hold"/>
                                        <p:tgtEl>
                                          <p:spTgt spid="143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3" name="Picture 5"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7894" name="Picture 6" descr="6"/>
          <p:cNvPicPr>
            <a:picLocks noChangeAspect="1" noChangeArrowheads="1"/>
          </p:cNvPicPr>
          <p:nvPr/>
        </p:nvPicPr>
        <p:blipFill>
          <a:blip r:embed="rId3" cstate="print"/>
          <a:srcRect/>
          <a:stretch>
            <a:fillRect/>
          </a:stretch>
        </p:blipFill>
        <p:spPr bwMode="auto">
          <a:xfrm>
            <a:off x="457200" y="2003425"/>
            <a:ext cx="3657600" cy="3113088"/>
          </a:xfrm>
          <a:prstGeom prst="rect">
            <a:avLst/>
          </a:prstGeom>
          <a:noFill/>
        </p:spPr>
      </p:pic>
      <p:sp>
        <p:nvSpPr>
          <p:cNvPr id="37895" name="Text Box 7"/>
          <p:cNvSpPr txBox="1">
            <a:spLocks noChangeArrowheads="1"/>
          </p:cNvSpPr>
          <p:nvPr/>
        </p:nvSpPr>
        <p:spPr bwMode="auto">
          <a:xfrm>
            <a:off x="4327525" y="1828800"/>
            <a:ext cx="4359275" cy="3425825"/>
          </a:xfrm>
          <a:prstGeom prst="rect">
            <a:avLst/>
          </a:prstGeom>
          <a:noFill/>
          <a:ln w="9525">
            <a:noFill/>
            <a:miter lim="800000"/>
            <a:headEnd/>
            <a:tailEnd/>
          </a:ln>
          <a:effectLst/>
        </p:spPr>
        <p:txBody>
          <a:bodyPr>
            <a:spAutoFit/>
          </a:bodyPr>
          <a:lstStyle/>
          <a:p>
            <a:pPr>
              <a:lnSpc>
                <a:spcPct val="120000"/>
              </a:lnSpc>
              <a:spcBef>
                <a:spcPct val="20000"/>
              </a:spcBef>
              <a:spcAft>
                <a:spcPct val="20000"/>
              </a:spcAft>
            </a:pPr>
            <a:r>
              <a:rPr lang="tr-TR" sz="1300">
                <a:solidFill>
                  <a:srgbClr val="DDDDDD"/>
                </a:solidFill>
                <a:latin typeface="Futura Bk BT" pitchFamily="34" charset="0"/>
              </a:rPr>
              <a:t>Çekirdekteki DNA molekülü  kromozom adlı özel kılıflarda paketlenir. Tek bir hücrede bulunan kromozomlarda paketlenen DNA molekülünün toplam uzunluğu 1 metreyi bulur. Kromozomun toplam kalınlığı ise 1 nanometre yani metrenin milyarda biri kadardır. Yaklaşık 1 metre uzunluğundaki DNA molekülü bu küçücük bölgeye nasıl paketlenebilir? </a:t>
            </a:r>
            <a:br>
              <a:rPr lang="tr-TR" sz="1300">
                <a:solidFill>
                  <a:srgbClr val="DDDDDD"/>
                </a:solidFill>
                <a:latin typeface="Futura Bk BT" pitchFamily="34" charset="0"/>
              </a:rPr>
            </a:br>
            <a:r>
              <a:rPr lang="tr-TR" sz="1300">
                <a:solidFill>
                  <a:srgbClr val="DDDDDD"/>
                </a:solidFill>
                <a:latin typeface="Futura Bk BT" pitchFamily="34" charset="0"/>
              </a:rPr>
              <a:t>DNA molekülü kromozom paketleri aslında çok daha küçük özel ambalaj sistemlerinden oluşur. DNA molekülü önce adeta bir ipin makaraya sarılması gibi  sıkı sıkıya </a:t>
            </a:r>
            <a:r>
              <a:rPr lang="tr-TR" sz="1300" b="1">
                <a:solidFill>
                  <a:srgbClr val="DDDDDD"/>
                </a:solidFill>
                <a:latin typeface="Futura Bk BT" pitchFamily="34" charset="0"/>
              </a:rPr>
              <a:t>histon </a:t>
            </a:r>
            <a:r>
              <a:rPr lang="tr-TR" sz="1300">
                <a:solidFill>
                  <a:srgbClr val="DDDDDD"/>
                </a:solidFill>
                <a:latin typeface="Futura Bk BT" pitchFamily="34" charset="0"/>
              </a:rPr>
              <a:t>adlı özel proteinlere sarılır. Bu histon makaralarına sarılmış DNA bölümleri nükleozom olarak adlandırılır. Bu nükleozom bölümleri DNA'nın korunması ve zarar görmemesi için özel olarak yaratılmıştır. </a:t>
            </a:r>
          </a:p>
        </p:txBody>
      </p:sp>
      <p:sp>
        <p:nvSpPr>
          <p:cNvPr id="37896" name="Text Box 8"/>
          <p:cNvSpPr txBox="1">
            <a:spLocks noChangeArrowheads="1"/>
          </p:cNvSpPr>
          <p:nvPr/>
        </p:nvSpPr>
        <p:spPr bwMode="auto">
          <a:xfrm>
            <a:off x="334963" y="1524000"/>
            <a:ext cx="8474075" cy="290513"/>
          </a:xfrm>
          <a:prstGeom prst="rect">
            <a:avLst/>
          </a:prstGeom>
          <a:noFill/>
          <a:ln w="9525">
            <a:noFill/>
            <a:miter lim="800000"/>
            <a:headEnd/>
            <a:tailEnd/>
          </a:ln>
          <a:effectLst/>
        </p:spPr>
        <p:txBody>
          <a:bodyPr>
            <a:spAutoFit/>
          </a:bodyPr>
          <a:lstStyle/>
          <a:p>
            <a:r>
              <a:rPr lang="tr-TR" sz="1300" b="1">
                <a:solidFill>
                  <a:srgbClr val="DDDDDD"/>
                </a:solidFill>
                <a:latin typeface="Futura Bk BT" pitchFamily="34" charset="0"/>
              </a:rPr>
              <a:t>Doğru cevap C seçeneği</a:t>
            </a:r>
          </a:p>
        </p:txBody>
      </p:sp>
      <p:sp>
        <p:nvSpPr>
          <p:cNvPr id="37897" name="Text Box 9"/>
          <p:cNvSpPr txBox="1">
            <a:spLocks noChangeArrowheads="1"/>
          </p:cNvSpPr>
          <p:nvPr/>
        </p:nvSpPr>
        <p:spPr bwMode="auto">
          <a:xfrm>
            <a:off x="457200" y="5181600"/>
            <a:ext cx="8077200" cy="806450"/>
          </a:xfrm>
          <a:prstGeom prst="rect">
            <a:avLst/>
          </a:prstGeom>
          <a:noFill/>
          <a:ln w="9525">
            <a:noFill/>
            <a:miter lim="800000"/>
            <a:headEnd/>
            <a:tailEnd/>
          </a:ln>
          <a:effectLst/>
        </p:spPr>
        <p:txBody>
          <a:bodyPr>
            <a:spAutoFit/>
          </a:bodyPr>
          <a:lstStyle/>
          <a:p>
            <a:pPr>
              <a:lnSpc>
                <a:spcPct val="120000"/>
              </a:lnSpc>
              <a:spcBef>
                <a:spcPct val="20000"/>
              </a:spcBef>
              <a:spcAft>
                <a:spcPct val="20000"/>
              </a:spcAft>
            </a:pPr>
            <a:r>
              <a:rPr lang="tr-TR" sz="1300">
                <a:solidFill>
                  <a:srgbClr val="DDDDDD"/>
                </a:solidFill>
                <a:latin typeface="Futura Bk BT" pitchFamily="34" charset="0"/>
              </a:rPr>
              <a:t>Nükleozomlar, uç uca eklendiğinde kromatinleri oluştururlar. Kromatinde iyice birbirine sarılıp kıvrılarak yoğun yumaklar meydana getirirler. Ve böylece DNA molekülü kendi uzunluğunun milyarda biri kadar küçük olan bir yere muhteşem bir yaratılışla sığdırılmış olur. </a:t>
            </a:r>
          </a:p>
        </p:txBody>
      </p:sp>
      <p:pic>
        <p:nvPicPr>
          <p:cNvPr id="37898" name="Picture 10"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
        <p:nvSpPr>
          <p:cNvPr id="37899" name="Text Box 11"/>
          <p:cNvSpPr txBox="1">
            <a:spLocks noChangeArrowheads="1"/>
          </p:cNvSpPr>
          <p:nvPr/>
        </p:nvSpPr>
        <p:spPr bwMode="auto">
          <a:xfrm>
            <a:off x="304800" y="914400"/>
            <a:ext cx="8458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BENZERSİZ BİR PAKETLME TEKNİĞİ: BİR METREYİ MİLİMETRENİN BİNDE BİRİNE SIĞDIRMAK</a:t>
            </a:r>
          </a:p>
        </p:txBody>
      </p:sp>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2775" name="Text Box 7"/>
          <p:cNvSpPr txBox="1">
            <a:spLocks noChangeArrowheads="1"/>
          </p:cNvSpPr>
          <p:nvPr/>
        </p:nvSpPr>
        <p:spPr bwMode="auto">
          <a:xfrm>
            <a:off x="304800" y="914400"/>
            <a:ext cx="85344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İNSAN HÜCRESİNDEKİ DEV ANSİKLOPEDİ</a:t>
            </a:r>
          </a:p>
        </p:txBody>
      </p:sp>
      <p:sp>
        <p:nvSpPr>
          <p:cNvPr id="32776" name="Text Box 8"/>
          <p:cNvSpPr txBox="1">
            <a:spLocks noChangeArrowheads="1"/>
          </p:cNvSpPr>
          <p:nvPr/>
        </p:nvSpPr>
        <p:spPr bwMode="auto">
          <a:xfrm>
            <a:off x="2895600" y="1471613"/>
            <a:ext cx="5867400" cy="2076450"/>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İnsan vücudu bir yapıya benzetilecek olursa, vücudun en ince ayrıntısına kadar eksiksiz bir plan ve projesi, bütün teknik ayrıntılarıyla her hücrenin çekirdeğindeki DNA'da mevcuttur. </a:t>
            </a:r>
          </a:p>
          <a:p>
            <a:r>
              <a:rPr lang="tr-TR" sz="1300">
                <a:solidFill>
                  <a:srgbClr val="DDDDDD"/>
                </a:solidFill>
                <a:latin typeface="Futura Bk BT" pitchFamily="34" charset="0"/>
              </a:rPr>
              <a:t>İnsanın anne karnındaki ve doğumundan sonraki gelişmelerin hepsi önceden belirlenmiş bir program çerçevesinde düzenlenir. Daha anne karnında yeni döllenmiş bir yumurta hücresi halinde iken, ileride sahip olacağımız bütün özellikler belirlenmiş ve "bir düzen içinde" DNA'larımıza yerleştirilmiştir. Otuz yaşına geldiğimizde sahip olacağımız boy, renk, kan grubu, yüz şekli gibi bütün özelliklerimiz otuz yıl dokuz ay öncesinden, yani döllendiğimiz andan itibaren başlangıç hücremizin çekirdeğinde kodlanmıştır.</a:t>
            </a:r>
          </a:p>
        </p:txBody>
      </p:sp>
      <p:pic>
        <p:nvPicPr>
          <p:cNvPr id="32777" name="Picture 9" descr="000004346[1] copy"/>
          <p:cNvPicPr>
            <a:picLocks noChangeAspect="1" noChangeArrowheads="1"/>
          </p:cNvPicPr>
          <p:nvPr/>
        </p:nvPicPr>
        <p:blipFill>
          <a:blip r:embed="rId3" cstate="print"/>
          <a:srcRect/>
          <a:stretch>
            <a:fillRect/>
          </a:stretch>
        </p:blipFill>
        <p:spPr bwMode="auto">
          <a:xfrm>
            <a:off x="228600" y="1371600"/>
            <a:ext cx="2667000" cy="2017713"/>
          </a:xfrm>
          <a:prstGeom prst="rect">
            <a:avLst/>
          </a:prstGeom>
          <a:noFill/>
        </p:spPr>
      </p:pic>
      <p:sp>
        <p:nvSpPr>
          <p:cNvPr id="32779" name="Text Box 11"/>
          <p:cNvSpPr txBox="1">
            <a:spLocks noChangeArrowheads="1"/>
          </p:cNvSpPr>
          <p:nvPr/>
        </p:nvSpPr>
        <p:spPr bwMode="auto">
          <a:xfrm>
            <a:off x="381000" y="3546475"/>
            <a:ext cx="8458200" cy="2473325"/>
          </a:xfrm>
          <a:prstGeom prst="rect">
            <a:avLst/>
          </a:prstGeom>
          <a:noFill/>
          <a:ln w="9525">
            <a:noFill/>
            <a:miter lim="800000"/>
            <a:headEnd/>
            <a:tailEnd/>
          </a:ln>
          <a:effectLst/>
        </p:spPr>
        <p:txBody>
          <a:bodyPr>
            <a:spAutoFit/>
          </a:bodyPr>
          <a:lstStyle/>
          <a:p>
            <a:r>
              <a:rPr lang="tr-TR" sz="1300">
                <a:solidFill>
                  <a:srgbClr val="DDDDDD"/>
                </a:solidFill>
                <a:latin typeface="Futura Bk BT" pitchFamily="34" charset="0"/>
              </a:rPr>
              <a:t>DNA'daki bu bilgiler sadece az önce değindiğimiz fiziksel özellikleri belirlemez. Aynı zamanda hücre ve vücuttaki binlerce farklı olayı ve sistemi de kontrol eder. Örneğin, insanın kan basıncının alçak, yüksek veya normal olması bile DNA'daki bilgilere bağlıdır. </a:t>
            </a:r>
          </a:p>
          <a:p>
            <a:r>
              <a:rPr lang="tr-TR" sz="1300">
                <a:solidFill>
                  <a:srgbClr val="DDDDDD"/>
                </a:solidFill>
                <a:latin typeface="Futura Bk BT" pitchFamily="34" charset="0"/>
              </a:rPr>
              <a:t>DNA'da kayıtlı bulunan bu bilgi muazzamdır. Öyle ki, gözle görülmeyen tek bir DNA molekülünde tam bir milyon ansiklopedi sayfasını dolduracak miktarda bilgi bulunur. Dikkat edin; tam 1.000.000 ansiklopedi sayfası... Yani, her bir hücrenin çekirdeğinde, insan vücudunun işlevlerini kontrol etmeye yarayan bir milyon sayfalık bir ansiklopedinin içerebileceği miktarda bilgi kodlanmıştır. Bir benzetme yapmak istersek, dünyanın en büyük ansiklopedilerinden birisi olan 23 ciltlik "Encyclopedia Britannica"nın bile toplam 25 bin sayfası vardır. Bu durumda, karşımıza inanılmaz bir tablo çıkar. Mikroskobik hücrenin içindeki, ondan çok daha küçük bir çekirdekte bulunan bir molekülde, milyonlarca bilgi içeren dünyanın en büyük ansiklopedisinin 40 katı büyüklüğünde bir bilgi deposu saklı durmaktadır. Bu da 920 ciltlik, dünyada başka eşi, benzeri olmayan dev bir ansiklopedi demektir. Yapılan tespitlere göre ise, bu dev ansiklopedi yaklaşık 5 milyar farklı bilgiye sahiptir. </a:t>
            </a:r>
          </a:p>
        </p:txBody>
      </p:sp>
      <p:pic>
        <p:nvPicPr>
          <p:cNvPr id="32780" name="Picture 12"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3" name="Picture 5"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7415" name="Text Box 7"/>
          <p:cNvSpPr txBox="1">
            <a:spLocks noChangeArrowheads="1"/>
          </p:cNvSpPr>
          <p:nvPr/>
        </p:nvSpPr>
        <p:spPr bwMode="auto">
          <a:xfrm>
            <a:off x="3200400" y="4267200"/>
            <a:ext cx="5638800" cy="2076450"/>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Bilim adamlarının en büyük çabalarından biri insan elinin benzeri yapay bir el üretmektir. </a:t>
            </a:r>
            <a:br>
              <a:rPr lang="tr-TR" sz="1300">
                <a:solidFill>
                  <a:srgbClr val="DDDDDD"/>
                </a:solidFill>
                <a:latin typeface="Futura Bk BT" pitchFamily="34" charset="0"/>
              </a:rPr>
            </a:br>
            <a:r>
              <a:rPr lang="tr-TR" sz="1300">
                <a:solidFill>
                  <a:srgbClr val="DDDDDD"/>
                </a:solidFill>
                <a:latin typeface="Futura Bk BT" pitchFamily="34" charset="0"/>
              </a:rPr>
              <a:t>Siz ellerinizle hiç düşünmeden her istediğiniz hareketi yapabilirsiniz ve hiç zorlanmazsınız. Bilim adamlarının ve teknisyenlerin çok uzun yıllar uğraşarak ürettikleri yapay eller ise ancak belli hareketleri yapabilirler. Yapılan robot eller; güç açısından insan eline eşdeğerdirler ancak insan elinde var olan dokunma hassasiyetine ve değişik işleri aynı anda yapabilme kabiliyetine sahip değildirler. İki elin aynı anda, mükemmel bir uyumla çalıştığı da eklenince, eldeki detayların kusursuzluğu daha net ortaya çıkmaktadır. </a:t>
            </a:r>
          </a:p>
        </p:txBody>
      </p:sp>
      <p:pic>
        <p:nvPicPr>
          <p:cNvPr id="17416" name="Picture 8" descr="41697997_7910b80941_b[1]"/>
          <p:cNvPicPr>
            <a:picLocks noChangeAspect="1" noChangeArrowheads="1"/>
          </p:cNvPicPr>
          <p:nvPr/>
        </p:nvPicPr>
        <p:blipFill>
          <a:blip r:embed="rId3" cstate="print"/>
          <a:srcRect/>
          <a:stretch>
            <a:fillRect/>
          </a:stretch>
        </p:blipFill>
        <p:spPr bwMode="auto">
          <a:xfrm>
            <a:off x="457200" y="1524000"/>
            <a:ext cx="1219200" cy="917575"/>
          </a:xfrm>
          <a:prstGeom prst="rect">
            <a:avLst/>
          </a:prstGeom>
          <a:noFill/>
          <a:ln w="3175">
            <a:solidFill>
              <a:schemeClr val="bg1"/>
            </a:solidFill>
            <a:miter lim="800000"/>
            <a:headEnd/>
            <a:tailEnd/>
          </a:ln>
        </p:spPr>
      </p:pic>
      <p:sp>
        <p:nvSpPr>
          <p:cNvPr id="17417" name="Text Box 9"/>
          <p:cNvSpPr txBox="1">
            <a:spLocks noChangeArrowheads="1"/>
          </p:cNvSpPr>
          <p:nvPr/>
        </p:nvSpPr>
        <p:spPr bwMode="auto">
          <a:xfrm>
            <a:off x="1676400" y="1447800"/>
            <a:ext cx="7086600" cy="1084263"/>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Kitabın sayfalarını çevirmek, arabanın kapısını açmak, yazı yazmak…  Bunlar ellerimizi kullanarak, hiç zorlanmadan ve çok sık yaptığımız işlerdir. El genelde gözün ortaklığıyla işleyen bir organdır. Gözün algıladığı sinyaller beyine ulaştırılır ve beyinden gelen yeni bir komutla; el, yapacağı işe uygun olarak harekete geçer. Tabii ki bunlar çok kısa sürede ve bizim bu iş için özel bir çaba sarf etmemize gerek kalmadan gerçekleşir.</a:t>
            </a:r>
          </a:p>
        </p:txBody>
      </p:sp>
      <p:sp>
        <p:nvSpPr>
          <p:cNvPr id="17419" name="Text Box 11"/>
          <p:cNvSpPr txBox="1">
            <a:spLocks noChangeArrowheads="1"/>
          </p:cNvSpPr>
          <p:nvPr/>
        </p:nvSpPr>
        <p:spPr bwMode="auto">
          <a:xfrm>
            <a:off x="381000" y="2492375"/>
            <a:ext cx="6934200" cy="1957388"/>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Eldeki bütün parmaklar, işlevlerine göre en uygun uzunluktadırlar ve en uygun yerdedirler, ayrıca birbirleriyle orantılıdırlar. Elin yapısında çok ince detaylar vardır; mesela kas ve sinirlerin yanında bazı küçük yapıları da barındırır. Mesela parmaklarımızın ucundaki tırnaklar kesinlikle gereksiz aksesuarlar değildir. Yere düşmüş bir iğneyi alırken, parmaklarımız kadar tırnaklarımızın da yardımına başvururuz. Elimizdeki parmak izleri bir kimlik gibidir. Bu parmak izleri her insanda farklıdır. Elimizi diğer organlarımızdan ayıran bir başka özelliği de yorulmamasıdır. İnsan elinde var olan dokunmadaki hassasiyet, mükemmel manevra yeteneği ve değişik işler yapabilme yetenekleri olağanüstüdür.</a:t>
            </a:r>
          </a:p>
          <a:p>
            <a:pPr>
              <a:spcBef>
                <a:spcPct val="20000"/>
              </a:spcBef>
              <a:spcAft>
                <a:spcPct val="20000"/>
              </a:spcAft>
            </a:pPr>
            <a:endParaRPr lang="tr-TR" sz="1300">
              <a:solidFill>
                <a:srgbClr val="DDDDDD"/>
              </a:solidFill>
              <a:latin typeface="Futura Bk BT" pitchFamily="34" charset="0"/>
            </a:endParaRPr>
          </a:p>
        </p:txBody>
      </p:sp>
      <p:pic>
        <p:nvPicPr>
          <p:cNvPr id="17420" name="Picture 12" descr="072cekıc tutan robot el cop"/>
          <p:cNvPicPr>
            <a:picLocks noChangeAspect="1" noChangeArrowheads="1"/>
          </p:cNvPicPr>
          <p:nvPr/>
        </p:nvPicPr>
        <p:blipFill>
          <a:blip r:embed="rId4" cstate="print"/>
          <a:srcRect/>
          <a:stretch>
            <a:fillRect/>
          </a:stretch>
        </p:blipFill>
        <p:spPr bwMode="auto">
          <a:xfrm>
            <a:off x="7299325" y="2514600"/>
            <a:ext cx="1387475" cy="1524000"/>
          </a:xfrm>
          <a:prstGeom prst="rect">
            <a:avLst/>
          </a:prstGeom>
          <a:noFill/>
          <a:ln w="3175">
            <a:solidFill>
              <a:schemeClr val="bg1"/>
            </a:solidFill>
            <a:miter lim="800000"/>
            <a:headEnd/>
            <a:tailEnd/>
          </a:ln>
        </p:spPr>
      </p:pic>
      <p:sp>
        <p:nvSpPr>
          <p:cNvPr id="17421" name="Text Box 13"/>
          <p:cNvSpPr txBox="1">
            <a:spLocks noChangeArrowheads="1"/>
          </p:cNvSpPr>
          <p:nvPr/>
        </p:nvSpPr>
        <p:spPr bwMode="auto">
          <a:xfrm>
            <a:off x="381000" y="914400"/>
            <a:ext cx="8458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ROBOT TEKNOLOJİSİ İNSAN ELİNDEKİ ÜSTÜN ÖZELLİKLERİ ÖRNEK ALIYOR</a:t>
            </a:r>
          </a:p>
        </p:txBody>
      </p:sp>
      <p:sp>
        <p:nvSpPr>
          <p:cNvPr id="17424" name="AutoShape 16"/>
          <p:cNvSpPr>
            <a:spLocks noChangeArrowheads="1"/>
          </p:cNvSpPr>
          <p:nvPr/>
        </p:nvSpPr>
        <p:spPr bwMode="auto">
          <a:xfrm>
            <a:off x="457200" y="4267200"/>
            <a:ext cx="2743200" cy="1981200"/>
          </a:xfrm>
          <a:prstGeom prst="roundRect">
            <a:avLst>
              <a:gd name="adj" fmla="val 3394"/>
            </a:avLst>
          </a:prstGeom>
          <a:solidFill>
            <a:srgbClr val="E6BA00">
              <a:alpha val="72000"/>
            </a:srgbClr>
          </a:solidFill>
          <a:ln w="19050">
            <a:solidFill>
              <a:schemeClr val="bg1"/>
            </a:solidFill>
            <a:round/>
            <a:headEnd/>
            <a:tailEnd/>
          </a:ln>
          <a:effectLst/>
        </p:spPr>
        <p:txBody>
          <a:bodyPr wrap="none" anchor="ctr"/>
          <a:lstStyle/>
          <a:p>
            <a:endParaRPr lang="tr-TR"/>
          </a:p>
        </p:txBody>
      </p:sp>
      <p:sp>
        <p:nvSpPr>
          <p:cNvPr id="17422" name="Text Box 14"/>
          <p:cNvSpPr txBox="1">
            <a:spLocks noChangeArrowheads="1"/>
          </p:cNvSpPr>
          <p:nvPr/>
        </p:nvSpPr>
        <p:spPr bwMode="auto">
          <a:xfrm>
            <a:off x="495300" y="4343400"/>
            <a:ext cx="2667000" cy="428625"/>
          </a:xfrm>
          <a:prstGeom prst="rect">
            <a:avLst/>
          </a:prstGeom>
          <a:solidFill>
            <a:srgbClr val="000050"/>
          </a:solidFill>
          <a:ln w="9525">
            <a:noFill/>
            <a:miter lim="800000"/>
            <a:headEnd/>
            <a:tailEnd/>
          </a:ln>
          <a:effectLst/>
        </p:spPr>
        <p:txBody>
          <a:bodyPr>
            <a:spAutoFit/>
          </a:bodyPr>
          <a:lstStyle/>
          <a:p>
            <a:pPr algn="ctr"/>
            <a:r>
              <a:rPr lang="tr-TR" sz="1100">
                <a:solidFill>
                  <a:schemeClr val="bg1"/>
                </a:solidFill>
                <a:latin typeface="Futura Bk BT" pitchFamily="34" charset="0"/>
              </a:rPr>
              <a:t>‘’</a:t>
            </a:r>
            <a:r>
              <a:rPr lang="de-DE" sz="1100">
                <a:solidFill>
                  <a:schemeClr val="bg1"/>
                </a:solidFill>
                <a:latin typeface="Futura Bk BT" pitchFamily="34" charset="0"/>
              </a:rPr>
              <a:t>Karlsruhe Eli" olarak adlandırılan robot eli yapan mühendis Hans J. Schneebeli</a:t>
            </a:r>
            <a:endParaRPr lang="tr-TR" sz="1100" b="1">
              <a:solidFill>
                <a:schemeClr val="bg1"/>
              </a:solidFill>
              <a:latin typeface="Futura Bk BT" pitchFamily="34" charset="0"/>
            </a:endParaRPr>
          </a:p>
        </p:txBody>
      </p:sp>
      <p:sp>
        <p:nvSpPr>
          <p:cNvPr id="17426" name="Text Box 18"/>
          <p:cNvSpPr txBox="1">
            <a:spLocks noChangeArrowheads="1"/>
          </p:cNvSpPr>
          <p:nvPr/>
        </p:nvSpPr>
        <p:spPr bwMode="auto">
          <a:xfrm>
            <a:off x="457200" y="4832350"/>
            <a:ext cx="2743200" cy="1187450"/>
          </a:xfrm>
          <a:prstGeom prst="rect">
            <a:avLst/>
          </a:prstGeom>
          <a:noFill/>
          <a:ln w="9525">
            <a:noFill/>
            <a:miter lim="800000"/>
            <a:headEnd/>
            <a:tailEnd/>
          </a:ln>
          <a:effectLst/>
        </p:spPr>
        <p:txBody>
          <a:bodyPr>
            <a:spAutoFit/>
          </a:bodyPr>
          <a:lstStyle/>
          <a:p>
            <a:r>
              <a:rPr lang="de-DE" sz="1200">
                <a:solidFill>
                  <a:srgbClr val="1C1C54"/>
                </a:solidFill>
                <a:latin typeface="Futura Bk BT" pitchFamily="34" charset="0"/>
              </a:rPr>
              <a:t>"</a:t>
            </a:r>
            <a:r>
              <a:rPr lang="de-DE" sz="1200" b="1">
                <a:solidFill>
                  <a:srgbClr val="1C1C54"/>
                </a:solidFill>
                <a:latin typeface="Futura Bk BT" pitchFamily="34" charset="0"/>
              </a:rPr>
              <a:t>Robot eller üzerinde ne kadar çok çalışırsam, insanların sahip oldukları ellere de o kadar çok hayran oluyorum. İnsan elinin yaptığı işin bir kısmına bile ulaşabilmemiz için daha çok zamanın geçmesi gerekir"</a:t>
            </a:r>
            <a:r>
              <a:rPr lang="de-DE" sz="1100" b="1">
                <a:solidFill>
                  <a:schemeClr val="accent2"/>
                </a:solidFill>
                <a:latin typeface="Futura Bk BT" pitchFamily="34" charset="0"/>
              </a:rPr>
              <a:t> </a:t>
            </a:r>
            <a:endParaRPr lang="tr-TR" sz="1100" b="1">
              <a:solidFill>
                <a:schemeClr val="accent2"/>
              </a:solidFill>
              <a:latin typeface="Futura Bk BT" pitchFamily="34" charset="0"/>
            </a:endParaRPr>
          </a:p>
        </p:txBody>
      </p:sp>
      <p:pic>
        <p:nvPicPr>
          <p:cNvPr id="17414" name="Picture 6" descr="buton geri">
            <a:hlinkClick r:id="rId5" action="ppaction://hlinksldjump" tooltip="Geri"/>
          </p:cNvPr>
          <p:cNvPicPr>
            <a:picLocks noChangeAspect="1" noChangeArrowheads="1"/>
          </p:cNvPicPr>
          <p:nvPr/>
        </p:nvPicPr>
        <p:blipFill>
          <a:blip r:embed="rId6"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83" name="Text Box 7"/>
          <p:cNvSpPr txBox="1">
            <a:spLocks noChangeArrowheads="1"/>
          </p:cNvSpPr>
          <p:nvPr/>
        </p:nvSpPr>
        <p:spPr bwMode="auto">
          <a:xfrm>
            <a:off x="371475" y="869950"/>
            <a:ext cx="8334375" cy="336550"/>
          </a:xfrm>
          <a:prstGeom prst="rect">
            <a:avLst/>
          </a:prstGeom>
          <a:noFill/>
          <a:ln w="9525">
            <a:noFill/>
            <a:miter lim="800000"/>
            <a:headEnd/>
            <a:tailEnd/>
          </a:ln>
          <a:effectLst/>
        </p:spPr>
        <p:txBody>
          <a:bodyPr wrap="none">
            <a:spAutoFit/>
          </a:bodyPr>
          <a:lstStyle/>
          <a:p>
            <a:r>
              <a:rPr lang="tr-TR" sz="1600" b="1">
                <a:solidFill>
                  <a:srgbClr val="FFFFCC"/>
                </a:solidFill>
                <a:latin typeface="TrSah Engebrechtre Expanded" pitchFamily="2" charset="0"/>
              </a:rPr>
              <a:t>ÖLÇEK BİLGİSİ: </a:t>
            </a:r>
            <a:r>
              <a:rPr lang="tr-TR" sz="1300" b="1">
                <a:solidFill>
                  <a:srgbClr val="FFFFCC"/>
                </a:solidFill>
                <a:latin typeface="Turkish Microgramma" pitchFamily="34" charset="0"/>
              </a:rPr>
              <a:t>Aşağıda bir iğnenin üzerindeki bakterilere değişik ölçeklerde yaklaşılmaktadır.</a:t>
            </a:r>
          </a:p>
        </p:txBody>
      </p:sp>
      <p:pic>
        <p:nvPicPr>
          <p:cNvPr id="24588" name="Picture 12" descr="buton ileri">
            <a:hlinkClick r:id="rId3" action="ppaction://hlinksldjump" tooltip="ileri"/>
          </p:cNvPr>
          <p:cNvPicPr>
            <a:picLocks noChangeAspect="1" noChangeArrowheads="1"/>
          </p:cNvPicPr>
          <p:nvPr/>
        </p:nvPicPr>
        <p:blipFill>
          <a:blip r:embed="rId4" cstate="print"/>
          <a:srcRect/>
          <a:stretch>
            <a:fillRect/>
          </a:stretch>
        </p:blipFill>
        <p:spPr bwMode="auto">
          <a:xfrm>
            <a:off x="8458200" y="6019800"/>
            <a:ext cx="381000" cy="381000"/>
          </a:xfrm>
          <a:prstGeom prst="rect">
            <a:avLst/>
          </a:prstGeom>
          <a:noFill/>
        </p:spPr>
      </p:pic>
      <p:pic>
        <p:nvPicPr>
          <p:cNvPr id="24589" name="Picture 13" descr="resim (0)"/>
          <p:cNvPicPr>
            <a:picLocks noChangeAspect="1" noChangeArrowheads="1"/>
          </p:cNvPicPr>
          <p:nvPr/>
        </p:nvPicPr>
        <p:blipFill>
          <a:blip r:embed="rId5" cstate="print"/>
          <a:srcRect/>
          <a:stretch>
            <a:fillRect/>
          </a:stretch>
        </p:blipFill>
        <p:spPr bwMode="auto">
          <a:xfrm>
            <a:off x="457200" y="1585913"/>
            <a:ext cx="1431925" cy="993775"/>
          </a:xfrm>
          <a:prstGeom prst="rect">
            <a:avLst/>
          </a:prstGeom>
          <a:noFill/>
          <a:ln w="1270">
            <a:solidFill>
              <a:schemeClr val="bg1"/>
            </a:solidFill>
            <a:miter lim="800000"/>
            <a:headEnd/>
            <a:tailEnd/>
          </a:ln>
        </p:spPr>
      </p:pic>
      <p:pic>
        <p:nvPicPr>
          <p:cNvPr id="24590" name="Picture 14" descr="resim (1)"/>
          <p:cNvPicPr>
            <a:picLocks noChangeAspect="1" noChangeArrowheads="1"/>
          </p:cNvPicPr>
          <p:nvPr/>
        </p:nvPicPr>
        <p:blipFill>
          <a:blip r:embed="rId6" cstate="print"/>
          <a:srcRect/>
          <a:stretch>
            <a:fillRect/>
          </a:stretch>
        </p:blipFill>
        <p:spPr bwMode="auto">
          <a:xfrm>
            <a:off x="457200" y="2805113"/>
            <a:ext cx="1431925" cy="993775"/>
          </a:xfrm>
          <a:prstGeom prst="rect">
            <a:avLst/>
          </a:prstGeom>
          <a:noFill/>
          <a:ln w="1270">
            <a:solidFill>
              <a:schemeClr val="bg1"/>
            </a:solidFill>
            <a:miter lim="800000"/>
            <a:headEnd/>
            <a:tailEnd/>
          </a:ln>
        </p:spPr>
      </p:pic>
      <p:pic>
        <p:nvPicPr>
          <p:cNvPr id="24591" name="Picture 15" descr="resim (2)"/>
          <p:cNvPicPr>
            <a:picLocks noChangeAspect="1" noChangeArrowheads="1"/>
          </p:cNvPicPr>
          <p:nvPr/>
        </p:nvPicPr>
        <p:blipFill>
          <a:blip r:embed="rId7" cstate="print"/>
          <a:srcRect/>
          <a:stretch>
            <a:fillRect/>
          </a:stretch>
        </p:blipFill>
        <p:spPr bwMode="auto">
          <a:xfrm>
            <a:off x="457200" y="4024313"/>
            <a:ext cx="1431925" cy="993775"/>
          </a:xfrm>
          <a:prstGeom prst="rect">
            <a:avLst/>
          </a:prstGeom>
          <a:noFill/>
          <a:ln w="1270">
            <a:solidFill>
              <a:schemeClr val="bg1"/>
            </a:solidFill>
            <a:miter lim="800000"/>
            <a:headEnd/>
            <a:tailEnd/>
          </a:ln>
        </p:spPr>
      </p:pic>
      <p:pic>
        <p:nvPicPr>
          <p:cNvPr id="24592" name="Picture 16" descr="resim (3)"/>
          <p:cNvPicPr>
            <a:picLocks noChangeAspect="1" noChangeArrowheads="1"/>
          </p:cNvPicPr>
          <p:nvPr/>
        </p:nvPicPr>
        <p:blipFill>
          <a:blip r:embed="rId8" cstate="print"/>
          <a:srcRect/>
          <a:stretch>
            <a:fillRect/>
          </a:stretch>
        </p:blipFill>
        <p:spPr bwMode="auto">
          <a:xfrm>
            <a:off x="457200" y="5257800"/>
            <a:ext cx="1431925" cy="993775"/>
          </a:xfrm>
          <a:prstGeom prst="rect">
            <a:avLst/>
          </a:prstGeom>
          <a:noFill/>
          <a:ln w="1270">
            <a:solidFill>
              <a:schemeClr val="bg1"/>
            </a:solidFill>
            <a:miter lim="800000"/>
            <a:headEnd/>
            <a:tailEnd/>
          </a:ln>
        </p:spPr>
      </p:pic>
      <p:pic>
        <p:nvPicPr>
          <p:cNvPr id="24593" name="Picture 17" descr="resim (4)"/>
          <p:cNvPicPr>
            <a:picLocks noChangeAspect="1" noChangeArrowheads="1"/>
          </p:cNvPicPr>
          <p:nvPr/>
        </p:nvPicPr>
        <p:blipFill>
          <a:blip r:embed="rId9" cstate="print"/>
          <a:srcRect/>
          <a:stretch>
            <a:fillRect/>
          </a:stretch>
        </p:blipFill>
        <p:spPr bwMode="auto">
          <a:xfrm>
            <a:off x="3263900" y="1598613"/>
            <a:ext cx="1428750" cy="992187"/>
          </a:xfrm>
          <a:prstGeom prst="rect">
            <a:avLst/>
          </a:prstGeom>
          <a:noFill/>
          <a:ln w="1270">
            <a:solidFill>
              <a:schemeClr val="bg1"/>
            </a:solidFill>
            <a:miter lim="800000"/>
            <a:headEnd/>
            <a:tailEnd/>
          </a:ln>
        </p:spPr>
      </p:pic>
      <p:pic>
        <p:nvPicPr>
          <p:cNvPr id="24594" name="Picture 18" descr="resim (5)"/>
          <p:cNvPicPr>
            <a:picLocks noChangeAspect="1" noChangeArrowheads="1"/>
          </p:cNvPicPr>
          <p:nvPr/>
        </p:nvPicPr>
        <p:blipFill>
          <a:blip r:embed="rId10" cstate="print"/>
          <a:srcRect/>
          <a:stretch>
            <a:fillRect/>
          </a:stretch>
        </p:blipFill>
        <p:spPr bwMode="auto">
          <a:xfrm>
            <a:off x="3263900" y="2819400"/>
            <a:ext cx="1428750" cy="992188"/>
          </a:xfrm>
          <a:prstGeom prst="rect">
            <a:avLst/>
          </a:prstGeom>
          <a:noFill/>
          <a:ln w="1270">
            <a:solidFill>
              <a:schemeClr val="bg1"/>
            </a:solidFill>
            <a:miter lim="800000"/>
            <a:headEnd/>
            <a:tailEnd/>
          </a:ln>
        </p:spPr>
      </p:pic>
      <p:pic>
        <p:nvPicPr>
          <p:cNvPr id="24595" name="Picture 19" descr="resim (6)"/>
          <p:cNvPicPr>
            <a:picLocks noChangeAspect="1" noChangeArrowheads="1"/>
          </p:cNvPicPr>
          <p:nvPr/>
        </p:nvPicPr>
        <p:blipFill>
          <a:blip r:embed="rId11" cstate="print"/>
          <a:srcRect/>
          <a:stretch>
            <a:fillRect/>
          </a:stretch>
        </p:blipFill>
        <p:spPr bwMode="auto">
          <a:xfrm>
            <a:off x="3263900" y="4038600"/>
            <a:ext cx="1428750" cy="992188"/>
          </a:xfrm>
          <a:prstGeom prst="rect">
            <a:avLst/>
          </a:prstGeom>
          <a:noFill/>
          <a:ln w="1270">
            <a:solidFill>
              <a:schemeClr val="bg1"/>
            </a:solidFill>
            <a:miter lim="800000"/>
            <a:headEnd/>
            <a:tailEnd/>
          </a:ln>
        </p:spPr>
      </p:pic>
      <p:pic>
        <p:nvPicPr>
          <p:cNvPr id="24596" name="Picture 20" descr="resim (7)"/>
          <p:cNvPicPr>
            <a:picLocks noChangeAspect="1" noChangeArrowheads="1"/>
          </p:cNvPicPr>
          <p:nvPr/>
        </p:nvPicPr>
        <p:blipFill>
          <a:blip r:embed="rId12" cstate="print"/>
          <a:srcRect/>
          <a:stretch>
            <a:fillRect/>
          </a:stretch>
        </p:blipFill>
        <p:spPr bwMode="auto">
          <a:xfrm>
            <a:off x="3263900" y="5257800"/>
            <a:ext cx="1428750" cy="992188"/>
          </a:xfrm>
          <a:prstGeom prst="rect">
            <a:avLst/>
          </a:prstGeom>
          <a:noFill/>
          <a:ln w="1270">
            <a:solidFill>
              <a:schemeClr val="bg1"/>
            </a:solidFill>
            <a:miter lim="800000"/>
            <a:headEnd/>
            <a:tailEnd/>
          </a:ln>
        </p:spPr>
      </p:pic>
      <p:pic>
        <p:nvPicPr>
          <p:cNvPr id="24597" name="Picture 21" descr="resim (8)"/>
          <p:cNvPicPr>
            <a:picLocks noChangeAspect="1" noChangeArrowheads="1"/>
          </p:cNvPicPr>
          <p:nvPr/>
        </p:nvPicPr>
        <p:blipFill>
          <a:blip r:embed="rId13" cstate="print"/>
          <a:srcRect/>
          <a:stretch>
            <a:fillRect/>
          </a:stretch>
        </p:blipFill>
        <p:spPr bwMode="auto">
          <a:xfrm>
            <a:off x="6115050" y="1600200"/>
            <a:ext cx="1428750" cy="992188"/>
          </a:xfrm>
          <a:prstGeom prst="rect">
            <a:avLst/>
          </a:prstGeom>
          <a:noFill/>
          <a:ln w="1270">
            <a:solidFill>
              <a:schemeClr val="bg1"/>
            </a:solidFill>
            <a:miter lim="800000"/>
            <a:headEnd/>
            <a:tailEnd/>
          </a:ln>
        </p:spPr>
      </p:pic>
      <p:pic>
        <p:nvPicPr>
          <p:cNvPr id="24598" name="Picture 22" descr="resim (9)"/>
          <p:cNvPicPr>
            <a:picLocks noChangeAspect="1" noChangeArrowheads="1"/>
          </p:cNvPicPr>
          <p:nvPr/>
        </p:nvPicPr>
        <p:blipFill>
          <a:blip r:embed="rId14" cstate="print"/>
          <a:srcRect/>
          <a:stretch>
            <a:fillRect/>
          </a:stretch>
        </p:blipFill>
        <p:spPr bwMode="auto">
          <a:xfrm>
            <a:off x="6115050" y="2819400"/>
            <a:ext cx="1428750" cy="992188"/>
          </a:xfrm>
          <a:prstGeom prst="rect">
            <a:avLst/>
          </a:prstGeom>
          <a:noFill/>
          <a:ln w="1270">
            <a:solidFill>
              <a:schemeClr val="bg1"/>
            </a:solidFill>
            <a:miter lim="800000"/>
            <a:headEnd/>
            <a:tailEnd/>
          </a:ln>
        </p:spPr>
      </p:pic>
      <p:pic>
        <p:nvPicPr>
          <p:cNvPr id="24599" name="Picture 23" descr="resim (10)"/>
          <p:cNvPicPr>
            <a:picLocks noChangeAspect="1" noChangeArrowheads="1"/>
          </p:cNvPicPr>
          <p:nvPr/>
        </p:nvPicPr>
        <p:blipFill>
          <a:blip r:embed="rId15" cstate="print"/>
          <a:srcRect/>
          <a:stretch>
            <a:fillRect/>
          </a:stretch>
        </p:blipFill>
        <p:spPr bwMode="auto">
          <a:xfrm>
            <a:off x="6115050" y="4038600"/>
            <a:ext cx="1428750" cy="992188"/>
          </a:xfrm>
          <a:prstGeom prst="rect">
            <a:avLst/>
          </a:prstGeom>
          <a:noFill/>
          <a:ln w="1270">
            <a:solidFill>
              <a:schemeClr val="bg1"/>
            </a:solidFill>
            <a:miter lim="800000"/>
            <a:headEnd/>
            <a:tailEnd/>
          </a:ln>
        </p:spPr>
      </p:pic>
      <p:pic>
        <p:nvPicPr>
          <p:cNvPr id="24600" name="Picture 24" descr="resim (11)"/>
          <p:cNvPicPr>
            <a:picLocks noChangeAspect="1" noChangeArrowheads="1"/>
          </p:cNvPicPr>
          <p:nvPr/>
        </p:nvPicPr>
        <p:blipFill>
          <a:blip r:embed="rId16" cstate="print"/>
          <a:srcRect/>
          <a:stretch>
            <a:fillRect/>
          </a:stretch>
        </p:blipFill>
        <p:spPr bwMode="auto">
          <a:xfrm>
            <a:off x="6115050" y="5257800"/>
            <a:ext cx="1428750" cy="992188"/>
          </a:xfrm>
          <a:prstGeom prst="rect">
            <a:avLst/>
          </a:prstGeom>
          <a:noFill/>
          <a:ln w="1270">
            <a:solidFill>
              <a:schemeClr val="bg1"/>
            </a:solidFill>
            <a:miter lim="800000"/>
            <a:headEnd/>
            <a:tailEnd/>
          </a:ln>
        </p:spPr>
      </p:pic>
      <p:sp>
        <p:nvSpPr>
          <p:cNvPr id="24601" name="Text Box 25"/>
          <p:cNvSpPr txBox="1">
            <a:spLocks noChangeArrowheads="1"/>
          </p:cNvSpPr>
          <p:nvPr/>
        </p:nvSpPr>
        <p:spPr bwMode="auto">
          <a:xfrm>
            <a:off x="1889125" y="1692275"/>
            <a:ext cx="1235075" cy="822325"/>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1 cm olarak düşünebilirsiniz</a:t>
            </a:r>
          </a:p>
        </p:txBody>
      </p:sp>
      <p:sp>
        <p:nvSpPr>
          <p:cNvPr id="24602" name="Text Box 26"/>
          <p:cNvSpPr txBox="1">
            <a:spLocks noChangeArrowheads="1"/>
          </p:cNvSpPr>
          <p:nvPr/>
        </p:nvSpPr>
        <p:spPr bwMode="auto">
          <a:xfrm>
            <a:off x="1889125" y="2911475"/>
            <a:ext cx="1235075" cy="822325"/>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1 mm olarak düşünebilirsiniz</a:t>
            </a:r>
          </a:p>
        </p:txBody>
      </p:sp>
      <p:sp>
        <p:nvSpPr>
          <p:cNvPr id="24603" name="Text Box 27"/>
          <p:cNvSpPr txBox="1">
            <a:spLocks noChangeArrowheads="1"/>
          </p:cNvSpPr>
          <p:nvPr/>
        </p:nvSpPr>
        <p:spPr bwMode="auto">
          <a:xfrm>
            <a:off x="1905000" y="4130675"/>
            <a:ext cx="1235075" cy="822325"/>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1 mm olarak düşünebilirsiniz</a:t>
            </a:r>
          </a:p>
        </p:txBody>
      </p:sp>
      <p:sp>
        <p:nvSpPr>
          <p:cNvPr id="24604" name="Text Box 28"/>
          <p:cNvSpPr txBox="1">
            <a:spLocks noChangeArrowheads="1"/>
          </p:cNvSpPr>
          <p:nvPr/>
        </p:nvSpPr>
        <p:spPr bwMode="auto">
          <a:xfrm>
            <a:off x="1905000" y="5257800"/>
            <a:ext cx="1235075" cy="1004888"/>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onda biri olarak düşünebilirsiniz</a:t>
            </a:r>
          </a:p>
        </p:txBody>
      </p:sp>
      <p:sp>
        <p:nvSpPr>
          <p:cNvPr id="24605" name="Text Box 29"/>
          <p:cNvSpPr txBox="1">
            <a:spLocks noChangeArrowheads="1"/>
          </p:cNvSpPr>
          <p:nvPr/>
        </p:nvSpPr>
        <p:spPr bwMode="auto">
          <a:xfrm>
            <a:off x="4692650" y="1600200"/>
            <a:ext cx="1235075" cy="1004888"/>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onda biri olarak düşünebilirsiniz</a:t>
            </a:r>
          </a:p>
        </p:txBody>
      </p:sp>
      <p:sp>
        <p:nvSpPr>
          <p:cNvPr id="24606" name="Text Box 30"/>
          <p:cNvSpPr txBox="1">
            <a:spLocks noChangeArrowheads="1"/>
          </p:cNvSpPr>
          <p:nvPr/>
        </p:nvSpPr>
        <p:spPr bwMode="auto">
          <a:xfrm>
            <a:off x="4708525" y="2805113"/>
            <a:ext cx="1235075" cy="1004887"/>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onda biri olarak düşünebilirsiniz</a:t>
            </a:r>
          </a:p>
        </p:txBody>
      </p:sp>
      <p:sp>
        <p:nvSpPr>
          <p:cNvPr id="24607" name="Text Box 31"/>
          <p:cNvSpPr txBox="1">
            <a:spLocks noChangeArrowheads="1"/>
          </p:cNvSpPr>
          <p:nvPr/>
        </p:nvSpPr>
        <p:spPr bwMode="auto">
          <a:xfrm>
            <a:off x="4692650" y="4038600"/>
            <a:ext cx="1235075" cy="1004888"/>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on binde biri olarak düşünebilirsiniz</a:t>
            </a:r>
          </a:p>
        </p:txBody>
      </p:sp>
      <p:sp>
        <p:nvSpPr>
          <p:cNvPr id="24608" name="Text Box 32"/>
          <p:cNvSpPr txBox="1">
            <a:spLocks noChangeArrowheads="1"/>
          </p:cNvSpPr>
          <p:nvPr/>
        </p:nvSpPr>
        <p:spPr bwMode="auto">
          <a:xfrm>
            <a:off x="4692650" y="5257800"/>
            <a:ext cx="1235075" cy="1004888"/>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iki binde biri olarak düşünebilirsiniz</a:t>
            </a:r>
          </a:p>
        </p:txBody>
      </p:sp>
      <p:sp>
        <p:nvSpPr>
          <p:cNvPr id="24609" name="Text Box 33"/>
          <p:cNvSpPr txBox="1">
            <a:spLocks noChangeArrowheads="1"/>
          </p:cNvSpPr>
          <p:nvPr/>
        </p:nvSpPr>
        <p:spPr bwMode="auto">
          <a:xfrm>
            <a:off x="7543800" y="1600200"/>
            <a:ext cx="1235075" cy="1004888"/>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on binde biri olarak düşünebilirsiniz</a:t>
            </a:r>
          </a:p>
        </p:txBody>
      </p:sp>
      <p:sp>
        <p:nvSpPr>
          <p:cNvPr id="24610" name="Text Box 34"/>
          <p:cNvSpPr txBox="1">
            <a:spLocks noChangeArrowheads="1"/>
          </p:cNvSpPr>
          <p:nvPr/>
        </p:nvSpPr>
        <p:spPr bwMode="auto">
          <a:xfrm>
            <a:off x="7543800" y="2805113"/>
            <a:ext cx="1235075" cy="1004887"/>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yüz binde biri olarak düşünebilirsiniz</a:t>
            </a:r>
          </a:p>
        </p:txBody>
      </p:sp>
      <p:sp>
        <p:nvSpPr>
          <p:cNvPr id="24611" name="Text Box 35"/>
          <p:cNvSpPr txBox="1">
            <a:spLocks noChangeArrowheads="1"/>
          </p:cNvSpPr>
          <p:nvPr/>
        </p:nvSpPr>
        <p:spPr bwMode="auto">
          <a:xfrm>
            <a:off x="7543800" y="4024313"/>
            <a:ext cx="1235075" cy="1004887"/>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elli binde biri olarak düşünebilirsiniz</a:t>
            </a:r>
          </a:p>
        </p:txBody>
      </p:sp>
      <p:sp>
        <p:nvSpPr>
          <p:cNvPr id="24612" name="Text Box 36"/>
          <p:cNvSpPr txBox="1">
            <a:spLocks noChangeArrowheads="1"/>
          </p:cNvSpPr>
          <p:nvPr/>
        </p:nvSpPr>
        <p:spPr bwMode="auto">
          <a:xfrm>
            <a:off x="7543800" y="5243513"/>
            <a:ext cx="1371600" cy="822325"/>
          </a:xfrm>
          <a:prstGeom prst="rect">
            <a:avLst/>
          </a:prstGeom>
          <a:noFill/>
          <a:ln w="9525">
            <a:noFill/>
            <a:miter lim="800000"/>
            <a:headEnd/>
            <a:tailEnd/>
          </a:ln>
          <a:effectLst/>
        </p:spPr>
        <p:txBody>
          <a:bodyPr>
            <a:spAutoFit/>
          </a:bodyPr>
          <a:lstStyle/>
          <a:p>
            <a:r>
              <a:rPr lang="tr-TR" sz="1200">
                <a:solidFill>
                  <a:srgbClr val="FFCC00"/>
                </a:solidFill>
                <a:latin typeface="Futura Bk BT" pitchFamily="34" charset="0"/>
              </a:rPr>
              <a:t>Resimdeki çizgiyi mm’nin elli binde biri olarak düşünebilirsiniz</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par>
                          <p:cTn id="10" fill="hold">
                            <p:stCondLst>
                              <p:cond delay="3440"/>
                            </p:stCondLst>
                            <p:childTnLst>
                              <p:par>
                                <p:cTn id="11" presetID="10" presetClass="entr" presetSubtype="0" fill="hold" nodeType="afterEffect">
                                  <p:stCondLst>
                                    <p:cond delay="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childTnLst>
                          </p:cTn>
                        </p:par>
                        <p:par>
                          <p:cTn id="14" fill="hold">
                            <p:stCondLst>
                              <p:cond delay="39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4601"/>
                                        </p:tgtEl>
                                        <p:attrNameLst>
                                          <p:attrName>style.visibility</p:attrName>
                                        </p:attrNameLst>
                                      </p:cBhvr>
                                      <p:to>
                                        <p:strVal val="visible"/>
                                      </p:to>
                                    </p:set>
                                    <p:anim calcmode="discrete" valueType="clr">
                                      <p:cBhvr override="childStyle">
                                        <p:cTn id="17" dur="80"/>
                                        <p:tgtEl>
                                          <p:spTgt spid="2460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4601"/>
                                        </p:tgtEl>
                                        <p:attrNameLst>
                                          <p:attrName>fillcolor</p:attrName>
                                        </p:attrNameLst>
                                      </p:cBhvr>
                                      <p:tavLst>
                                        <p:tav tm="0">
                                          <p:val>
                                            <p:clrVal>
                                              <a:schemeClr val="accent2"/>
                                            </p:clrVal>
                                          </p:val>
                                        </p:tav>
                                        <p:tav tm="50000">
                                          <p:val>
                                            <p:clrVal>
                                              <a:schemeClr val="hlink"/>
                                            </p:clrVal>
                                          </p:val>
                                        </p:tav>
                                      </p:tavLst>
                                    </p:anim>
                                    <p:set>
                                      <p:cBhvr>
                                        <p:cTn id="19" dur="80"/>
                                        <p:tgtEl>
                                          <p:spTgt spid="24601"/>
                                        </p:tgtEl>
                                        <p:attrNameLst>
                                          <p:attrName>fill.type</p:attrName>
                                        </p:attrNameLst>
                                      </p:cBhvr>
                                      <p:to>
                                        <p:strVal val="solid"/>
                                      </p:to>
                                    </p:set>
                                  </p:childTnLst>
                                </p:cTn>
                              </p:par>
                            </p:childTnLst>
                          </p:cTn>
                        </p:par>
                        <p:par>
                          <p:cTn id="20" fill="hold">
                            <p:stCondLst>
                              <p:cond delay="5620"/>
                            </p:stCondLst>
                            <p:childTnLst>
                              <p:par>
                                <p:cTn id="21" presetID="10" presetClass="entr" presetSubtype="0" fill="hold" nodeType="afterEffect">
                                  <p:stCondLst>
                                    <p:cond delay="500"/>
                                  </p:stCondLst>
                                  <p:childTnLst>
                                    <p:set>
                                      <p:cBhvr>
                                        <p:cTn id="22" dur="1" fill="hold">
                                          <p:stCondLst>
                                            <p:cond delay="0"/>
                                          </p:stCondLst>
                                        </p:cTn>
                                        <p:tgtEl>
                                          <p:spTgt spid="24590"/>
                                        </p:tgtEl>
                                        <p:attrNameLst>
                                          <p:attrName>style.visibility</p:attrName>
                                        </p:attrNameLst>
                                      </p:cBhvr>
                                      <p:to>
                                        <p:strVal val="visible"/>
                                      </p:to>
                                    </p:set>
                                    <p:animEffect transition="in" filter="fade">
                                      <p:cBhvr>
                                        <p:cTn id="23" dur="500"/>
                                        <p:tgtEl>
                                          <p:spTgt spid="24590"/>
                                        </p:tgtEl>
                                      </p:cBhvr>
                                    </p:animEffect>
                                  </p:childTnLst>
                                </p:cTn>
                              </p:par>
                            </p:childTnLst>
                          </p:cTn>
                        </p:par>
                        <p:par>
                          <p:cTn id="24" fill="hold">
                            <p:stCondLst>
                              <p:cond delay="662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4602"/>
                                        </p:tgtEl>
                                        <p:attrNameLst>
                                          <p:attrName>style.visibility</p:attrName>
                                        </p:attrNameLst>
                                      </p:cBhvr>
                                      <p:to>
                                        <p:strVal val="visible"/>
                                      </p:to>
                                    </p:set>
                                    <p:anim calcmode="discrete" valueType="clr">
                                      <p:cBhvr override="childStyle">
                                        <p:cTn id="27" dur="80"/>
                                        <p:tgtEl>
                                          <p:spTgt spid="2460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4602"/>
                                        </p:tgtEl>
                                        <p:attrNameLst>
                                          <p:attrName>fillcolor</p:attrName>
                                        </p:attrNameLst>
                                      </p:cBhvr>
                                      <p:tavLst>
                                        <p:tav tm="0">
                                          <p:val>
                                            <p:clrVal>
                                              <a:schemeClr val="accent2"/>
                                            </p:clrVal>
                                          </p:val>
                                        </p:tav>
                                        <p:tav tm="50000">
                                          <p:val>
                                            <p:clrVal>
                                              <a:schemeClr val="hlink"/>
                                            </p:clrVal>
                                          </p:val>
                                        </p:tav>
                                      </p:tavLst>
                                    </p:anim>
                                    <p:set>
                                      <p:cBhvr>
                                        <p:cTn id="29" dur="80"/>
                                        <p:tgtEl>
                                          <p:spTgt spid="24602"/>
                                        </p:tgtEl>
                                        <p:attrNameLst>
                                          <p:attrName>fill.type</p:attrName>
                                        </p:attrNameLst>
                                      </p:cBhvr>
                                      <p:to>
                                        <p:strVal val="solid"/>
                                      </p:to>
                                    </p:set>
                                  </p:childTnLst>
                                </p:cTn>
                              </p:par>
                            </p:childTnLst>
                          </p:cTn>
                        </p:par>
                        <p:par>
                          <p:cTn id="30" fill="hold">
                            <p:stCondLst>
                              <p:cond delay="8300"/>
                            </p:stCondLst>
                            <p:childTnLst>
                              <p:par>
                                <p:cTn id="31" presetID="10" presetClass="entr" presetSubtype="0" fill="hold" nodeType="afterEffect">
                                  <p:stCondLst>
                                    <p:cond delay="500"/>
                                  </p:stCondLst>
                                  <p:childTnLst>
                                    <p:set>
                                      <p:cBhvr>
                                        <p:cTn id="32" dur="1" fill="hold">
                                          <p:stCondLst>
                                            <p:cond delay="0"/>
                                          </p:stCondLst>
                                        </p:cTn>
                                        <p:tgtEl>
                                          <p:spTgt spid="24591"/>
                                        </p:tgtEl>
                                        <p:attrNameLst>
                                          <p:attrName>style.visibility</p:attrName>
                                        </p:attrNameLst>
                                      </p:cBhvr>
                                      <p:to>
                                        <p:strVal val="visible"/>
                                      </p:to>
                                    </p:set>
                                    <p:animEffect transition="in" filter="fade">
                                      <p:cBhvr>
                                        <p:cTn id="33" dur="500"/>
                                        <p:tgtEl>
                                          <p:spTgt spid="24591"/>
                                        </p:tgtEl>
                                      </p:cBhvr>
                                    </p:animEffect>
                                  </p:childTnLst>
                                </p:cTn>
                              </p:par>
                            </p:childTnLst>
                          </p:cTn>
                        </p:par>
                        <p:par>
                          <p:cTn id="34" fill="hold">
                            <p:stCondLst>
                              <p:cond delay="93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4603"/>
                                        </p:tgtEl>
                                        <p:attrNameLst>
                                          <p:attrName>style.visibility</p:attrName>
                                        </p:attrNameLst>
                                      </p:cBhvr>
                                      <p:to>
                                        <p:strVal val="visible"/>
                                      </p:to>
                                    </p:set>
                                    <p:anim calcmode="discrete" valueType="clr">
                                      <p:cBhvr override="childStyle">
                                        <p:cTn id="37" dur="80"/>
                                        <p:tgtEl>
                                          <p:spTgt spid="2460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4603"/>
                                        </p:tgtEl>
                                        <p:attrNameLst>
                                          <p:attrName>fillcolor</p:attrName>
                                        </p:attrNameLst>
                                      </p:cBhvr>
                                      <p:tavLst>
                                        <p:tav tm="0">
                                          <p:val>
                                            <p:clrVal>
                                              <a:schemeClr val="accent2"/>
                                            </p:clrVal>
                                          </p:val>
                                        </p:tav>
                                        <p:tav tm="50000">
                                          <p:val>
                                            <p:clrVal>
                                              <a:schemeClr val="hlink"/>
                                            </p:clrVal>
                                          </p:val>
                                        </p:tav>
                                      </p:tavLst>
                                    </p:anim>
                                    <p:set>
                                      <p:cBhvr>
                                        <p:cTn id="39" dur="80"/>
                                        <p:tgtEl>
                                          <p:spTgt spid="24603"/>
                                        </p:tgtEl>
                                        <p:attrNameLst>
                                          <p:attrName>fill.type</p:attrName>
                                        </p:attrNameLst>
                                      </p:cBhvr>
                                      <p:to>
                                        <p:strVal val="solid"/>
                                      </p:to>
                                    </p:set>
                                  </p:childTnLst>
                                </p:cTn>
                              </p:par>
                            </p:childTnLst>
                          </p:cTn>
                        </p:par>
                        <p:par>
                          <p:cTn id="40" fill="hold">
                            <p:stCondLst>
                              <p:cond delay="10980"/>
                            </p:stCondLst>
                            <p:childTnLst>
                              <p:par>
                                <p:cTn id="41" presetID="10" presetClass="entr" presetSubtype="0" fill="hold" nodeType="afterEffect">
                                  <p:stCondLst>
                                    <p:cond delay="500"/>
                                  </p:stCondLst>
                                  <p:childTnLst>
                                    <p:set>
                                      <p:cBhvr>
                                        <p:cTn id="42" dur="1" fill="hold">
                                          <p:stCondLst>
                                            <p:cond delay="0"/>
                                          </p:stCondLst>
                                        </p:cTn>
                                        <p:tgtEl>
                                          <p:spTgt spid="24592"/>
                                        </p:tgtEl>
                                        <p:attrNameLst>
                                          <p:attrName>style.visibility</p:attrName>
                                        </p:attrNameLst>
                                      </p:cBhvr>
                                      <p:to>
                                        <p:strVal val="visible"/>
                                      </p:to>
                                    </p:set>
                                    <p:animEffect transition="in" filter="fade">
                                      <p:cBhvr>
                                        <p:cTn id="43" dur="500"/>
                                        <p:tgtEl>
                                          <p:spTgt spid="24592"/>
                                        </p:tgtEl>
                                      </p:cBhvr>
                                    </p:animEffect>
                                  </p:childTnLst>
                                </p:cTn>
                              </p:par>
                            </p:childTnLst>
                          </p:cTn>
                        </p:par>
                        <p:par>
                          <p:cTn id="44" fill="hold">
                            <p:stCondLst>
                              <p:cond delay="1198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4604"/>
                                        </p:tgtEl>
                                        <p:attrNameLst>
                                          <p:attrName>style.visibility</p:attrName>
                                        </p:attrNameLst>
                                      </p:cBhvr>
                                      <p:to>
                                        <p:strVal val="visible"/>
                                      </p:to>
                                    </p:set>
                                    <p:anim calcmode="discrete" valueType="clr">
                                      <p:cBhvr override="childStyle">
                                        <p:cTn id="47" dur="80"/>
                                        <p:tgtEl>
                                          <p:spTgt spid="2460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4604"/>
                                        </p:tgtEl>
                                        <p:attrNameLst>
                                          <p:attrName>fillcolor</p:attrName>
                                        </p:attrNameLst>
                                      </p:cBhvr>
                                      <p:tavLst>
                                        <p:tav tm="0">
                                          <p:val>
                                            <p:clrVal>
                                              <a:schemeClr val="accent2"/>
                                            </p:clrVal>
                                          </p:val>
                                        </p:tav>
                                        <p:tav tm="50000">
                                          <p:val>
                                            <p:clrVal>
                                              <a:schemeClr val="hlink"/>
                                            </p:clrVal>
                                          </p:val>
                                        </p:tav>
                                      </p:tavLst>
                                    </p:anim>
                                    <p:set>
                                      <p:cBhvr>
                                        <p:cTn id="49" dur="80"/>
                                        <p:tgtEl>
                                          <p:spTgt spid="24604"/>
                                        </p:tgtEl>
                                        <p:attrNameLst>
                                          <p:attrName>fill.type</p:attrName>
                                        </p:attrNameLst>
                                      </p:cBhvr>
                                      <p:to>
                                        <p:strVal val="solid"/>
                                      </p:to>
                                    </p:set>
                                  </p:childTnLst>
                                </p:cTn>
                              </p:par>
                            </p:childTnLst>
                          </p:cTn>
                        </p:par>
                        <p:par>
                          <p:cTn id="50" fill="hold">
                            <p:stCondLst>
                              <p:cond delay="14100"/>
                            </p:stCondLst>
                            <p:childTnLst>
                              <p:par>
                                <p:cTn id="51" presetID="10" presetClass="entr" presetSubtype="0" fill="hold" nodeType="afterEffect">
                                  <p:stCondLst>
                                    <p:cond delay="500"/>
                                  </p:stCondLst>
                                  <p:childTnLst>
                                    <p:set>
                                      <p:cBhvr>
                                        <p:cTn id="52" dur="1" fill="hold">
                                          <p:stCondLst>
                                            <p:cond delay="0"/>
                                          </p:stCondLst>
                                        </p:cTn>
                                        <p:tgtEl>
                                          <p:spTgt spid="24593"/>
                                        </p:tgtEl>
                                        <p:attrNameLst>
                                          <p:attrName>style.visibility</p:attrName>
                                        </p:attrNameLst>
                                      </p:cBhvr>
                                      <p:to>
                                        <p:strVal val="visible"/>
                                      </p:to>
                                    </p:set>
                                    <p:animEffect transition="in" filter="fade">
                                      <p:cBhvr>
                                        <p:cTn id="53" dur="500"/>
                                        <p:tgtEl>
                                          <p:spTgt spid="24593"/>
                                        </p:tgtEl>
                                      </p:cBhvr>
                                    </p:animEffect>
                                  </p:childTnLst>
                                </p:cTn>
                              </p:par>
                            </p:childTnLst>
                          </p:cTn>
                        </p:par>
                        <p:par>
                          <p:cTn id="54" fill="hold">
                            <p:stCondLst>
                              <p:cond delay="151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24605"/>
                                        </p:tgtEl>
                                        <p:attrNameLst>
                                          <p:attrName>style.visibility</p:attrName>
                                        </p:attrNameLst>
                                      </p:cBhvr>
                                      <p:to>
                                        <p:strVal val="visible"/>
                                      </p:to>
                                    </p:set>
                                    <p:anim calcmode="discrete" valueType="clr">
                                      <p:cBhvr override="childStyle">
                                        <p:cTn id="57" dur="80"/>
                                        <p:tgtEl>
                                          <p:spTgt spid="24605"/>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4605"/>
                                        </p:tgtEl>
                                        <p:attrNameLst>
                                          <p:attrName>fillcolor</p:attrName>
                                        </p:attrNameLst>
                                      </p:cBhvr>
                                      <p:tavLst>
                                        <p:tav tm="0">
                                          <p:val>
                                            <p:clrVal>
                                              <a:schemeClr val="accent2"/>
                                            </p:clrVal>
                                          </p:val>
                                        </p:tav>
                                        <p:tav tm="50000">
                                          <p:val>
                                            <p:clrVal>
                                              <a:schemeClr val="hlink"/>
                                            </p:clrVal>
                                          </p:val>
                                        </p:tav>
                                      </p:tavLst>
                                    </p:anim>
                                    <p:set>
                                      <p:cBhvr>
                                        <p:cTn id="59" dur="80"/>
                                        <p:tgtEl>
                                          <p:spTgt spid="24605"/>
                                        </p:tgtEl>
                                        <p:attrNameLst>
                                          <p:attrName>fill.type</p:attrName>
                                        </p:attrNameLst>
                                      </p:cBhvr>
                                      <p:to>
                                        <p:strVal val="solid"/>
                                      </p:to>
                                    </p:set>
                                  </p:childTnLst>
                                </p:cTn>
                              </p:par>
                            </p:childTnLst>
                          </p:cTn>
                        </p:par>
                        <p:par>
                          <p:cTn id="60" fill="hold">
                            <p:stCondLst>
                              <p:cond delay="17220"/>
                            </p:stCondLst>
                            <p:childTnLst>
                              <p:par>
                                <p:cTn id="61" presetID="10" presetClass="entr" presetSubtype="0" fill="hold" nodeType="afterEffect">
                                  <p:stCondLst>
                                    <p:cond delay="500"/>
                                  </p:stCondLst>
                                  <p:childTnLst>
                                    <p:set>
                                      <p:cBhvr>
                                        <p:cTn id="62" dur="1" fill="hold">
                                          <p:stCondLst>
                                            <p:cond delay="0"/>
                                          </p:stCondLst>
                                        </p:cTn>
                                        <p:tgtEl>
                                          <p:spTgt spid="24594"/>
                                        </p:tgtEl>
                                        <p:attrNameLst>
                                          <p:attrName>style.visibility</p:attrName>
                                        </p:attrNameLst>
                                      </p:cBhvr>
                                      <p:to>
                                        <p:strVal val="visible"/>
                                      </p:to>
                                    </p:set>
                                    <p:animEffect transition="in" filter="fade">
                                      <p:cBhvr>
                                        <p:cTn id="63" dur="500"/>
                                        <p:tgtEl>
                                          <p:spTgt spid="24594"/>
                                        </p:tgtEl>
                                      </p:cBhvr>
                                    </p:animEffect>
                                  </p:childTnLst>
                                </p:cTn>
                              </p:par>
                            </p:childTnLst>
                          </p:cTn>
                        </p:par>
                        <p:par>
                          <p:cTn id="64" fill="hold">
                            <p:stCondLst>
                              <p:cond delay="1822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24606"/>
                                        </p:tgtEl>
                                        <p:attrNameLst>
                                          <p:attrName>style.visibility</p:attrName>
                                        </p:attrNameLst>
                                      </p:cBhvr>
                                      <p:to>
                                        <p:strVal val="visible"/>
                                      </p:to>
                                    </p:set>
                                    <p:anim calcmode="discrete" valueType="clr">
                                      <p:cBhvr override="childStyle">
                                        <p:cTn id="67" dur="80"/>
                                        <p:tgtEl>
                                          <p:spTgt spid="2460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24606"/>
                                        </p:tgtEl>
                                        <p:attrNameLst>
                                          <p:attrName>fillcolor</p:attrName>
                                        </p:attrNameLst>
                                      </p:cBhvr>
                                      <p:tavLst>
                                        <p:tav tm="0">
                                          <p:val>
                                            <p:clrVal>
                                              <a:schemeClr val="accent2"/>
                                            </p:clrVal>
                                          </p:val>
                                        </p:tav>
                                        <p:tav tm="50000">
                                          <p:val>
                                            <p:clrVal>
                                              <a:schemeClr val="hlink"/>
                                            </p:clrVal>
                                          </p:val>
                                        </p:tav>
                                      </p:tavLst>
                                    </p:anim>
                                    <p:set>
                                      <p:cBhvr>
                                        <p:cTn id="69" dur="80"/>
                                        <p:tgtEl>
                                          <p:spTgt spid="24606"/>
                                        </p:tgtEl>
                                        <p:attrNameLst>
                                          <p:attrName>fill.type</p:attrName>
                                        </p:attrNameLst>
                                      </p:cBhvr>
                                      <p:to>
                                        <p:strVal val="solid"/>
                                      </p:to>
                                    </p:set>
                                  </p:childTnLst>
                                </p:cTn>
                              </p:par>
                            </p:childTnLst>
                          </p:cTn>
                        </p:par>
                        <p:par>
                          <p:cTn id="70" fill="hold">
                            <p:stCondLst>
                              <p:cond delay="20340"/>
                            </p:stCondLst>
                            <p:childTnLst>
                              <p:par>
                                <p:cTn id="71" presetID="10" presetClass="entr" presetSubtype="0" fill="hold" nodeType="afterEffect">
                                  <p:stCondLst>
                                    <p:cond delay="500"/>
                                  </p:stCondLst>
                                  <p:childTnLst>
                                    <p:set>
                                      <p:cBhvr>
                                        <p:cTn id="72" dur="1" fill="hold">
                                          <p:stCondLst>
                                            <p:cond delay="0"/>
                                          </p:stCondLst>
                                        </p:cTn>
                                        <p:tgtEl>
                                          <p:spTgt spid="24595"/>
                                        </p:tgtEl>
                                        <p:attrNameLst>
                                          <p:attrName>style.visibility</p:attrName>
                                        </p:attrNameLst>
                                      </p:cBhvr>
                                      <p:to>
                                        <p:strVal val="visible"/>
                                      </p:to>
                                    </p:set>
                                    <p:animEffect transition="in" filter="fade">
                                      <p:cBhvr>
                                        <p:cTn id="73" dur="500"/>
                                        <p:tgtEl>
                                          <p:spTgt spid="24595"/>
                                        </p:tgtEl>
                                      </p:cBhvr>
                                    </p:animEffect>
                                  </p:childTnLst>
                                </p:cTn>
                              </p:par>
                            </p:childTnLst>
                          </p:cTn>
                        </p:par>
                        <p:par>
                          <p:cTn id="74" fill="hold">
                            <p:stCondLst>
                              <p:cond delay="2134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24607"/>
                                        </p:tgtEl>
                                        <p:attrNameLst>
                                          <p:attrName>style.visibility</p:attrName>
                                        </p:attrNameLst>
                                      </p:cBhvr>
                                      <p:to>
                                        <p:strVal val="visible"/>
                                      </p:to>
                                    </p:set>
                                    <p:anim calcmode="discrete" valueType="clr">
                                      <p:cBhvr override="childStyle">
                                        <p:cTn id="77" dur="80"/>
                                        <p:tgtEl>
                                          <p:spTgt spid="24607"/>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4607"/>
                                        </p:tgtEl>
                                        <p:attrNameLst>
                                          <p:attrName>fillcolor</p:attrName>
                                        </p:attrNameLst>
                                      </p:cBhvr>
                                      <p:tavLst>
                                        <p:tav tm="0">
                                          <p:val>
                                            <p:clrVal>
                                              <a:schemeClr val="accent2"/>
                                            </p:clrVal>
                                          </p:val>
                                        </p:tav>
                                        <p:tav tm="50000">
                                          <p:val>
                                            <p:clrVal>
                                              <a:schemeClr val="hlink"/>
                                            </p:clrVal>
                                          </p:val>
                                        </p:tav>
                                      </p:tavLst>
                                    </p:anim>
                                    <p:set>
                                      <p:cBhvr>
                                        <p:cTn id="79" dur="80"/>
                                        <p:tgtEl>
                                          <p:spTgt spid="24607"/>
                                        </p:tgtEl>
                                        <p:attrNameLst>
                                          <p:attrName>fill.type</p:attrName>
                                        </p:attrNameLst>
                                      </p:cBhvr>
                                      <p:to>
                                        <p:strVal val="solid"/>
                                      </p:to>
                                    </p:set>
                                  </p:childTnLst>
                                </p:cTn>
                              </p:par>
                            </p:childTnLst>
                          </p:cTn>
                        </p:par>
                        <p:par>
                          <p:cTn id="80" fill="hold">
                            <p:stCondLst>
                              <p:cond delay="23580"/>
                            </p:stCondLst>
                            <p:childTnLst>
                              <p:par>
                                <p:cTn id="81" presetID="10" presetClass="entr" presetSubtype="0" fill="hold" nodeType="afterEffect">
                                  <p:stCondLst>
                                    <p:cond delay="500"/>
                                  </p:stCondLst>
                                  <p:childTnLst>
                                    <p:set>
                                      <p:cBhvr>
                                        <p:cTn id="82" dur="1" fill="hold">
                                          <p:stCondLst>
                                            <p:cond delay="0"/>
                                          </p:stCondLst>
                                        </p:cTn>
                                        <p:tgtEl>
                                          <p:spTgt spid="24596"/>
                                        </p:tgtEl>
                                        <p:attrNameLst>
                                          <p:attrName>style.visibility</p:attrName>
                                        </p:attrNameLst>
                                      </p:cBhvr>
                                      <p:to>
                                        <p:strVal val="visible"/>
                                      </p:to>
                                    </p:set>
                                    <p:animEffect transition="in" filter="fade">
                                      <p:cBhvr>
                                        <p:cTn id="83" dur="500"/>
                                        <p:tgtEl>
                                          <p:spTgt spid="24596"/>
                                        </p:tgtEl>
                                      </p:cBhvr>
                                    </p:animEffect>
                                  </p:childTnLst>
                                </p:cTn>
                              </p:par>
                            </p:childTnLst>
                          </p:cTn>
                        </p:par>
                        <p:par>
                          <p:cTn id="84" fill="hold">
                            <p:stCondLst>
                              <p:cond delay="24580"/>
                            </p:stCondLst>
                            <p:childTnLst>
                              <p:par>
                                <p:cTn id="85" presetID="27" presetClass="entr" presetSubtype="0" fill="hold" grpId="0" nodeType="afterEffect">
                                  <p:stCondLst>
                                    <p:cond delay="0"/>
                                  </p:stCondLst>
                                  <p:iterate type="lt">
                                    <p:tmPct val="50000"/>
                                  </p:iterate>
                                  <p:childTnLst>
                                    <p:set>
                                      <p:cBhvr>
                                        <p:cTn id="86" dur="1" fill="hold">
                                          <p:stCondLst>
                                            <p:cond delay="0"/>
                                          </p:stCondLst>
                                        </p:cTn>
                                        <p:tgtEl>
                                          <p:spTgt spid="24608"/>
                                        </p:tgtEl>
                                        <p:attrNameLst>
                                          <p:attrName>style.visibility</p:attrName>
                                        </p:attrNameLst>
                                      </p:cBhvr>
                                      <p:to>
                                        <p:strVal val="visible"/>
                                      </p:to>
                                    </p:set>
                                    <p:anim calcmode="discrete" valueType="clr">
                                      <p:cBhvr override="childStyle">
                                        <p:cTn id="87" dur="80"/>
                                        <p:tgtEl>
                                          <p:spTgt spid="24608"/>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24608"/>
                                        </p:tgtEl>
                                        <p:attrNameLst>
                                          <p:attrName>fillcolor</p:attrName>
                                        </p:attrNameLst>
                                      </p:cBhvr>
                                      <p:tavLst>
                                        <p:tav tm="0">
                                          <p:val>
                                            <p:clrVal>
                                              <a:schemeClr val="accent2"/>
                                            </p:clrVal>
                                          </p:val>
                                        </p:tav>
                                        <p:tav tm="50000">
                                          <p:val>
                                            <p:clrVal>
                                              <a:schemeClr val="hlink"/>
                                            </p:clrVal>
                                          </p:val>
                                        </p:tav>
                                      </p:tavLst>
                                    </p:anim>
                                    <p:set>
                                      <p:cBhvr>
                                        <p:cTn id="89" dur="80"/>
                                        <p:tgtEl>
                                          <p:spTgt spid="24608"/>
                                        </p:tgtEl>
                                        <p:attrNameLst>
                                          <p:attrName>fill.type</p:attrName>
                                        </p:attrNameLst>
                                      </p:cBhvr>
                                      <p:to>
                                        <p:strVal val="solid"/>
                                      </p:to>
                                    </p:set>
                                  </p:childTnLst>
                                </p:cTn>
                              </p:par>
                            </p:childTnLst>
                          </p:cTn>
                        </p:par>
                        <p:par>
                          <p:cTn id="90" fill="hold">
                            <p:stCondLst>
                              <p:cond delay="26860"/>
                            </p:stCondLst>
                            <p:childTnLst>
                              <p:par>
                                <p:cTn id="91" presetID="10" presetClass="entr" presetSubtype="0" fill="hold" nodeType="afterEffect">
                                  <p:stCondLst>
                                    <p:cond delay="500"/>
                                  </p:stCondLst>
                                  <p:childTnLst>
                                    <p:set>
                                      <p:cBhvr>
                                        <p:cTn id="92" dur="1" fill="hold">
                                          <p:stCondLst>
                                            <p:cond delay="0"/>
                                          </p:stCondLst>
                                        </p:cTn>
                                        <p:tgtEl>
                                          <p:spTgt spid="24597"/>
                                        </p:tgtEl>
                                        <p:attrNameLst>
                                          <p:attrName>style.visibility</p:attrName>
                                        </p:attrNameLst>
                                      </p:cBhvr>
                                      <p:to>
                                        <p:strVal val="visible"/>
                                      </p:to>
                                    </p:set>
                                    <p:animEffect transition="in" filter="fade">
                                      <p:cBhvr>
                                        <p:cTn id="93" dur="500"/>
                                        <p:tgtEl>
                                          <p:spTgt spid="24597"/>
                                        </p:tgtEl>
                                      </p:cBhvr>
                                    </p:animEffect>
                                  </p:childTnLst>
                                </p:cTn>
                              </p:par>
                            </p:childTnLst>
                          </p:cTn>
                        </p:par>
                        <p:par>
                          <p:cTn id="94" fill="hold">
                            <p:stCondLst>
                              <p:cond delay="2786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24609"/>
                                        </p:tgtEl>
                                        <p:attrNameLst>
                                          <p:attrName>style.visibility</p:attrName>
                                        </p:attrNameLst>
                                      </p:cBhvr>
                                      <p:to>
                                        <p:strVal val="visible"/>
                                      </p:to>
                                    </p:set>
                                    <p:anim calcmode="discrete" valueType="clr">
                                      <p:cBhvr override="childStyle">
                                        <p:cTn id="97" dur="80"/>
                                        <p:tgtEl>
                                          <p:spTgt spid="24609"/>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24609"/>
                                        </p:tgtEl>
                                        <p:attrNameLst>
                                          <p:attrName>fillcolor</p:attrName>
                                        </p:attrNameLst>
                                      </p:cBhvr>
                                      <p:tavLst>
                                        <p:tav tm="0">
                                          <p:val>
                                            <p:clrVal>
                                              <a:schemeClr val="accent2"/>
                                            </p:clrVal>
                                          </p:val>
                                        </p:tav>
                                        <p:tav tm="50000">
                                          <p:val>
                                            <p:clrVal>
                                              <a:schemeClr val="hlink"/>
                                            </p:clrVal>
                                          </p:val>
                                        </p:tav>
                                      </p:tavLst>
                                    </p:anim>
                                    <p:set>
                                      <p:cBhvr>
                                        <p:cTn id="99" dur="80"/>
                                        <p:tgtEl>
                                          <p:spTgt spid="24609"/>
                                        </p:tgtEl>
                                        <p:attrNameLst>
                                          <p:attrName>fill.type</p:attrName>
                                        </p:attrNameLst>
                                      </p:cBhvr>
                                      <p:to>
                                        <p:strVal val="solid"/>
                                      </p:to>
                                    </p:set>
                                  </p:childTnLst>
                                </p:cTn>
                              </p:par>
                            </p:childTnLst>
                          </p:cTn>
                        </p:par>
                        <p:par>
                          <p:cTn id="100" fill="hold">
                            <p:stCondLst>
                              <p:cond delay="30100"/>
                            </p:stCondLst>
                            <p:childTnLst>
                              <p:par>
                                <p:cTn id="101" presetID="10" presetClass="entr" presetSubtype="0" fill="hold" nodeType="afterEffect">
                                  <p:stCondLst>
                                    <p:cond delay="500"/>
                                  </p:stCondLst>
                                  <p:childTnLst>
                                    <p:set>
                                      <p:cBhvr>
                                        <p:cTn id="102" dur="1" fill="hold">
                                          <p:stCondLst>
                                            <p:cond delay="0"/>
                                          </p:stCondLst>
                                        </p:cTn>
                                        <p:tgtEl>
                                          <p:spTgt spid="24598"/>
                                        </p:tgtEl>
                                        <p:attrNameLst>
                                          <p:attrName>style.visibility</p:attrName>
                                        </p:attrNameLst>
                                      </p:cBhvr>
                                      <p:to>
                                        <p:strVal val="visible"/>
                                      </p:to>
                                    </p:set>
                                    <p:animEffect transition="in" filter="fade">
                                      <p:cBhvr>
                                        <p:cTn id="103" dur="500"/>
                                        <p:tgtEl>
                                          <p:spTgt spid="24598"/>
                                        </p:tgtEl>
                                      </p:cBhvr>
                                    </p:animEffect>
                                  </p:childTnLst>
                                </p:cTn>
                              </p:par>
                            </p:childTnLst>
                          </p:cTn>
                        </p:par>
                        <p:par>
                          <p:cTn id="104" fill="hold">
                            <p:stCondLst>
                              <p:cond delay="31100"/>
                            </p:stCondLst>
                            <p:childTnLst>
                              <p:par>
                                <p:cTn id="105" presetID="27" presetClass="entr" presetSubtype="0" fill="hold" grpId="0" nodeType="afterEffect">
                                  <p:stCondLst>
                                    <p:cond delay="0"/>
                                  </p:stCondLst>
                                  <p:iterate type="lt">
                                    <p:tmPct val="50000"/>
                                  </p:iterate>
                                  <p:childTnLst>
                                    <p:set>
                                      <p:cBhvr>
                                        <p:cTn id="106" dur="1" fill="hold">
                                          <p:stCondLst>
                                            <p:cond delay="0"/>
                                          </p:stCondLst>
                                        </p:cTn>
                                        <p:tgtEl>
                                          <p:spTgt spid="24610"/>
                                        </p:tgtEl>
                                        <p:attrNameLst>
                                          <p:attrName>style.visibility</p:attrName>
                                        </p:attrNameLst>
                                      </p:cBhvr>
                                      <p:to>
                                        <p:strVal val="visible"/>
                                      </p:to>
                                    </p:set>
                                    <p:anim calcmode="discrete" valueType="clr">
                                      <p:cBhvr override="childStyle">
                                        <p:cTn id="107" dur="80"/>
                                        <p:tgtEl>
                                          <p:spTgt spid="24610"/>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24610"/>
                                        </p:tgtEl>
                                        <p:attrNameLst>
                                          <p:attrName>fillcolor</p:attrName>
                                        </p:attrNameLst>
                                      </p:cBhvr>
                                      <p:tavLst>
                                        <p:tav tm="0">
                                          <p:val>
                                            <p:clrVal>
                                              <a:schemeClr val="accent2"/>
                                            </p:clrVal>
                                          </p:val>
                                        </p:tav>
                                        <p:tav tm="50000">
                                          <p:val>
                                            <p:clrVal>
                                              <a:schemeClr val="hlink"/>
                                            </p:clrVal>
                                          </p:val>
                                        </p:tav>
                                      </p:tavLst>
                                    </p:anim>
                                    <p:set>
                                      <p:cBhvr>
                                        <p:cTn id="109" dur="80"/>
                                        <p:tgtEl>
                                          <p:spTgt spid="24610"/>
                                        </p:tgtEl>
                                        <p:attrNameLst>
                                          <p:attrName>fill.type</p:attrName>
                                        </p:attrNameLst>
                                      </p:cBhvr>
                                      <p:to>
                                        <p:strVal val="solid"/>
                                      </p:to>
                                    </p:set>
                                  </p:childTnLst>
                                </p:cTn>
                              </p:par>
                            </p:childTnLst>
                          </p:cTn>
                        </p:par>
                        <p:par>
                          <p:cTn id="110" fill="hold">
                            <p:stCondLst>
                              <p:cond delay="33380"/>
                            </p:stCondLst>
                            <p:childTnLst>
                              <p:par>
                                <p:cTn id="111" presetID="10" presetClass="entr" presetSubtype="0" fill="hold" nodeType="afterEffect">
                                  <p:stCondLst>
                                    <p:cond delay="500"/>
                                  </p:stCondLst>
                                  <p:childTnLst>
                                    <p:set>
                                      <p:cBhvr>
                                        <p:cTn id="112" dur="1" fill="hold">
                                          <p:stCondLst>
                                            <p:cond delay="0"/>
                                          </p:stCondLst>
                                        </p:cTn>
                                        <p:tgtEl>
                                          <p:spTgt spid="24599"/>
                                        </p:tgtEl>
                                        <p:attrNameLst>
                                          <p:attrName>style.visibility</p:attrName>
                                        </p:attrNameLst>
                                      </p:cBhvr>
                                      <p:to>
                                        <p:strVal val="visible"/>
                                      </p:to>
                                    </p:set>
                                    <p:animEffect transition="in" filter="fade">
                                      <p:cBhvr>
                                        <p:cTn id="113" dur="500"/>
                                        <p:tgtEl>
                                          <p:spTgt spid="24599"/>
                                        </p:tgtEl>
                                      </p:cBhvr>
                                    </p:animEffect>
                                  </p:childTnLst>
                                </p:cTn>
                              </p:par>
                            </p:childTnLst>
                          </p:cTn>
                        </p:par>
                        <p:par>
                          <p:cTn id="114" fill="hold">
                            <p:stCondLst>
                              <p:cond delay="34380"/>
                            </p:stCondLst>
                            <p:childTnLst>
                              <p:par>
                                <p:cTn id="115" presetID="27" presetClass="entr" presetSubtype="0" fill="hold" grpId="0" nodeType="afterEffect">
                                  <p:stCondLst>
                                    <p:cond delay="0"/>
                                  </p:stCondLst>
                                  <p:iterate type="lt">
                                    <p:tmPct val="50000"/>
                                  </p:iterate>
                                  <p:childTnLst>
                                    <p:set>
                                      <p:cBhvr>
                                        <p:cTn id="116" dur="1" fill="hold">
                                          <p:stCondLst>
                                            <p:cond delay="0"/>
                                          </p:stCondLst>
                                        </p:cTn>
                                        <p:tgtEl>
                                          <p:spTgt spid="24611"/>
                                        </p:tgtEl>
                                        <p:attrNameLst>
                                          <p:attrName>style.visibility</p:attrName>
                                        </p:attrNameLst>
                                      </p:cBhvr>
                                      <p:to>
                                        <p:strVal val="visible"/>
                                      </p:to>
                                    </p:set>
                                    <p:anim calcmode="discrete" valueType="clr">
                                      <p:cBhvr override="childStyle">
                                        <p:cTn id="117" dur="80"/>
                                        <p:tgtEl>
                                          <p:spTgt spid="24611"/>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24611"/>
                                        </p:tgtEl>
                                        <p:attrNameLst>
                                          <p:attrName>fillcolor</p:attrName>
                                        </p:attrNameLst>
                                      </p:cBhvr>
                                      <p:tavLst>
                                        <p:tav tm="0">
                                          <p:val>
                                            <p:clrVal>
                                              <a:schemeClr val="accent2"/>
                                            </p:clrVal>
                                          </p:val>
                                        </p:tav>
                                        <p:tav tm="50000">
                                          <p:val>
                                            <p:clrVal>
                                              <a:schemeClr val="hlink"/>
                                            </p:clrVal>
                                          </p:val>
                                        </p:tav>
                                      </p:tavLst>
                                    </p:anim>
                                    <p:set>
                                      <p:cBhvr>
                                        <p:cTn id="119" dur="80"/>
                                        <p:tgtEl>
                                          <p:spTgt spid="24611"/>
                                        </p:tgtEl>
                                        <p:attrNameLst>
                                          <p:attrName>fill.type</p:attrName>
                                        </p:attrNameLst>
                                      </p:cBhvr>
                                      <p:to>
                                        <p:strVal val="solid"/>
                                      </p:to>
                                    </p:set>
                                  </p:childTnLst>
                                </p:cTn>
                              </p:par>
                            </p:childTnLst>
                          </p:cTn>
                        </p:par>
                        <p:par>
                          <p:cTn id="120" fill="hold">
                            <p:stCondLst>
                              <p:cond delay="36700"/>
                            </p:stCondLst>
                            <p:childTnLst>
                              <p:par>
                                <p:cTn id="121" presetID="10" presetClass="entr" presetSubtype="0" fill="hold" nodeType="afterEffect">
                                  <p:stCondLst>
                                    <p:cond delay="500"/>
                                  </p:stCondLst>
                                  <p:childTnLst>
                                    <p:set>
                                      <p:cBhvr>
                                        <p:cTn id="122" dur="1" fill="hold">
                                          <p:stCondLst>
                                            <p:cond delay="0"/>
                                          </p:stCondLst>
                                        </p:cTn>
                                        <p:tgtEl>
                                          <p:spTgt spid="24600"/>
                                        </p:tgtEl>
                                        <p:attrNameLst>
                                          <p:attrName>style.visibility</p:attrName>
                                        </p:attrNameLst>
                                      </p:cBhvr>
                                      <p:to>
                                        <p:strVal val="visible"/>
                                      </p:to>
                                    </p:set>
                                    <p:animEffect transition="in" filter="fade">
                                      <p:cBhvr>
                                        <p:cTn id="123" dur="500"/>
                                        <p:tgtEl>
                                          <p:spTgt spid="24600"/>
                                        </p:tgtEl>
                                      </p:cBhvr>
                                    </p:animEffect>
                                  </p:childTnLst>
                                </p:cTn>
                              </p:par>
                            </p:childTnLst>
                          </p:cTn>
                        </p:par>
                        <p:par>
                          <p:cTn id="124" fill="hold">
                            <p:stCondLst>
                              <p:cond delay="37700"/>
                            </p:stCondLst>
                            <p:childTnLst>
                              <p:par>
                                <p:cTn id="125" presetID="27" presetClass="entr" presetSubtype="0" fill="hold" grpId="0" nodeType="afterEffect">
                                  <p:stCondLst>
                                    <p:cond delay="0"/>
                                  </p:stCondLst>
                                  <p:iterate type="lt">
                                    <p:tmPct val="50000"/>
                                  </p:iterate>
                                  <p:childTnLst>
                                    <p:set>
                                      <p:cBhvr>
                                        <p:cTn id="126" dur="1" fill="hold">
                                          <p:stCondLst>
                                            <p:cond delay="0"/>
                                          </p:stCondLst>
                                        </p:cTn>
                                        <p:tgtEl>
                                          <p:spTgt spid="24612"/>
                                        </p:tgtEl>
                                        <p:attrNameLst>
                                          <p:attrName>style.visibility</p:attrName>
                                        </p:attrNameLst>
                                      </p:cBhvr>
                                      <p:to>
                                        <p:strVal val="visible"/>
                                      </p:to>
                                    </p:set>
                                    <p:anim calcmode="discrete" valueType="clr">
                                      <p:cBhvr override="childStyle">
                                        <p:cTn id="127" dur="80"/>
                                        <p:tgtEl>
                                          <p:spTgt spid="24612"/>
                                        </p:tgtEl>
                                        <p:attrNameLst>
                                          <p:attrName>style.color</p:attrName>
                                        </p:attrNameLst>
                                      </p:cBhvr>
                                      <p:tavLst>
                                        <p:tav tm="0">
                                          <p:val>
                                            <p:clrVal>
                                              <a:schemeClr val="accent2"/>
                                            </p:clrVal>
                                          </p:val>
                                        </p:tav>
                                        <p:tav tm="50000">
                                          <p:val>
                                            <p:clrVal>
                                              <a:schemeClr val="hlink"/>
                                            </p:clrVal>
                                          </p:val>
                                        </p:tav>
                                      </p:tavLst>
                                    </p:anim>
                                    <p:anim calcmode="discrete" valueType="clr">
                                      <p:cBhvr>
                                        <p:cTn id="128" dur="80"/>
                                        <p:tgtEl>
                                          <p:spTgt spid="24612"/>
                                        </p:tgtEl>
                                        <p:attrNameLst>
                                          <p:attrName>fillcolor</p:attrName>
                                        </p:attrNameLst>
                                      </p:cBhvr>
                                      <p:tavLst>
                                        <p:tav tm="0">
                                          <p:val>
                                            <p:clrVal>
                                              <a:schemeClr val="accent2"/>
                                            </p:clrVal>
                                          </p:val>
                                        </p:tav>
                                        <p:tav tm="50000">
                                          <p:val>
                                            <p:clrVal>
                                              <a:schemeClr val="hlink"/>
                                            </p:clrVal>
                                          </p:val>
                                        </p:tav>
                                      </p:tavLst>
                                    </p:anim>
                                    <p:set>
                                      <p:cBhvr>
                                        <p:cTn id="129" dur="80"/>
                                        <p:tgtEl>
                                          <p:spTgt spid="24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601" grpId="0"/>
      <p:bldP spid="24602" grpId="0"/>
      <p:bldP spid="24603" grpId="0"/>
      <p:bldP spid="24604" grpId="0"/>
      <p:bldP spid="24605" grpId="0"/>
      <p:bldP spid="24606" grpId="0"/>
      <p:bldP spid="24607" grpId="0"/>
      <p:bldP spid="24608" grpId="0"/>
      <p:bldP spid="24609" grpId="0"/>
      <p:bldP spid="24610" grpId="0"/>
      <p:bldP spid="24611" grpId="0"/>
      <p:bldP spid="246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7" name="Text Box 5"/>
          <p:cNvSpPr txBox="1">
            <a:spLocks noChangeArrowheads="1"/>
          </p:cNvSpPr>
          <p:nvPr/>
        </p:nvSpPr>
        <p:spPr bwMode="auto">
          <a:xfrm>
            <a:off x="620713" y="2390775"/>
            <a:ext cx="7881937" cy="2101850"/>
          </a:xfrm>
          <a:prstGeom prst="rect">
            <a:avLst/>
          </a:prstGeom>
          <a:noFill/>
          <a:ln w="9525">
            <a:noFill/>
            <a:miter lim="800000"/>
            <a:headEnd/>
            <a:tailEnd/>
          </a:ln>
          <a:effectLst/>
        </p:spPr>
        <p:txBody>
          <a:bodyPr wrap="none">
            <a:spAutoFit/>
          </a:bodyPr>
          <a:lstStyle/>
          <a:p>
            <a:pPr algn="ctr"/>
            <a:r>
              <a:rPr lang="tr-TR" sz="4400">
                <a:solidFill>
                  <a:schemeClr val="bg1"/>
                </a:solidFill>
                <a:latin typeface="Glass Gauge" pitchFamily="2" charset="-94"/>
              </a:rPr>
              <a:t>DNA’yı Keşfedin</a:t>
            </a:r>
            <a:r>
              <a:rPr lang="tr-TR" sz="4400">
                <a:solidFill>
                  <a:schemeClr val="bg1"/>
                </a:solidFill>
              </a:rPr>
              <a:t> </a:t>
            </a:r>
          </a:p>
          <a:p>
            <a:pPr algn="ctr"/>
            <a:r>
              <a:rPr lang="tr-TR" sz="4400">
                <a:solidFill>
                  <a:srgbClr val="FFCC00"/>
                </a:solidFill>
                <a:latin typeface="Futura Bk BT" pitchFamily="34" charset="0"/>
              </a:rPr>
              <a:t>interaktif turuna katıldığınız için</a:t>
            </a:r>
          </a:p>
          <a:p>
            <a:pPr algn="ctr"/>
            <a:r>
              <a:rPr lang="tr-TR" sz="4400">
                <a:solidFill>
                  <a:srgbClr val="FFCC00"/>
                </a:solidFill>
                <a:latin typeface="Futura Bk BT" pitchFamily="34" charset="0"/>
              </a:rPr>
              <a:t> teşekkür ederiz.</a:t>
            </a:r>
          </a:p>
        </p:txBody>
      </p:sp>
      <p:pic>
        <p:nvPicPr>
          <p:cNvPr id="23559" name="Picture 7" descr="yellow_button copy">
            <a:hlinkClick r:id="rId3" action="ppaction://hlinksldjump"/>
          </p:cNvPr>
          <p:cNvPicPr>
            <a:picLocks noChangeAspect="1" noChangeArrowheads="1"/>
          </p:cNvPicPr>
          <p:nvPr/>
        </p:nvPicPr>
        <p:blipFill>
          <a:blip r:embed="rId4" cstate="print"/>
          <a:srcRect/>
          <a:stretch>
            <a:fillRect/>
          </a:stretch>
        </p:blipFill>
        <p:spPr bwMode="auto">
          <a:xfrm>
            <a:off x="3581400" y="5638800"/>
            <a:ext cx="1905000" cy="381000"/>
          </a:xfrm>
          <a:prstGeom prst="rect">
            <a:avLst/>
          </a:prstGeom>
          <a:noFill/>
        </p:spPr>
      </p:pic>
      <p:sp>
        <p:nvSpPr>
          <p:cNvPr id="23560" name="Text Box 8">
            <a:hlinkClick r:id="rId3" action="ppaction://hlinksldjump"/>
          </p:cNvPr>
          <p:cNvSpPr txBox="1">
            <a:spLocks noChangeArrowheads="1"/>
          </p:cNvSpPr>
          <p:nvPr/>
        </p:nvSpPr>
        <p:spPr bwMode="auto">
          <a:xfrm>
            <a:off x="3657600" y="5638800"/>
            <a:ext cx="1752600" cy="336550"/>
          </a:xfrm>
          <a:prstGeom prst="rect">
            <a:avLst/>
          </a:prstGeom>
          <a:noFill/>
          <a:ln w="9525">
            <a:noFill/>
            <a:miter lim="800000"/>
            <a:headEnd/>
            <a:tailEnd/>
          </a:ln>
          <a:effectLst/>
        </p:spPr>
        <p:txBody>
          <a:bodyPr>
            <a:spAutoFit/>
          </a:bodyPr>
          <a:lstStyle/>
          <a:p>
            <a:pPr algn="ctr"/>
            <a:r>
              <a:rPr lang="tr-TR" sz="1600" b="1">
                <a:solidFill>
                  <a:srgbClr val="800000"/>
                </a:solidFill>
                <a:latin typeface="TrSah Engebrechtre Expanded" pitchFamily="2" charset="0"/>
              </a:rPr>
              <a:t>Ana Sayfa</a:t>
            </a:r>
            <a:endParaRPr lang="tr-TR" sz="1200" b="1">
              <a:solidFill>
                <a:srgbClr val="800000"/>
              </a:solidFill>
              <a:latin typeface="TrSah Engebrechtre Expanded" pitchFamily="2" charset="0"/>
            </a:endParaRPr>
          </a:p>
        </p:txBody>
      </p:sp>
      <p:sp>
        <p:nvSpPr>
          <p:cNvPr id="23561" name="Text Box 9"/>
          <p:cNvSpPr txBox="1">
            <a:spLocks noChangeArrowheads="1"/>
          </p:cNvSpPr>
          <p:nvPr/>
        </p:nvSpPr>
        <p:spPr bwMode="auto">
          <a:xfrm>
            <a:off x="3540125" y="5226050"/>
            <a:ext cx="2052638" cy="412750"/>
          </a:xfrm>
          <a:prstGeom prst="rect">
            <a:avLst/>
          </a:prstGeom>
          <a:noFill/>
          <a:ln w="9525">
            <a:noFill/>
            <a:miter lim="800000"/>
            <a:headEnd/>
            <a:tailEnd/>
          </a:ln>
          <a:effectLst/>
        </p:spPr>
        <p:txBody>
          <a:bodyPr wrap="none">
            <a:spAutoFit/>
          </a:bodyPr>
          <a:lstStyle/>
          <a:p>
            <a:pPr algn="ctr">
              <a:lnSpc>
                <a:spcPct val="70000"/>
              </a:lnSpc>
            </a:pPr>
            <a:r>
              <a:rPr lang="tr-TR" sz="1200">
                <a:solidFill>
                  <a:schemeClr val="bg1"/>
                </a:solidFill>
                <a:latin typeface="Futura Bk BT" pitchFamily="34" charset="0"/>
              </a:rPr>
              <a:t>Lütfen çıkmadan önce </a:t>
            </a:r>
          </a:p>
          <a:p>
            <a:pPr algn="ctr">
              <a:lnSpc>
                <a:spcPct val="70000"/>
              </a:lnSpc>
            </a:pPr>
            <a:r>
              <a:rPr lang="tr-TR" sz="1200">
                <a:solidFill>
                  <a:schemeClr val="bg1"/>
                </a:solidFill>
                <a:latin typeface="Futura Bk BT" pitchFamily="34" charset="0"/>
              </a:rPr>
              <a:t>aşağıdaki butona tıklayınız</a:t>
            </a:r>
            <a:r>
              <a:rPr lang="tr-TR"/>
              <a: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fltVal val="0"/>
                                          </p:val>
                                        </p:tav>
                                        <p:tav tm="100000">
                                          <p:val>
                                            <p:strVal val="#ppt_w"/>
                                          </p:val>
                                        </p:tav>
                                      </p:tavLst>
                                    </p:anim>
                                    <p:anim calcmode="lin" valueType="num">
                                      <p:cBhvr>
                                        <p:cTn id="8" dur="500" fill="hold"/>
                                        <p:tgtEl>
                                          <p:spTgt spid="2355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mph" presetSubtype="0" repeatCount="indefinite" fill="hold" grpId="0" nodeType="afterEffect">
                                  <p:stCondLst>
                                    <p:cond delay="0"/>
                                  </p:stCondLst>
                                  <p:endCondLst>
                                    <p:cond evt="onNext" delay="0">
                                      <p:tgtEl>
                                        <p:sldTgt/>
                                      </p:tgtEl>
                                    </p:cond>
                                  </p:endCondLst>
                                  <p:childTnLst>
                                    <p:anim calcmode="discrete" valueType="str">
                                      <p:cBhvr>
                                        <p:cTn id="11" dur="1000" fill="hold"/>
                                        <p:tgtEl>
                                          <p:spTgt spid="2356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2" name="Picture 28"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6158" name="Picture 14" descr="1X"/>
          <p:cNvPicPr>
            <a:picLocks noChangeAspect="1" noChangeArrowheads="1"/>
          </p:cNvPicPr>
          <p:nvPr/>
        </p:nvPicPr>
        <p:blipFill>
          <a:blip r:embed="rId3" cstate="print"/>
          <a:srcRect/>
          <a:stretch>
            <a:fillRect/>
          </a:stretch>
        </p:blipFill>
        <p:spPr bwMode="auto">
          <a:xfrm>
            <a:off x="3962400" y="914400"/>
            <a:ext cx="4953000" cy="3857625"/>
          </a:xfrm>
          <a:prstGeom prst="rect">
            <a:avLst/>
          </a:prstGeom>
          <a:noFill/>
        </p:spPr>
      </p:pic>
      <p:pic>
        <p:nvPicPr>
          <p:cNvPr id="6156" name="Picture 12" descr="X100"/>
          <p:cNvPicPr>
            <a:picLocks noChangeAspect="1" noChangeArrowheads="1"/>
          </p:cNvPicPr>
          <p:nvPr/>
        </p:nvPicPr>
        <p:blipFill>
          <a:blip r:embed="rId4" cstate="print"/>
          <a:srcRect/>
          <a:stretch>
            <a:fillRect/>
          </a:stretch>
        </p:blipFill>
        <p:spPr bwMode="auto">
          <a:xfrm>
            <a:off x="4038600" y="914400"/>
            <a:ext cx="4924425" cy="3911600"/>
          </a:xfrm>
          <a:prstGeom prst="rect">
            <a:avLst/>
          </a:prstGeom>
          <a:noFill/>
          <a:ln w="38100">
            <a:solidFill>
              <a:schemeClr val="bg1"/>
            </a:solidFill>
            <a:miter lim="800000"/>
            <a:headEnd/>
            <a:tailEnd/>
          </a:ln>
        </p:spPr>
      </p:pic>
      <p:pic>
        <p:nvPicPr>
          <p:cNvPr id="6149" name="Picture 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6151" name="Text Box 7"/>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DERİMİZ</a:t>
            </a:r>
          </a:p>
        </p:txBody>
      </p:sp>
      <p:pic>
        <p:nvPicPr>
          <p:cNvPr id="6153" name="Picture 9" descr="epidermis"/>
          <p:cNvPicPr>
            <a:picLocks noChangeAspect="1" noChangeArrowheads="1"/>
          </p:cNvPicPr>
          <p:nvPr/>
        </p:nvPicPr>
        <p:blipFill>
          <a:blip r:embed="rId6" cstate="print"/>
          <a:srcRect/>
          <a:stretch>
            <a:fillRect/>
          </a:stretch>
        </p:blipFill>
        <p:spPr bwMode="auto">
          <a:xfrm>
            <a:off x="2179638" y="2133600"/>
            <a:ext cx="1630362" cy="1828800"/>
          </a:xfrm>
          <a:prstGeom prst="rect">
            <a:avLst/>
          </a:prstGeom>
          <a:noFill/>
        </p:spPr>
      </p:pic>
      <p:pic>
        <p:nvPicPr>
          <p:cNvPr id="6173" name="Picture 29" descr="ok"/>
          <p:cNvPicPr>
            <a:picLocks noChangeAspect="1" noChangeArrowheads="1"/>
          </p:cNvPicPr>
          <p:nvPr/>
        </p:nvPicPr>
        <p:blipFill>
          <a:blip r:embed="rId7" cstate="print"/>
          <a:srcRect/>
          <a:stretch>
            <a:fillRect/>
          </a:stretch>
        </p:blipFill>
        <p:spPr bwMode="auto">
          <a:xfrm>
            <a:off x="4835525" y="5667375"/>
            <a:ext cx="76200" cy="68263"/>
          </a:xfrm>
          <a:prstGeom prst="rect">
            <a:avLst/>
          </a:prstGeom>
          <a:noFill/>
          <a:ln w="9525">
            <a:noFill/>
            <a:miter lim="800000"/>
            <a:headEnd/>
            <a:tailEnd/>
          </a:ln>
        </p:spPr>
      </p:pic>
      <p:pic>
        <p:nvPicPr>
          <p:cNvPr id="6186" name="Picture 42" descr="home">
            <a:hlinkClick r:id="rId8" action="ppaction://hlinksldjump" tooltip="Ana sayfa"/>
          </p:cNvPr>
          <p:cNvPicPr>
            <a:picLocks noChangeAspect="1" noChangeArrowheads="1"/>
          </p:cNvPicPr>
          <p:nvPr/>
        </p:nvPicPr>
        <p:blipFill>
          <a:blip r:embed="rId9" cstate="print"/>
          <a:srcRect/>
          <a:stretch>
            <a:fillRect/>
          </a:stretch>
        </p:blipFill>
        <p:spPr bwMode="auto">
          <a:xfrm>
            <a:off x="8610600" y="228600"/>
            <a:ext cx="457200" cy="457200"/>
          </a:xfrm>
          <a:prstGeom prst="rect">
            <a:avLst/>
          </a:prstGeom>
          <a:noFill/>
        </p:spPr>
      </p:pic>
      <p:sp>
        <p:nvSpPr>
          <p:cNvPr id="6189" name="Text Box 45"/>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6192" name="Text Box 48"/>
          <p:cNvSpPr txBox="1">
            <a:spLocks noChangeArrowheads="1"/>
          </p:cNvSpPr>
          <p:nvPr/>
        </p:nvSpPr>
        <p:spPr bwMode="auto">
          <a:xfrm>
            <a:off x="288925" y="1447800"/>
            <a:ext cx="3597275" cy="4378325"/>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Yolculuğumuz vücudun en büyük organı deriye  yakından bakmakla devam ediyor. Derinin her santimetrekaresi yaklaşık 5 milyon hücreden oluşur.</a:t>
            </a:r>
          </a:p>
          <a:p>
            <a:pPr>
              <a:spcBef>
                <a:spcPct val="20000"/>
              </a:spcBef>
              <a:spcAft>
                <a:spcPct val="20000"/>
              </a:spcAft>
            </a:pPr>
            <a:r>
              <a:rPr lang="tr-TR" sz="1300">
                <a:solidFill>
                  <a:srgbClr val="DDDDDD"/>
                </a:solidFill>
                <a:latin typeface="Futura Bk BT" pitchFamily="34" charset="0"/>
              </a:rPr>
              <a:t>DNA’yı henüz derinin </a:t>
            </a:r>
          </a:p>
          <a:p>
            <a:pPr>
              <a:spcBef>
                <a:spcPct val="20000"/>
              </a:spcBef>
              <a:spcAft>
                <a:spcPct val="20000"/>
              </a:spcAft>
            </a:pPr>
            <a:r>
              <a:rPr lang="tr-TR" sz="1300">
                <a:solidFill>
                  <a:srgbClr val="DDDDDD"/>
                </a:solidFill>
                <a:latin typeface="Futura Bk BT" pitchFamily="34" charset="0"/>
              </a:rPr>
              <a:t>bu kısmında göremeyiz. </a:t>
            </a:r>
            <a:br>
              <a:rPr lang="tr-TR" sz="1300">
                <a:solidFill>
                  <a:srgbClr val="DDDDDD"/>
                </a:solidFill>
                <a:latin typeface="Futura Bk BT" pitchFamily="34" charset="0"/>
              </a:rPr>
            </a:br>
            <a:r>
              <a:rPr lang="tr-TR" sz="1300">
                <a:solidFill>
                  <a:srgbClr val="DDDDDD"/>
                </a:solidFill>
                <a:latin typeface="Futura Bk BT" pitchFamily="34" charset="0"/>
              </a:rPr>
              <a:t>Kendisini göremesek de </a:t>
            </a:r>
            <a:br>
              <a:rPr lang="tr-TR" sz="1300">
                <a:solidFill>
                  <a:srgbClr val="DDDDDD"/>
                </a:solidFill>
                <a:latin typeface="Futura Bk BT" pitchFamily="34" charset="0"/>
              </a:rPr>
            </a:br>
            <a:r>
              <a:rPr lang="tr-TR" sz="1300">
                <a:solidFill>
                  <a:srgbClr val="DDDDDD"/>
                </a:solidFill>
                <a:latin typeface="Futura Bk BT" pitchFamily="34" charset="0"/>
              </a:rPr>
              <a:t>o, epidermis olarak </a:t>
            </a:r>
            <a:br>
              <a:rPr lang="tr-TR" sz="1300">
                <a:solidFill>
                  <a:srgbClr val="DDDDDD"/>
                </a:solidFill>
                <a:latin typeface="Futura Bk BT" pitchFamily="34" charset="0"/>
              </a:rPr>
            </a:br>
            <a:r>
              <a:rPr lang="tr-TR" sz="1300">
                <a:solidFill>
                  <a:srgbClr val="DDDDDD"/>
                </a:solidFill>
                <a:latin typeface="Futura Bk BT" pitchFamily="34" charset="0"/>
              </a:rPr>
              <a:t>adlandırılan bir doku </a:t>
            </a:r>
            <a:br>
              <a:rPr lang="tr-TR" sz="1300">
                <a:solidFill>
                  <a:srgbClr val="DDDDDD"/>
                </a:solidFill>
                <a:latin typeface="Futura Bk BT" pitchFamily="34" charset="0"/>
              </a:rPr>
            </a:br>
            <a:r>
              <a:rPr lang="tr-TR" sz="1300">
                <a:solidFill>
                  <a:srgbClr val="DDDDDD"/>
                </a:solidFill>
                <a:latin typeface="Futura Bk BT" pitchFamily="34" charset="0"/>
              </a:rPr>
              <a:t>tabakasını geliştirmek </a:t>
            </a:r>
            <a:br>
              <a:rPr lang="tr-TR" sz="1300">
                <a:solidFill>
                  <a:srgbClr val="DDDDDD"/>
                </a:solidFill>
                <a:latin typeface="Futura Bk BT" pitchFamily="34" charset="0"/>
              </a:rPr>
            </a:br>
            <a:r>
              <a:rPr lang="tr-TR" sz="1300">
                <a:solidFill>
                  <a:srgbClr val="DDDDDD"/>
                </a:solidFill>
                <a:latin typeface="Futura Bk BT" pitchFamily="34" charset="0"/>
              </a:rPr>
              <a:t>için, diğer hücrelerle  </a:t>
            </a:r>
            <a:br>
              <a:rPr lang="tr-TR" sz="1300">
                <a:solidFill>
                  <a:srgbClr val="DDDDDD"/>
                </a:solidFill>
                <a:latin typeface="Futura Bk BT" pitchFamily="34" charset="0"/>
              </a:rPr>
            </a:br>
            <a:r>
              <a:rPr lang="tr-TR" sz="1300">
                <a:solidFill>
                  <a:srgbClr val="DDDDDD"/>
                </a:solidFill>
                <a:latin typeface="Futura Bk BT" pitchFamily="34" charset="0"/>
              </a:rPr>
              <a:t>birlikte her deri hücresini tek tek programlamaktadır. </a:t>
            </a:r>
          </a:p>
          <a:p>
            <a:pPr>
              <a:spcBef>
                <a:spcPct val="20000"/>
              </a:spcBef>
              <a:spcAft>
                <a:spcPct val="20000"/>
              </a:spcAft>
            </a:pPr>
            <a:r>
              <a:rPr lang="tr-TR" sz="1300">
                <a:solidFill>
                  <a:srgbClr val="DDDDDD"/>
                </a:solidFill>
                <a:latin typeface="Futura Bk BT" pitchFamily="34" charset="0"/>
              </a:rPr>
              <a:t>Vücudumuzun bu sert tabakası bizi mikroplardan, zehirlerden, aşırı sıcaktan, su kaybından ve ultraviyole ışınlarının sebep olduğu zararlardan korur. Ayrıca vücut sıcaklığımızı da düzenler.</a:t>
            </a:r>
          </a:p>
          <a:p>
            <a:pPr>
              <a:spcBef>
                <a:spcPct val="20000"/>
              </a:spcBef>
              <a:spcAft>
                <a:spcPct val="20000"/>
              </a:spcAft>
            </a:pPr>
            <a:r>
              <a:rPr lang="tr-TR" sz="1300">
                <a:solidFill>
                  <a:srgbClr val="DDDDDD"/>
                </a:solidFill>
                <a:latin typeface="Futura Bk BT" pitchFamily="34" charset="0"/>
              </a:rPr>
              <a:t>İşte DNA haberimiz olmasa da için hayati öneme sahip bir çok işi programlamaktadır.</a:t>
            </a:r>
          </a:p>
        </p:txBody>
      </p:sp>
      <p:sp>
        <p:nvSpPr>
          <p:cNvPr id="6194" name="Text Box 50"/>
          <p:cNvSpPr txBox="1">
            <a:spLocks noChangeArrowheads="1"/>
          </p:cNvSpPr>
          <p:nvPr/>
        </p:nvSpPr>
        <p:spPr bwMode="auto">
          <a:xfrm>
            <a:off x="327025" y="6062663"/>
            <a:ext cx="3254375" cy="260350"/>
          </a:xfrm>
          <a:prstGeom prst="rect">
            <a:avLst/>
          </a:prstGeom>
          <a:noFill/>
          <a:ln w="9525">
            <a:noFill/>
            <a:miter lim="800000"/>
            <a:headEnd/>
            <a:tailEnd/>
          </a:ln>
          <a:effectLst/>
        </p:spPr>
        <p:txBody>
          <a:bodyPr wrap="none">
            <a:spAutoFit/>
          </a:bodyPr>
          <a:lstStyle/>
          <a:p>
            <a:pPr algn="r"/>
            <a:r>
              <a:rPr lang="tr-TR" sz="1100">
                <a:solidFill>
                  <a:srgbClr val="FFCC00"/>
                </a:solidFill>
                <a:latin typeface="Tahoma" pitchFamily="34" charset="0"/>
              </a:rPr>
              <a:t>Daha fazla bilgi almak için yandaki butona tıklayın</a:t>
            </a:r>
          </a:p>
        </p:txBody>
      </p:sp>
      <p:sp>
        <p:nvSpPr>
          <p:cNvPr id="6195" name="Text Box 51"/>
          <p:cNvSpPr txBox="1">
            <a:spLocks noChangeArrowheads="1"/>
          </p:cNvSpPr>
          <p:nvPr/>
        </p:nvSpPr>
        <p:spPr bwMode="auto">
          <a:xfrm>
            <a:off x="4175125" y="6078538"/>
            <a:ext cx="3328988" cy="519112"/>
          </a:xfrm>
          <a:prstGeom prst="rect">
            <a:avLst/>
          </a:prstGeom>
          <a:noFill/>
          <a:ln w="9525">
            <a:noFill/>
            <a:miter lim="800000"/>
            <a:headEnd/>
            <a:tailEnd/>
          </a:ln>
          <a:effectLst/>
        </p:spPr>
        <p:txBody>
          <a:bodyPr wrap="none">
            <a:spAutoFit/>
          </a:bodyPr>
          <a:lstStyle/>
          <a:p>
            <a:r>
              <a:rPr lang="tr-TR" sz="1000">
                <a:solidFill>
                  <a:schemeClr val="bg1"/>
                </a:solidFill>
                <a:latin typeface="Tahoma" pitchFamily="34" charset="0"/>
              </a:rPr>
              <a:t>Derimizde kaç tip algılayıcı vardır?</a:t>
            </a:r>
          </a:p>
          <a:p>
            <a:r>
              <a:rPr lang="tr-TR" sz="1000">
                <a:solidFill>
                  <a:schemeClr val="bg1"/>
                </a:solidFill>
              </a:rPr>
              <a:t>A)  1	B)  3	C)  5 	D)  6</a:t>
            </a:r>
            <a:r>
              <a:rPr lang="tr-TR"/>
              <a:t>  </a:t>
            </a:r>
          </a:p>
        </p:txBody>
      </p:sp>
      <p:pic>
        <p:nvPicPr>
          <p:cNvPr id="6159" name="Picture 15" descr="buton ileri">
            <a:hlinkClick r:id="rId10" action="ppaction://hlinksldjump" tooltip="ileri"/>
          </p:cNvPr>
          <p:cNvPicPr>
            <a:picLocks noChangeAspect="1" noChangeArrowheads="1"/>
          </p:cNvPicPr>
          <p:nvPr/>
        </p:nvPicPr>
        <p:blipFill>
          <a:blip r:embed="rId11" cstate="print"/>
          <a:srcRect/>
          <a:stretch>
            <a:fillRect/>
          </a:stretch>
        </p:blipFill>
        <p:spPr bwMode="auto">
          <a:xfrm>
            <a:off x="8534400" y="6172200"/>
            <a:ext cx="381000" cy="381000"/>
          </a:xfrm>
          <a:prstGeom prst="rect">
            <a:avLst/>
          </a:prstGeom>
          <a:noFill/>
        </p:spPr>
      </p:pic>
      <p:pic>
        <p:nvPicPr>
          <p:cNvPr id="6196" name="Picture 52" descr="buttonD">
            <a:hlinkClick r:id="rId12" action="ppaction://hlinksldjump"/>
          </p:cNvPr>
          <p:cNvPicPr>
            <a:picLocks noChangeAspect="1" noChangeArrowheads="1"/>
          </p:cNvPicPr>
          <p:nvPr/>
        </p:nvPicPr>
        <p:blipFill>
          <a:blip r:embed="rId13" cstate="print"/>
          <a:srcRect/>
          <a:stretch>
            <a:fillRect/>
          </a:stretch>
        </p:blipFill>
        <p:spPr bwMode="auto">
          <a:xfrm>
            <a:off x="6862763" y="6297613"/>
            <a:ext cx="306387" cy="306387"/>
          </a:xfrm>
          <a:prstGeom prst="rect">
            <a:avLst/>
          </a:prstGeom>
          <a:noFill/>
          <a:ln w="9525">
            <a:noFill/>
            <a:miter lim="800000"/>
            <a:headEnd/>
            <a:tailEnd/>
          </a:ln>
        </p:spPr>
      </p:pic>
      <p:pic>
        <p:nvPicPr>
          <p:cNvPr id="6197" name="Picture 53" descr="buttonC">
            <a:hlinkClick r:id="rId14" action="ppaction://hlinksldjump"/>
          </p:cNvPr>
          <p:cNvPicPr>
            <a:picLocks noChangeAspect="1" noChangeArrowheads="1"/>
          </p:cNvPicPr>
          <p:nvPr/>
        </p:nvPicPr>
        <p:blipFill>
          <a:blip r:embed="rId15" cstate="print"/>
          <a:srcRect/>
          <a:stretch>
            <a:fillRect/>
          </a:stretch>
        </p:blipFill>
        <p:spPr bwMode="auto">
          <a:xfrm>
            <a:off x="5943600" y="6297613"/>
            <a:ext cx="306388" cy="306387"/>
          </a:xfrm>
          <a:prstGeom prst="rect">
            <a:avLst/>
          </a:prstGeom>
          <a:noFill/>
        </p:spPr>
      </p:pic>
      <p:pic>
        <p:nvPicPr>
          <p:cNvPr id="6198" name="Picture 54" descr="buttonA">
            <a:hlinkClick r:id="rId12" action="ppaction://hlinksldjump"/>
          </p:cNvPr>
          <p:cNvPicPr>
            <a:picLocks noChangeAspect="1" noChangeArrowheads="1"/>
          </p:cNvPicPr>
          <p:nvPr/>
        </p:nvPicPr>
        <p:blipFill>
          <a:blip r:embed="rId16" cstate="print"/>
          <a:srcRect/>
          <a:stretch>
            <a:fillRect/>
          </a:stretch>
        </p:blipFill>
        <p:spPr bwMode="auto">
          <a:xfrm>
            <a:off x="4130675" y="6297613"/>
            <a:ext cx="304800" cy="304800"/>
          </a:xfrm>
          <a:prstGeom prst="rect">
            <a:avLst/>
          </a:prstGeom>
          <a:noFill/>
          <a:ln w="9525">
            <a:noFill/>
            <a:miter lim="800000"/>
            <a:headEnd/>
            <a:tailEnd/>
          </a:ln>
        </p:spPr>
      </p:pic>
      <p:pic>
        <p:nvPicPr>
          <p:cNvPr id="6199" name="Picture 55" descr="buttonB">
            <a:hlinkClick r:id="rId12" action="ppaction://hlinksldjump"/>
          </p:cNvPr>
          <p:cNvPicPr>
            <a:picLocks noChangeAspect="1" noChangeArrowheads="1"/>
          </p:cNvPicPr>
          <p:nvPr/>
        </p:nvPicPr>
        <p:blipFill>
          <a:blip r:embed="rId17" cstate="print"/>
          <a:srcRect/>
          <a:stretch>
            <a:fillRect/>
          </a:stretch>
        </p:blipFill>
        <p:spPr bwMode="auto">
          <a:xfrm>
            <a:off x="5033963" y="6297613"/>
            <a:ext cx="306387" cy="306387"/>
          </a:xfrm>
          <a:prstGeom prst="rect">
            <a:avLst/>
          </a:prstGeom>
          <a:noFill/>
          <a:ln w="9525">
            <a:noFill/>
            <a:miter lim="800000"/>
            <a:headEnd/>
            <a:tailEnd/>
          </a:ln>
        </p:spPr>
      </p:pic>
      <p:pic>
        <p:nvPicPr>
          <p:cNvPr id="6193" name="Picture 49" descr="daha fazla bilgi">
            <a:hlinkClick r:id="rId18" action="ppaction://hlinksldjump" tooltip="Daha fazla bilgi almak için tıklayınız"/>
          </p:cNvPr>
          <p:cNvPicPr>
            <a:picLocks noChangeAspect="1" noChangeArrowheads="1"/>
          </p:cNvPicPr>
          <p:nvPr/>
        </p:nvPicPr>
        <p:blipFill>
          <a:blip r:embed="rId19" cstate="print"/>
          <a:srcRect/>
          <a:stretch>
            <a:fillRect/>
          </a:stretch>
        </p:blipFill>
        <p:spPr bwMode="auto">
          <a:xfrm>
            <a:off x="3543300" y="6056313"/>
            <a:ext cx="304800" cy="304800"/>
          </a:xfrm>
          <a:prstGeom prst="rect">
            <a:avLst/>
          </a:prstGeom>
          <a:noFill/>
          <a:ln w="9525">
            <a:noFill/>
            <a:miter lim="800000"/>
            <a:headEnd/>
            <a:tailEnd/>
          </a:ln>
        </p:spPr>
      </p:pic>
      <p:sp>
        <p:nvSpPr>
          <p:cNvPr id="6175" name="Rectangle 31">
            <a:hlinkClick r:id="rId10" action="ppaction://hlinksldjump"/>
          </p:cNvPr>
          <p:cNvSpPr>
            <a:spLocks noChangeArrowheads="1"/>
          </p:cNvSpPr>
          <p:nvPr/>
        </p:nvSpPr>
        <p:spPr bwMode="auto">
          <a:xfrm>
            <a:off x="5145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76" name="Rectangle 32">
            <a:hlinkClick r:id="rId20"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77" name="Rectangle 33">
            <a:hlinkClick r:id="rId21"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78" name="Rectangle 34">
            <a:hlinkClick r:id="rId22"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79" name="Rectangle 35">
            <a:hlinkClick r:id="rId23"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80" name="Rectangle 36">
            <a:hlinkClick r:id="rId24"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81" name="Rectangle 37">
            <a:hlinkClick r:id="rId25"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82" name="Rectangle 38">
            <a:hlinkClick r:id="rId26"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6183" name="Rectangle 39">
            <a:hlinkClick r:id="rId27"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6156"/>
                                        </p:tgtEl>
                                        <p:attrNameLst>
                                          <p:attrName>style.visibility</p:attrName>
                                        </p:attrNameLst>
                                      </p:cBhvr>
                                      <p:to>
                                        <p:strVal val="visible"/>
                                      </p:to>
                                    </p:set>
                                    <p:anim calcmode="lin" valueType="num">
                                      <p:cBhvr>
                                        <p:cTn id="7" dur="500" fill="hold"/>
                                        <p:tgtEl>
                                          <p:spTgt spid="6156"/>
                                        </p:tgtEl>
                                        <p:attrNameLst>
                                          <p:attrName>ppt_w</p:attrName>
                                        </p:attrNameLst>
                                      </p:cBhvr>
                                      <p:tavLst>
                                        <p:tav tm="0">
                                          <p:val>
                                            <p:fltVal val="0"/>
                                          </p:val>
                                        </p:tav>
                                        <p:tav tm="100000">
                                          <p:val>
                                            <p:strVal val="#ppt_w"/>
                                          </p:val>
                                        </p:tav>
                                      </p:tavLst>
                                    </p:anim>
                                    <p:anim calcmode="lin" valueType="num">
                                      <p:cBhvr>
                                        <p:cTn id="8" dur="500" fill="hold"/>
                                        <p:tgtEl>
                                          <p:spTgt spid="6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15" name="Text Box 15"/>
          <p:cNvSpPr txBox="1">
            <a:spLocks noChangeArrowheads="1"/>
          </p:cNvSpPr>
          <p:nvPr/>
        </p:nvSpPr>
        <p:spPr bwMode="auto">
          <a:xfrm>
            <a:off x="1770063" y="2682875"/>
            <a:ext cx="5591175" cy="1431925"/>
          </a:xfrm>
          <a:prstGeom prst="rect">
            <a:avLst/>
          </a:prstGeom>
          <a:noFill/>
          <a:ln w="9525">
            <a:noFill/>
            <a:miter lim="800000"/>
            <a:headEnd/>
            <a:tailEnd/>
          </a:ln>
          <a:effectLst/>
        </p:spPr>
        <p:txBody>
          <a:bodyPr wrap="none">
            <a:spAutoFit/>
          </a:bodyPr>
          <a:lstStyle/>
          <a:p>
            <a:pPr algn="ctr"/>
            <a:r>
              <a:rPr lang="tr-TR" sz="4400" b="1">
                <a:solidFill>
                  <a:srgbClr val="FFCC00"/>
                </a:solidFill>
                <a:latin typeface="Futura Bk BT" pitchFamily="34" charset="0"/>
              </a:rPr>
              <a:t>Üzgünüz!</a:t>
            </a:r>
          </a:p>
          <a:p>
            <a:pPr algn="ctr"/>
            <a:r>
              <a:rPr lang="tr-TR" sz="4400">
                <a:solidFill>
                  <a:srgbClr val="FFCC00"/>
                </a:solidFill>
                <a:latin typeface="Futura Bk BT" pitchFamily="34" charset="0"/>
              </a:rPr>
              <a:t> yanlış cevap verdiniz.</a:t>
            </a:r>
          </a:p>
        </p:txBody>
      </p:sp>
      <p:sp>
        <p:nvSpPr>
          <p:cNvPr id="25616" name="Text Box 16"/>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pic>
        <p:nvPicPr>
          <p:cNvPr id="25614" name="Picture 14"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15"/>
                                        </p:tgtEl>
                                        <p:attrNameLst>
                                          <p:attrName>style.visibility</p:attrName>
                                        </p:attrNameLst>
                                      </p:cBhvr>
                                      <p:to>
                                        <p:strVal val="visible"/>
                                      </p:to>
                                    </p:set>
                                    <p:anim calcmode="lin" valueType="num">
                                      <p:cBhvr>
                                        <p:cTn id="7" dur="500" fill="hold"/>
                                        <p:tgtEl>
                                          <p:spTgt spid="25615"/>
                                        </p:tgtEl>
                                        <p:attrNameLst>
                                          <p:attrName>ppt_w</p:attrName>
                                        </p:attrNameLst>
                                      </p:cBhvr>
                                      <p:tavLst>
                                        <p:tav tm="0">
                                          <p:val>
                                            <p:fltVal val="0"/>
                                          </p:val>
                                        </p:tav>
                                        <p:tav tm="100000">
                                          <p:val>
                                            <p:strVal val="#ppt_w"/>
                                          </p:val>
                                        </p:tav>
                                      </p:tavLst>
                                    </p:anim>
                                    <p:anim calcmode="lin" valueType="num">
                                      <p:cBhvr>
                                        <p:cTn id="8" dur="500" fill="hold"/>
                                        <p:tgtEl>
                                          <p:spTgt spid="25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8" name="Text Box 4"/>
          <p:cNvSpPr txBox="1">
            <a:spLocks noChangeArrowheads="1"/>
          </p:cNvSpPr>
          <p:nvPr/>
        </p:nvSpPr>
        <p:spPr bwMode="auto">
          <a:xfrm>
            <a:off x="381000" y="1447800"/>
            <a:ext cx="8458200" cy="1560513"/>
          </a:xfrm>
          <a:prstGeom prst="rect">
            <a:avLst/>
          </a:prstGeom>
          <a:noFill/>
          <a:ln w="9525">
            <a:noFill/>
            <a:miter lim="800000"/>
            <a:headEnd/>
            <a:tailEnd/>
          </a:ln>
          <a:effectLst/>
        </p:spPr>
        <p:txBody>
          <a:bodyPr>
            <a:spAutoFit/>
          </a:bodyPr>
          <a:lstStyle/>
          <a:p>
            <a:pPr>
              <a:spcBef>
                <a:spcPct val="20000"/>
              </a:spcBef>
              <a:spcAft>
                <a:spcPct val="20000"/>
              </a:spcAft>
            </a:pPr>
            <a:r>
              <a:rPr lang="tr-TR" sz="1300" b="1">
                <a:solidFill>
                  <a:srgbClr val="DDDDDD"/>
                </a:solidFill>
                <a:latin typeface="Futura Bk BT" pitchFamily="34" charset="0"/>
              </a:rPr>
              <a:t>Doğru cevap C seçeneği: </a:t>
            </a:r>
          </a:p>
          <a:p>
            <a:pPr>
              <a:spcBef>
                <a:spcPct val="20000"/>
              </a:spcBef>
              <a:spcAft>
                <a:spcPct val="20000"/>
              </a:spcAft>
            </a:pPr>
            <a:r>
              <a:rPr lang="tr-TR" sz="1300">
                <a:solidFill>
                  <a:srgbClr val="DDDDDD"/>
                </a:solidFill>
                <a:latin typeface="Futura Bk BT" pitchFamily="34" charset="0"/>
              </a:rPr>
              <a:t>Derimizin dokunma duyusundan sorumlu olduğunu hepimiz biliriz. Ancak derimizde farklı tipte uyaranlara karşı hassas algılayıcı vardır. Parmağımız kesildiğinde, bir kumaşa dokunduğumuzda ya da kolumuza sinek konduğunda hepsini derimiz ile hissederiz, ancak bunlar olurken farklı farklı algılayıcılar hemen devreye girerek durumdan beynimizi haberdar eder. Biz de ya acı kaynağından kaçar, dokunduğumuz şeyden hoşlanır ya da dokunan şeye özel bir tepki geliştiririz. Tabi bunlar algılayıcıların ve sinir sisteminin  oldukça hızlı işlemesi sayesinde gerçekleşir.</a:t>
            </a:r>
          </a:p>
        </p:txBody>
      </p:sp>
      <p:pic>
        <p:nvPicPr>
          <p:cNvPr id="26629" name="Picture 5" descr="receptor"/>
          <p:cNvPicPr>
            <a:picLocks noChangeAspect="1" noChangeArrowheads="1"/>
          </p:cNvPicPr>
          <p:nvPr/>
        </p:nvPicPr>
        <p:blipFill>
          <a:blip r:embed="rId3" cstate="print"/>
          <a:srcRect/>
          <a:stretch>
            <a:fillRect/>
          </a:stretch>
        </p:blipFill>
        <p:spPr bwMode="auto">
          <a:xfrm rot="-10800000" flipH="1" flipV="1">
            <a:off x="457200" y="3200400"/>
            <a:ext cx="3810000" cy="2425700"/>
          </a:xfrm>
          <a:prstGeom prst="rect">
            <a:avLst/>
          </a:prstGeom>
          <a:noFill/>
          <a:ln w="38100" cmpd="dbl">
            <a:solidFill>
              <a:schemeClr val="bg1"/>
            </a:solidFill>
            <a:miter lim="800000"/>
            <a:headEnd/>
            <a:tailEnd/>
          </a:ln>
        </p:spPr>
      </p:pic>
      <p:sp>
        <p:nvSpPr>
          <p:cNvPr id="26630" name="Text Box 6"/>
          <p:cNvSpPr txBox="1">
            <a:spLocks noChangeArrowheads="1"/>
          </p:cNvSpPr>
          <p:nvPr/>
        </p:nvSpPr>
        <p:spPr bwMode="auto">
          <a:xfrm>
            <a:off x="365125" y="4098925"/>
            <a:ext cx="777875" cy="244475"/>
          </a:xfrm>
          <a:prstGeom prst="rect">
            <a:avLst/>
          </a:prstGeom>
          <a:noFill/>
          <a:ln w="9525">
            <a:noFill/>
            <a:miter lim="800000"/>
            <a:headEnd/>
            <a:tailEnd/>
          </a:ln>
          <a:effectLst/>
        </p:spPr>
        <p:txBody>
          <a:bodyPr lIns="0" tIns="0" rIns="0" bIns="0">
            <a:spAutoFit/>
          </a:bodyPr>
          <a:lstStyle/>
          <a:p>
            <a:pPr algn="r"/>
            <a:r>
              <a:rPr lang="tr-TR" sz="800"/>
              <a:t>Serbest sinir uçları</a:t>
            </a:r>
          </a:p>
        </p:txBody>
      </p:sp>
      <p:sp>
        <p:nvSpPr>
          <p:cNvPr id="26631" name="Text Box 7"/>
          <p:cNvSpPr txBox="1">
            <a:spLocks noChangeArrowheads="1"/>
          </p:cNvSpPr>
          <p:nvPr/>
        </p:nvSpPr>
        <p:spPr bwMode="auto">
          <a:xfrm>
            <a:off x="517525" y="3962400"/>
            <a:ext cx="777875" cy="122238"/>
          </a:xfrm>
          <a:prstGeom prst="rect">
            <a:avLst/>
          </a:prstGeom>
          <a:noFill/>
          <a:ln w="9525">
            <a:noFill/>
            <a:miter lim="800000"/>
            <a:headEnd/>
            <a:tailEnd/>
          </a:ln>
          <a:effectLst/>
        </p:spPr>
        <p:txBody>
          <a:bodyPr lIns="0" tIns="0" rIns="0" bIns="0">
            <a:spAutoFit/>
          </a:bodyPr>
          <a:lstStyle/>
          <a:p>
            <a:pPr algn="r"/>
            <a:r>
              <a:rPr lang="tr-TR" sz="800"/>
              <a:t>Epidermis sınırı</a:t>
            </a:r>
          </a:p>
        </p:txBody>
      </p:sp>
      <p:sp>
        <p:nvSpPr>
          <p:cNvPr id="26632" name="Text Box 8"/>
          <p:cNvSpPr txBox="1">
            <a:spLocks noChangeArrowheads="1"/>
          </p:cNvSpPr>
          <p:nvPr/>
        </p:nvSpPr>
        <p:spPr bwMode="auto">
          <a:xfrm>
            <a:off x="609600" y="3565525"/>
            <a:ext cx="457200" cy="244475"/>
          </a:xfrm>
          <a:prstGeom prst="rect">
            <a:avLst/>
          </a:prstGeom>
          <a:noFill/>
          <a:ln w="9525">
            <a:noFill/>
            <a:miter lim="800000"/>
            <a:headEnd/>
            <a:tailEnd/>
          </a:ln>
          <a:effectLst/>
        </p:spPr>
        <p:txBody>
          <a:bodyPr lIns="0" tIns="0" rIns="0" bIns="0">
            <a:spAutoFit/>
          </a:bodyPr>
          <a:lstStyle/>
          <a:p>
            <a:pPr algn="r"/>
            <a:r>
              <a:rPr lang="tr-TR" sz="800"/>
              <a:t>Dokunma hücreleri</a:t>
            </a:r>
          </a:p>
        </p:txBody>
      </p:sp>
      <p:sp>
        <p:nvSpPr>
          <p:cNvPr id="26633" name="Text Box 9"/>
          <p:cNvSpPr txBox="1">
            <a:spLocks noChangeArrowheads="1"/>
          </p:cNvSpPr>
          <p:nvPr/>
        </p:nvSpPr>
        <p:spPr bwMode="auto">
          <a:xfrm>
            <a:off x="457200" y="4403725"/>
            <a:ext cx="685800" cy="244475"/>
          </a:xfrm>
          <a:prstGeom prst="rect">
            <a:avLst/>
          </a:prstGeom>
          <a:solidFill>
            <a:schemeClr val="bg1"/>
          </a:solidFill>
          <a:ln w="9525">
            <a:noFill/>
            <a:miter lim="800000"/>
            <a:headEnd/>
            <a:tailEnd/>
          </a:ln>
          <a:effectLst/>
        </p:spPr>
        <p:txBody>
          <a:bodyPr lIns="0" tIns="0" rIns="0" bIns="0">
            <a:spAutoFit/>
          </a:bodyPr>
          <a:lstStyle/>
          <a:p>
            <a:pPr algn="r"/>
            <a:r>
              <a:rPr lang="tr-TR" sz="800"/>
              <a:t>Meissner cisimcikleri</a:t>
            </a:r>
          </a:p>
        </p:txBody>
      </p:sp>
      <p:sp>
        <p:nvSpPr>
          <p:cNvPr id="26635" name="Text Box 11"/>
          <p:cNvSpPr txBox="1">
            <a:spLocks noChangeArrowheads="1"/>
          </p:cNvSpPr>
          <p:nvPr/>
        </p:nvSpPr>
        <p:spPr bwMode="auto">
          <a:xfrm>
            <a:off x="381000" y="4708525"/>
            <a:ext cx="762000" cy="244475"/>
          </a:xfrm>
          <a:prstGeom prst="rect">
            <a:avLst/>
          </a:prstGeom>
          <a:noFill/>
          <a:ln w="9525">
            <a:noFill/>
            <a:miter lim="800000"/>
            <a:headEnd/>
            <a:tailEnd/>
          </a:ln>
          <a:effectLst/>
        </p:spPr>
        <p:txBody>
          <a:bodyPr lIns="0" tIns="0" rIns="0" bIns="0">
            <a:spAutoFit/>
          </a:bodyPr>
          <a:lstStyle/>
          <a:p>
            <a:pPr algn="r"/>
            <a:r>
              <a:rPr lang="tr-TR" sz="800"/>
              <a:t>Kıl kesesi reseptörü</a:t>
            </a:r>
          </a:p>
        </p:txBody>
      </p:sp>
      <p:sp>
        <p:nvSpPr>
          <p:cNvPr id="26636" name="Text Box 12"/>
          <p:cNvSpPr txBox="1">
            <a:spLocks noChangeArrowheads="1"/>
          </p:cNvSpPr>
          <p:nvPr/>
        </p:nvSpPr>
        <p:spPr bwMode="auto">
          <a:xfrm>
            <a:off x="533400" y="5013325"/>
            <a:ext cx="609600" cy="244475"/>
          </a:xfrm>
          <a:prstGeom prst="rect">
            <a:avLst/>
          </a:prstGeom>
          <a:solidFill>
            <a:schemeClr val="bg1"/>
          </a:solidFill>
          <a:ln w="9525">
            <a:noFill/>
            <a:miter lim="800000"/>
            <a:headEnd/>
            <a:tailEnd/>
          </a:ln>
          <a:effectLst/>
        </p:spPr>
        <p:txBody>
          <a:bodyPr lIns="0" tIns="0" rIns="0" bIns="0">
            <a:spAutoFit/>
          </a:bodyPr>
          <a:lstStyle/>
          <a:p>
            <a:pPr algn="r"/>
            <a:r>
              <a:rPr lang="tr-TR" sz="800"/>
              <a:t>Paccini cisimcikleri</a:t>
            </a:r>
          </a:p>
        </p:txBody>
      </p:sp>
      <p:sp>
        <p:nvSpPr>
          <p:cNvPr id="26637" name="Text Box 13"/>
          <p:cNvSpPr txBox="1">
            <a:spLocks noChangeArrowheads="1"/>
          </p:cNvSpPr>
          <p:nvPr/>
        </p:nvSpPr>
        <p:spPr bwMode="auto">
          <a:xfrm>
            <a:off x="533400" y="5318125"/>
            <a:ext cx="609600" cy="244475"/>
          </a:xfrm>
          <a:prstGeom prst="rect">
            <a:avLst/>
          </a:prstGeom>
          <a:noFill/>
          <a:ln w="9525">
            <a:noFill/>
            <a:miter lim="800000"/>
            <a:headEnd/>
            <a:tailEnd/>
          </a:ln>
          <a:effectLst/>
        </p:spPr>
        <p:txBody>
          <a:bodyPr lIns="0" tIns="0" rIns="0" bIns="0">
            <a:spAutoFit/>
          </a:bodyPr>
          <a:lstStyle/>
          <a:p>
            <a:pPr algn="r"/>
            <a:r>
              <a:rPr lang="tr-TR" sz="800"/>
              <a:t>Ruffini cisimcikleri</a:t>
            </a:r>
          </a:p>
        </p:txBody>
      </p:sp>
      <p:sp>
        <p:nvSpPr>
          <p:cNvPr id="26639" name="Text Box 15"/>
          <p:cNvSpPr txBox="1">
            <a:spLocks noChangeArrowheads="1"/>
          </p:cNvSpPr>
          <p:nvPr/>
        </p:nvSpPr>
        <p:spPr bwMode="auto">
          <a:xfrm>
            <a:off x="457200" y="5715000"/>
            <a:ext cx="3886200" cy="568325"/>
          </a:xfrm>
          <a:prstGeom prst="rect">
            <a:avLst/>
          </a:prstGeom>
          <a:solidFill>
            <a:srgbClr val="C0C0C0"/>
          </a:solidFill>
          <a:ln w="19050">
            <a:solidFill>
              <a:schemeClr val="bg1"/>
            </a:solidFill>
            <a:miter lim="800000"/>
            <a:headEnd/>
            <a:tailEnd/>
          </a:ln>
          <a:effectLst/>
        </p:spPr>
        <p:txBody>
          <a:bodyPr>
            <a:spAutoFit/>
          </a:bodyPr>
          <a:lstStyle/>
          <a:p>
            <a:pPr algn="ctr"/>
            <a:r>
              <a:rPr lang="tr-TR" sz="1000">
                <a:solidFill>
                  <a:srgbClr val="4D4D4D"/>
                </a:solidFill>
                <a:latin typeface="Futura Bk BT" pitchFamily="34" charset="0"/>
              </a:rPr>
              <a:t>Ağrı duyusu yandaki 5 algıdan farklı olmasına karşın dokunma hissini veren  serbest sinir  uçlarınca hissedildiği için farklı bir reseptör olarak değerlendirilmemektedir.</a:t>
            </a:r>
          </a:p>
        </p:txBody>
      </p:sp>
      <p:sp>
        <p:nvSpPr>
          <p:cNvPr id="26640" name="Text Box 16"/>
          <p:cNvSpPr txBox="1">
            <a:spLocks noChangeArrowheads="1"/>
          </p:cNvSpPr>
          <p:nvPr/>
        </p:nvSpPr>
        <p:spPr bwMode="auto">
          <a:xfrm>
            <a:off x="4343400" y="2881313"/>
            <a:ext cx="4572000" cy="3492500"/>
          </a:xfrm>
          <a:prstGeom prst="rect">
            <a:avLst/>
          </a:prstGeom>
          <a:noFill/>
          <a:ln w="9525">
            <a:noFill/>
            <a:miter lim="800000"/>
            <a:headEnd/>
            <a:tailEnd/>
          </a:ln>
          <a:effectLst/>
        </p:spPr>
        <p:txBody>
          <a:bodyPr>
            <a:spAutoFit/>
          </a:bodyPr>
          <a:lstStyle/>
          <a:p>
            <a:pPr>
              <a:spcBef>
                <a:spcPct val="10000"/>
              </a:spcBef>
              <a:spcAft>
                <a:spcPct val="10000"/>
              </a:spcAft>
            </a:pPr>
            <a:r>
              <a:rPr lang="tr-TR" sz="1300" b="1">
                <a:solidFill>
                  <a:srgbClr val="DDDDDD"/>
                </a:solidFill>
                <a:latin typeface="Futura Bk BT" pitchFamily="34" charset="0"/>
              </a:rPr>
              <a:t>1) Dokunma Hücreleri: </a:t>
            </a:r>
            <a:r>
              <a:rPr lang="tr-TR" sz="1300">
                <a:solidFill>
                  <a:srgbClr val="DDDDDD"/>
                </a:solidFill>
                <a:latin typeface="Futura Bk BT" pitchFamily="34" charset="0"/>
              </a:rPr>
              <a:t>Santimetreye 100 adet düşecek kadar yoğun bu hücreler dokunma sırasında etkinleşen serbest sinir uçlarındaki algılayıcılardır.</a:t>
            </a:r>
          </a:p>
          <a:p>
            <a:pPr>
              <a:spcBef>
                <a:spcPct val="10000"/>
              </a:spcBef>
              <a:spcAft>
                <a:spcPct val="10000"/>
              </a:spcAft>
            </a:pPr>
            <a:r>
              <a:rPr lang="tr-TR" sz="1300" b="1">
                <a:solidFill>
                  <a:srgbClr val="DDDDDD"/>
                </a:solidFill>
                <a:latin typeface="Futura Bk BT" pitchFamily="34" charset="0"/>
              </a:rPr>
              <a:t>2) Meissner cisimcikleri:</a:t>
            </a:r>
            <a:r>
              <a:rPr lang="tr-TR" sz="1300">
                <a:solidFill>
                  <a:srgbClr val="DDDDDD"/>
                </a:solidFill>
                <a:latin typeface="Futura Bk BT" pitchFamily="34" charset="0"/>
              </a:rPr>
              <a:t> Hızlı adapte olan dokunma algılayıcılarıdır. Asıl fonksiyonları nesnelerin deri ile bağıntılı hareketlerini göstermektir, örneğin tuttuğumuz çekicin elimizden kayma hissi bu algılayıcı tarafından bildirilir.</a:t>
            </a:r>
          </a:p>
          <a:p>
            <a:pPr>
              <a:spcBef>
                <a:spcPct val="10000"/>
              </a:spcBef>
              <a:spcAft>
                <a:spcPct val="10000"/>
              </a:spcAft>
            </a:pPr>
            <a:r>
              <a:rPr lang="tr-TR" sz="1300" b="1">
                <a:solidFill>
                  <a:srgbClr val="DDDDDD"/>
                </a:solidFill>
                <a:latin typeface="Futura Bk BT" pitchFamily="34" charset="0"/>
              </a:rPr>
              <a:t>3) Kıl Kesesi Reseptörü:</a:t>
            </a:r>
            <a:r>
              <a:rPr lang="tr-TR" sz="1300">
                <a:solidFill>
                  <a:srgbClr val="DDDDDD"/>
                </a:solidFill>
                <a:latin typeface="Futura Bk BT" pitchFamily="34" charset="0"/>
              </a:rPr>
              <a:t> Kıllar hareket ettiklerinde etkinleşirler. Örneğin başımızda bir böcek yürüdüğünde bu algılayıcılar devreye girer.</a:t>
            </a:r>
          </a:p>
          <a:p>
            <a:pPr>
              <a:spcBef>
                <a:spcPct val="10000"/>
              </a:spcBef>
              <a:spcAft>
                <a:spcPct val="10000"/>
              </a:spcAft>
            </a:pPr>
            <a:r>
              <a:rPr lang="tr-TR" sz="1300" b="1">
                <a:solidFill>
                  <a:srgbClr val="DDDDDD"/>
                </a:solidFill>
                <a:latin typeface="Futura Bk BT" pitchFamily="34" charset="0"/>
              </a:rPr>
              <a:t>4) Ruffini cisimcikleri:</a:t>
            </a:r>
            <a:r>
              <a:rPr lang="tr-TR" sz="1300">
                <a:solidFill>
                  <a:srgbClr val="DDDDDD"/>
                </a:solidFill>
                <a:latin typeface="Futura Bk BT" pitchFamily="34" charset="0"/>
              </a:rPr>
              <a:t> 70 kadar katmanı olan bir kılıf tarafından korunan aşırı hassas algılayıcılardır. Düz bir zemindeki en ufak bir pürüzü bile algılamamızı sağlarlar.</a:t>
            </a:r>
          </a:p>
          <a:p>
            <a:pPr>
              <a:spcBef>
                <a:spcPct val="10000"/>
              </a:spcBef>
              <a:spcAft>
                <a:spcPct val="10000"/>
              </a:spcAft>
            </a:pPr>
            <a:r>
              <a:rPr lang="tr-TR" sz="1300" b="1">
                <a:solidFill>
                  <a:srgbClr val="DDDDDD"/>
                </a:solidFill>
                <a:latin typeface="Futura Bk BT" pitchFamily="34" charset="0"/>
              </a:rPr>
              <a:t>5) Isı algılayıcılar:</a:t>
            </a:r>
            <a:r>
              <a:rPr lang="tr-TR" sz="1300">
                <a:solidFill>
                  <a:srgbClr val="DDDDDD"/>
                </a:solidFill>
                <a:latin typeface="Futura Bk BT" pitchFamily="34" charset="0"/>
              </a:rPr>
              <a:t> Çevredeki ısı değişimlerini algılar, buna göre üşüme veya terleme tepkilerine yol açarlar.</a:t>
            </a:r>
          </a:p>
          <a:p>
            <a:pPr>
              <a:spcBef>
                <a:spcPct val="20000"/>
              </a:spcBef>
              <a:spcAft>
                <a:spcPct val="20000"/>
              </a:spcAft>
            </a:pPr>
            <a:endParaRPr lang="tr-TR" sz="1300">
              <a:solidFill>
                <a:srgbClr val="DDDDDD"/>
              </a:solidFill>
              <a:latin typeface="Futura Bk BT" pitchFamily="34" charset="0"/>
            </a:endParaRPr>
          </a:p>
        </p:txBody>
      </p:sp>
      <p:pic>
        <p:nvPicPr>
          <p:cNvPr id="26627" name="Picture 3" descr="buton geri">
            <a:hlinkClick r:id="rId4" action="ppaction://hlinksldjump" tooltip="Geri"/>
          </p:cNvPr>
          <p:cNvPicPr>
            <a:picLocks noChangeAspect="1" noChangeArrowheads="1"/>
          </p:cNvPicPr>
          <p:nvPr/>
        </p:nvPicPr>
        <p:blipFill>
          <a:blip r:embed="rId5" cstate="print"/>
          <a:srcRect/>
          <a:stretch>
            <a:fillRect/>
          </a:stretch>
        </p:blipFill>
        <p:spPr bwMode="auto">
          <a:xfrm>
            <a:off x="8458200" y="5943600"/>
            <a:ext cx="406400" cy="406400"/>
          </a:xfrm>
          <a:prstGeom prst="rect">
            <a:avLst/>
          </a:prstGeom>
          <a:noFill/>
        </p:spPr>
      </p:pic>
      <p:sp>
        <p:nvSpPr>
          <p:cNvPr id="26641" name="Rectangle 17"/>
          <p:cNvSpPr>
            <a:spLocks noChangeArrowheads="1"/>
          </p:cNvSpPr>
          <p:nvPr/>
        </p:nvSpPr>
        <p:spPr bwMode="auto">
          <a:xfrm>
            <a:off x="228600" y="866775"/>
            <a:ext cx="8610600" cy="304800"/>
          </a:xfrm>
          <a:prstGeom prst="rect">
            <a:avLst/>
          </a:prstGeom>
          <a:noFill/>
          <a:ln w="9525">
            <a:noFill/>
            <a:miter lim="800000"/>
            <a:headEnd/>
            <a:tailEnd/>
          </a:ln>
          <a:effectLst/>
        </p:spPr>
        <p:txBody>
          <a:bodyPr>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DERİMİZDEKİ ALGILAYICILAR BİR TEK TÜYÜMÜZÜN HAREKETİNE BİLE DUYARLI</a:t>
            </a: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6" name="Text Box 4"/>
          <p:cNvSpPr txBox="1">
            <a:spLocks noChangeArrowheads="1"/>
          </p:cNvSpPr>
          <p:nvPr/>
        </p:nvSpPr>
        <p:spPr bwMode="auto">
          <a:xfrm>
            <a:off x="365125" y="1447800"/>
            <a:ext cx="8550275" cy="5092700"/>
          </a:xfrm>
          <a:prstGeom prst="rect">
            <a:avLst/>
          </a:prstGeom>
          <a:noFill/>
          <a:ln w="9525">
            <a:noFill/>
            <a:miter lim="800000"/>
            <a:headEnd/>
            <a:tailEnd/>
          </a:ln>
          <a:effectLst/>
        </p:spPr>
        <p:txBody>
          <a:bodyPr>
            <a:spAutoFit/>
          </a:bodyPr>
          <a:lstStyle/>
          <a:p>
            <a:pPr>
              <a:spcBef>
                <a:spcPct val="20000"/>
              </a:spcBef>
              <a:spcAft>
                <a:spcPct val="20000"/>
              </a:spcAft>
            </a:pPr>
            <a:r>
              <a:rPr lang="tr-TR" sz="1300">
                <a:solidFill>
                  <a:srgbClr val="DDDDDD"/>
                </a:solidFill>
                <a:latin typeface="Futura Bk BT" pitchFamily="34" charset="0"/>
              </a:rPr>
              <a:t>Epidermisin kalınlığı bir milimetrenin onda biri kadardır. </a:t>
            </a:r>
          </a:p>
          <a:p>
            <a:pPr>
              <a:spcBef>
                <a:spcPct val="20000"/>
              </a:spcBef>
              <a:spcAft>
                <a:spcPct val="20000"/>
              </a:spcAft>
            </a:pPr>
            <a:r>
              <a:rPr lang="tr-TR" sz="1300">
                <a:solidFill>
                  <a:srgbClr val="DDDDDD"/>
                </a:solidFill>
                <a:latin typeface="Futura Bk BT" pitchFamily="34" charset="0"/>
              </a:rPr>
              <a:t>Deri birçok tabakadan oluşan, içinde algılayıcı sinirler, dolaşım kanalları, havalandırma sistemleri, ısı ve nem ayarlayıcılar, bulunan, oldukça karmaşık bir organdır. İnsan derisinin kapladığı alan sadece 2 metre karedir. Deri, eksikliği durumunda insanın yaşamını tehlikeye atacak kadar önemli bir organdır. Derinin sadece bir bölümünün bile tahrip olması vücutta önemli bir su kaybına sebep olacağı için ölüme yol açabilir. Derisi olmadan bir canlının hayatta kalabilmesi mümkün değildir. </a:t>
            </a:r>
          </a:p>
          <a:p>
            <a:r>
              <a:rPr lang="tr-TR" sz="1300">
                <a:solidFill>
                  <a:srgbClr val="DDDDDD"/>
                </a:solidFill>
                <a:latin typeface="Futura Bk BT" pitchFamily="34" charset="0"/>
              </a:rPr>
              <a:t>İnsan derisinin altında yer alan dokunmaya hassas sinirler, olabilecek en iyi biçimde duyarlılaştırılmış ve vücuda dağıtılmışlardır. En çok sinir ucu, parmak uçlarında, dudaklarda ve cinsel organda yer alır. Buna karşın daha "önemsiz" bölgelerde, örneğin sırt bölgesinde oldukça az sayıda sinir ucu vardır. Bu insana büyük avantajlar sağlar. Bunun aksinin olduğunu düşünelim: Parmak uçlarının son derece duyarsız olduğunu, tüm sinir uçlarının sırtta toplandığını varsayalım. Bu kuşkusuz oldukça zorluk verici olurdu; elimizi doğru düzgün kullanamazken, sırtımıza temas eden en ufak maddeyi bile -mesela elbisemizin kıvrımlarını- hissederdik.</a:t>
            </a:r>
          </a:p>
          <a:p>
            <a:pPr>
              <a:spcBef>
                <a:spcPct val="20000"/>
              </a:spcBef>
              <a:spcAft>
                <a:spcPct val="20000"/>
              </a:spcAft>
              <a:buFontTx/>
              <a:buChar char="•"/>
            </a:pPr>
            <a:r>
              <a:rPr lang="tr-TR" sz="1300">
                <a:solidFill>
                  <a:srgbClr val="DDDDDD"/>
                </a:solidFill>
                <a:latin typeface="Futura Bk BT" pitchFamily="34" charset="0"/>
              </a:rPr>
              <a:t> Deri, organları ve kanlı katmanları örterek vücudumuza çok önemli bir estetik katkıda bulunur.</a:t>
            </a:r>
          </a:p>
          <a:p>
            <a:pPr>
              <a:spcBef>
                <a:spcPct val="20000"/>
              </a:spcBef>
              <a:spcAft>
                <a:spcPct val="20000"/>
              </a:spcAft>
              <a:buFontTx/>
              <a:buChar char="•"/>
            </a:pPr>
            <a:r>
              <a:rPr lang="tr-TR" sz="1300">
                <a:solidFill>
                  <a:srgbClr val="DDDDDD"/>
                </a:solidFill>
                <a:latin typeface="Futura Bk BT" pitchFamily="34" charset="0"/>
              </a:rPr>
              <a:t> Geniş yüzeyi ve büyük duyarlığıyla vücudumuzu dış etkilerden ve mikroplardan korur. </a:t>
            </a:r>
          </a:p>
          <a:p>
            <a:pPr>
              <a:spcBef>
                <a:spcPct val="20000"/>
              </a:spcBef>
              <a:spcAft>
                <a:spcPct val="20000"/>
              </a:spcAft>
              <a:buFontTx/>
              <a:buChar char="•"/>
            </a:pPr>
            <a:r>
              <a:rPr lang="tr-TR" sz="1300">
                <a:solidFill>
                  <a:srgbClr val="DDDDDD"/>
                </a:solidFill>
                <a:latin typeface="Futura Bk BT" pitchFamily="34" charset="0"/>
              </a:rPr>
              <a:t> Deri gerektiğinde Güneş'e karşı koruyucu bir kalkan üretir: Güneşe maruz kaldığımızda deri kendini korumak için melenositlerini ve melanosit içindeki pigment hücrelerini büyüterek kendini korumaya çalışır. </a:t>
            </a:r>
          </a:p>
          <a:p>
            <a:pPr>
              <a:spcBef>
                <a:spcPct val="20000"/>
              </a:spcBef>
              <a:spcAft>
                <a:spcPct val="20000"/>
              </a:spcAft>
              <a:buFontTx/>
              <a:buChar char="•"/>
            </a:pPr>
            <a:r>
              <a:rPr lang="tr-TR" sz="1300">
                <a:solidFill>
                  <a:srgbClr val="DDDDDD"/>
                </a:solidFill>
                <a:latin typeface="Futura Bk BT" pitchFamily="34" charset="0"/>
              </a:rPr>
              <a:t> Derinin avuç içi, ayak tabanı gibi belli bölgeleri sertleşmesine rağmen esneklik özelliğini kaybetmeyerek yürümemize ve el becerilerimizi kullanmamıza imkan tanır.</a:t>
            </a:r>
          </a:p>
          <a:p>
            <a:pPr>
              <a:spcBef>
                <a:spcPct val="20000"/>
              </a:spcBef>
              <a:spcAft>
                <a:spcPct val="20000"/>
              </a:spcAft>
              <a:buFontTx/>
              <a:buChar char="•"/>
            </a:pPr>
            <a:r>
              <a:rPr lang="tr-TR" sz="1300">
                <a:solidFill>
                  <a:srgbClr val="DDDDDD"/>
                </a:solidFill>
                <a:latin typeface="Futura Bk BT" pitchFamily="34" charset="0"/>
              </a:rPr>
              <a:t> </a:t>
            </a:r>
            <a:r>
              <a:rPr lang="de-DE" sz="1300">
                <a:solidFill>
                  <a:srgbClr val="DDDDDD"/>
                </a:solidFill>
                <a:latin typeface="Futura Bk BT" pitchFamily="34" charset="0"/>
              </a:rPr>
              <a:t>Vücudun su dengesinin bozulmasını engeller: Derinin bu özelliği sayesinde vücuttaki su miktarının kontrolü sağlanır. </a:t>
            </a:r>
            <a:endParaRPr lang="tr-TR" sz="1300">
              <a:solidFill>
                <a:srgbClr val="DDDDDD"/>
              </a:solidFill>
              <a:latin typeface="Futura Bk BT" pitchFamily="34" charset="0"/>
            </a:endParaRPr>
          </a:p>
          <a:p>
            <a:pPr>
              <a:spcBef>
                <a:spcPct val="20000"/>
              </a:spcBef>
              <a:spcAft>
                <a:spcPct val="20000"/>
              </a:spcAft>
              <a:buFontTx/>
              <a:buChar char="•"/>
            </a:pPr>
            <a:r>
              <a:rPr lang="tr-TR" sz="1300">
                <a:solidFill>
                  <a:srgbClr val="DDDDDD"/>
                </a:solidFill>
                <a:latin typeface="Futura Bk BT" pitchFamily="34" charset="0"/>
              </a:rPr>
              <a:t> Vücut ısısının korunmasında baş rolü oynar.</a:t>
            </a:r>
          </a:p>
          <a:p>
            <a:pPr>
              <a:spcBef>
                <a:spcPct val="20000"/>
              </a:spcBef>
              <a:spcAft>
                <a:spcPct val="20000"/>
              </a:spcAft>
              <a:buFontTx/>
              <a:buChar char="•"/>
            </a:pPr>
            <a:endParaRPr lang="tr-TR" sz="1300">
              <a:solidFill>
                <a:srgbClr val="DDDDDD"/>
              </a:solidFill>
              <a:latin typeface="Futura Bk BT" pitchFamily="34" charset="0"/>
            </a:endParaRPr>
          </a:p>
        </p:txBody>
      </p:sp>
      <p:pic>
        <p:nvPicPr>
          <p:cNvPr id="18435" name="Picture 3"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
        <p:nvSpPr>
          <p:cNvPr id="18437" name="Rectangle 5"/>
          <p:cNvSpPr>
            <a:spLocks noChangeArrowheads="1"/>
          </p:cNvSpPr>
          <p:nvPr/>
        </p:nvSpPr>
        <p:spPr bwMode="auto">
          <a:xfrm>
            <a:off x="228600" y="866775"/>
            <a:ext cx="8610600" cy="304800"/>
          </a:xfrm>
          <a:prstGeom prst="rect">
            <a:avLst/>
          </a:prstGeom>
          <a:noFill/>
          <a:ln w="9525">
            <a:noFill/>
            <a:miter lim="800000"/>
            <a:headEnd/>
            <a:tailEnd/>
          </a:ln>
          <a:effectLst/>
        </p:spPr>
        <p:txBody>
          <a:bodyPr>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KUSURSUZ GİYSİMİZ DERİ: ESTETİK, KORUYUCU, KULLANIŞLI</a:t>
            </a: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7" name="Picture 29" descr="navigationbar"/>
          <p:cNvPicPr>
            <a:picLocks noChangeAspect="1" noChangeArrowheads="1"/>
          </p:cNvPicPr>
          <p:nvPr/>
        </p:nvPicPr>
        <p:blipFill>
          <a:blip r:embed="rId2" cstate="print"/>
          <a:srcRect/>
          <a:stretch>
            <a:fillRect/>
          </a:stretch>
        </p:blipFill>
        <p:spPr bwMode="auto">
          <a:xfrm>
            <a:off x="4038600" y="5029200"/>
            <a:ext cx="4876800" cy="776288"/>
          </a:xfrm>
          <a:prstGeom prst="rect">
            <a:avLst/>
          </a:prstGeom>
          <a:noFill/>
        </p:spPr>
      </p:pic>
      <p:pic>
        <p:nvPicPr>
          <p:cNvPr id="7187" name="Picture 19" descr="X100"/>
          <p:cNvPicPr>
            <a:picLocks noChangeAspect="1" noChangeArrowheads="1"/>
          </p:cNvPicPr>
          <p:nvPr/>
        </p:nvPicPr>
        <p:blipFill>
          <a:blip r:embed="rId3" cstate="print"/>
          <a:srcRect/>
          <a:stretch>
            <a:fillRect/>
          </a:stretch>
        </p:blipFill>
        <p:spPr bwMode="auto">
          <a:xfrm>
            <a:off x="4038600" y="914400"/>
            <a:ext cx="4924425" cy="3911600"/>
          </a:xfrm>
          <a:prstGeom prst="rect">
            <a:avLst/>
          </a:prstGeom>
          <a:noFill/>
          <a:ln w="38100">
            <a:solidFill>
              <a:schemeClr val="bg1"/>
            </a:solidFill>
            <a:miter lim="800000"/>
            <a:headEnd/>
            <a:tailEnd/>
          </a:ln>
        </p:spPr>
      </p:pic>
      <p:pic>
        <p:nvPicPr>
          <p:cNvPr id="7188" name="Picture 20" descr="X1000"/>
          <p:cNvPicPr>
            <a:picLocks noChangeAspect="1" noChangeArrowheads="1"/>
          </p:cNvPicPr>
          <p:nvPr/>
        </p:nvPicPr>
        <p:blipFill>
          <a:blip r:embed="rId4" cstate="print"/>
          <a:srcRect/>
          <a:stretch>
            <a:fillRect/>
          </a:stretch>
        </p:blipFill>
        <p:spPr bwMode="auto">
          <a:xfrm>
            <a:off x="4038600" y="914400"/>
            <a:ext cx="4924425" cy="3962400"/>
          </a:xfrm>
          <a:prstGeom prst="rect">
            <a:avLst/>
          </a:prstGeom>
          <a:noFill/>
          <a:ln w="38100">
            <a:solidFill>
              <a:schemeClr val="bg1"/>
            </a:solidFill>
            <a:miter lim="800000"/>
            <a:headEnd/>
            <a:tailEnd/>
          </a:ln>
        </p:spPr>
      </p:pic>
      <p:pic>
        <p:nvPicPr>
          <p:cNvPr id="7183" name="Picture 15" descr="interface"/>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7225" name="Text Box 57"/>
          <p:cNvSpPr txBox="1">
            <a:spLocks noChangeArrowheads="1"/>
          </p:cNvSpPr>
          <p:nvPr/>
        </p:nvSpPr>
        <p:spPr bwMode="auto">
          <a:xfrm>
            <a:off x="228600" y="1497013"/>
            <a:ext cx="3597275" cy="5360987"/>
          </a:xfrm>
          <a:prstGeom prst="rect">
            <a:avLst/>
          </a:prstGeom>
          <a:noFill/>
          <a:ln w="9525">
            <a:noFill/>
            <a:miter lim="800000"/>
            <a:headEnd/>
            <a:tailEnd/>
          </a:ln>
          <a:effectLst/>
        </p:spPr>
        <p:txBody>
          <a:bodyPr>
            <a:spAutoFit/>
          </a:bodyPr>
          <a:lstStyle/>
          <a:p>
            <a:pPr>
              <a:spcBef>
                <a:spcPct val="15000"/>
              </a:spcBef>
              <a:spcAft>
                <a:spcPct val="15000"/>
              </a:spcAft>
            </a:pPr>
            <a:r>
              <a:rPr lang="tr-TR" sz="1300">
                <a:solidFill>
                  <a:srgbClr val="DDDDDD"/>
                </a:solidFill>
                <a:latin typeface="Futura Bk BT" pitchFamily="34" charset="0"/>
              </a:rPr>
              <a:t>Uzun yeşil renkli hücrenin </a:t>
            </a:r>
            <a:br>
              <a:rPr lang="tr-TR" sz="1300">
                <a:solidFill>
                  <a:srgbClr val="DDDDDD"/>
                </a:solidFill>
                <a:latin typeface="Futura Bk BT" pitchFamily="34" charset="0"/>
              </a:rPr>
            </a:br>
            <a:r>
              <a:rPr lang="tr-TR" sz="1300">
                <a:solidFill>
                  <a:srgbClr val="DDDDDD"/>
                </a:solidFill>
                <a:latin typeface="Futura Bk BT" pitchFamily="34" charset="0"/>
              </a:rPr>
              <a:t>şekline bakın ve içinde DNA’nın </a:t>
            </a:r>
            <a:br>
              <a:rPr lang="tr-TR" sz="1300">
                <a:solidFill>
                  <a:srgbClr val="DDDDDD"/>
                </a:solidFill>
                <a:latin typeface="Futura Bk BT" pitchFamily="34" charset="0"/>
              </a:rPr>
            </a:br>
            <a:r>
              <a:rPr lang="tr-TR" sz="1300">
                <a:solidFill>
                  <a:srgbClr val="DDDDDD"/>
                </a:solidFill>
                <a:latin typeface="Futura Bk BT" pitchFamily="34" charset="0"/>
              </a:rPr>
              <a:t>bulunduğu kırmızı renkteki </a:t>
            </a:r>
            <a:br>
              <a:rPr lang="tr-TR" sz="1300">
                <a:solidFill>
                  <a:srgbClr val="DDDDDD"/>
                </a:solidFill>
                <a:latin typeface="Futura Bk BT" pitchFamily="34" charset="0"/>
              </a:rPr>
            </a:br>
            <a:r>
              <a:rPr lang="tr-TR" sz="1300">
                <a:solidFill>
                  <a:srgbClr val="DDDDDD"/>
                </a:solidFill>
                <a:latin typeface="Futura Bk BT" pitchFamily="34" charset="0"/>
              </a:rPr>
              <a:t>çekirdeğe dikkat edin. DNA,</a:t>
            </a:r>
            <a:br>
              <a:rPr lang="tr-TR" sz="1300">
                <a:solidFill>
                  <a:srgbClr val="DDDDDD"/>
                </a:solidFill>
                <a:latin typeface="Futura Bk BT" pitchFamily="34" charset="0"/>
              </a:rPr>
            </a:br>
            <a:r>
              <a:rPr lang="tr-TR" sz="1300">
                <a:solidFill>
                  <a:srgbClr val="DDDDDD"/>
                </a:solidFill>
                <a:latin typeface="Futura Bk BT" pitchFamily="34" charset="0"/>
              </a:rPr>
              <a:t> fibroblast isimli deri hücrelerine </a:t>
            </a:r>
            <a:br>
              <a:rPr lang="tr-TR" sz="1300">
                <a:solidFill>
                  <a:srgbClr val="DDDDDD"/>
                </a:solidFill>
                <a:latin typeface="Futura Bk BT" pitchFamily="34" charset="0"/>
              </a:rPr>
            </a:br>
            <a:r>
              <a:rPr lang="tr-TR" sz="1300">
                <a:solidFill>
                  <a:srgbClr val="DDDDDD"/>
                </a:solidFill>
                <a:latin typeface="Futura Bk BT" pitchFamily="34" charset="0"/>
              </a:rPr>
              <a:t>benzersiz şeklini veya </a:t>
            </a:r>
            <a:br>
              <a:rPr lang="tr-TR" sz="1300">
                <a:solidFill>
                  <a:srgbClr val="DDDDDD"/>
                </a:solidFill>
                <a:latin typeface="Futura Bk BT" pitchFamily="34" charset="0"/>
              </a:rPr>
            </a:br>
            <a:r>
              <a:rPr lang="tr-TR" sz="1300">
                <a:solidFill>
                  <a:srgbClr val="DDDDDD"/>
                </a:solidFill>
                <a:latin typeface="Futura Bk BT" pitchFamily="34" charset="0"/>
              </a:rPr>
              <a:t>fonksiyonunu veren genleri içerir. Fibroblastlar besinlerin, hormonların ve diğer metabolizma maddelerinin kan ve doku hücreleri arasında geçişini sağlayan proteinleri üretirler. Ayrıca, derimizin dermis tabakası ile bunu destekleyen “kolajen” ve “elastin” isimli proteinleri de üretirler. </a:t>
            </a:r>
          </a:p>
          <a:p>
            <a:pPr>
              <a:spcBef>
                <a:spcPct val="15000"/>
              </a:spcBef>
              <a:spcAft>
                <a:spcPct val="15000"/>
              </a:spcAft>
            </a:pPr>
            <a:r>
              <a:rPr lang="tr-TR" sz="1300">
                <a:solidFill>
                  <a:srgbClr val="DDDDDD"/>
                </a:solidFill>
                <a:latin typeface="Futura Bk BT" pitchFamily="34" charset="0"/>
              </a:rPr>
              <a:t>Kolajen liflerinden oluşan demetler, cildin dayanıklılığı ve korunması için gerekli bir dokumaya benzer. </a:t>
            </a:r>
          </a:p>
          <a:p>
            <a:pPr>
              <a:spcBef>
                <a:spcPct val="15000"/>
              </a:spcBef>
              <a:spcAft>
                <a:spcPct val="15000"/>
              </a:spcAft>
            </a:pPr>
            <a:r>
              <a:rPr lang="tr-TR" sz="1300">
                <a:solidFill>
                  <a:srgbClr val="DDDDDD"/>
                </a:solidFill>
                <a:latin typeface="Futura Bk BT" pitchFamily="34" charset="0"/>
              </a:rPr>
              <a:t>Daha ince olan elastin lifleri ise cildin yumuşaklığını ve esnekliğini sağlar. Bu iki protein,  herhangi bir şekil değişikliğinde cildin tekrar eski şeklini almasını sağlarlar.</a:t>
            </a:r>
          </a:p>
          <a:p>
            <a:pPr>
              <a:spcBef>
                <a:spcPct val="15000"/>
              </a:spcBef>
              <a:spcAft>
                <a:spcPct val="15000"/>
              </a:spcAft>
            </a:pPr>
            <a:r>
              <a:rPr lang="tr-TR" sz="1300">
                <a:solidFill>
                  <a:srgbClr val="DDDDDD"/>
                </a:solidFill>
                <a:latin typeface="Futura Bk BT" pitchFamily="34" charset="0"/>
              </a:rPr>
              <a:t>Fibroblast hücreleri bu özelliklerinden birinden yoksun olsaydı gençken bile oldukça gevşek ve koruyucu vasfını yitirmiş bir bir cildimiz olurdu.</a:t>
            </a:r>
            <a:r>
              <a:rPr lang="tr-TR">
                <a:solidFill>
                  <a:srgbClr val="DDDDDD"/>
                </a:solidFill>
              </a:rPr>
              <a:t> </a:t>
            </a:r>
          </a:p>
          <a:p>
            <a:pPr>
              <a:spcBef>
                <a:spcPct val="5000"/>
              </a:spcBef>
              <a:spcAft>
                <a:spcPct val="5000"/>
              </a:spcAft>
            </a:pPr>
            <a:endParaRPr lang="tr-TR" sz="1300">
              <a:solidFill>
                <a:srgbClr val="DDDDDD"/>
              </a:solidFill>
              <a:latin typeface="Futura Bk BT" pitchFamily="34" charset="0"/>
            </a:endParaRPr>
          </a:p>
        </p:txBody>
      </p:sp>
      <p:sp>
        <p:nvSpPr>
          <p:cNvPr id="7185" name="Text Box 17"/>
          <p:cNvSpPr txBox="1">
            <a:spLocks noChangeArrowheads="1"/>
          </p:cNvSpPr>
          <p:nvPr/>
        </p:nvSpPr>
        <p:spPr bwMode="auto">
          <a:xfrm>
            <a:off x="381000" y="914400"/>
            <a:ext cx="3505200" cy="212725"/>
          </a:xfrm>
          <a:prstGeom prst="rect">
            <a:avLst/>
          </a:prstGeom>
          <a:noFill/>
          <a:ln w="9525">
            <a:noFill/>
            <a:miter lim="800000"/>
            <a:headEnd/>
            <a:tailEnd/>
          </a:ln>
          <a:effectLst/>
        </p:spPr>
        <p:txBody>
          <a:bodyPr lIns="0" tIns="0" rIns="0" bIns="0">
            <a:spAutoFit/>
          </a:bodyPr>
          <a:lstStyle/>
          <a:p>
            <a:pPr algn="ctr">
              <a:buClr>
                <a:srgbClr val="FFCC00"/>
              </a:buClr>
              <a:buFont typeface="Wingdings" pitchFamily="2" charset="2"/>
              <a:buNone/>
            </a:pPr>
            <a:r>
              <a:rPr lang="tr-TR" sz="1400" b="1">
                <a:solidFill>
                  <a:srgbClr val="FFFFCC"/>
                </a:solidFill>
                <a:latin typeface="TrSah Engebrechtre Expanded" pitchFamily="2" charset="0"/>
              </a:rPr>
              <a:t>DERİ HÜCRELERİ</a:t>
            </a:r>
          </a:p>
        </p:txBody>
      </p:sp>
      <p:pic>
        <p:nvPicPr>
          <p:cNvPr id="7220" name="Picture 52" descr="home">
            <a:hlinkClick r:id="rId6" action="ppaction://hlinksldjump" tooltip="Ana sayfa"/>
          </p:cNvPr>
          <p:cNvPicPr>
            <a:picLocks noChangeAspect="1" noChangeArrowheads="1"/>
          </p:cNvPicPr>
          <p:nvPr/>
        </p:nvPicPr>
        <p:blipFill>
          <a:blip r:embed="rId7" cstate="print"/>
          <a:srcRect/>
          <a:stretch>
            <a:fillRect/>
          </a:stretch>
        </p:blipFill>
        <p:spPr bwMode="auto">
          <a:xfrm>
            <a:off x="8610600" y="228600"/>
            <a:ext cx="457200" cy="457200"/>
          </a:xfrm>
          <a:prstGeom prst="rect">
            <a:avLst/>
          </a:prstGeom>
          <a:noFill/>
        </p:spPr>
      </p:pic>
      <p:sp>
        <p:nvSpPr>
          <p:cNvPr id="7223" name="Text Box 55"/>
          <p:cNvSpPr txBox="1">
            <a:spLocks noChangeArrowheads="1"/>
          </p:cNvSpPr>
          <p:nvPr/>
        </p:nvSpPr>
        <p:spPr bwMode="auto">
          <a:xfrm>
            <a:off x="4114800" y="4940300"/>
            <a:ext cx="4724400" cy="260350"/>
          </a:xfrm>
          <a:prstGeom prst="rect">
            <a:avLst/>
          </a:prstGeom>
          <a:noFill/>
          <a:ln w="9525">
            <a:noFill/>
            <a:miter lim="800000"/>
            <a:headEnd/>
            <a:tailEnd/>
          </a:ln>
          <a:effectLst/>
        </p:spPr>
        <p:txBody>
          <a:bodyPr>
            <a:spAutoFit/>
          </a:bodyPr>
          <a:lstStyle/>
          <a:p>
            <a:pPr algn="ctr"/>
            <a:r>
              <a:rPr lang="tr-TR" sz="1100">
                <a:solidFill>
                  <a:srgbClr val="FFCC00"/>
                </a:solidFill>
                <a:latin typeface="Tahoma" pitchFamily="34" charset="0"/>
              </a:rPr>
              <a:t>Keşif için aşağıdaki resimlere veya sağ alttaki butona tıklayabilirsiniz.</a:t>
            </a:r>
          </a:p>
        </p:txBody>
      </p:sp>
      <p:sp>
        <p:nvSpPr>
          <p:cNvPr id="7230" name="Text Box 62"/>
          <p:cNvSpPr txBox="1">
            <a:spLocks noChangeArrowheads="1"/>
          </p:cNvSpPr>
          <p:nvPr/>
        </p:nvSpPr>
        <p:spPr bwMode="auto">
          <a:xfrm>
            <a:off x="4175125" y="6078538"/>
            <a:ext cx="4222750" cy="519112"/>
          </a:xfrm>
          <a:prstGeom prst="rect">
            <a:avLst/>
          </a:prstGeom>
          <a:noFill/>
          <a:ln w="9525">
            <a:noFill/>
            <a:miter lim="800000"/>
            <a:headEnd/>
            <a:tailEnd/>
          </a:ln>
          <a:effectLst/>
        </p:spPr>
        <p:txBody>
          <a:bodyPr wrap="none">
            <a:spAutoFit/>
          </a:bodyPr>
          <a:lstStyle/>
          <a:p>
            <a:r>
              <a:rPr lang="tr-TR" sz="1000">
                <a:solidFill>
                  <a:schemeClr val="bg1"/>
                </a:solidFill>
                <a:latin typeface="Tahoma" pitchFamily="34" charset="0"/>
              </a:rPr>
              <a:t>Fibroblast hücreleri hangisinde rol alır?</a:t>
            </a:r>
          </a:p>
          <a:p>
            <a:r>
              <a:rPr lang="tr-TR" sz="1000">
                <a:solidFill>
                  <a:schemeClr val="bg1"/>
                </a:solidFill>
              </a:rPr>
              <a:t>A)  Acıyı hissetme      B)   Yara onarımı      C)  Susama        D)  Acıkma</a:t>
            </a:r>
            <a:r>
              <a:rPr lang="tr-TR"/>
              <a:t> </a:t>
            </a:r>
          </a:p>
        </p:txBody>
      </p:sp>
      <p:pic>
        <p:nvPicPr>
          <p:cNvPr id="7192" name="Picture 24" descr="buton ileri">
            <a:hlinkClick r:id="rId8" action="ppaction://hlinksldjump" tooltip="ileri"/>
          </p:cNvPr>
          <p:cNvPicPr>
            <a:picLocks noChangeAspect="1" noChangeArrowheads="1"/>
          </p:cNvPicPr>
          <p:nvPr/>
        </p:nvPicPr>
        <p:blipFill>
          <a:blip r:embed="rId9" cstate="print"/>
          <a:srcRect/>
          <a:stretch>
            <a:fillRect/>
          </a:stretch>
        </p:blipFill>
        <p:spPr bwMode="auto">
          <a:xfrm>
            <a:off x="8534400" y="6172200"/>
            <a:ext cx="381000" cy="381000"/>
          </a:xfrm>
          <a:prstGeom prst="rect">
            <a:avLst/>
          </a:prstGeom>
          <a:noFill/>
        </p:spPr>
      </p:pic>
      <p:pic>
        <p:nvPicPr>
          <p:cNvPr id="7231" name="Picture 63" descr="buttonD">
            <a:hlinkClick r:id="rId10" action="ppaction://hlinksldjump"/>
          </p:cNvPr>
          <p:cNvPicPr>
            <a:picLocks noChangeAspect="1" noChangeArrowheads="1"/>
          </p:cNvPicPr>
          <p:nvPr/>
        </p:nvPicPr>
        <p:blipFill>
          <a:blip r:embed="rId11" cstate="print"/>
          <a:srcRect/>
          <a:stretch>
            <a:fillRect/>
          </a:stretch>
        </p:blipFill>
        <p:spPr bwMode="auto">
          <a:xfrm>
            <a:off x="7485063" y="6297613"/>
            <a:ext cx="306387" cy="306387"/>
          </a:xfrm>
          <a:prstGeom prst="rect">
            <a:avLst/>
          </a:prstGeom>
          <a:noFill/>
          <a:ln w="9525">
            <a:noFill/>
            <a:miter lim="800000"/>
            <a:headEnd/>
            <a:tailEnd/>
          </a:ln>
        </p:spPr>
      </p:pic>
      <p:pic>
        <p:nvPicPr>
          <p:cNvPr id="7232" name="Picture 64" descr="buttonC">
            <a:hlinkClick r:id="rId10" action="ppaction://hlinksldjump"/>
          </p:cNvPr>
          <p:cNvPicPr>
            <a:picLocks noChangeAspect="1" noChangeArrowheads="1"/>
          </p:cNvPicPr>
          <p:nvPr/>
        </p:nvPicPr>
        <p:blipFill>
          <a:blip r:embed="rId12" cstate="print"/>
          <a:srcRect/>
          <a:stretch>
            <a:fillRect/>
          </a:stretch>
        </p:blipFill>
        <p:spPr bwMode="auto">
          <a:xfrm>
            <a:off x="6551613" y="6297613"/>
            <a:ext cx="306387" cy="306387"/>
          </a:xfrm>
          <a:prstGeom prst="rect">
            <a:avLst/>
          </a:prstGeom>
          <a:noFill/>
        </p:spPr>
      </p:pic>
      <p:pic>
        <p:nvPicPr>
          <p:cNvPr id="7233" name="Picture 65" descr="buttonA">
            <a:hlinkClick r:id="rId10" action="ppaction://hlinksldjump"/>
          </p:cNvPr>
          <p:cNvPicPr>
            <a:picLocks noChangeAspect="1" noChangeArrowheads="1"/>
          </p:cNvPicPr>
          <p:nvPr/>
        </p:nvPicPr>
        <p:blipFill>
          <a:blip r:embed="rId13" cstate="print"/>
          <a:srcRect/>
          <a:stretch>
            <a:fillRect/>
          </a:stretch>
        </p:blipFill>
        <p:spPr bwMode="auto">
          <a:xfrm>
            <a:off x="4130675" y="6297613"/>
            <a:ext cx="304800" cy="304800"/>
          </a:xfrm>
          <a:prstGeom prst="rect">
            <a:avLst/>
          </a:prstGeom>
          <a:noFill/>
          <a:ln w="9525">
            <a:noFill/>
            <a:miter lim="800000"/>
            <a:headEnd/>
            <a:tailEnd/>
          </a:ln>
        </p:spPr>
      </p:pic>
      <p:pic>
        <p:nvPicPr>
          <p:cNvPr id="7234" name="Picture 66" descr="buttonB">
            <a:hlinkClick r:id="rId14" action="ppaction://hlinksldjump"/>
          </p:cNvPr>
          <p:cNvPicPr>
            <a:picLocks noChangeAspect="1" noChangeArrowheads="1"/>
          </p:cNvPicPr>
          <p:nvPr/>
        </p:nvPicPr>
        <p:blipFill>
          <a:blip r:embed="rId15" cstate="print"/>
          <a:srcRect/>
          <a:stretch>
            <a:fillRect/>
          </a:stretch>
        </p:blipFill>
        <p:spPr bwMode="auto">
          <a:xfrm>
            <a:off x="5408613" y="6297613"/>
            <a:ext cx="306387" cy="306387"/>
          </a:xfrm>
          <a:prstGeom prst="rect">
            <a:avLst/>
          </a:prstGeom>
          <a:noFill/>
          <a:ln w="9525">
            <a:noFill/>
            <a:miter lim="800000"/>
            <a:headEnd/>
            <a:tailEnd/>
          </a:ln>
        </p:spPr>
      </p:pic>
      <p:pic>
        <p:nvPicPr>
          <p:cNvPr id="7207" name="Picture 39" descr="ok"/>
          <p:cNvPicPr>
            <a:picLocks noChangeAspect="1" noChangeArrowheads="1"/>
          </p:cNvPicPr>
          <p:nvPr/>
        </p:nvPicPr>
        <p:blipFill>
          <a:blip r:embed="rId16" cstate="print"/>
          <a:srcRect/>
          <a:stretch>
            <a:fillRect/>
          </a:stretch>
        </p:blipFill>
        <p:spPr bwMode="auto">
          <a:xfrm>
            <a:off x="5292725" y="5667375"/>
            <a:ext cx="76200" cy="68263"/>
          </a:xfrm>
          <a:prstGeom prst="rect">
            <a:avLst/>
          </a:prstGeom>
          <a:noFill/>
          <a:ln w="9525">
            <a:noFill/>
            <a:miter lim="800000"/>
            <a:headEnd/>
            <a:tailEnd/>
          </a:ln>
        </p:spPr>
      </p:pic>
      <p:sp>
        <p:nvSpPr>
          <p:cNvPr id="7208" name="Rectangle 40">
            <a:hlinkClick r:id="rId17" action="ppaction://hlinksldjump"/>
          </p:cNvPr>
          <p:cNvSpPr>
            <a:spLocks noChangeArrowheads="1"/>
          </p:cNvSpPr>
          <p:nvPr/>
        </p:nvSpPr>
        <p:spPr bwMode="auto">
          <a:xfrm>
            <a:off x="4713288" y="5249863"/>
            <a:ext cx="341312" cy="341312"/>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0" name="Rectangle 42">
            <a:hlinkClick r:id="rId8" action="ppaction://hlinksldjump"/>
          </p:cNvPr>
          <p:cNvSpPr>
            <a:spLocks noChangeArrowheads="1"/>
          </p:cNvSpPr>
          <p:nvPr/>
        </p:nvSpPr>
        <p:spPr bwMode="auto">
          <a:xfrm>
            <a:off x="5602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1" name="Rectangle 43">
            <a:hlinkClick r:id="rId18" action="ppaction://hlinksldjump"/>
          </p:cNvPr>
          <p:cNvSpPr>
            <a:spLocks noChangeArrowheads="1"/>
          </p:cNvSpPr>
          <p:nvPr/>
        </p:nvSpPr>
        <p:spPr bwMode="auto">
          <a:xfrm>
            <a:off x="6059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2" name="Rectangle 44">
            <a:hlinkClick r:id="rId19" action="ppaction://hlinksldjump"/>
          </p:cNvPr>
          <p:cNvSpPr>
            <a:spLocks noChangeArrowheads="1"/>
          </p:cNvSpPr>
          <p:nvPr/>
        </p:nvSpPr>
        <p:spPr bwMode="auto">
          <a:xfrm>
            <a:off x="65166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3" name="Rectangle 45">
            <a:hlinkClick r:id="rId20" action="ppaction://hlinksldjump"/>
          </p:cNvPr>
          <p:cNvSpPr>
            <a:spLocks noChangeArrowheads="1"/>
          </p:cNvSpPr>
          <p:nvPr/>
        </p:nvSpPr>
        <p:spPr bwMode="auto">
          <a:xfrm>
            <a:off x="69738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4" name="Rectangle 46">
            <a:hlinkClick r:id="rId21" action="ppaction://hlinksldjump"/>
          </p:cNvPr>
          <p:cNvSpPr>
            <a:spLocks noChangeArrowheads="1"/>
          </p:cNvSpPr>
          <p:nvPr/>
        </p:nvSpPr>
        <p:spPr bwMode="auto">
          <a:xfrm>
            <a:off x="74310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5" name="Rectangle 47">
            <a:hlinkClick r:id="rId22" action="ppaction://hlinksldjump"/>
          </p:cNvPr>
          <p:cNvSpPr>
            <a:spLocks noChangeArrowheads="1"/>
          </p:cNvSpPr>
          <p:nvPr/>
        </p:nvSpPr>
        <p:spPr bwMode="auto">
          <a:xfrm>
            <a:off x="78882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6" name="Rectangle 48">
            <a:hlinkClick r:id="rId23" action="ppaction://hlinksldjump"/>
          </p:cNvPr>
          <p:cNvSpPr>
            <a:spLocks noChangeArrowheads="1"/>
          </p:cNvSpPr>
          <p:nvPr/>
        </p:nvSpPr>
        <p:spPr bwMode="auto">
          <a:xfrm>
            <a:off x="8345488" y="5257800"/>
            <a:ext cx="341312" cy="341313"/>
          </a:xfrm>
          <a:prstGeom prst="rect">
            <a:avLst/>
          </a:prstGeom>
          <a:solidFill>
            <a:schemeClr val="bg1">
              <a:alpha val="0"/>
            </a:schemeClr>
          </a:solidFill>
          <a:ln w="9525">
            <a:noFill/>
            <a:miter lim="800000"/>
            <a:headEnd/>
            <a:tailEnd/>
          </a:ln>
          <a:effectLst/>
        </p:spPr>
        <p:txBody>
          <a:bodyPr wrap="none" anchor="ctr"/>
          <a:lstStyle/>
          <a:p>
            <a:endParaRPr lang="tr-TR"/>
          </a:p>
        </p:txBody>
      </p:sp>
      <p:sp>
        <p:nvSpPr>
          <p:cNvPr id="7217" name="Rectangle 49">
            <a:hlinkClick r:id="rId24" action="ppaction://hlinksldjump"/>
          </p:cNvPr>
          <p:cNvSpPr>
            <a:spLocks noChangeArrowheads="1"/>
          </p:cNvSpPr>
          <p:nvPr/>
        </p:nvSpPr>
        <p:spPr bwMode="auto">
          <a:xfrm>
            <a:off x="4267200" y="5257800"/>
            <a:ext cx="341313" cy="341313"/>
          </a:xfrm>
          <a:prstGeom prst="rect">
            <a:avLst/>
          </a:prstGeom>
          <a:solidFill>
            <a:schemeClr val="bg1">
              <a:alpha val="0"/>
            </a:schemeClr>
          </a:solidFill>
          <a:ln w="9525">
            <a:noFill/>
            <a:miter lim="800000"/>
            <a:headEnd/>
            <a:tailEnd/>
          </a:ln>
          <a:effectLst/>
        </p:spPr>
        <p:txBody>
          <a:bodyPr wrap="none" anchor="ctr"/>
          <a:lstStyle/>
          <a:p>
            <a:endParaRPr lang="tr-TR"/>
          </a:p>
        </p:txBody>
      </p:sp>
      <p:pic>
        <p:nvPicPr>
          <p:cNvPr id="7235" name="Picture 67" descr="1212173-f7b1be1aafcafae7"/>
          <p:cNvPicPr>
            <a:picLocks noChangeAspect="1" noChangeArrowheads="1"/>
          </p:cNvPicPr>
          <p:nvPr/>
        </p:nvPicPr>
        <p:blipFill>
          <a:blip r:embed="rId25" cstate="print"/>
          <a:srcRect/>
          <a:stretch>
            <a:fillRect/>
          </a:stretch>
        </p:blipFill>
        <p:spPr bwMode="auto">
          <a:xfrm>
            <a:off x="2743200" y="1524000"/>
            <a:ext cx="1019175" cy="1004888"/>
          </a:xfrm>
          <a:prstGeom prst="rect">
            <a:avLst/>
          </a:prstGeom>
          <a:noFill/>
          <a:ln w="19050">
            <a:solidFill>
              <a:schemeClr val="bg1"/>
            </a:solid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7188"/>
                                        </p:tgtEl>
                                        <p:attrNameLst>
                                          <p:attrName>style.visibility</p:attrName>
                                        </p:attrNameLst>
                                      </p:cBhvr>
                                      <p:to>
                                        <p:strVal val="visible"/>
                                      </p:to>
                                    </p:set>
                                    <p:anim calcmode="lin" valueType="num">
                                      <p:cBhvr>
                                        <p:cTn id="7" dur="500" fill="hold"/>
                                        <p:tgtEl>
                                          <p:spTgt spid="7188"/>
                                        </p:tgtEl>
                                        <p:attrNameLst>
                                          <p:attrName>ppt_w</p:attrName>
                                        </p:attrNameLst>
                                      </p:cBhvr>
                                      <p:tavLst>
                                        <p:tav tm="0">
                                          <p:val>
                                            <p:fltVal val="0"/>
                                          </p:val>
                                        </p:tav>
                                        <p:tav tm="100000">
                                          <p:val>
                                            <p:strVal val="#ppt_w"/>
                                          </p:val>
                                        </p:tav>
                                      </p:tavLst>
                                    </p:anim>
                                    <p:anim calcmode="lin" valueType="num">
                                      <p:cBhvr>
                                        <p:cTn id="8" dur="500" fill="hold"/>
                                        <p:tgtEl>
                                          <p:spTgt spid="7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2" name="Picture 4" descr="dahafazlabilg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4" name="Text Box 6"/>
          <p:cNvSpPr txBox="1">
            <a:spLocks noChangeArrowheads="1"/>
          </p:cNvSpPr>
          <p:nvPr/>
        </p:nvSpPr>
        <p:spPr bwMode="auto">
          <a:xfrm>
            <a:off x="1770063" y="2682875"/>
            <a:ext cx="5591175" cy="1431925"/>
          </a:xfrm>
          <a:prstGeom prst="rect">
            <a:avLst/>
          </a:prstGeom>
          <a:noFill/>
          <a:ln w="9525">
            <a:noFill/>
            <a:miter lim="800000"/>
            <a:headEnd/>
            <a:tailEnd/>
          </a:ln>
          <a:effectLst/>
        </p:spPr>
        <p:txBody>
          <a:bodyPr wrap="none">
            <a:spAutoFit/>
          </a:bodyPr>
          <a:lstStyle/>
          <a:p>
            <a:pPr algn="ctr"/>
            <a:r>
              <a:rPr lang="tr-TR" sz="4400" b="1">
                <a:solidFill>
                  <a:srgbClr val="FFCC00"/>
                </a:solidFill>
                <a:latin typeface="Futura Bk BT" pitchFamily="34" charset="0"/>
              </a:rPr>
              <a:t>Üzgünüz!</a:t>
            </a:r>
          </a:p>
          <a:p>
            <a:pPr algn="ctr"/>
            <a:r>
              <a:rPr lang="tr-TR" sz="4400">
                <a:solidFill>
                  <a:srgbClr val="FFCC00"/>
                </a:solidFill>
                <a:latin typeface="Futura Bk BT" pitchFamily="34" charset="0"/>
              </a:rPr>
              <a:t> yanlış cevap verdiniz.</a:t>
            </a:r>
          </a:p>
        </p:txBody>
      </p:sp>
      <p:sp>
        <p:nvSpPr>
          <p:cNvPr id="27655" name="Text Box 7"/>
          <p:cNvSpPr txBox="1">
            <a:spLocks noChangeArrowheads="1"/>
          </p:cNvSpPr>
          <p:nvPr/>
        </p:nvSpPr>
        <p:spPr bwMode="auto">
          <a:xfrm>
            <a:off x="5910263" y="6019800"/>
            <a:ext cx="2624137" cy="260350"/>
          </a:xfrm>
          <a:prstGeom prst="rect">
            <a:avLst/>
          </a:prstGeom>
          <a:noFill/>
          <a:ln w="9525">
            <a:noFill/>
            <a:miter lim="800000"/>
            <a:headEnd/>
            <a:tailEnd/>
          </a:ln>
          <a:effectLst/>
        </p:spPr>
        <p:txBody>
          <a:bodyPr wrap="none">
            <a:spAutoFit/>
          </a:bodyPr>
          <a:lstStyle/>
          <a:p>
            <a:pPr algn="ctr"/>
            <a:r>
              <a:rPr lang="tr-TR" sz="1100">
                <a:solidFill>
                  <a:srgbClr val="FFCC00"/>
                </a:solidFill>
                <a:latin typeface="Tahoma" pitchFamily="34" charset="0"/>
              </a:rPr>
              <a:t>Soruya geri dönmek için butona tıklayın</a:t>
            </a:r>
          </a:p>
        </p:txBody>
      </p:sp>
      <p:pic>
        <p:nvPicPr>
          <p:cNvPr id="27653" name="Picture 5" descr="buton geri">
            <a:hlinkClick r:id="rId3" action="ppaction://hlinksldjump" tooltip="Geri"/>
          </p:cNvPr>
          <p:cNvPicPr>
            <a:picLocks noChangeAspect="1" noChangeArrowheads="1"/>
          </p:cNvPicPr>
          <p:nvPr/>
        </p:nvPicPr>
        <p:blipFill>
          <a:blip r:embed="rId4" cstate="print"/>
          <a:srcRect/>
          <a:stretch>
            <a:fillRect/>
          </a:stretch>
        </p:blipFill>
        <p:spPr bwMode="auto">
          <a:xfrm>
            <a:off x="8458200" y="5943600"/>
            <a:ext cx="406400" cy="4064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fltVal val="0"/>
                                          </p:val>
                                        </p:tav>
                                        <p:tav tm="100000">
                                          <p:val>
                                            <p:strVal val="#ppt_w"/>
                                          </p:val>
                                        </p:tav>
                                      </p:tavLst>
                                    </p:anim>
                                    <p:anim calcmode="lin" valueType="num">
                                      <p:cBhvr>
                                        <p:cTn id="8" dur="500" fill="hold"/>
                                        <p:tgtEl>
                                          <p:spTgt spid="276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3614</TotalTime>
  <Words>4191</Words>
  <Application>Microsoft Office PowerPoint</Application>
  <PresentationFormat>Ekran Gösterisi (4:3)</PresentationFormat>
  <Paragraphs>235</Paragraphs>
  <Slides>31</Slides>
  <Notes>0</Notes>
  <HiddenSlides>18</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TrSah Engebrechtre Expanded</vt:lpstr>
      <vt:lpstr>Wingdings</vt:lpstr>
      <vt:lpstr>Futura Bk BT</vt:lpstr>
      <vt:lpstr>Tahoma</vt:lpstr>
      <vt:lpstr>Turkish Microgramma</vt:lpstr>
      <vt:lpstr>Glass Gauge</vt:lpstr>
      <vt:lpstr>Varsayılan Tasarım</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fikret20</dc:creator>
  <cp:lastModifiedBy>fikret20</cp:lastModifiedBy>
  <cp:revision>337</cp:revision>
  <cp:lastPrinted>1601-01-01T00:00:00Z</cp:lastPrinted>
  <dcterms:created xsi:type="dcterms:W3CDTF">1601-01-01T00:00:00Z</dcterms:created>
  <dcterms:modified xsi:type="dcterms:W3CDTF">2014-12-20T19:23:55Z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