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16B9CA03-FAD4-4CC3-BF19-8952470EC202}" type="datetimeFigureOut">
              <a:rPr lang="tr-TR" smtClean="0"/>
              <a:pPr/>
              <a:t>14.04.2014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6B9CA03-FAD4-4CC3-BF19-8952470EC202}" type="datetimeFigureOut">
              <a:rPr lang="tr-TR" smtClean="0"/>
              <a:pPr/>
              <a:t>14.04.2014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6B9CA03-FAD4-4CC3-BF19-8952470EC202}" type="datetimeFigureOut">
              <a:rPr lang="tr-TR" smtClean="0"/>
              <a:pPr/>
              <a:t>14.04.2014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6B9CA03-FAD4-4CC3-BF19-8952470EC202}" type="datetimeFigureOut">
              <a:rPr lang="tr-TR" smtClean="0"/>
              <a:pPr/>
              <a:t>14.04.2014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16B9CA03-FAD4-4CC3-BF19-8952470EC202}" type="datetimeFigureOut">
              <a:rPr lang="tr-TR" smtClean="0"/>
              <a:pPr/>
              <a:t>14.04.2014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6B9CA03-FAD4-4CC3-BF19-8952470EC202}" type="datetimeFigureOut">
              <a:rPr lang="tr-TR" smtClean="0"/>
              <a:pPr/>
              <a:t>14.04.2014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16B9CA03-FAD4-4CC3-BF19-8952470EC202}" type="datetimeFigureOut">
              <a:rPr lang="tr-TR" smtClean="0"/>
              <a:pPr/>
              <a:t>14.04.2014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6B9CA03-FAD4-4CC3-BF19-8952470EC202}" type="datetimeFigureOut">
              <a:rPr lang="tr-TR" smtClean="0"/>
              <a:pPr/>
              <a:t>14.04.2014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6B9CA03-FAD4-4CC3-BF19-8952470EC202}" type="datetimeFigureOut">
              <a:rPr lang="tr-TR" smtClean="0"/>
              <a:pPr/>
              <a:t>14.04.2014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6B9CA03-FAD4-4CC3-BF19-8952470EC202}" type="datetimeFigureOut">
              <a:rPr lang="tr-TR" smtClean="0"/>
              <a:pPr/>
              <a:t>14.04.2014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16B9CA03-FAD4-4CC3-BF19-8952470EC202}" type="datetimeFigureOut">
              <a:rPr lang="tr-TR" smtClean="0"/>
              <a:pPr/>
              <a:t>14.04.2014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CEBA0D70-F02F-4B87-9BE0-D912ED47C897}"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B9CA03-FAD4-4CC3-BF19-8952470EC202}" type="datetimeFigureOut">
              <a:rPr lang="tr-TR" smtClean="0"/>
              <a:pPr/>
              <a:t>14.04.2014</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EBA0D70-F02F-4B87-9BE0-D912ED47C897}"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2643182"/>
            <a:ext cx="7851648" cy="1828800"/>
          </a:xfrm>
        </p:spPr>
        <p:txBody>
          <a:bodyPr/>
          <a:lstStyle/>
          <a:p>
            <a:pPr algn="ctr"/>
            <a:r>
              <a:rPr lang="tr-TR" dirty="0" smtClean="0"/>
              <a:t>YAŞAMIMIZDAKİ ELEKTRİK</a:t>
            </a:r>
            <a:endParaRPr lang="tr-TR" dirty="0"/>
          </a:p>
        </p:txBody>
      </p:sp>
      <p:sp>
        <p:nvSpPr>
          <p:cNvPr id="3" name="2 Alt Başlık"/>
          <p:cNvSpPr>
            <a:spLocks noGrp="1"/>
          </p:cNvSpPr>
          <p:nvPr>
            <p:ph type="subTitle" idx="1"/>
          </p:nvPr>
        </p:nvSpPr>
        <p:spPr>
          <a:xfrm>
            <a:off x="785786" y="4572008"/>
            <a:ext cx="7854696" cy="857256"/>
          </a:xfrm>
        </p:spPr>
        <p:txBody>
          <a:bodyPr>
            <a:normAutofit/>
          </a:bodyPr>
          <a:lstStyle/>
          <a:p>
            <a:pPr algn="ctr"/>
            <a:r>
              <a:rPr lang="tr-TR" sz="3600" dirty="0" smtClean="0"/>
              <a:t>Elektrik Akımı</a:t>
            </a:r>
            <a:endParaRPr lang="tr-TR" sz="3600" dirty="0"/>
          </a:p>
        </p:txBody>
      </p:sp>
      <p:sp>
        <p:nvSpPr>
          <p:cNvPr id="5" name="4 Metin kutusu"/>
          <p:cNvSpPr txBox="1"/>
          <p:nvPr/>
        </p:nvSpPr>
        <p:spPr>
          <a:xfrm>
            <a:off x="6500826" y="5929330"/>
            <a:ext cx="2214578" cy="400110"/>
          </a:xfrm>
          <a:prstGeom prst="rect">
            <a:avLst/>
          </a:prstGeom>
          <a:noFill/>
        </p:spPr>
        <p:txBody>
          <a:bodyPr wrap="square" rtlCol="0">
            <a:spAutoFit/>
          </a:bodyPr>
          <a:lstStyle/>
          <a:p>
            <a:r>
              <a:rPr lang="tr-TR" sz="2000" b="1" i="1" dirty="0" smtClean="0">
                <a:solidFill>
                  <a:schemeClr val="bg1"/>
                </a:solidFill>
              </a:rPr>
              <a:t>Mustafa ÇELİK</a:t>
            </a:r>
            <a:endParaRPr lang="tr-TR" sz="2000" b="1" i="1" dirty="0">
              <a:solidFill>
                <a:schemeClr val="bg1"/>
              </a:solidFill>
            </a:endParaRPr>
          </a:p>
        </p:txBody>
      </p:sp>
      <p:pic>
        <p:nvPicPr>
          <p:cNvPr id="6" name="5 Resim" descr="C:\Users\ASLAN\Desktop\Y.K.OO - 2.jpg"/>
          <p:cNvPicPr>
            <a:picLocks noChangeAspect="1" noChangeArrowheads="1"/>
          </p:cNvPicPr>
          <p:nvPr/>
        </p:nvPicPr>
        <p:blipFill>
          <a:blip r:embed="rId2" cstate="print"/>
          <a:srcRect/>
          <a:stretch>
            <a:fillRect/>
          </a:stretch>
        </p:blipFill>
        <p:spPr bwMode="auto">
          <a:xfrm>
            <a:off x="2987824" y="0"/>
            <a:ext cx="3287438" cy="314096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4757742" cy="5324492"/>
          </a:xfrm>
        </p:spPr>
        <p:txBody>
          <a:bodyPr>
            <a:normAutofit lnSpcReduction="10000"/>
          </a:bodyPr>
          <a:lstStyle/>
          <a:p>
            <a:r>
              <a:rPr lang="tr-TR" dirty="0" smtClean="0"/>
              <a:t>Elektrik devrelerinde de elektrik akımının devamlı olmasını sağlayan elektrik enerjisi kaynakları vardır. Yani piller, bir elektrik devresinde gerilim oluşturarak elektrik akımının meydana gelmesine sebep olur.</a:t>
            </a:r>
          </a:p>
          <a:p>
            <a:r>
              <a:rPr lang="tr-TR" dirty="0" smtClean="0"/>
              <a:t>Bir devredeki gerilim </a:t>
            </a:r>
            <a:r>
              <a:rPr lang="tr-TR" dirty="0" smtClean="0">
                <a:solidFill>
                  <a:srgbClr val="FF0000"/>
                </a:solidFill>
              </a:rPr>
              <a:t>voltmetre </a:t>
            </a:r>
            <a:r>
              <a:rPr lang="tr-TR" dirty="0" smtClean="0"/>
              <a:t>adı verilen araçla ölçülür.</a:t>
            </a:r>
          </a:p>
          <a:p>
            <a:r>
              <a:rPr lang="tr-TR" dirty="0" smtClean="0"/>
              <a:t>Gerilimin birimi </a:t>
            </a:r>
            <a:r>
              <a:rPr lang="tr-TR" dirty="0" smtClean="0">
                <a:solidFill>
                  <a:srgbClr val="FF0000"/>
                </a:solidFill>
              </a:rPr>
              <a:t>volttur</a:t>
            </a:r>
            <a:r>
              <a:rPr lang="tr-TR" dirty="0" smtClean="0"/>
              <a:t> ve kısaca </a:t>
            </a:r>
            <a:r>
              <a:rPr lang="tr-TR" dirty="0" smtClean="0">
                <a:solidFill>
                  <a:srgbClr val="FF0000"/>
                </a:solidFill>
              </a:rPr>
              <a:t>"V" </a:t>
            </a:r>
            <a:r>
              <a:rPr lang="tr-TR" dirty="0" smtClean="0"/>
              <a:t>ile gösterilir.</a:t>
            </a:r>
            <a:endParaRPr lang="tr-TR" dirty="0"/>
          </a:p>
        </p:txBody>
      </p:sp>
      <p:pic>
        <p:nvPicPr>
          <p:cNvPr id="7170" name="Picture 2"/>
          <p:cNvPicPr>
            <a:picLocks noChangeAspect="1" noChangeArrowheads="1"/>
          </p:cNvPicPr>
          <p:nvPr/>
        </p:nvPicPr>
        <p:blipFill>
          <a:blip r:embed="rId2" cstate="print"/>
          <a:srcRect/>
          <a:stretch>
            <a:fillRect/>
          </a:stretch>
        </p:blipFill>
        <p:spPr bwMode="auto">
          <a:xfrm>
            <a:off x="5643570" y="1285860"/>
            <a:ext cx="2771775" cy="4333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8229600" cy="632666"/>
          </a:xfrm>
        </p:spPr>
        <p:txBody>
          <a:bodyPr>
            <a:normAutofit/>
          </a:bodyPr>
          <a:lstStyle/>
          <a:p>
            <a:pPr algn="ctr"/>
            <a:r>
              <a:rPr lang="tr-TR" sz="3200" dirty="0" smtClean="0"/>
              <a:t>Gerilimi Ölçelim</a:t>
            </a:r>
            <a:endParaRPr lang="tr-TR" sz="3200"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42844" y="1000108"/>
            <a:ext cx="6643735" cy="4180327"/>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5715008" y="3929066"/>
            <a:ext cx="3143272" cy="264320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28604"/>
            <a:ext cx="8229600" cy="561228"/>
          </a:xfrm>
        </p:spPr>
        <p:txBody>
          <a:bodyPr>
            <a:normAutofit/>
          </a:bodyPr>
          <a:lstStyle/>
          <a:p>
            <a:pPr algn="ctr"/>
            <a:r>
              <a:rPr lang="tr-TR" sz="3200" dirty="0" smtClean="0"/>
              <a:t>Gerilim ile Akım Arasındaki İlişki</a:t>
            </a:r>
            <a:endParaRPr lang="tr-TR" sz="3200" dirty="0"/>
          </a:p>
        </p:txBody>
      </p:sp>
      <p:sp>
        <p:nvSpPr>
          <p:cNvPr id="3" name="2 İçerik Yer Tutucusu"/>
          <p:cNvSpPr>
            <a:spLocks noGrp="1"/>
          </p:cNvSpPr>
          <p:nvPr>
            <p:ph idx="1"/>
          </p:nvPr>
        </p:nvSpPr>
        <p:spPr>
          <a:xfrm>
            <a:off x="357158" y="1428736"/>
            <a:ext cx="4829180" cy="4786346"/>
          </a:xfrm>
        </p:spPr>
        <p:txBody>
          <a:bodyPr>
            <a:normAutofit lnSpcReduction="10000"/>
          </a:bodyPr>
          <a:lstStyle/>
          <a:p>
            <a:r>
              <a:rPr lang="tr-TR" dirty="0" smtClean="0"/>
              <a:t>Birden çok pilin bağlı olduğu devrelerde pillerden birinin pozitif kutbu diğerinin negatif kutbuna bağlanarak devre elemanının uçları arasındaki gerilim yükseltilir. </a:t>
            </a:r>
          </a:p>
          <a:p>
            <a:r>
              <a:rPr lang="tr-TR" dirty="0" smtClean="0"/>
              <a:t>Devredeki pil sayısının artması ile gerilim daha da artar. Artan gerilim ise devre elemanı üzerinden daha büyük bir akımın geçmesini sağlar.</a:t>
            </a:r>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6072198" y="1142984"/>
            <a:ext cx="2500330" cy="1784424"/>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6000760" y="3000371"/>
            <a:ext cx="2333627" cy="1378469"/>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5786446" y="4786321"/>
            <a:ext cx="2757489" cy="173504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785794"/>
            <a:ext cx="5686436" cy="5786478"/>
          </a:xfrm>
        </p:spPr>
        <p:txBody>
          <a:bodyPr>
            <a:normAutofit/>
          </a:bodyPr>
          <a:lstStyle/>
          <a:p>
            <a:r>
              <a:rPr lang="tr-TR" dirty="0" smtClean="0"/>
              <a:t>Gerilim/Akım oranı sabittir. </a:t>
            </a:r>
          </a:p>
          <a:p>
            <a:r>
              <a:rPr lang="tr-TR" dirty="0" smtClean="0"/>
              <a:t>Bu sabit oran devre elemanının (ampulün) direncidir. </a:t>
            </a:r>
          </a:p>
          <a:p>
            <a:r>
              <a:rPr lang="tr-TR" dirty="0" smtClean="0"/>
              <a:t>Gerilim/akım oranının birimi volt/amper olarak yazılır. Bu değer, direncin birimi olan </a:t>
            </a:r>
            <a:r>
              <a:rPr lang="tr-TR" dirty="0" err="1" smtClean="0"/>
              <a:t>ohm</a:t>
            </a:r>
            <a:r>
              <a:rPr lang="tr-TR" dirty="0" smtClean="0"/>
              <a:t> ile eş değerdir. Yani direncin birimi volt/amper olarak da ifade edilebilir. </a:t>
            </a:r>
          </a:p>
          <a:p>
            <a:r>
              <a:rPr lang="tr-TR" dirty="0" smtClean="0"/>
              <a:t>Bu oranı George </a:t>
            </a:r>
            <a:r>
              <a:rPr lang="tr-TR" dirty="0" err="1" smtClean="0"/>
              <a:t>Simon</a:t>
            </a:r>
            <a:r>
              <a:rPr lang="tr-TR" dirty="0" smtClean="0"/>
              <a:t> </a:t>
            </a:r>
            <a:r>
              <a:rPr lang="tr-TR" dirty="0" err="1" smtClean="0"/>
              <a:t>Ohm</a:t>
            </a:r>
            <a:r>
              <a:rPr lang="tr-TR" dirty="0" smtClean="0"/>
              <a:t> adındaki bir bilim insanı bulmuştur. Bunun için direnç birimi olarak volt/amper kullanıldığı gibi </a:t>
            </a:r>
            <a:r>
              <a:rPr lang="tr-TR" dirty="0" err="1" smtClean="0"/>
              <a:t>ohm</a:t>
            </a:r>
            <a:r>
              <a:rPr lang="tr-TR" dirty="0" smtClean="0"/>
              <a:t> (</a:t>
            </a:r>
            <a:r>
              <a:rPr lang="el-GR" dirty="0" smtClean="0"/>
              <a:t>Ω</a:t>
            </a:r>
            <a:r>
              <a:rPr lang="tr-TR" dirty="0" smtClean="0"/>
              <a:t>) da kullanılır.</a:t>
            </a:r>
            <a:endParaRPr lang="tr-TR" dirty="0"/>
          </a:p>
        </p:txBody>
      </p:sp>
      <p:pic>
        <p:nvPicPr>
          <p:cNvPr id="10242" name="Picture 2"/>
          <p:cNvPicPr>
            <a:picLocks noChangeAspect="1" noChangeArrowheads="1"/>
          </p:cNvPicPr>
          <p:nvPr/>
        </p:nvPicPr>
        <p:blipFill>
          <a:blip r:embed="rId2" cstate="print"/>
          <a:srcRect/>
          <a:stretch>
            <a:fillRect/>
          </a:stretch>
        </p:blipFill>
        <p:spPr bwMode="auto">
          <a:xfrm>
            <a:off x="6000760" y="1285860"/>
            <a:ext cx="2981325" cy="42957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0" y="1428736"/>
            <a:ext cx="9144000" cy="447196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332037"/>
            <a:ext cx="9144000" cy="4525963"/>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Yahya Kaptan Ortaokulu</a:t>
            </a:r>
          </a:p>
          <a:p>
            <a:pPr algn="ctr">
              <a:buNone/>
            </a:pPr>
            <a:r>
              <a:rPr lang="tr-TR" sz="4800" b="1" i="1" dirty="0" smtClean="0"/>
              <a:t>İzmit/KOCAELİ</a:t>
            </a:r>
            <a:endParaRPr lang="tr-TR" sz="4800" b="1" i="1" dirty="0"/>
          </a:p>
        </p:txBody>
      </p:sp>
      <p:pic>
        <p:nvPicPr>
          <p:cNvPr id="4" name="Resim 2" descr="C:\Users\ASLAN\Desktop\Y.K.OO - 2.jpg"/>
          <p:cNvPicPr>
            <a:picLocks noChangeAspect="1" noChangeArrowheads="1"/>
          </p:cNvPicPr>
          <p:nvPr/>
        </p:nvPicPr>
        <p:blipFill>
          <a:blip r:embed="rId2" cstate="print"/>
          <a:srcRect/>
          <a:stretch>
            <a:fillRect/>
          </a:stretch>
        </p:blipFill>
        <p:spPr bwMode="auto">
          <a:xfrm>
            <a:off x="3275856" y="0"/>
            <a:ext cx="2592288" cy="247679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85720" y="714356"/>
            <a:ext cx="8550170" cy="578647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8229600" cy="632666"/>
          </a:xfrm>
        </p:spPr>
        <p:txBody>
          <a:bodyPr>
            <a:normAutofit/>
          </a:bodyPr>
          <a:lstStyle/>
          <a:p>
            <a:pPr algn="ctr"/>
            <a:r>
              <a:rPr lang="tr-TR" sz="3200" dirty="0" smtClean="0"/>
              <a:t>Elektrik Devresi ve Su Tesisatının Farkları</a:t>
            </a:r>
            <a:endParaRPr lang="tr-TR" sz="3200" dirty="0"/>
          </a:p>
        </p:txBody>
      </p:sp>
      <p:sp>
        <p:nvSpPr>
          <p:cNvPr id="3" name="2 İçerik Yer Tutucusu"/>
          <p:cNvSpPr>
            <a:spLocks noGrp="1"/>
          </p:cNvSpPr>
          <p:nvPr>
            <p:ph idx="1"/>
          </p:nvPr>
        </p:nvSpPr>
        <p:spPr>
          <a:xfrm>
            <a:off x="428596" y="1500174"/>
            <a:ext cx="8229600" cy="4389120"/>
          </a:xfrm>
        </p:spPr>
        <p:txBody>
          <a:bodyPr>
            <a:normAutofit lnSpcReduction="10000"/>
          </a:bodyPr>
          <a:lstStyle/>
          <a:p>
            <a:r>
              <a:rPr lang="tr-TR" dirty="0" smtClean="0"/>
              <a:t>Tesisattaki su borusu kesildiğinde suyun akışı bir süre devam eder. Ancak elektrik devresinde bulunan teller arasındaki bağlantı koparıldığında elektrik akımı anında kesilir.</a:t>
            </a:r>
          </a:p>
          <a:p>
            <a:r>
              <a:rPr lang="tr-TR" dirty="0" smtClean="0"/>
              <a:t>Elektrik devresinin su tesisatından farklı diğer bir yönü de şudur: Tesisatta su borular içerisinde akar. Elektrik devresinde ise negatif yükler telde belirgin şekilde ilerleme yapmaz.  Negatif yüklerin, titreşim hareketi sonucu sahip oldukları hareket enerjisini yakınındaki negatif yüklerle etkileşerek tel boyunca iletmesi elektrik akımını oluşturur.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48022" y="1648228"/>
            <a:ext cx="8804052" cy="414340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28604"/>
            <a:ext cx="8229600" cy="561228"/>
          </a:xfrm>
        </p:spPr>
        <p:txBody>
          <a:bodyPr>
            <a:normAutofit/>
          </a:bodyPr>
          <a:lstStyle/>
          <a:p>
            <a:pPr algn="ctr"/>
            <a:r>
              <a:rPr lang="tr-TR" sz="3200" dirty="0" smtClean="0"/>
              <a:t>Elektrik Akımının Yönü</a:t>
            </a:r>
            <a:endParaRPr lang="tr-TR" sz="3200" dirty="0"/>
          </a:p>
        </p:txBody>
      </p:sp>
      <p:sp>
        <p:nvSpPr>
          <p:cNvPr id="3" name="2 İçerik Yer Tutucusu"/>
          <p:cNvSpPr>
            <a:spLocks noGrp="1"/>
          </p:cNvSpPr>
          <p:nvPr>
            <p:ph idx="1"/>
          </p:nvPr>
        </p:nvSpPr>
        <p:spPr>
          <a:xfrm>
            <a:off x="457200" y="1285860"/>
            <a:ext cx="8229600" cy="5572140"/>
          </a:xfrm>
        </p:spPr>
        <p:txBody>
          <a:bodyPr>
            <a:normAutofit fontScale="92500" lnSpcReduction="10000"/>
          </a:bodyPr>
          <a:lstStyle/>
          <a:p>
            <a:r>
              <a:rPr lang="tr-TR" dirty="0" smtClean="0"/>
              <a:t>Benjamin Franklin, elektrik yükleri hakkında kesin bir bilginin olmadığı zamanlarda, elektrik yüklerini elektriksel bir sıvıya benzetmişti. Franklin'e göre, elektrik akımı, elektriksel sıvının fazla olduğu pozitif kutuptan elektriksel sıvının az olduğu negatif kutba doğru akmaktaydı. </a:t>
            </a:r>
            <a:r>
              <a:rPr lang="tr-TR" dirty="0" err="1" smtClean="0"/>
              <a:t>Ampère</a:t>
            </a:r>
            <a:r>
              <a:rPr lang="tr-TR" dirty="0" smtClean="0"/>
              <a:t> de bu görüşü benimseyerek yani elektrik akımının pozitif kutuptan negatif kutba doğru olduğunu kabul ederek çalışmalarına devam etti.</a:t>
            </a:r>
          </a:p>
          <a:p>
            <a:r>
              <a:rPr lang="tr-TR" dirty="0" smtClean="0"/>
              <a:t>Yıllar sonra bir elektrik devresindeki "negatif yüklerin elektrik enerjisi kaynağının negatif kutbundan pozitif kutbuna doğru hareketli olduğu" gerçeği anlaşılmıştır. </a:t>
            </a:r>
          </a:p>
          <a:p>
            <a:r>
              <a:rPr lang="tr-TR" dirty="0" smtClean="0"/>
              <a:t>Gerçeğe ters olan </a:t>
            </a:r>
            <a:r>
              <a:rPr lang="tr-TR" b="1" dirty="0" smtClean="0">
                <a:solidFill>
                  <a:srgbClr val="FF0000"/>
                </a:solidFill>
              </a:rPr>
              <a:t>"Akımın yönü devredeki elektrik enerjisi kaynağının pozitif kutbundan negatif kutbuna doğrudur.“ </a:t>
            </a:r>
            <a:r>
              <a:rPr lang="tr-TR" dirty="0" smtClean="0"/>
              <a:t>görüşü, bugüne kadar birçok kuralda kullanıldığı için hâlâ kabul görmektedir.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8229600" cy="632666"/>
          </a:xfrm>
        </p:spPr>
        <p:txBody>
          <a:bodyPr>
            <a:normAutofit/>
          </a:bodyPr>
          <a:lstStyle/>
          <a:p>
            <a:pPr algn="ctr"/>
            <a:r>
              <a:rPr lang="tr-TR" sz="3200" dirty="0" smtClean="0"/>
              <a:t>Elektrik Akımının Yönü</a:t>
            </a:r>
            <a:endParaRPr lang="tr-TR" sz="3200" dirty="0"/>
          </a:p>
        </p:txBody>
      </p:sp>
      <p:sp>
        <p:nvSpPr>
          <p:cNvPr id="3" name="2 İçerik Yer Tutucusu"/>
          <p:cNvSpPr>
            <a:spLocks noGrp="1"/>
          </p:cNvSpPr>
          <p:nvPr>
            <p:ph idx="1"/>
          </p:nvPr>
        </p:nvSpPr>
        <p:spPr>
          <a:xfrm>
            <a:off x="457200" y="1935480"/>
            <a:ext cx="3400420" cy="4389120"/>
          </a:xfrm>
        </p:spPr>
        <p:txBody>
          <a:bodyPr/>
          <a:lstStyle/>
          <a:p>
            <a:r>
              <a:rPr lang="tr-TR" b="1" dirty="0" smtClean="0">
                <a:solidFill>
                  <a:srgbClr val="FF0000"/>
                </a:solidFill>
              </a:rPr>
              <a:t>"Akımın yönü devredeki elektrik enerjisi kaynağının pozitif kutbundan negatif kutbuna doğrudur.“</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4143372" y="2000240"/>
            <a:ext cx="4786346" cy="35719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8229600" cy="632666"/>
          </a:xfrm>
        </p:spPr>
        <p:txBody>
          <a:bodyPr>
            <a:normAutofit/>
          </a:bodyPr>
          <a:lstStyle/>
          <a:p>
            <a:pPr algn="ctr"/>
            <a:r>
              <a:rPr lang="tr-TR" sz="3200" dirty="0" smtClean="0"/>
              <a:t>Elektrik Akımını Ölçelim</a:t>
            </a:r>
            <a:endParaRPr lang="tr-TR" sz="32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71472" y="1071546"/>
            <a:ext cx="7858180" cy="531095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428736"/>
            <a:ext cx="4900618" cy="4636792"/>
          </a:xfrm>
        </p:spPr>
        <p:txBody>
          <a:bodyPr/>
          <a:lstStyle/>
          <a:p>
            <a:r>
              <a:rPr lang="tr-TR" dirty="0" smtClean="0"/>
              <a:t>Elektrik akımı </a:t>
            </a:r>
            <a:r>
              <a:rPr lang="tr-TR" dirty="0" smtClean="0">
                <a:solidFill>
                  <a:srgbClr val="FF0000"/>
                </a:solidFill>
              </a:rPr>
              <a:t>ampermetre</a:t>
            </a:r>
            <a:r>
              <a:rPr lang="tr-TR" dirty="0" smtClean="0"/>
              <a:t> ile ölçülür.</a:t>
            </a:r>
          </a:p>
          <a:p>
            <a:r>
              <a:rPr lang="tr-TR" dirty="0" smtClean="0"/>
              <a:t>Ampermetre devreye </a:t>
            </a:r>
            <a:r>
              <a:rPr lang="tr-TR" b="1" dirty="0" smtClean="0">
                <a:solidFill>
                  <a:srgbClr val="FF0000"/>
                </a:solidFill>
              </a:rPr>
              <a:t>seri </a:t>
            </a:r>
            <a:r>
              <a:rPr lang="tr-TR" dirty="0" smtClean="0"/>
              <a:t>bağlanır.</a:t>
            </a:r>
          </a:p>
          <a:p>
            <a:r>
              <a:rPr lang="tr-TR" dirty="0" smtClean="0"/>
              <a:t>Elektrik akımının birimi </a:t>
            </a:r>
            <a:r>
              <a:rPr lang="tr-TR" dirty="0" smtClean="0">
                <a:solidFill>
                  <a:srgbClr val="FF0000"/>
                </a:solidFill>
              </a:rPr>
              <a:t>amperdir</a:t>
            </a:r>
            <a:r>
              <a:rPr lang="tr-TR" dirty="0" smtClean="0"/>
              <a:t> ve kısaca </a:t>
            </a:r>
            <a:r>
              <a:rPr lang="tr-TR" dirty="0" smtClean="0">
                <a:solidFill>
                  <a:srgbClr val="FF0000"/>
                </a:solidFill>
              </a:rPr>
              <a:t>“A” </a:t>
            </a:r>
            <a:r>
              <a:rPr lang="tr-TR" dirty="0" smtClean="0"/>
              <a:t>ile gösterilir. </a:t>
            </a:r>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5715008" y="1357298"/>
            <a:ext cx="3000396" cy="462265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561228"/>
          </a:xfrm>
        </p:spPr>
        <p:txBody>
          <a:bodyPr>
            <a:normAutofit/>
          </a:bodyPr>
          <a:lstStyle/>
          <a:p>
            <a:pPr algn="ctr"/>
            <a:r>
              <a:rPr lang="tr-TR" sz="3200" dirty="0" smtClean="0"/>
              <a:t>Gerilim</a:t>
            </a:r>
            <a:endParaRPr lang="tr-TR" sz="3200" dirty="0"/>
          </a:p>
        </p:txBody>
      </p:sp>
      <p:sp>
        <p:nvSpPr>
          <p:cNvPr id="3" name="2 İçerik Yer Tutucusu"/>
          <p:cNvSpPr>
            <a:spLocks noGrp="1"/>
          </p:cNvSpPr>
          <p:nvPr>
            <p:ph idx="1"/>
          </p:nvPr>
        </p:nvSpPr>
        <p:spPr>
          <a:xfrm>
            <a:off x="214282" y="1428736"/>
            <a:ext cx="5614998" cy="5000660"/>
          </a:xfrm>
        </p:spPr>
        <p:txBody>
          <a:bodyPr>
            <a:normAutofit lnSpcReduction="10000"/>
          </a:bodyPr>
          <a:lstStyle/>
          <a:p>
            <a:r>
              <a:rPr lang="tr-TR" dirty="0" smtClean="0"/>
              <a:t>Su seviyeleri arasında fark olduğu sürece su akışı devam eder. Bu akışın sürekli olarak devam etmesi, şekildeki gibi uygun bir pompa kullanarak sağlanabilir.</a:t>
            </a:r>
          </a:p>
          <a:p>
            <a:r>
              <a:rPr lang="tr-TR" dirty="0" smtClean="0"/>
              <a:t>Suyun akışı elektrik devrelerindeki elektrik akımına benzer. Elektrik akımı da, devrenin iki ucu arasındaki yüklerin enerjileri arasında fark olduğu sürece olur. Bu enerji farkı </a:t>
            </a:r>
            <a:r>
              <a:rPr lang="tr-TR" b="1" dirty="0" smtClean="0"/>
              <a:t>gerilimin </a:t>
            </a:r>
            <a:r>
              <a:rPr lang="tr-TR" dirty="0" smtClean="0"/>
              <a:t>oluşmasına yol açar. Sonuç olarak gerilim enerji farkının bir göstergesidir.</a:t>
            </a:r>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6143636" y="1285860"/>
            <a:ext cx="2828925" cy="19526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072198" y="3714752"/>
            <a:ext cx="2830304" cy="2181221"/>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182</TotalTime>
  <Words>483</Words>
  <Application>Microsoft Office PowerPoint</Application>
  <PresentationFormat>Ekran Gösterisi (4:3)</PresentationFormat>
  <Paragraphs>34</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Akış</vt:lpstr>
      <vt:lpstr>YAŞAMIMIZDAKİ ELEKTRİK</vt:lpstr>
      <vt:lpstr>Slayt 2</vt:lpstr>
      <vt:lpstr>Elektrik Devresi ve Su Tesisatının Farkları</vt:lpstr>
      <vt:lpstr>Slayt 4</vt:lpstr>
      <vt:lpstr>Elektrik Akımının Yönü</vt:lpstr>
      <vt:lpstr>Elektrik Akımının Yönü</vt:lpstr>
      <vt:lpstr>Elektrik Akımını Ölçelim</vt:lpstr>
      <vt:lpstr>Slayt 8</vt:lpstr>
      <vt:lpstr>Gerilim</vt:lpstr>
      <vt:lpstr>Slayt 10</vt:lpstr>
      <vt:lpstr>Gerilimi Ölçelim</vt:lpstr>
      <vt:lpstr>Gerilim ile Akım Arasındaki İlişki</vt:lpstr>
      <vt:lpstr>Slayt 13</vt:lpstr>
      <vt:lpstr>Slayt 14</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VÜCUDUMUZDA SİSTEMLER</dc:title>
  <dc:creator>MUSTAFA</dc:creator>
  <cp:lastModifiedBy>MUSTAFA</cp:lastModifiedBy>
  <cp:revision>29</cp:revision>
  <dcterms:created xsi:type="dcterms:W3CDTF">2010-10-04T18:05:33Z</dcterms:created>
  <dcterms:modified xsi:type="dcterms:W3CDTF">2014-04-14T17:33:57Z</dcterms:modified>
</cp:coreProperties>
</file>