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69BC9-20B7-4407-86D4-1BB326BD48AC}" type="datetimeFigureOut">
              <a:rPr lang="tr-TR" smtClean="0"/>
              <a:pPr/>
              <a:t>14.04.2014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A3090C-63E5-4E4C-8F8F-08EDCC3B14D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3332" y="3000372"/>
            <a:ext cx="90011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MADDENİN YAPISI ve </a:t>
            </a:r>
            <a:br>
              <a:rPr lang="tr-TR" dirty="0" smtClean="0"/>
            </a:br>
            <a:r>
              <a:rPr lang="tr-TR" dirty="0" smtClean="0"/>
              <a:t>ÖZELLİKLERİ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78581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Elementlerin Sınıflandırılması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5214910" y="6143644"/>
            <a:ext cx="3929090" cy="50006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Mustafa ÇELİK</a:t>
            </a:r>
            <a:endParaRPr kumimoji="0" lang="tr-TR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Resim" descr="C:\Users\ASLAN\Desktop\Y.K.OO -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884" y="0"/>
            <a:ext cx="3096344" cy="29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391658"/>
            <a:ext cx="9144000" cy="2439838"/>
          </a:xfrm>
        </p:spPr>
        <p:txBody>
          <a:bodyPr>
            <a:noAutofit/>
          </a:bodyPr>
          <a:lstStyle/>
          <a:p>
            <a:r>
              <a:rPr lang="tr-TR" dirty="0" smtClean="0"/>
              <a:t>Periyodik sistemde element atomları proton sayılarına göre sıralanırken benzer özellik gösteren elementler alt alta gelecek şekilde yerleştirilmiştir. Böylece dikey sıralar oluşmuştur.</a:t>
            </a:r>
          </a:p>
          <a:p>
            <a:r>
              <a:rPr lang="tr-TR" dirty="0" smtClean="0"/>
              <a:t>Yukarıdan aşağı doğru olan bu </a:t>
            </a:r>
            <a:r>
              <a:rPr lang="tr-TR" u="sng" dirty="0" smtClean="0">
                <a:solidFill>
                  <a:srgbClr val="FF0000"/>
                </a:solidFill>
              </a:rPr>
              <a:t>dikey</a:t>
            </a:r>
            <a:r>
              <a:rPr lang="tr-TR" dirty="0" smtClean="0"/>
              <a:t> sıralara </a:t>
            </a:r>
            <a:r>
              <a:rPr lang="tr-TR" b="1" dirty="0" smtClean="0">
                <a:solidFill>
                  <a:srgbClr val="FF0000"/>
                </a:solidFill>
              </a:rPr>
              <a:t>GRUP</a:t>
            </a:r>
            <a:r>
              <a:rPr lang="tr-TR" b="1" dirty="0" smtClean="0"/>
              <a:t> </a:t>
            </a:r>
            <a:r>
              <a:rPr lang="tr-TR" dirty="0" smtClean="0"/>
              <a:t>adı verilir.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69"/>
            <a:ext cx="9144000" cy="459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2714644"/>
          </a:xfrm>
        </p:spPr>
        <p:txBody>
          <a:bodyPr>
            <a:normAutofit fontScale="62500" lnSpcReduction="20000"/>
          </a:bodyPr>
          <a:lstStyle/>
          <a:p>
            <a:r>
              <a:rPr lang="tr-TR" sz="3800" dirty="0" smtClean="0"/>
              <a:t>Periyodik sistemde toplam 18 grup vardır. Bu 18 grup "</a:t>
            </a:r>
            <a:r>
              <a:rPr lang="tr-TR" sz="3800" b="1" dirty="0" smtClean="0">
                <a:solidFill>
                  <a:srgbClr val="FF0000"/>
                </a:solidFill>
              </a:rPr>
              <a:t>A</a:t>
            </a:r>
            <a:r>
              <a:rPr lang="tr-TR" sz="3800" dirty="0" smtClean="0">
                <a:solidFill>
                  <a:srgbClr val="FF0000"/>
                </a:solidFill>
              </a:rPr>
              <a:t> Grubu</a:t>
            </a:r>
            <a:r>
              <a:rPr lang="tr-TR" sz="3800" dirty="0" smtClean="0"/>
              <a:t>" ve "</a:t>
            </a:r>
            <a:r>
              <a:rPr lang="tr-TR" sz="3800" b="1" dirty="0" smtClean="0">
                <a:solidFill>
                  <a:srgbClr val="FF0000"/>
                </a:solidFill>
              </a:rPr>
              <a:t>B</a:t>
            </a:r>
            <a:r>
              <a:rPr lang="tr-TR" sz="3800" dirty="0" smtClean="0"/>
              <a:t> </a:t>
            </a:r>
            <a:r>
              <a:rPr lang="tr-TR" sz="3800" dirty="0" smtClean="0">
                <a:solidFill>
                  <a:srgbClr val="FF0000"/>
                </a:solidFill>
              </a:rPr>
              <a:t>Grubu</a:t>
            </a:r>
            <a:r>
              <a:rPr lang="tr-TR" sz="3800" dirty="0" smtClean="0"/>
              <a:t>" elementleri olarak sınıflandırılmıştır. A Grubu elementleri şekildeki periyodik sistemde belirtilen 1A, 2A, 3A, 4A, 5A, 6A, 7A ve 8A Grubundaki elementlerden oluşmaktadır.</a:t>
            </a:r>
          </a:p>
          <a:p>
            <a:r>
              <a:rPr lang="tr-TR" sz="3800" dirty="0" smtClean="0"/>
              <a:t>Aynı grupta olan elementler sertlik, parlaklık, iletkenlik gibi özellikleri ve elektron almaya/vermeye olan yatkınlıkları bakımından birbirine benzerdir.</a:t>
            </a:r>
          </a:p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72152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1604" y="330662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Periyodik Sistemde Yer Bulma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357298"/>
            <a:ext cx="5500726" cy="4071966"/>
          </a:xfrm>
        </p:spPr>
        <p:txBody>
          <a:bodyPr>
            <a:normAutofit/>
          </a:bodyPr>
          <a:lstStyle/>
          <a:p>
            <a:r>
              <a:rPr lang="tr-TR" dirty="0" smtClean="0"/>
              <a:t>Proton sayısı (atom numarası) bilinen bir elementin periyodik sistemdeki yeri bulunabilir.</a:t>
            </a:r>
          </a:p>
          <a:p>
            <a:r>
              <a:rPr lang="tr-TR" dirty="0" smtClean="0"/>
              <a:t>Önce elementin nötr haldeki elektron dağılımı yapılır.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Katman sayısı </a:t>
            </a:r>
            <a:r>
              <a:rPr lang="tr-TR" dirty="0" smtClean="0"/>
              <a:t>elementin </a:t>
            </a:r>
            <a:r>
              <a:rPr lang="tr-TR" u="sng" dirty="0" smtClean="0">
                <a:solidFill>
                  <a:srgbClr val="FF0000"/>
                </a:solidFill>
              </a:rPr>
              <a:t>periyot</a:t>
            </a:r>
            <a:r>
              <a:rPr lang="tr-TR" dirty="0" smtClean="0"/>
              <a:t> numarasını verir.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Son yörüngedeki elektron sayısı </a:t>
            </a:r>
            <a:r>
              <a:rPr lang="tr-TR" dirty="0" smtClean="0"/>
              <a:t>ise o elementin </a:t>
            </a:r>
            <a:r>
              <a:rPr lang="tr-TR" u="sng" dirty="0" smtClean="0">
                <a:solidFill>
                  <a:srgbClr val="FF0000"/>
                </a:solidFill>
              </a:rPr>
              <a:t>grup</a:t>
            </a:r>
            <a:r>
              <a:rPr lang="tr-TR" dirty="0" smtClean="0"/>
              <a:t> numarasını verir. </a:t>
            </a:r>
            <a:endParaRPr lang="tr-TR" dirty="0"/>
          </a:p>
        </p:txBody>
      </p:sp>
      <p:pic>
        <p:nvPicPr>
          <p:cNvPr id="11266" name="Picture 2" descr="C:\Users\MUSTAFA\Desktop\atom041j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429264"/>
            <a:ext cx="5606306" cy="121442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588" y="1500174"/>
            <a:ext cx="3000396" cy="46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Çentikli Sağ Ok"/>
          <p:cNvSpPr/>
          <p:nvPr/>
        </p:nvSpPr>
        <p:spPr>
          <a:xfrm>
            <a:off x="142844" y="5357826"/>
            <a:ext cx="71438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"/>
          <p:cNvGrpSpPr/>
          <p:nvPr/>
        </p:nvGrpSpPr>
        <p:grpSpPr>
          <a:xfrm>
            <a:off x="0" y="1198888"/>
            <a:ext cx="9144000" cy="5000660"/>
            <a:chOff x="468352" y="1915550"/>
            <a:chExt cx="8218863" cy="443285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352" y="1915550"/>
              <a:ext cx="4095750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5740" y="1928802"/>
              <a:ext cx="4181475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61228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Metaller </a:t>
            </a:r>
            <a:endParaRPr lang="tr-TR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276" y="1616546"/>
            <a:ext cx="2643174" cy="271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142984"/>
            <a:ext cx="6357982" cy="5572164"/>
          </a:xfrm>
        </p:spPr>
        <p:txBody>
          <a:bodyPr>
            <a:normAutofit lnSpcReduction="10000"/>
          </a:bodyPr>
          <a:lstStyle/>
          <a:p>
            <a:r>
              <a:rPr lang="tr-TR" u="sng" dirty="0" smtClean="0"/>
              <a:t>Elektriği ve ısıyı iyi ileten</a:t>
            </a:r>
            <a:r>
              <a:rPr lang="tr-TR" dirty="0" smtClean="0"/>
              <a:t>, </a:t>
            </a:r>
            <a:r>
              <a:rPr lang="tr-TR" u="sng" dirty="0" smtClean="0"/>
              <a:t>parlak</a:t>
            </a:r>
            <a:r>
              <a:rPr lang="tr-TR" dirty="0" smtClean="0"/>
              <a:t> görünüme sahip olan, </a:t>
            </a:r>
            <a:r>
              <a:rPr lang="tr-TR" u="sng" dirty="0" smtClean="0"/>
              <a:t>tel ve levha haline gelerek işlenebilen</a:t>
            </a:r>
            <a:r>
              <a:rPr lang="tr-TR" dirty="0" smtClean="0"/>
              <a:t> elementler periyodik sistemin </a:t>
            </a:r>
            <a:r>
              <a:rPr lang="tr-TR" u="sng" dirty="0" smtClean="0"/>
              <a:t>sol</a:t>
            </a:r>
            <a:r>
              <a:rPr lang="tr-TR" dirty="0" smtClean="0"/>
              <a:t> tarafında yer alır ve bu elementler </a:t>
            </a:r>
            <a:r>
              <a:rPr lang="tr-TR" b="1" dirty="0" smtClean="0">
                <a:solidFill>
                  <a:srgbClr val="FF0000"/>
                </a:solidFill>
              </a:rPr>
              <a:t>metal</a:t>
            </a:r>
            <a:r>
              <a:rPr lang="tr-TR" b="1" dirty="0" smtClean="0"/>
              <a:t> </a:t>
            </a:r>
            <a:r>
              <a:rPr lang="tr-TR" dirty="0" smtClean="0"/>
              <a:t>olarak adlandırılır.</a:t>
            </a:r>
          </a:p>
          <a:p>
            <a:r>
              <a:rPr lang="tr-TR" u="sng" dirty="0" smtClean="0"/>
              <a:t>Cıva elementi hariç </a:t>
            </a:r>
            <a:r>
              <a:rPr lang="tr-TR" dirty="0" smtClean="0"/>
              <a:t>bütün metaller oda sıcaklığında katı hâlde bulunur.</a:t>
            </a:r>
          </a:p>
          <a:p>
            <a:r>
              <a:rPr lang="tr-TR" dirty="0" smtClean="0"/>
              <a:t>Metaller arasında pek çok benzerlik olmasına karşın, her metalin farklı özelliği vardır. Bu sebeple farklı kullanım alanlarına göre uygun metal seçilir. Bazı metaller örneğin; alüminyum hafif olduğu için havacılık endüstrisinde kullanılmaya uygundur.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215074" y="6334780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???Hidrojen ???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Ametaller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rmAutofit/>
          </a:bodyPr>
          <a:lstStyle/>
          <a:p>
            <a:r>
              <a:rPr lang="tr-TR" dirty="0" smtClean="0"/>
              <a:t>Periyodik sistemin </a:t>
            </a:r>
            <a:r>
              <a:rPr lang="tr-TR" u="sng" dirty="0" smtClean="0">
                <a:solidFill>
                  <a:srgbClr val="FF0000"/>
                </a:solidFill>
              </a:rPr>
              <a:t>sağ</a:t>
            </a:r>
            <a:r>
              <a:rPr lang="tr-TR" dirty="0" smtClean="0"/>
              <a:t> tarafında yer alan, </a:t>
            </a:r>
            <a:r>
              <a:rPr lang="tr-TR" u="sng" dirty="0" smtClean="0"/>
              <a:t>elektriği ve ısıyı iyi iletmeyen</a:t>
            </a:r>
            <a:r>
              <a:rPr lang="tr-TR" dirty="0" smtClean="0"/>
              <a:t>, </a:t>
            </a:r>
            <a:r>
              <a:rPr lang="tr-TR" u="sng" dirty="0" smtClean="0"/>
              <a:t>mat </a:t>
            </a:r>
            <a:r>
              <a:rPr lang="tr-TR" dirty="0" smtClean="0"/>
              <a:t>görünümlü olan elementler </a:t>
            </a:r>
            <a:r>
              <a:rPr lang="tr-TR" b="1" dirty="0" smtClean="0">
                <a:solidFill>
                  <a:srgbClr val="FF0000"/>
                </a:solidFill>
              </a:rPr>
              <a:t>ametal</a:t>
            </a:r>
            <a:r>
              <a:rPr lang="tr-TR" b="1" dirty="0" smtClean="0"/>
              <a:t> </a:t>
            </a:r>
            <a:r>
              <a:rPr lang="tr-TR" dirty="0" smtClean="0"/>
              <a:t>olarak adlandırılır. </a:t>
            </a:r>
          </a:p>
          <a:p>
            <a:r>
              <a:rPr lang="tr-TR" dirty="0" smtClean="0"/>
              <a:t>Oda sıcaklığında katı, sıvı ve gaz hâlde bulunan ametal grubunda olan elementler vardır. Örneğin; hidrojen, azot, helyum, klor gibi elementler oda sıcaklığında gaz hâlde bulunur. Brom elementi sıvı bir ametaldir, karbon, fosfor, kükürt ve iyot ise oda sıcaklığında katı hâlde bulunur.</a:t>
            </a:r>
          </a:p>
          <a:p>
            <a:r>
              <a:rPr lang="tr-TR" dirty="0" smtClean="0"/>
              <a:t>Ametal grubundaki elementlerin katı hâlde bulunanları </a:t>
            </a:r>
            <a:r>
              <a:rPr lang="tr-TR" u="sng" dirty="0" smtClean="0"/>
              <a:t>kırılgandır</a:t>
            </a:r>
            <a:r>
              <a:rPr lang="tr-TR" dirty="0" smtClean="0"/>
              <a:t>. Bu sebeple bunlara dövülerek şekil verilemez.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714512"/>
          </a:xfrm>
        </p:spPr>
        <p:txBody>
          <a:bodyPr/>
          <a:lstStyle/>
          <a:p>
            <a:r>
              <a:rPr lang="tr-TR" u="sng" dirty="0" smtClean="0">
                <a:solidFill>
                  <a:srgbClr val="FF0000"/>
                </a:solidFill>
              </a:rPr>
              <a:t>Hidrojen</a:t>
            </a:r>
            <a:r>
              <a:rPr lang="tr-TR" dirty="0" smtClean="0">
                <a:solidFill>
                  <a:srgbClr val="FF0000"/>
                </a:solidFill>
              </a:rPr>
              <a:t> periyodik sistemin ilk elementidir ve sol tarafta yer almasına rağmen ametaldir. Bu durum bir istisnadır.</a:t>
            </a:r>
          </a:p>
          <a:p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077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61228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Yarı Metaller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357298"/>
            <a:ext cx="5786478" cy="5286412"/>
          </a:xfrm>
        </p:spPr>
        <p:txBody>
          <a:bodyPr>
            <a:normAutofit/>
          </a:bodyPr>
          <a:lstStyle/>
          <a:p>
            <a:r>
              <a:rPr lang="tr-TR" dirty="0" smtClean="0"/>
              <a:t>Periyodik sistemde hem metallerin hem de ametallerin özelliklerini bir arada taşıyan elementler vardır. Bu sınıfta yer alan elementler </a:t>
            </a:r>
            <a:r>
              <a:rPr lang="tr-TR" b="1" dirty="0" smtClean="0">
                <a:solidFill>
                  <a:srgbClr val="FF0000"/>
                </a:solidFill>
              </a:rPr>
              <a:t>yarı metal </a:t>
            </a:r>
            <a:r>
              <a:rPr lang="tr-TR" dirty="0" smtClean="0"/>
              <a:t>olarak adlandırılır. </a:t>
            </a:r>
          </a:p>
          <a:p>
            <a:r>
              <a:rPr lang="tr-TR" b="1" dirty="0" smtClean="0"/>
              <a:t>Yarı </a:t>
            </a:r>
            <a:r>
              <a:rPr lang="tr-TR" dirty="0" smtClean="0"/>
              <a:t>metaller bazı fiziksel özellikleri ve görünüşleri yönünden metallere, kimyasal özellikleri bakımından daha çok ametallere benzer. </a:t>
            </a:r>
          </a:p>
        </p:txBody>
      </p:sp>
      <p:pic>
        <p:nvPicPr>
          <p:cNvPr id="14340" name="Picture 4" descr="C:\Users\MUSTAFA\Desktop\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320" y="1518604"/>
            <a:ext cx="2861680" cy="2257421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929454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Bor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4857760"/>
            <a:ext cx="8643998" cy="1857388"/>
          </a:xfrm>
        </p:spPr>
        <p:txBody>
          <a:bodyPr>
            <a:normAutofit/>
          </a:bodyPr>
          <a:lstStyle/>
          <a:p>
            <a:r>
              <a:rPr lang="tr-TR" dirty="0" smtClean="0"/>
              <a:t>Yarı metal sınıfında sekiz element vardır.</a:t>
            </a:r>
          </a:p>
          <a:p>
            <a:r>
              <a:rPr lang="tr-TR" dirty="0" smtClean="0"/>
              <a:t>Bu elementlerden daha önceden bildiklerimiz bor ve silisyum, diğerleri ise germanyum, arsenik, antimon, tellür, polonyum ve astatindir.</a:t>
            </a:r>
          </a:p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1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357298"/>
            <a:ext cx="5000660" cy="5214974"/>
          </a:xfrm>
        </p:spPr>
        <p:txBody>
          <a:bodyPr>
            <a:normAutofit/>
          </a:bodyPr>
          <a:lstStyle/>
          <a:p>
            <a:r>
              <a:rPr lang="tr-TR" dirty="0" smtClean="0"/>
              <a:t>Hem metallerin hem de ametallerin özelliğini taşıyan yarı metaller elektronik devre elemanlarında ve birçok alanda kullanılmaktadır. Örneğin; bu elementler kamera ve mikroskop mercekleri ile projektörlerde yarı iletkenlik özelliğinden dolayı tercih edilmektedir.</a:t>
            </a:r>
            <a:endParaRPr lang="tr-TR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9610">
            <a:off x="5247688" y="2567067"/>
            <a:ext cx="2513930" cy="227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2816">
            <a:off x="5214520" y="722209"/>
            <a:ext cx="2880368" cy="20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4363745" cy="178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Elementlerin Sınıflandırılması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071654"/>
            <a:ext cx="5900750" cy="4786346"/>
          </a:xfrm>
        </p:spPr>
        <p:txBody>
          <a:bodyPr/>
          <a:lstStyle/>
          <a:p>
            <a:r>
              <a:rPr lang="tr-TR" dirty="0" smtClean="0"/>
              <a:t>Bilim insanları yeni elementler keşfettikçe ve elementlerin sayısı arttıkça benzer özelliklerine göre elementleri çeşitli şekillerde sınıflandırmışlardır. Böylece elementler sınıflandırıldıklarında daha kolay öğrenilebilir hâle gelmiştir.</a:t>
            </a:r>
            <a:endParaRPr lang="tr-TR" dirty="0"/>
          </a:p>
        </p:txBody>
      </p:sp>
      <p:pic>
        <p:nvPicPr>
          <p:cNvPr id="20482" name="Picture 2" descr="C:\Users\MUSTAFA\Desktop\cartoon-scientist-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1785926"/>
            <a:ext cx="30956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21434"/>
            <a:ext cx="9144001" cy="58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857604"/>
            <a:ext cx="9144000" cy="3000396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Metal sınıfında yer alan 1. ve 2. grup elementleri, ametal sınıfında yer alan 7 ve 8. grup elementleri özel olarak adlandırılmışlardır. </a:t>
            </a:r>
          </a:p>
          <a:p>
            <a:r>
              <a:rPr lang="tr-TR" dirty="0" smtClean="0"/>
              <a:t>1A grubu elementleri “</a:t>
            </a:r>
            <a:r>
              <a:rPr lang="tr-TR" b="1" dirty="0" smtClean="0">
                <a:solidFill>
                  <a:srgbClr val="FF0000"/>
                </a:solidFill>
              </a:rPr>
              <a:t>alkali metaller</a:t>
            </a:r>
            <a:r>
              <a:rPr lang="tr-TR" b="1" dirty="0" smtClean="0"/>
              <a:t>”,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2A grubu elementleri de </a:t>
            </a:r>
            <a:r>
              <a:rPr lang="tr-TR" b="1" dirty="0" smtClean="0"/>
              <a:t>“</a:t>
            </a:r>
            <a:r>
              <a:rPr lang="tr-TR" b="1" dirty="0" smtClean="0">
                <a:solidFill>
                  <a:srgbClr val="FF0000"/>
                </a:solidFill>
              </a:rPr>
              <a:t>toprak alkali metaller</a:t>
            </a:r>
            <a:r>
              <a:rPr lang="tr-TR" b="1" dirty="0" smtClean="0"/>
              <a:t>” </a:t>
            </a:r>
            <a:r>
              <a:rPr lang="tr-TR" dirty="0" smtClean="0"/>
              <a:t>olarak adlandırılmıştır. </a:t>
            </a:r>
          </a:p>
          <a:p>
            <a:r>
              <a:rPr lang="tr-TR" dirty="0" smtClean="0"/>
              <a:t>Ametal sınıfındaki 7A grubunda bulunan elementler “</a:t>
            </a:r>
            <a:r>
              <a:rPr lang="tr-TR" b="1" dirty="0" smtClean="0">
                <a:solidFill>
                  <a:srgbClr val="FF0000"/>
                </a:solidFill>
              </a:rPr>
              <a:t>halojenler</a:t>
            </a:r>
            <a:r>
              <a:rPr lang="tr-TR" dirty="0" smtClean="0"/>
              <a:t>”, 8A grubunda bulunan elementler de </a:t>
            </a:r>
            <a:r>
              <a:rPr lang="es-ES" dirty="0" smtClean="0"/>
              <a:t>“</a:t>
            </a:r>
            <a:r>
              <a:rPr lang="es-ES" b="1" dirty="0" smtClean="0">
                <a:solidFill>
                  <a:srgbClr val="FF0000"/>
                </a:solidFill>
              </a:rPr>
              <a:t>soy gazlar</a:t>
            </a:r>
            <a:r>
              <a:rPr lang="es-ES" b="1" dirty="0" smtClean="0"/>
              <a:t>” </a:t>
            </a:r>
            <a:r>
              <a:rPr lang="es-ES" dirty="0" smtClean="0"/>
              <a:t>veya</a:t>
            </a:r>
            <a:r>
              <a:rPr lang="es-ES" b="1" dirty="0" smtClean="0"/>
              <a:t> “</a:t>
            </a:r>
            <a:r>
              <a:rPr lang="es-ES" b="1" dirty="0" smtClean="0">
                <a:solidFill>
                  <a:srgbClr val="FF0000"/>
                </a:solidFill>
              </a:rPr>
              <a:t>asal gazlar</a:t>
            </a:r>
            <a:r>
              <a:rPr lang="es-ES" b="1" dirty="0" smtClean="0"/>
              <a:t>” </a:t>
            </a:r>
            <a:r>
              <a:rPr lang="es-ES" dirty="0" smtClean="0"/>
              <a:t>ad</a:t>
            </a:r>
            <a:r>
              <a:rPr lang="tr-TR" dirty="0" smtClean="0"/>
              <a:t>ı</a:t>
            </a:r>
            <a:r>
              <a:rPr lang="es-ES" dirty="0" smtClean="0"/>
              <a:t>n</a:t>
            </a:r>
            <a:r>
              <a:rPr lang="tr-TR" dirty="0" smtClean="0"/>
              <a:t>ı</a:t>
            </a:r>
            <a:r>
              <a:rPr lang="es-ES" dirty="0" smtClean="0"/>
              <a:t> almışt</a:t>
            </a:r>
            <a:r>
              <a:rPr lang="tr-TR" dirty="0" smtClean="0"/>
              <a:t>ı</a:t>
            </a:r>
            <a:r>
              <a:rPr lang="es-ES" dirty="0" smtClean="0"/>
              <a:t>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b="1" i="1" dirty="0" smtClean="0"/>
              <a:t>Mustafa ÇELİK</a:t>
            </a:r>
          </a:p>
          <a:p>
            <a:pPr algn="ctr"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>
              <a:buNone/>
            </a:pPr>
            <a:r>
              <a:rPr lang="tr-TR" sz="4800" b="1" i="1" dirty="0" smtClean="0"/>
              <a:t>Yahya Kaptan Ortaokulu</a:t>
            </a:r>
          </a:p>
          <a:p>
            <a:pPr algn="ctr">
              <a:buNone/>
            </a:pPr>
            <a:r>
              <a:rPr lang="tr-TR" sz="4800" b="1" i="1" dirty="0" smtClean="0"/>
              <a:t>İzmit/KOCAELİ</a:t>
            </a:r>
            <a:endParaRPr lang="tr-TR" sz="4800" b="1" i="1" dirty="0"/>
          </a:p>
        </p:txBody>
      </p:sp>
      <p:pic>
        <p:nvPicPr>
          <p:cNvPr id="4" name="Resim 2" descr="C:\Users\ASLAN\Desktop\Y.K.OO -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2592288" cy="247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5" y="1142984"/>
            <a:ext cx="912477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5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42984"/>
            <a:ext cx="6758006" cy="5429288"/>
          </a:xfrm>
        </p:spPr>
        <p:txBody>
          <a:bodyPr/>
          <a:lstStyle/>
          <a:p>
            <a:r>
              <a:rPr lang="tr-TR" dirty="0" smtClean="0"/>
              <a:t>Mendeleyev oluşturduğu çizelgede elementlerin düzenli olarak yinelenen özellikler gösterdiğini fark etmiştir. Bu çizelge elementlerin birbirleriyle ilişkilerini yansıtmıştır. Örneğin; </a:t>
            </a:r>
            <a:r>
              <a:rPr lang="tr-TR" dirty="0" smtClean="0">
                <a:solidFill>
                  <a:srgbClr val="FF0000"/>
                </a:solidFill>
              </a:rPr>
              <a:t>soldan sağa doğru gidildikçe element atomlarının proton sayıları</a:t>
            </a:r>
            <a:r>
              <a:rPr lang="tr-TR" dirty="0" smtClean="0"/>
              <a:t>; </a:t>
            </a:r>
            <a:r>
              <a:rPr lang="tr-TR" dirty="0" smtClean="0">
                <a:solidFill>
                  <a:srgbClr val="FF0000"/>
                </a:solidFill>
              </a:rPr>
              <a:t>yukarıdan aşağıya doğru inildikçe element atomlarının katman sayıları artmaktadır. </a:t>
            </a:r>
            <a:r>
              <a:rPr lang="tr-TR" dirty="0" smtClean="0"/>
              <a:t>Bu sıralama günümüzde kullanılan elementlerin sınıflandırılmasına yakın bir sıralamadır.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9457">
            <a:off x="6607947" y="1050154"/>
            <a:ext cx="2243550" cy="242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3" name="Picture 3" descr="C:\Users\MUSTAFA\Desktop\pediyodik_tab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3219"/>
            <a:ext cx="9144001" cy="657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357298"/>
            <a:ext cx="4572032" cy="5143560"/>
          </a:xfrm>
        </p:spPr>
        <p:txBody>
          <a:bodyPr/>
          <a:lstStyle/>
          <a:p>
            <a:r>
              <a:rPr lang="tr-TR" dirty="0" smtClean="0"/>
              <a:t>Element ve element atomları ile ilgili bilgiler içeren bu çizelgeye </a:t>
            </a:r>
            <a:r>
              <a:rPr lang="tr-TR" b="1" dirty="0" smtClean="0">
                <a:solidFill>
                  <a:srgbClr val="FF0000"/>
                </a:solidFill>
              </a:rPr>
              <a:t>periyodik sistem/periyodik tablo </a:t>
            </a:r>
            <a:r>
              <a:rPr lang="tr-TR" dirty="0" smtClean="0"/>
              <a:t>adı verilir.</a:t>
            </a:r>
          </a:p>
          <a:p>
            <a:r>
              <a:rPr lang="tr-TR" dirty="0" smtClean="0"/>
              <a:t>Periyodik sistemde elementin adı, sembolü ve element atomunun proton sayısı gibi bilgilere de yer verilmektedir.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85992"/>
            <a:ext cx="27325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5043494" cy="6000792"/>
          </a:xfrm>
        </p:spPr>
        <p:txBody>
          <a:bodyPr/>
          <a:lstStyle/>
          <a:p>
            <a:r>
              <a:rPr lang="tr-TR" dirty="0" smtClean="0"/>
              <a:t>Günümüzde kullanılan modern periyodik sistemin temeli; atom altı parçacık olan protonun keşfine dayanmaktadır</a:t>
            </a:r>
            <a:r>
              <a:rPr lang="tr-TR" u="sng" dirty="0" smtClean="0"/>
              <a:t>. Henry </a:t>
            </a:r>
            <a:r>
              <a:rPr lang="tr-TR" u="sng" dirty="0" err="1" smtClean="0"/>
              <a:t>Moseley</a:t>
            </a:r>
            <a:r>
              <a:rPr lang="tr-TR" dirty="0" smtClean="0"/>
              <a:t>  adlı bilim insanı, elementleri, element </a:t>
            </a:r>
            <a:r>
              <a:rPr lang="pt-BR" dirty="0" smtClean="0"/>
              <a:t>atomlar</a:t>
            </a:r>
            <a:r>
              <a:rPr lang="tr-TR" dirty="0" smtClean="0"/>
              <a:t>ı</a:t>
            </a:r>
            <a:r>
              <a:rPr lang="pt-BR" dirty="0" smtClean="0"/>
              <a:t>n</a:t>
            </a:r>
            <a:r>
              <a:rPr lang="tr-TR" dirty="0" smtClean="0"/>
              <a:t>ı</a:t>
            </a:r>
            <a:r>
              <a:rPr lang="pt-BR" dirty="0" smtClean="0"/>
              <a:t>n </a:t>
            </a:r>
            <a:r>
              <a:rPr lang="pt-BR" u="sng" dirty="0" smtClean="0"/>
              <a:t>proton sayılarına </a:t>
            </a:r>
            <a:r>
              <a:rPr lang="pt-BR" dirty="0" smtClean="0"/>
              <a:t>(atom numaras</a:t>
            </a:r>
            <a:r>
              <a:rPr lang="tr-TR" dirty="0" smtClean="0"/>
              <a:t>ı</a:t>
            </a:r>
            <a:r>
              <a:rPr lang="pt-BR" dirty="0" smtClean="0"/>
              <a:t>na) göre düzenlemiştir.</a:t>
            </a:r>
            <a:endParaRPr lang="tr-TR" dirty="0" smtClean="0"/>
          </a:p>
          <a:p>
            <a:r>
              <a:rPr lang="tr-TR" u="sng" dirty="0" err="1" smtClean="0"/>
              <a:t>Glenn</a:t>
            </a:r>
            <a:r>
              <a:rPr lang="tr-TR" u="sng" dirty="0" smtClean="0"/>
              <a:t> </a:t>
            </a:r>
            <a:r>
              <a:rPr lang="tr-TR" u="sng" dirty="0" err="1" smtClean="0"/>
              <a:t>Seaborg</a:t>
            </a:r>
            <a:r>
              <a:rPr lang="tr-TR" u="sng" dirty="0" smtClean="0"/>
              <a:t> </a:t>
            </a:r>
            <a:r>
              <a:rPr lang="tr-TR" dirty="0" smtClean="0"/>
              <a:t>bu tablonun altına iki sıra daha ekleyerek periyodik sisteme son şeklini vermiştir.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268152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109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Periyodik sistemde bulunan </a:t>
            </a:r>
            <a:r>
              <a:rPr lang="tr-TR" u="sng" dirty="0" smtClean="0">
                <a:solidFill>
                  <a:srgbClr val="FF0000"/>
                </a:solidFill>
              </a:rPr>
              <a:t>yatay</a:t>
            </a:r>
            <a:r>
              <a:rPr lang="tr-TR" dirty="0" smtClean="0"/>
              <a:t> sıralara </a:t>
            </a:r>
            <a:r>
              <a:rPr lang="tr-TR" b="1" dirty="0" smtClean="0">
                <a:solidFill>
                  <a:srgbClr val="FF0000"/>
                </a:solidFill>
              </a:rPr>
              <a:t>PERİYOT</a:t>
            </a:r>
            <a:r>
              <a:rPr lang="tr-TR" dirty="0" smtClean="0"/>
              <a:t> denir.     Periyodik sistemde 7 tane periyot vardır.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721</Words>
  <Application>Microsoft Office PowerPoint</Application>
  <PresentationFormat>Ekran Gösterisi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Akış</vt:lpstr>
      <vt:lpstr>MADDENİN YAPISI ve  ÖZELLİKLERİ</vt:lpstr>
      <vt:lpstr>Elementlerin Sınıflandırılması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Periyodik Sistemde Yer Bulma</vt:lpstr>
      <vt:lpstr>Slayt 13</vt:lpstr>
      <vt:lpstr>Metaller </vt:lpstr>
      <vt:lpstr>Ametaller</vt:lpstr>
      <vt:lpstr>Slayt 16</vt:lpstr>
      <vt:lpstr>Yarı Metaller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BÖLÜNMESİ VE KALITIM</dc:title>
  <dc:creator>MUSTAFA</dc:creator>
  <cp:lastModifiedBy>MUSTAFA</cp:lastModifiedBy>
  <cp:revision>32</cp:revision>
  <dcterms:created xsi:type="dcterms:W3CDTF">2010-10-17T16:29:05Z</dcterms:created>
  <dcterms:modified xsi:type="dcterms:W3CDTF">2014-04-14T17:40:46Z</dcterms:modified>
</cp:coreProperties>
</file>