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AA3090C-63E5-4E4C-8F8F-08EDCC3B14D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B69BC9-20B7-4407-86D4-1BB326BD48AC}" type="datetimeFigureOut">
              <a:rPr lang="tr-TR" smtClean="0"/>
              <a:pPr/>
              <a:t>14.04.2014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A3090C-63E5-4E4C-8F8F-08EDCC3B14D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3332" y="3000372"/>
            <a:ext cx="9001156" cy="1470025"/>
          </a:xfrm>
        </p:spPr>
        <p:txBody>
          <a:bodyPr>
            <a:normAutofit fontScale="90000"/>
          </a:bodyPr>
          <a:lstStyle/>
          <a:p>
            <a:pPr algn="ctr"/>
            <a:r>
              <a:rPr lang="tr-TR" dirty="0" smtClean="0"/>
              <a:t>MADDENİN YAPISI ve </a:t>
            </a:r>
            <a:br>
              <a:rPr lang="tr-TR" dirty="0" smtClean="0"/>
            </a:br>
            <a:r>
              <a:rPr lang="tr-TR" dirty="0" smtClean="0"/>
              <a:t>ÖZELLİKLERİ</a:t>
            </a:r>
            <a:endParaRPr lang="tr-TR" dirty="0"/>
          </a:p>
        </p:txBody>
      </p:sp>
      <p:sp>
        <p:nvSpPr>
          <p:cNvPr id="3" name="2 Alt Başlık"/>
          <p:cNvSpPr>
            <a:spLocks noGrp="1"/>
          </p:cNvSpPr>
          <p:nvPr>
            <p:ph type="subTitle" idx="1"/>
          </p:nvPr>
        </p:nvSpPr>
        <p:spPr>
          <a:xfrm>
            <a:off x="1357290" y="4643446"/>
            <a:ext cx="6400800" cy="785818"/>
          </a:xfrm>
        </p:spPr>
        <p:txBody>
          <a:bodyPr>
            <a:normAutofit/>
          </a:bodyPr>
          <a:lstStyle/>
          <a:p>
            <a:pPr algn="ctr"/>
            <a:r>
              <a:rPr lang="tr-TR" sz="3600" dirty="0" smtClean="0">
                <a:solidFill>
                  <a:srgbClr val="FF0000"/>
                </a:solidFill>
              </a:rPr>
              <a:t>Kimyasal Tepkimeler</a:t>
            </a:r>
            <a:endParaRPr lang="tr-TR" sz="3600" dirty="0">
              <a:solidFill>
                <a:srgbClr val="FF0000"/>
              </a:solidFill>
            </a:endParaRPr>
          </a:p>
        </p:txBody>
      </p:sp>
      <p:sp>
        <p:nvSpPr>
          <p:cNvPr id="5" name="2 Alt Başlık"/>
          <p:cNvSpPr txBox="1">
            <a:spLocks/>
          </p:cNvSpPr>
          <p:nvPr/>
        </p:nvSpPr>
        <p:spPr>
          <a:xfrm>
            <a:off x="5214910" y="6143644"/>
            <a:ext cx="3929090" cy="50006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000" b="1" i="1" u="none" strike="noStrike" kern="1200" cap="none" spc="0" normalizeH="0" baseline="0" noProof="0" dirty="0" smtClean="0">
                <a:ln>
                  <a:noFill/>
                </a:ln>
                <a:solidFill>
                  <a:schemeClr val="bg1"/>
                </a:solidFill>
                <a:effectLst/>
                <a:uLnTx/>
                <a:uFillTx/>
                <a:latin typeface="+mn-lt"/>
                <a:ea typeface="+mn-ea"/>
                <a:cs typeface="+mn-cs"/>
              </a:rPr>
              <a:t>Mustafa ÇELİK</a:t>
            </a:r>
            <a:endParaRPr kumimoji="0" lang="tr-TR" sz="2000" b="1" i="1" u="none" strike="noStrike" kern="1200" cap="none" spc="0" normalizeH="0" baseline="0" noProof="0" dirty="0">
              <a:ln>
                <a:noFill/>
              </a:ln>
              <a:solidFill>
                <a:schemeClr val="bg1"/>
              </a:solidFill>
              <a:effectLst/>
              <a:uLnTx/>
              <a:uFillTx/>
              <a:latin typeface="+mn-lt"/>
              <a:ea typeface="+mn-ea"/>
              <a:cs typeface="+mn-cs"/>
            </a:endParaRPr>
          </a:p>
        </p:txBody>
      </p:sp>
      <p:pic>
        <p:nvPicPr>
          <p:cNvPr id="6" name="5 Resim" descr="C:\Users\ASLAN\Desktop\Y.K.OO - 2.jpg"/>
          <p:cNvPicPr>
            <a:picLocks noChangeAspect="1" noChangeArrowheads="1"/>
          </p:cNvPicPr>
          <p:nvPr/>
        </p:nvPicPr>
        <p:blipFill>
          <a:blip r:embed="rId2" cstate="print"/>
          <a:srcRect/>
          <a:stretch>
            <a:fillRect/>
          </a:stretch>
        </p:blipFill>
        <p:spPr bwMode="auto">
          <a:xfrm>
            <a:off x="3015960" y="0"/>
            <a:ext cx="3024336" cy="2889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714356"/>
            <a:ext cx="8229600" cy="418352"/>
          </a:xfrm>
        </p:spPr>
        <p:txBody>
          <a:bodyPr>
            <a:normAutofit fontScale="90000"/>
          </a:bodyPr>
          <a:lstStyle/>
          <a:p>
            <a:pPr algn="ctr"/>
            <a:r>
              <a:rPr lang="tr-TR" sz="3200" dirty="0" smtClean="0"/>
              <a:t>Kimyasal Tepkime</a:t>
            </a:r>
            <a:endParaRPr lang="tr-TR" sz="3200" dirty="0"/>
          </a:p>
        </p:txBody>
      </p:sp>
      <p:sp>
        <p:nvSpPr>
          <p:cNvPr id="3" name="2 İçerik Yer Tutucusu"/>
          <p:cNvSpPr>
            <a:spLocks noGrp="1"/>
          </p:cNvSpPr>
          <p:nvPr>
            <p:ph idx="1"/>
          </p:nvPr>
        </p:nvSpPr>
        <p:spPr>
          <a:xfrm>
            <a:off x="428596" y="1428736"/>
            <a:ext cx="8229600" cy="4389120"/>
          </a:xfrm>
        </p:spPr>
        <p:txBody>
          <a:bodyPr/>
          <a:lstStyle/>
          <a:p>
            <a:r>
              <a:rPr lang="tr-TR" dirty="0" smtClean="0"/>
              <a:t>Maddelerin kimyasal değişime uğrayarak yeni maddelerin oluşması sürecine </a:t>
            </a:r>
            <a:r>
              <a:rPr lang="tr-TR" b="1" dirty="0" smtClean="0">
                <a:solidFill>
                  <a:srgbClr val="FF0000"/>
                </a:solidFill>
              </a:rPr>
              <a:t>kimyasal tepkime </a:t>
            </a:r>
            <a:r>
              <a:rPr lang="tr-TR" dirty="0" smtClean="0"/>
              <a:t>denir. </a:t>
            </a:r>
            <a:r>
              <a:rPr lang="tr-TR" dirty="0" smtClean="0">
                <a:solidFill>
                  <a:srgbClr val="FF0000"/>
                </a:solidFill>
              </a:rPr>
              <a:t>Kimyasal tepkime</a:t>
            </a:r>
            <a:r>
              <a:rPr lang="tr-TR" dirty="0" smtClean="0"/>
              <a:t>, </a:t>
            </a:r>
            <a:r>
              <a:rPr lang="tr-TR" dirty="0" smtClean="0">
                <a:solidFill>
                  <a:srgbClr val="FF0000"/>
                </a:solidFill>
              </a:rPr>
              <a:t>kimyasal değişim </a:t>
            </a:r>
            <a:r>
              <a:rPr lang="tr-TR" dirty="0" smtClean="0"/>
              <a:t>ve </a:t>
            </a:r>
            <a:r>
              <a:rPr lang="tr-TR" dirty="0" smtClean="0">
                <a:solidFill>
                  <a:srgbClr val="FF0000"/>
                </a:solidFill>
              </a:rPr>
              <a:t>kimyasal olay </a:t>
            </a:r>
            <a:r>
              <a:rPr lang="tr-TR" dirty="0" smtClean="0"/>
              <a:t>eş anlamlıdır. </a:t>
            </a:r>
          </a:p>
          <a:p>
            <a:r>
              <a:rPr lang="tr-TR" dirty="0" smtClean="0"/>
              <a:t>Canlılarda büyüme, sindirim, solunum, fotosentez gibi olaylar kimyasal tepkimeler sonucu gerçekleşir.</a:t>
            </a:r>
          </a:p>
          <a:p>
            <a:r>
              <a:rPr lang="tr-TR" dirty="0" smtClean="0"/>
              <a:t>Oluşan yeni madde, kendisini oluşturan maddelerden tamamen farklı fiziksel ve kimyasal özelliklere sahiptir.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571612"/>
            <a:ext cx="8229600" cy="4143404"/>
          </a:xfrm>
        </p:spPr>
        <p:txBody>
          <a:bodyPr/>
          <a:lstStyle/>
          <a:p>
            <a:r>
              <a:rPr lang="tr-TR" dirty="0" smtClean="0"/>
              <a:t>Fiziksel değişmelerde sadece maddeyi oluşturan taneciklerin arasındaki boşluklar değişirken kimyasal değişmelerde </a:t>
            </a:r>
            <a:r>
              <a:rPr lang="tr-TR" u="sng" dirty="0" smtClean="0">
                <a:solidFill>
                  <a:srgbClr val="FF0000"/>
                </a:solidFill>
              </a:rPr>
              <a:t>molekülleri ve moleküllerdeki atomları bir arada tutan bağlar kopar ve yeni düzenleme ile başka atomlarla yeni bağlar oluşur. </a:t>
            </a:r>
            <a:r>
              <a:rPr lang="tr-TR" dirty="0" smtClean="0"/>
              <a:t>Bu da farklı özellikte yeni maddelerin oluşması demektir. Bağların oluşması sırasında elektron alış verişi veya elektron ortaklaşması gerçekleştiği için tepkimeye giren </a:t>
            </a:r>
            <a:r>
              <a:rPr lang="tr-TR" u="sng" dirty="0" smtClean="0">
                <a:solidFill>
                  <a:srgbClr val="FF0000"/>
                </a:solidFill>
              </a:rPr>
              <a:t>atomların elektron sayıları değişebilir.</a:t>
            </a:r>
            <a:endParaRPr lang="tr-TR" u="sng"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357562"/>
            <a:ext cx="8643998" cy="3286148"/>
          </a:xfrm>
        </p:spPr>
        <p:txBody>
          <a:bodyPr>
            <a:normAutofit fontScale="92500"/>
          </a:bodyPr>
          <a:lstStyle/>
          <a:p>
            <a:r>
              <a:rPr lang="tr-TR" dirty="0" smtClean="0"/>
              <a:t>Kimyasal tepkimelerde maddelerin toplam kütlesi artmaz ya da azalmaz. Kimyasal tepkime gerçekleştiğinde maddeleri oluşturan atomlar yer değiştirir ve madde bir başka maddeye veya maddelere dönüşür. Bu durumu atomlar arası bağların kopması, yeni bağların oluşması ile açıklanır.</a:t>
            </a:r>
          </a:p>
          <a:p>
            <a:r>
              <a:rPr lang="tr-TR" dirty="0" smtClean="0"/>
              <a:t>Kimyasal tepkimelerde, tepkimeye giren madde miktarı ve tepkime sonucu oluşan madde miktarı birbirine eşittir. Dolayısı ile kütle korunur.</a:t>
            </a:r>
          </a:p>
          <a:p>
            <a:pPr>
              <a:buNone/>
            </a:pPr>
            <a:endParaRPr lang="tr-TR" dirty="0" smtClean="0"/>
          </a:p>
          <a:p>
            <a:endParaRPr lang="tr-TR" dirty="0"/>
          </a:p>
        </p:txBody>
      </p:sp>
      <p:pic>
        <p:nvPicPr>
          <p:cNvPr id="8194" name="Picture 2"/>
          <p:cNvPicPr>
            <a:picLocks noChangeAspect="1" noChangeArrowheads="1"/>
          </p:cNvPicPr>
          <p:nvPr/>
        </p:nvPicPr>
        <p:blipFill>
          <a:blip r:embed="rId2" cstate="print"/>
          <a:srcRect/>
          <a:stretch>
            <a:fillRect/>
          </a:stretch>
        </p:blipFill>
        <p:spPr bwMode="auto">
          <a:xfrm>
            <a:off x="357158" y="1142984"/>
            <a:ext cx="8347963" cy="192882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857232"/>
            <a:ext cx="8229600" cy="2357454"/>
          </a:xfrm>
        </p:spPr>
        <p:txBody>
          <a:bodyPr/>
          <a:lstStyle/>
          <a:p>
            <a:r>
              <a:rPr lang="tr-TR" dirty="0" smtClean="0"/>
              <a:t>Kömür yanarken kömürü oluşturan karbon (C) atomları, havadaki oksijen moleküllerinin (O2) atomlarıyla etkileşir ve atomlar yeniden düzenlenerek karbon dioksit gazı (CO2) oluşur. Bu durumu yazı ile kısaca aşağıdaki gibi ifade edebiliriz.</a:t>
            </a: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159024" y="3392140"/>
            <a:ext cx="8822593" cy="271464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571480"/>
            <a:ext cx="8229600" cy="2714644"/>
          </a:xfrm>
        </p:spPr>
        <p:txBody>
          <a:bodyPr/>
          <a:lstStyle/>
          <a:p>
            <a:r>
              <a:rPr lang="tr-TR" dirty="0" smtClean="0"/>
              <a:t>Elementlerin sembollerle bileşiklerin formüllerle gösterildiği gibi kimyasal tepkimeler de kimyasal denklemlerle gösterilir. </a:t>
            </a:r>
          </a:p>
          <a:p>
            <a:r>
              <a:rPr lang="tr-TR" dirty="0" smtClean="0"/>
              <a:t>Diğer bir ifade ile kimyasal denklem; kimyasal tepkimelerin cümlelerle değil, sembol ve formüller kullanılarak ifade edilmesidir.</a:t>
            </a:r>
            <a:endParaRPr lang="tr-TR" dirty="0"/>
          </a:p>
        </p:txBody>
      </p:sp>
      <p:pic>
        <p:nvPicPr>
          <p:cNvPr id="10242" name="Picture 2"/>
          <p:cNvPicPr>
            <a:picLocks noChangeAspect="1" noChangeArrowheads="1"/>
          </p:cNvPicPr>
          <p:nvPr/>
        </p:nvPicPr>
        <p:blipFill>
          <a:blip r:embed="rId2" cstate="print"/>
          <a:srcRect/>
          <a:stretch>
            <a:fillRect/>
          </a:stretch>
        </p:blipFill>
        <p:spPr bwMode="auto">
          <a:xfrm>
            <a:off x="428596" y="3177212"/>
            <a:ext cx="8286808" cy="2214578"/>
          </a:xfrm>
          <a:prstGeom prst="rect">
            <a:avLst/>
          </a:prstGeom>
          <a:noFill/>
          <a:ln w="9525">
            <a:noFill/>
            <a:miter lim="800000"/>
            <a:headEnd/>
            <a:tailEnd/>
          </a:ln>
        </p:spPr>
      </p:pic>
      <p:sp>
        <p:nvSpPr>
          <p:cNvPr id="5" name="4 Metin kutusu"/>
          <p:cNvSpPr txBox="1"/>
          <p:nvPr/>
        </p:nvSpPr>
        <p:spPr>
          <a:xfrm>
            <a:off x="428564" y="5500702"/>
            <a:ext cx="8572592" cy="1292662"/>
          </a:xfrm>
          <a:prstGeom prst="rect">
            <a:avLst/>
          </a:prstGeom>
          <a:noFill/>
        </p:spPr>
        <p:txBody>
          <a:bodyPr wrap="square" rtlCol="0">
            <a:spAutoFit/>
          </a:bodyPr>
          <a:lstStyle/>
          <a:p>
            <a:pPr>
              <a:buClr>
                <a:schemeClr val="accent3"/>
              </a:buClr>
              <a:buFont typeface="Arial" pitchFamily="34" charset="0"/>
              <a:buChar char="•"/>
            </a:pPr>
            <a:r>
              <a:rPr lang="tr-TR" sz="2600" dirty="0" smtClean="0"/>
              <a:t> Kimyasal tepkime denklemi, "karbon atomu ile oksijen molekülü tepkimeye girerek karbon dioksit molekülünü oluşturur" şeklinde ifade edilir.</a:t>
            </a:r>
            <a:endParaRPr lang="tr-TR"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714356"/>
            <a:ext cx="8643998" cy="5929354"/>
          </a:xfrm>
        </p:spPr>
        <p:txBody>
          <a:bodyPr>
            <a:noAutofit/>
          </a:bodyPr>
          <a:lstStyle/>
          <a:p>
            <a:r>
              <a:rPr lang="tr-TR" dirty="0" smtClean="0"/>
              <a:t>Önce tepkimeye giren daha sonra tepkime sonunda oluşan maddelerin kimyasal formülleri yazılır. Tepkime sonunda oluşan yeni maddeler ürün olarak adlandırılır. </a:t>
            </a:r>
          </a:p>
          <a:p>
            <a:r>
              <a:rPr lang="tr-TR" dirty="0" smtClean="0"/>
              <a:t>Giren maddelerin hangi ürünleri oluşturduğunu ifade etmek amacıyla ok işareti ( </a:t>
            </a:r>
            <a:r>
              <a:rPr lang="tr-TR" dirty="0" smtClean="0">
                <a:sym typeface="Wingdings" pitchFamily="2" charset="2"/>
              </a:rPr>
              <a:t></a:t>
            </a:r>
            <a:r>
              <a:rPr lang="tr-TR" dirty="0" smtClean="0"/>
              <a:t>) kullanılır. </a:t>
            </a:r>
          </a:p>
          <a:p>
            <a:r>
              <a:rPr lang="tr-TR" dirty="0" smtClean="0"/>
              <a:t>Kimyasal denklemde tepkimeye giren maddeler okun sol tarafına, ürünler ise sağ tarafına yazılır. </a:t>
            </a:r>
          </a:p>
          <a:p>
            <a:r>
              <a:rPr lang="tr-TR" dirty="0" smtClean="0"/>
              <a:t>Kimyasal tepkimeye giren maddeler ve ürünler birden fazla ise aralarında "+" işareti kullanılır. </a:t>
            </a:r>
          </a:p>
          <a:p>
            <a:r>
              <a:rPr lang="tr-TR" dirty="0" smtClean="0"/>
              <a:t>Giren maddeler arasındaki "+" işareti bu maddelerin birbiriyle tepkimeye girdiği; ürünler arasındaki "+" işareti ise bu maddelerin tepkime sonucunda oluştuğu anlamına gelir.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Kimyasal tepkime denklemi yazılırken maddeyi oluşturan en küçük birim (atom, molekül veya iyon) esas alınır. </a:t>
            </a:r>
          </a:p>
          <a:p>
            <a:r>
              <a:rPr lang="tr-TR" dirty="0" smtClean="0"/>
              <a:t>Örneğin; oksijen elementi moleküllü yapıya sahip olduğu için denklemde "O“ şeklinde ifade edilmez, "O2" şeklinde gösterilir.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357430"/>
            <a:ext cx="8229600" cy="2428892"/>
          </a:xfrm>
        </p:spPr>
        <p:txBody>
          <a:bodyPr>
            <a:noAutofit/>
          </a:bodyPr>
          <a:lstStyle/>
          <a:p>
            <a:r>
              <a:rPr lang="tr-TR" sz="3000" dirty="0" smtClean="0"/>
              <a:t>Kimyasal tepkimelerde;</a:t>
            </a:r>
          </a:p>
          <a:p>
            <a:pPr lvl="1">
              <a:buFont typeface="Wingdings" pitchFamily="2" charset="2"/>
              <a:buChar char="Ø"/>
            </a:pPr>
            <a:r>
              <a:rPr lang="tr-TR" sz="3000" dirty="0" smtClean="0"/>
              <a:t> Atom sayısı, </a:t>
            </a:r>
          </a:p>
          <a:p>
            <a:pPr lvl="1">
              <a:buFont typeface="Wingdings" pitchFamily="2" charset="2"/>
              <a:buChar char="Ø"/>
            </a:pPr>
            <a:r>
              <a:rPr lang="tr-TR" sz="3000" dirty="0" smtClean="0"/>
              <a:t>Atom çeşidi,</a:t>
            </a:r>
          </a:p>
          <a:p>
            <a:pPr lvl="1">
              <a:buFont typeface="Wingdings" pitchFamily="2" charset="2"/>
              <a:buChar char="Ø"/>
            </a:pPr>
            <a:r>
              <a:rPr lang="tr-TR" sz="3000" dirty="0" smtClean="0"/>
              <a:t>Toplam kütle, </a:t>
            </a:r>
            <a:r>
              <a:rPr lang="tr-TR" sz="3000" b="1" u="sng" dirty="0" smtClean="0">
                <a:solidFill>
                  <a:srgbClr val="FF0000"/>
                </a:solidFill>
              </a:rPr>
              <a:t>DEĞİŞMEZ.</a:t>
            </a:r>
            <a:endParaRPr lang="tr-TR" sz="3000" b="1" u="sng"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632666"/>
          </a:xfrm>
        </p:spPr>
        <p:txBody>
          <a:bodyPr>
            <a:normAutofit/>
          </a:bodyPr>
          <a:lstStyle/>
          <a:p>
            <a:pPr algn="ctr"/>
            <a:r>
              <a:rPr lang="tr-TR" sz="3200" dirty="0" smtClean="0"/>
              <a:t>Kimyasal Tepkimelerin Denkleştirilmesi</a:t>
            </a:r>
            <a:endParaRPr lang="tr-TR" sz="3200" dirty="0"/>
          </a:p>
        </p:txBody>
      </p:sp>
      <p:sp>
        <p:nvSpPr>
          <p:cNvPr id="3" name="2 İçerik Yer Tutucusu"/>
          <p:cNvSpPr>
            <a:spLocks noGrp="1"/>
          </p:cNvSpPr>
          <p:nvPr>
            <p:ph idx="1"/>
          </p:nvPr>
        </p:nvSpPr>
        <p:spPr>
          <a:xfrm>
            <a:off x="357158" y="2357430"/>
            <a:ext cx="8229600" cy="2422214"/>
          </a:xfrm>
        </p:spPr>
        <p:txBody>
          <a:bodyPr/>
          <a:lstStyle/>
          <a:p>
            <a:r>
              <a:rPr lang="tr-TR" dirty="0" smtClean="0"/>
              <a:t>Bir kimyasal tepkime denkleminde tepkimeye giren ve oluşan </a:t>
            </a:r>
            <a:r>
              <a:rPr lang="tr-TR" b="1" dirty="0" smtClean="0">
                <a:solidFill>
                  <a:srgbClr val="FF0000"/>
                </a:solidFill>
              </a:rPr>
              <a:t>ürünlerin atom sayıları eşit değilse </a:t>
            </a:r>
            <a:r>
              <a:rPr lang="tr-TR" dirty="0" smtClean="0"/>
              <a:t>atom sayılarını eşitlemek için tepkimedeki formül veya sembollerin önüne uygun katsayılar getirilerek tepkime denkleştirilir.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1500174"/>
            <a:ext cx="4071966" cy="4389120"/>
          </a:xfrm>
        </p:spPr>
        <p:txBody>
          <a:bodyPr>
            <a:normAutofit/>
          </a:bodyPr>
          <a:lstStyle/>
          <a:p>
            <a:r>
              <a:rPr lang="tr-TR" sz="2800" dirty="0" smtClean="0"/>
              <a:t>Suyun oluşma denkleminde ürünler kısmında bir oksijen atomu eksiktir. Bu durumda H2O </a:t>
            </a:r>
            <a:r>
              <a:rPr lang="tr-TR" sz="2800" dirty="0" err="1" smtClean="0"/>
              <a:t>nun</a:t>
            </a:r>
            <a:r>
              <a:rPr lang="tr-TR" sz="2800" dirty="0" smtClean="0"/>
              <a:t> önüne </a:t>
            </a:r>
            <a:r>
              <a:rPr lang="tr-TR" sz="2800" dirty="0" smtClean="0">
                <a:solidFill>
                  <a:srgbClr val="FF0000"/>
                </a:solidFill>
              </a:rPr>
              <a:t>2</a:t>
            </a:r>
            <a:r>
              <a:rPr lang="tr-TR" sz="2800" dirty="0" smtClean="0"/>
              <a:t> katsayısı getirilerek ürünler kısmındaki oksijen sayısını ikiye tamamlamış oluruz.</a:t>
            </a:r>
            <a:endParaRPr lang="tr-TR" sz="2800" dirty="0"/>
          </a:p>
        </p:txBody>
      </p:sp>
      <p:pic>
        <p:nvPicPr>
          <p:cNvPr id="11266" name="Picture 2"/>
          <p:cNvPicPr>
            <a:picLocks noChangeAspect="1" noChangeArrowheads="1"/>
          </p:cNvPicPr>
          <p:nvPr/>
        </p:nvPicPr>
        <p:blipFill>
          <a:blip r:embed="rId2" cstate="print"/>
          <a:srcRect/>
          <a:stretch>
            <a:fillRect/>
          </a:stretch>
        </p:blipFill>
        <p:spPr bwMode="auto">
          <a:xfrm>
            <a:off x="4143372" y="1500174"/>
            <a:ext cx="4702884" cy="435771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1251359"/>
            <a:ext cx="9143999" cy="560664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00562" y="1500174"/>
            <a:ext cx="4400552" cy="4389120"/>
          </a:xfrm>
        </p:spPr>
        <p:txBody>
          <a:bodyPr>
            <a:normAutofit/>
          </a:bodyPr>
          <a:lstStyle/>
          <a:p>
            <a:r>
              <a:rPr lang="tr-TR" dirty="0" smtClean="0"/>
              <a:t>Ancak bu durumda ürünler kısmındaki hidrojen atomu sayısı dörde çıkmıştır. Çünkü iki katsayısı H2O molekülünün tamamını etkiler ve moleküldeki her element atomunun bulunma sayısının iki ile çarpımı anlamına gelir.</a:t>
            </a:r>
            <a:endParaRPr lang="tr-TR" dirty="0"/>
          </a:p>
        </p:txBody>
      </p:sp>
      <p:pic>
        <p:nvPicPr>
          <p:cNvPr id="12290" name="Picture 2"/>
          <p:cNvPicPr>
            <a:picLocks noChangeAspect="1" noChangeArrowheads="1"/>
          </p:cNvPicPr>
          <p:nvPr/>
        </p:nvPicPr>
        <p:blipFill>
          <a:blip r:embed="rId2" cstate="print"/>
          <a:srcRect/>
          <a:stretch>
            <a:fillRect/>
          </a:stretch>
        </p:blipFill>
        <p:spPr bwMode="auto">
          <a:xfrm>
            <a:off x="214282" y="1643050"/>
            <a:ext cx="4248927" cy="400052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928670"/>
            <a:ext cx="3971924" cy="3857652"/>
          </a:xfrm>
        </p:spPr>
        <p:txBody>
          <a:bodyPr>
            <a:normAutofit/>
          </a:bodyPr>
          <a:lstStyle/>
          <a:p>
            <a:r>
              <a:rPr lang="tr-TR" dirty="0" smtClean="0"/>
              <a:t>Üründeki hidrojen atomunun sayısı denklemin eşitliğini tekrar bozduğu için, girenler tarafındaki hidrojen molekülünün önüne iki katsayısı getirilerek denklem aşağıdaki gibi eşitlenir.</a:t>
            </a:r>
            <a:endParaRPr lang="tr-TR" dirty="0"/>
          </a:p>
        </p:txBody>
      </p:sp>
      <p:pic>
        <p:nvPicPr>
          <p:cNvPr id="13314" name="Picture 2"/>
          <p:cNvPicPr>
            <a:picLocks noChangeAspect="1" noChangeArrowheads="1"/>
          </p:cNvPicPr>
          <p:nvPr/>
        </p:nvPicPr>
        <p:blipFill>
          <a:blip r:embed="rId2" cstate="print"/>
          <a:srcRect/>
          <a:stretch>
            <a:fillRect/>
          </a:stretch>
        </p:blipFill>
        <p:spPr bwMode="auto">
          <a:xfrm>
            <a:off x="4143372" y="857232"/>
            <a:ext cx="4813135" cy="3500462"/>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2000232" y="4714884"/>
            <a:ext cx="4714908" cy="846852"/>
          </a:xfrm>
          <a:prstGeom prst="rect">
            <a:avLst/>
          </a:prstGeom>
          <a:noFill/>
          <a:ln w="9525">
            <a:noFill/>
            <a:miter lim="800000"/>
            <a:headEnd/>
            <a:tailEnd/>
          </a:ln>
        </p:spPr>
      </p:pic>
      <p:sp>
        <p:nvSpPr>
          <p:cNvPr id="6" name="2 İçerik Yer Tutucusu"/>
          <p:cNvSpPr txBox="1">
            <a:spLocks/>
          </p:cNvSpPr>
          <p:nvPr/>
        </p:nvSpPr>
        <p:spPr>
          <a:xfrm>
            <a:off x="1428728" y="6000768"/>
            <a:ext cx="6615130" cy="67434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Dikdörtgen"/>
          <p:cNvSpPr/>
          <p:nvPr/>
        </p:nvSpPr>
        <p:spPr>
          <a:xfrm>
            <a:off x="214282" y="5565338"/>
            <a:ext cx="8715436" cy="1292662"/>
          </a:xfrm>
          <a:prstGeom prst="rect">
            <a:avLst/>
          </a:prstGeom>
        </p:spPr>
        <p:txBody>
          <a:bodyPr wrap="square">
            <a:spAutoFit/>
          </a:bodyPr>
          <a:lstStyle/>
          <a:p>
            <a:r>
              <a:rPr lang="tr-TR" sz="2600" dirty="0" smtClean="0"/>
              <a:t>Bu kimyasal denklem "İki hidrojen molekülü, bir oksijen molekülü ile tepkimeye girerek iki su molekülünü oluşturur." şeklinde ifade edilir</a:t>
            </a:r>
            <a:endParaRPr lang="tr-TR"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857232"/>
            <a:ext cx="8229600" cy="561228"/>
          </a:xfrm>
        </p:spPr>
        <p:txBody>
          <a:bodyPr>
            <a:normAutofit/>
          </a:bodyPr>
          <a:lstStyle/>
          <a:p>
            <a:pPr algn="ctr"/>
            <a:r>
              <a:rPr lang="tr-TR" sz="3200" dirty="0" smtClean="0"/>
              <a:t>Yanma Tepkimeleri</a:t>
            </a:r>
            <a:endParaRPr lang="tr-TR" sz="3200" dirty="0"/>
          </a:p>
        </p:txBody>
      </p:sp>
      <p:sp>
        <p:nvSpPr>
          <p:cNvPr id="3" name="2 İçerik Yer Tutucusu"/>
          <p:cNvSpPr>
            <a:spLocks noGrp="1"/>
          </p:cNvSpPr>
          <p:nvPr>
            <p:ph idx="1"/>
          </p:nvPr>
        </p:nvSpPr>
        <p:spPr>
          <a:xfrm>
            <a:off x="428596" y="2033574"/>
            <a:ext cx="8229600" cy="3467128"/>
          </a:xfrm>
        </p:spPr>
        <p:txBody>
          <a:bodyPr/>
          <a:lstStyle/>
          <a:p>
            <a:r>
              <a:rPr lang="tr-TR" dirty="0" smtClean="0"/>
              <a:t>Kimyasal tepkimelerde maddeler oksijen gazıyla tepkimeye giriyorsa bu tür tepkimeler </a:t>
            </a:r>
            <a:r>
              <a:rPr lang="tr-TR" b="1" dirty="0" smtClean="0">
                <a:solidFill>
                  <a:srgbClr val="FF0000"/>
                </a:solidFill>
              </a:rPr>
              <a:t>"yanma tepkimeleri" </a:t>
            </a:r>
            <a:r>
              <a:rPr lang="tr-TR" dirty="0" smtClean="0"/>
              <a:t>olarak adlandırılır.</a:t>
            </a:r>
          </a:p>
          <a:p>
            <a:r>
              <a:rPr lang="tr-TR" dirty="0" smtClean="0"/>
              <a:t>Yemeklerimizin pişirilmesi, yediğimiz besinlerin vücudumuzda sindirilmesi, arabaların çalışması, roketlerin uzaya fırlatılması ve daha bir çok olay yanma tepkimeleri sayesinde gerçekleşir. </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71480"/>
            <a:ext cx="8229600" cy="2143140"/>
          </a:xfrm>
        </p:spPr>
        <p:txBody>
          <a:bodyPr/>
          <a:lstStyle/>
          <a:p>
            <a:r>
              <a:rPr lang="sv-SE" dirty="0" smtClean="0"/>
              <a:t>Örneğin, mutfak tüpünde bulunan metan</a:t>
            </a:r>
            <a:r>
              <a:rPr lang="tr-TR" dirty="0" smtClean="0"/>
              <a:t> (CH4) gazı havadaki oksijenle tepkimeye girerek karbon dioksit (CO2) ve suyu (H2O) oluşturur ve bu sırada çevreye ısı yayılır. Bu ısı evlerin ısıtılması ve yemeklerin pişirilmesi amacıyla mutfaklarda kullanılır.</a:t>
            </a:r>
            <a:endParaRPr lang="tr-TR" dirty="0"/>
          </a:p>
        </p:txBody>
      </p:sp>
      <p:pic>
        <p:nvPicPr>
          <p:cNvPr id="14338" name="Picture 2"/>
          <p:cNvPicPr>
            <a:picLocks noChangeAspect="1" noChangeArrowheads="1"/>
          </p:cNvPicPr>
          <p:nvPr/>
        </p:nvPicPr>
        <p:blipFill>
          <a:blip r:embed="rId2" cstate="print"/>
          <a:srcRect/>
          <a:stretch>
            <a:fillRect/>
          </a:stretch>
        </p:blipFill>
        <p:spPr bwMode="auto">
          <a:xfrm>
            <a:off x="714348" y="2571744"/>
            <a:ext cx="7643866" cy="400050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500174"/>
            <a:ext cx="4114800" cy="3429024"/>
          </a:xfrm>
        </p:spPr>
        <p:txBody>
          <a:bodyPr>
            <a:normAutofit lnSpcReduction="10000"/>
          </a:bodyPr>
          <a:lstStyle/>
          <a:p>
            <a:r>
              <a:rPr lang="tr-TR" dirty="0" smtClean="0"/>
              <a:t>Araçlarda motorların çalışması için de yakıtların oksijenle tepkimeye girmesi gerekir.</a:t>
            </a:r>
          </a:p>
          <a:p>
            <a:r>
              <a:rPr lang="tr-TR" dirty="0" smtClean="0"/>
              <a:t>Yanma tepkimeleri sonunda ürün olarak karbondioksit (CO2) açığa çıkar. </a:t>
            </a:r>
            <a:endParaRPr lang="tr-TR" dirty="0"/>
          </a:p>
        </p:txBody>
      </p:sp>
      <p:pic>
        <p:nvPicPr>
          <p:cNvPr id="15362" name="Picture 2"/>
          <p:cNvPicPr>
            <a:picLocks noChangeAspect="1" noChangeArrowheads="1"/>
          </p:cNvPicPr>
          <p:nvPr/>
        </p:nvPicPr>
        <p:blipFill>
          <a:blip r:embed="rId2" cstate="print"/>
          <a:srcRect/>
          <a:stretch>
            <a:fillRect/>
          </a:stretch>
        </p:blipFill>
        <p:spPr bwMode="auto">
          <a:xfrm>
            <a:off x="4714876" y="1571612"/>
            <a:ext cx="4021491" cy="321471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357298"/>
            <a:ext cx="8229600" cy="4389120"/>
          </a:xfrm>
        </p:spPr>
        <p:txBody>
          <a:bodyPr>
            <a:normAutofit/>
          </a:bodyPr>
          <a:lstStyle/>
          <a:p>
            <a:r>
              <a:rPr lang="tr-TR" dirty="0" smtClean="0"/>
              <a:t>Bütün yanma tepkimeleri odunun, kâğıdın, kömürün vb. yanması gibi değildir. Bazı yanma tepkimeleri çok uzun yıllar sürebilir. </a:t>
            </a:r>
          </a:p>
          <a:p>
            <a:r>
              <a:rPr lang="tr-TR" dirty="0" smtClean="0"/>
              <a:t>Örneğin, demir parmaklıkların, arabanın kaportasının paslanması bir yanma tepkimesidir. Çünkü bu metaller de havada bulunan oksijenle tepkimeye girerek yanarlar. Aynı zamanda besinlerin sindirilmesi, besinlerin solunum yoluyla havadan aldığımız oksijenle tepkimeye girmesi anlamına gelir ve yanmaya örnek olarak verilebilir.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Yahya Kaptan Ortaokulu</a:t>
            </a:r>
          </a:p>
          <a:p>
            <a:pPr algn="ctr">
              <a:buNone/>
            </a:pPr>
            <a:r>
              <a:rPr lang="tr-TR" sz="4800" b="1" i="1" dirty="0" smtClean="0"/>
              <a:t>İzmit/KOCAELİ</a:t>
            </a:r>
            <a:endParaRPr lang="tr-TR" sz="4800" b="1" i="1" dirty="0"/>
          </a:p>
        </p:txBody>
      </p:sp>
      <p:pic>
        <p:nvPicPr>
          <p:cNvPr id="4" name="Resim 2" descr="C:\Users\ASLAN\Desktop\Y.K.OO - 2.jpg"/>
          <p:cNvPicPr>
            <a:picLocks noChangeAspect="1" noChangeArrowheads="1"/>
          </p:cNvPicPr>
          <p:nvPr/>
        </p:nvPicPr>
        <p:blipFill>
          <a:blip r:embed="rId2" cstate="print"/>
          <a:srcRect/>
          <a:stretch>
            <a:fillRect/>
          </a:stretch>
        </p:blipFill>
        <p:spPr bwMode="auto">
          <a:xfrm>
            <a:off x="3275856" y="0"/>
            <a:ext cx="2592288" cy="247679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428736"/>
            <a:ext cx="8229600" cy="4389120"/>
          </a:xfrm>
        </p:spPr>
        <p:txBody>
          <a:bodyPr/>
          <a:lstStyle/>
          <a:p>
            <a:r>
              <a:rPr lang="tr-TR" dirty="0" smtClean="0"/>
              <a:t>İyonik yapılı bileşiklerde pozitif ve negatif yüklerin birbirini dengelemesi gerekir. Bunun için aynı sayıda yüke sahip anyon ve katyonlar bileşik oluşturuyorsa birebir oranında bir araya gelirler. </a:t>
            </a:r>
          </a:p>
          <a:p>
            <a:r>
              <a:rPr lang="tr-TR" dirty="0" smtClean="0"/>
              <a:t>Örneğin; sodyum klorür (</a:t>
            </a:r>
            <a:r>
              <a:rPr lang="tr-TR" dirty="0" err="1" smtClean="0"/>
              <a:t>NaCl</a:t>
            </a:r>
            <a:r>
              <a:rPr lang="tr-TR" dirty="0" smtClean="0"/>
              <a:t>) bileşiğinde sodyum katyonu (</a:t>
            </a:r>
            <a:r>
              <a:rPr lang="tr-TR" dirty="0" err="1" smtClean="0"/>
              <a:t>Na</a:t>
            </a:r>
            <a:r>
              <a:rPr lang="tr-TR" dirty="0" smtClean="0"/>
              <a:t>+) bir pozitif (+) yüke, klor anyonu (</a:t>
            </a:r>
            <a:r>
              <a:rPr lang="tr-TR" dirty="0" err="1" smtClean="0"/>
              <a:t>Cl</a:t>
            </a:r>
            <a:r>
              <a:rPr lang="tr-TR" dirty="0" smtClean="0"/>
              <a:t>-) bir negatif (-) yüke sahiptir ve her bir sodyum katyonu için bir klor anyonuna ihtiyaç vardır. </a:t>
            </a:r>
          </a:p>
          <a:p>
            <a:r>
              <a:rPr lang="tr-TR" dirty="0" smtClean="0"/>
              <a:t>Ayrıca, bileşiğin formülü yazılırken katyon önce, anyon sonra yazılır.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928670"/>
            <a:ext cx="5643602" cy="3714776"/>
          </a:xfrm>
        </p:spPr>
        <p:txBody>
          <a:bodyPr/>
          <a:lstStyle/>
          <a:p>
            <a:r>
              <a:rPr lang="tr-TR" dirty="0" smtClean="0"/>
              <a:t>Bileşikte kalsiyum katyonu (Ca2+) iki pozitif yük taşırken, flor anyonu (F-) bir negatif yük taşır. Bu sebeple her kalsiyum katyonunun sahip olduğu yükü dengelemek için iki flor anyonuna ihtiyaç vardır. Böylece nötr yapıdaki kalsiyum </a:t>
            </a:r>
            <a:r>
              <a:rPr lang="tr-TR" dirty="0" err="1" smtClean="0"/>
              <a:t>florür</a:t>
            </a:r>
            <a:r>
              <a:rPr lang="tr-TR" dirty="0" smtClean="0"/>
              <a:t> (CaF2) bileşiği oluşur.</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6357950" y="1000108"/>
            <a:ext cx="2409734" cy="292895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14348" y="4572008"/>
            <a:ext cx="7500990" cy="190997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7534" y="4706810"/>
            <a:ext cx="8715436" cy="2071678"/>
          </a:xfrm>
        </p:spPr>
        <p:txBody>
          <a:bodyPr anchor="ctr">
            <a:normAutofit fontScale="85000" lnSpcReduction="10000"/>
          </a:bodyPr>
          <a:lstStyle/>
          <a:p>
            <a:r>
              <a:rPr lang="tr-TR" dirty="0" smtClean="0"/>
              <a:t>Çok atomlu iyonlarda anyon veya katyonun her biri bir birim olarak ifade edilir. Bu birimde yer alan atomların toplam yükü çok atomlu iyonun yükünü oluşturur ve bu yük sağ üst köşede gösterilir.</a:t>
            </a:r>
          </a:p>
          <a:p>
            <a:r>
              <a:rPr lang="tr-TR" dirty="0" smtClean="0"/>
              <a:t>Örneğin; oksijen ve karbon atomlarından oluşan karbonat anyonu (CO3 2- ) bir birim olarak düşünülür ve bu iyon sağ üst köşede belirtildiği gibi iki negatif (2-) yüke sahiptir</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238536" y="907344"/>
            <a:ext cx="8786842" cy="368570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0" y="1571612"/>
            <a:ext cx="7333488" cy="442915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7215206" y="1357298"/>
            <a:ext cx="1928794" cy="450059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071546"/>
            <a:ext cx="8229600" cy="1850710"/>
          </a:xfrm>
        </p:spPr>
        <p:txBody>
          <a:bodyPr/>
          <a:lstStyle/>
          <a:p>
            <a:r>
              <a:rPr lang="tr-TR" dirty="0" smtClean="0"/>
              <a:t>Çok atomlu iyondan oluşan bir bileşikte yük denkliğini sağlamak için aynı iyon birden fazla sayıda bulunuyorsa bu iyon paranteze alınır ve sayı parantezin sağ alt köşesinde gösterilir.</a:t>
            </a: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214282" y="3071810"/>
            <a:ext cx="8610422" cy="1214446"/>
          </a:xfrm>
          <a:prstGeom prst="rect">
            <a:avLst/>
          </a:prstGeom>
          <a:noFill/>
          <a:ln w="9525">
            <a:noFill/>
            <a:miter lim="800000"/>
            <a:headEnd/>
            <a:tailEnd/>
          </a:ln>
        </p:spPr>
      </p:pic>
      <p:sp>
        <p:nvSpPr>
          <p:cNvPr id="5" name="2 İçerik Yer Tutucusu"/>
          <p:cNvSpPr txBox="1">
            <a:spLocks/>
          </p:cNvSpPr>
          <p:nvPr/>
        </p:nvSpPr>
        <p:spPr>
          <a:xfrm>
            <a:off x="571472" y="4572008"/>
            <a:ext cx="8229600" cy="1850710"/>
          </a:xfrm>
          <a:prstGeom prst="rect">
            <a:avLst/>
          </a:prstGeom>
        </p:spPr>
        <p:txBody>
          <a:bodyPr vert="horz">
            <a:normAutofit/>
          </a:bodyPr>
          <a:lstStyle/>
          <a:p>
            <a:pPr>
              <a:buClr>
                <a:schemeClr val="accent3"/>
              </a:buClr>
              <a:buFont typeface="Arial" pitchFamily="34" charset="0"/>
              <a:buChar char="•"/>
            </a:pPr>
            <a:r>
              <a:rPr lang="tr-TR" sz="2600" dirty="0" smtClean="0"/>
              <a:t>Amonyum sülfat bileşiğinde her iki amonyum katyonunu bir sülfat anyonu dengelediği için bileşiğe ait olan formülde sülfat anyonu herhangi bir sayı ile gösterilmez.</a:t>
            </a:r>
            <a:endParaRPr kumimoji="0" lang="tr-TR" sz="26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928670"/>
            <a:ext cx="3757610" cy="5253054"/>
          </a:xfrm>
        </p:spPr>
        <p:txBody>
          <a:bodyPr/>
          <a:lstStyle/>
          <a:p>
            <a:r>
              <a:rPr lang="tr-TR" dirty="0" smtClean="0"/>
              <a:t>Magnezyum nitrat bileşiğinde bir Mg, iki NO3 anyonu bulunmaktadır. Mg bir atomdan, NO3 ise 1 adet N, 3 adet O olmak üzere 4 atomdan oluşmaktadır. NO3 iki tane olduğundan burada 8, </a:t>
            </a:r>
            <a:r>
              <a:rPr lang="tr-TR" dirty="0" err="1" smtClean="0"/>
              <a:t>Mg’da</a:t>
            </a:r>
            <a:r>
              <a:rPr lang="tr-TR" dirty="0" smtClean="0"/>
              <a:t> ise bir atom olmak üzere bileşikte toplam 9 atom vardır.</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4579639" y="785794"/>
            <a:ext cx="4564361" cy="404336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643570" y="5214950"/>
            <a:ext cx="2724150" cy="8953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4543428" cy="5286412"/>
          </a:xfrm>
        </p:spPr>
        <p:txBody>
          <a:bodyPr>
            <a:normAutofit lnSpcReduction="10000"/>
          </a:bodyPr>
          <a:lstStyle/>
          <a:p>
            <a:r>
              <a:rPr lang="tr-TR" dirty="0" smtClean="0"/>
              <a:t>Yumurtanın pişmesi, araba egzozlarından gaz çıkması, maytap yandığında ısı ve ışığın yayılması kimyasal değişim olduğunun ve bunun sonucunda yeni maddelerin oluştuğunun bir göstergesidir. Fakat bu tür değişimler her zaman kimyasal değişim olduğunun kanıtı olamaz. Bazı durumlarda fiziksel değişimlerde de aynı ipuçları görülmektedir.</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7643834" y="857232"/>
            <a:ext cx="1234381" cy="136207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6357950" y="2643182"/>
            <a:ext cx="2161000" cy="1571636"/>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643570" y="785794"/>
            <a:ext cx="1352550" cy="165735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6000760" y="4286256"/>
            <a:ext cx="2276475" cy="23717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482</TotalTime>
  <Words>1081</Words>
  <Application>Microsoft Office PowerPoint</Application>
  <PresentationFormat>Ekran Gösterisi (4:3)</PresentationFormat>
  <Paragraphs>53</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Akış</vt:lpstr>
      <vt:lpstr>MADDENİN YAPISI ve  ÖZELLİKLERİ</vt:lpstr>
      <vt:lpstr>Slayt 2</vt:lpstr>
      <vt:lpstr>Slayt 3</vt:lpstr>
      <vt:lpstr>Slayt 4</vt:lpstr>
      <vt:lpstr>Slayt 5</vt:lpstr>
      <vt:lpstr>Slayt 6</vt:lpstr>
      <vt:lpstr>Slayt 7</vt:lpstr>
      <vt:lpstr>Slayt 8</vt:lpstr>
      <vt:lpstr>Slayt 9</vt:lpstr>
      <vt:lpstr>Kimyasal Tepkime</vt:lpstr>
      <vt:lpstr>Slayt 11</vt:lpstr>
      <vt:lpstr>Slayt 12</vt:lpstr>
      <vt:lpstr>Slayt 13</vt:lpstr>
      <vt:lpstr>Slayt 14</vt:lpstr>
      <vt:lpstr>Slayt 15</vt:lpstr>
      <vt:lpstr>Slayt 16</vt:lpstr>
      <vt:lpstr>Slayt 17</vt:lpstr>
      <vt:lpstr>Kimyasal Tepkimelerin Denkleştirilmesi</vt:lpstr>
      <vt:lpstr>Slayt 19</vt:lpstr>
      <vt:lpstr>Slayt 20</vt:lpstr>
      <vt:lpstr>Slayt 21</vt:lpstr>
      <vt:lpstr>Yanma Tepkimeleri</vt:lpstr>
      <vt:lpstr>Slayt 23</vt:lpstr>
      <vt:lpstr>Slayt 24</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Kimyasal Tepkimeler</dc:title>
  <dc:creator>MUSTAFA</dc:creator>
  <cp:lastModifiedBy>MUSTAFA</cp:lastModifiedBy>
  <cp:revision>48</cp:revision>
  <dcterms:created xsi:type="dcterms:W3CDTF">2010-10-17T16:29:05Z</dcterms:created>
  <dcterms:modified xsi:type="dcterms:W3CDTF">2014-04-14T17:41:31Z</dcterms:modified>
</cp:coreProperties>
</file>