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AA3090C-63E5-4E4C-8F8F-08EDCC3B14D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ECB69BC9-20B7-4407-86D4-1BB326BD48AC}" type="datetimeFigureOut">
              <a:rPr lang="tr-TR" smtClean="0"/>
              <a:pPr/>
              <a:t>14.04.2014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FAA3090C-63E5-4E4C-8F8F-08EDCC3B14D4}"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B69BC9-20B7-4407-86D4-1BB326BD48AC}" type="datetimeFigureOut">
              <a:rPr lang="tr-TR" smtClean="0"/>
              <a:pPr/>
              <a:t>14.04.2014</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AA3090C-63E5-4E4C-8F8F-08EDCC3B14D4}"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3332" y="3000372"/>
            <a:ext cx="9001156" cy="1470025"/>
          </a:xfrm>
        </p:spPr>
        <p:txBody>
          <a:bodyPr>
            <a:normAutofit fontScale="90000"/>
          </a:bodyPr>
          <a:lstStyle/>
          <a:p>
            <a:pPr algn="ctr"/>
            <a:r>
              <a:rPr lang="tr-TR" dirty="0" smtClean="0"/>
              <a:t>MADDENİN YAPISI ve </a:t>
            </a:r>
            <a:br>
              <a:rPr lang="tr-TR" dirty="0" smtClean="0"/>
            </a:br>
            <a:r>
              <a:rPr lang="tr-TR" dirty="0" smtClean="0"/>
              <a:t>ÖZELLİKLERİ</a:t>
            </a:r>
            <a:endParaRPr lang="tr-TR" dirty="0"/>
          </a:p>
        </p:txBody>
      </p:sp>
      <p:sp>
        <p:nvSpPr>
          <p:cNvPr id="3" name="2 Alt Başlık"/>
          <p:cNvSpPr>
            <a:spLocks noGrp="1"/>
          </p:cNvSpPr>
          <p:nvPr>
            <p:ph type="subTitle" idx="1"/>
          </p:nvPr>
        </p:nvSpPr>
        <p:spPr>
          <a:xfrm>
            <a:off x="1357290" y="4643446"/>
            <a:ext cx="6400800" cy="785818"/>
          </a:xfrm>
        </p:spPr>
        <p:txBody>
          <a:bodyPr>
            <a:normAutofit/>
          </a:bodyPr>
          <a:lstStyle/>
          <a:p>
            <a:pPr algn="ctr"/>
            <a:r>
              <a:rPr lang="tr-TR" sz="3600" dirty="0" smtClean="0">
                <a:solidFill>
                  <a:srgbClr val="FF0000"/>
                </a:solidFill>
              </a:rPr>
              <a:t>Su Arıtımı</a:t>
            </a:r>
            <a:endParaRPr lang="tr-TR" sz="3600" dirty="0">
              <a:solidFill>
                <a:srgbClr val="FF0000"/>
              </a:solidFill>
            </a:endParaRPr>
          </a:p>
        </p:txBody>
      </p:sp>
      <p:sp>
        <p:nvSpPr>
          <p:cNvPr id="5" name="2 Alt Başlık"/>
          <p:cNvSpPr txBox="1">
            <a:spLocks/>
          </p:cNvSpPr>
          <p:nvPr/>
        </p:nvSpPr>
        <p:spPr>
          <a:xfrm>
            <a:off x="5214910" y="6143644"/>
            <a:ext cx="3929090" cy="500066"/>
          </a:xfrm>
          <a:prstGeom prst="rect">
            <a:avLst/>
          </a:prstGeom>
        </p:spPr>
        <p:txBody>
          <a:bodyPr vert="horz" lIns="0" rIns="18288">
            <a:normAutofit/>
          </a:bodyPr>
          <a:lstStyle/>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000" b="1" i="1" u="none" strike="noStrike" kern="1200" cap="none" spc="0" normalizeH="0" baseline="0" noProof="0" dirty="0" smtClean="0">
                <a:ln>
                  <a:noFill/>
                </a:ln>
                <a:solidFill>
                  <a:schemeClr val="bg1"/>
                </a:solidFill>
                <a:effectLst/>
                <a:uLnTx/>
                <a:uFillTx/>
                <a:latin typeface="+mn-lt"/>
                <a:ea typeface="+mn-ea"/>
                <a:cs typeface="+mn-cs"/>
              </a:rPr>
              <a:t>Mustafa ÇELİK</a:t>
            </a:r>
            <a:endParaRPr kumimoji="0" lang="tr-TR" sz="2000" b="1" i="1" u="none" strike="noStrike" kern="1200" cap="none" spc="0" normalizeH="0" baseline="0" noProof="0" dirty="0">
              <a:ln>
                <a:noFill/>
              </a:ln>
              <a:solidFill>
                <a:schemeClr val="bg1"/>
              </a:solidFill>
              <a:effectLst/>
              <a:uLnTx/>
              <a:uFillTx/>
              <a:latin typeface="+mn-lt"/>
              <a:ea typeface="+mn-ea"/>
              <a:cs typeface="+mn-cs"/>
            </a:endParaRPr>
          </a:p>
        </p:txBody>
      </p:sp>
      <p:pic>
        <p:nvPicPr>
          <p:cNvPr id="6" name="5 Resim" descr="C:\Users\ASLAN\Desktop\Y.K.OO - 2.jpg"/>
          <p:cNvPicPr>
            <a:picLocks noChangeAspect="1" noChangeArrowheads="1"/>
          </p:cNvPicPr>
          <p:nvPr/>
        </p:nvPicPr>
        <p:blipFill>
          <a:blip r:embed="rId2" cstate="print"/>
          <a:srcRect/>
          <a:stretch>
            <a:fillRect/>
          </a:stretch>
        </p:blipFill>
        <p:spPr bwMode="auto">
          <a:xfrm>
            <a:off x="2929884" y="0"/>
            <a:ext cx="3024336" cy="288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561228"/>
          </a:xfrm>
        </p:spPr>
        <p:txBody>
          <a:bodyPr>
            <a:normAutofit/>
          </a:bodyPr>
          <a:lstStyle/>
          <a:p>
            <a:pPr algn="ctr"/>
            <a:r>
              <a:rPr lang="tr-TR" sz="3200" dirty="0" smtClean="0"/>
              <a:t>Sert suların avantajları</a:t>
            </a:r>
            <a:endParaRPr lang="tr-TR" sz="3200" dirty="0"/>
          </a:p>
        </p:txBody>
      </p:sp>
      <p:sp>
        <p:nvSpPr>
          <p:cNvPr id="3" name="2 İçerik Yer Tutucusu"/>
          <p:cNvSpPr>
            <a:spLocks noGrp="1"/>
          </p:cNvSpPr>
          <p:nvPr>
            <p:ph idx="1"/>
          </p:nvPr>
        </p:nvSpPr>
        <p:spPr>
          <a:xfrm>
            <a:off x="457200" y="1142984"/>
            <a:ext cx="4114800" cy="5181616"/>
          </a:xfrm>
        </p:spPr>
        <p:txBody>
          <a:bodyPr>
            <a:normAutofit lnSpcReduction="10000"/>
          </a:bodyPr>
          <a:lstStyle/>
          <a:p>
            <a:r>
              <a:rPr lang="nn-NO" dirty="0" smtClean="0"/>
              <a:t>Yaygın düşüncenin aksine normal sertlikteki olan sular insan sağlığı</a:t>
            </a:r>
            <a:r>
              <a:rPr lang="tr-TR" dirty="0" smtClean="0"/>
              <a:t> için bir tehlike oluşturmaz. Sert sular ile alınan iyonlar kemik gelişimi için faydalıdır bile diyebiliriz.</a:t>
            </a:r>
          </a:p>
          <a:p>
            <a:r>
              <a:rPr lang="tr-TR" dirty="0" smtClean="0"/>
              <a:t>Sonuç olarak sağlığımız için normal sertlikteki suları tercih etmemiz gerekirken, eşyalarımız için de yumuşak suları kullanmalıyız.</a:t>
            </a:r>
            <a:endParaRPr lang="tr-TR" dirty="0"/>
          </a:p>
        </p:txBody>
      </p:sp>
      <p:pic>
        <p:nvPicPr>
          <p:cNvPr id="9218" name="Picture 2" descr="C:\Users\MUSTAFA\Desktop\BELLEK~1.JPG"/>
          <p:cNvPicPr>
            <a:picLocks noChangeAspect="1" noChangeArrowheads="1"/>
          </p:cNvPicPr>
          <p:nvPr/>
        </p:nvPicPr>
        <p:blipFill>
          <a:blip r:embed="rId2" cstate="print"/>
          <a:srcRect/>
          <a:stretch>
            <a:fillRect/>
          </a:stretch>
        </p:blipFill>
        <p:spPr bwMode="auto">
          <a:xfrm>
            <a:off x="5072066" y="1219600"/>
            <a:ext cx="3595871" cy="50006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6200775" y="1674928"/>
            <a:ext cx="2728943" cy="2225546"/>
          </a:xfrm>
          <a:prstGeom prst="rect">
            <a:avLst/>
          </a:prstGeom>
          <a:noFill/>
          <a:ln w="9525">
            <a:noFill/>
            <a:miter lim="800000"/>
            <a:headEnd/>
            <a:tailEnd/>
          </a:ln>
        </p:spPr>
      </p:pic>
      <p:sp>
        <p:nvSpPr>
          <p:cNvPr id="2" name="1 Başlık"/>
          <p:cNvSpPr>
            <a:spLocks noGrp="1"/>
          </p:cNvSpPr>
          <p:nvPr>
            <p:ph type="title"/>
          </p:nvPr>
        </p:nvSpPr>
        <p:spPr>
          <a:xfrm>
            <a:off x="483704" y="459048"/>
            <a:ext cx="8229600" cy="632666"/>
          </a:xfrm>
        </p:spPr>
        <p:txBody>
          <a:bodyPr>
            <a:normAutofit/>
          </a:bodyPr>
          <a:lstStyle/>
          <a:p>
            <a:pPr algn="ctr"/>
            <a:r>
              <a:rPr lang="tr-TR" sz="3200" dirty="0" smtClean="0"/>
              <a:t>Suların sertliğinin giderilmesi</a:t>
            </a:r>
            <a:endParaRPr lang="tr-TR" sz="3200" dirty="0"/>
          </a:p>
        </p:txBody>
      </p:sp>
      <p:sp>
        <p:nvSpPr>
          <p:cNvPr id="3" name="2 İçerik Yer Tutucusu"/>
          <p:cNvSpPr>
            <a:spLocks noGrp="1"/>
          </p:cNvSpPr>
          <p:nvPr>
            <p:ph idx="1"/>
          </p:nvPr>
        </p:nvSpPr>
        <p:spPr>
          <a:xfrm>
            <a:off x="0" y="1357298"/>
            <a:ext cx="6072230" cy="2928958"/>
          </a:xfrm>
        </p:spPr>
        <p:txBody>
          <a:bodyPr>
            <a:normAutofit/>
          </a:bodyPr>
          <a:lstStyle/>
          <a:p>
            <a:r>
              <a:rPr lang="tr-TR" dirty="0" smtClean="0"/>
              <a:t>Suların kaynatılması, suyun sertliğinin giderilmesinde kullanılan yöntemlerden birisidir. Suyu kaynattığımızda suya sertlik veren iyonlar kalsiyum karbonat halinde dibe çöker ve su ilk duruma göre yumuşamış olur.</a:t>
            </a:r>
            <a:endParaRPr lang="tr-TR" dirty="0"/>
          </a:p>
        </p:txBody>
      </p:sp>
      <p:pic>
        <p:nvPicPr>
          <p:cNvPr id="10243" name="Picture 3"/>
          <p:cNvPicPr>
            <a:picLocks noChangeAspect="1" noChangeArrowheads="1"/>
          </p:cNvPicPr>
          <p:nvPr/>
        </p:nvPicPr>
        <p:blipFill>
          <a:blip r:embed="rId3" cstate="print"/>
          <a:srcRect/>
          <a:stretch>
            <a:fillRect/>
          </a:stretch>
        </p:blipFill>
        <p:spPr bwMode="auto">
          <a:xfrm>
            <a:off x="0" y="4646342"/>
            <a:ext cx="9115425"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142984"/>
            <a:ext cx="4900618" cy="5181616"/>
          </a:xfrm>
        </p:spPr>
        <p:txBody>
          <a:bodyPr>
            <a:normAutofit/>
          </a:bodyPr>
          <a:lstStyle/>
          <a:p>
            <a:r>
              <a:rPr lang="tr-TR" dirty="0" smtClean="0"/>
              <a:t>Suda bulunan magnezyum (Mg2+) ve kalsiyum </a:t>
            </a:r>
            <a:r>
              <a:rPr lang="nn-NO" dirty="0" smtClean="0"/>
              <a:t>(Ca2+) iyonları suya sertlik ver</a:t>
            </a:r>
            <a:r>
              <a:rPr lang="tr-TR" dirty="0" smtClean="0"/>
              <a:t>ir.</a:t>
            </a:r>
          </a:p>
          <a:p>
            <a:r>
              <a:rPr lang="nn-NO" dirty="0" smtClean="0"/>
              <a:t>Bu</a:t>
            </a:r>
            <a:r>
              <a:rPr lang="tr-TR" dirty="0" smtClean="0"/>
              <a:t> durumda bu iyonların sudan uzaklaştırılması suyun sertliğini giderecektir. </a:t>
            </a:r>
          </a:p>
          <a:p>
            <a:r>
              <a:rPr lang="tr-TR" dirty="0" smtClean="0"/>
              <a:t>Yandaki şekilde görüldüğü gibi kalsiyum ve magnezyum iyonlarının sodyum iyonları ile yer değiştirmesi su sertliğinin giderilmesinde kullanılan yaygın bir yöntemdir.</a:t>
            </a:r>
            <a:endParaRPr lang="tr-TR" dirty="0"/>
          </a:p>
        </p:txBody>
      </p:sp>
      <p:pic>
        <p:nvPicPr>
          <p:cNvPr id="11266" name="Picture 2"/>
          <p:cNvPicPr>
            <a:picLocks noChangeAspect="1" noChangeArrowheads="1"/>
          </p:cNvPicPr>
          <p:nvPr/>
        </p:nvPicPr>
        <p:blipFill>
          <a:blip r:embed="rId2" cstate="print"/>
          <a:srcRect/>
          <a:stretch>
            <a:fillRect/>
          </a:stretch>
        </p:blipFill>
        <p:spPr bwMode="auto">
          <a:xfrm>
            <a:off x="5429256" y="1928802"/>
            <a:ext cx="3450538" cy="3214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500042"/>
            <a:ext cx="8229600" cy="2707966"/>
          </a:xfrm>
        </p:spPr>
        <p:txBody>
          <a:bodyPr/>
          <a:lstStyle/>
          <a:p>
            <a:r>
              <a:rPr lang="tr-TR" dirty="0" smtClean="0"/>
              <a:t>Bu yöntemde </a:t>
            </a:r>
            <a:r>
              <a:rPr lang="tr-TR" b="1" dirty="0" smtClean="0"/>
              <a:t>iyon değiştirici reçine yastıkları </a:t>
            </a:r>
            <a:r>
              <a:rPr lang="tr-TR" dirty="0" smtClean="0"/>
              <a:t>kullanılmaktadır (Şekil 1). </a:t>
            </a:r>
          </a:p>
          <a:p>
            <a:r>
              <a:rPr lang="tr-TR" dirty="0" smtClean="0"/>
              <a:t>Bu sistemde, sert su reçine içinden süzülerek geçirilir. Süzülme sırasında reçinede bulunan sodyum (</a:t>
            </a:r>
            <a:r>
              <a:rPr lang="tr-TR" dirty="0" err="1" smtClean="0"/>
              <a:t>Na</a:t>
            </a:r>
            <a:r>
              <a:rPr lang="tr-TR" dirty="0" smtClean="0"/>
              <a:t>+) iyonları ile suda bulunan kalsiyum (Ca2+) ve magnezyum (Mg2+) iyonları yer değiştirir (Şekil 2).</a:t>
            </a:r>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550146" y="3124615"/>
            <a:ext cx="8072494" cy="366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928670"/>
            <a:ext cx="6115064" cy="5610244"/>
          </a:xfrm>
        </p:spPr>
        <p:txBody>
          <a:bodyPr>
            <a:normAutofit fontScale="92500" lnSpcReduction="20000"/>
          </a:bodyPr>
          <a:lstStyle/>
          <a:p>
            <a:r>
              <a:rPr lang="tr-TR" dirty="0" smtClean="0"/>
              <a:t>Sağlığımız açısından, suyun daha nitelikli olması için çeşitli işlemlerden geçmesi gerekir.</a:t>
            </a:r>
          </a:p>
          <a:p>
            <a:r>
              <a:rPr lang="tr-TR" dirty="0" smtClean="0"/>
              <a:t>Bu işlemlerden biri sularda bulunan mikroorganizmaların ve çeşitli kirleticilerin temizlenmesidir.</a:t>
            </a:r>
          </a:p>
          <a:p>
            <a:r>
              <a:rPr lang="tr-TR" dirty="0" smtClean="0"/>
              <a:t>Suların hastalık yapıcı mikroorganizmalardan arındırılması için yapılan işlemlere </a:t>
            </a:r>
            <a:r>
              <a:rPr lang="tr-TR" b="1" dirty="0" smtClean="0">
                <a:solidFill>
                  <a:srgbClr val="FF0000"/>
                </a:solidFill>
              </a:rPr>
              <a:t>dezenfeksiyon</a:t>
            </a:r>
            <a:r>
              <a:rPr lang="tr-TR" b="1" dirty="0" smtClean="0"/>
              <a:t> </a:t>
            </a:r>
            <a:r>
              <a:rPr lang="tr-TR" dirty="0" smtClean="0"/>
              <a:t>denir. En çok kullanılan dezenfeksiyon yöntemi </a:t>
            </a:r>
            <a:r>
              <a:rPr lang="tr-TR" b="1" dirty="0" smtClean="0">
                <a:solidFill>
                  <a:srgbClr val="FF0000"/>
                </a:solidFill>
              </a:rPr>
              <a:t>klorlamadır.</a:t>
            </a:r>
          </a:p>
          <a:p>
            <a:r>
              <a:rPr lang="tr-TR" dirty="0" smtClean="0"/>
              <a:t>Klor, eskiden beri en yaygın kullanılan mikrop öldürücü (dezenfektan) kimyasal maddedir. Klor suya karıştırıldığı anda sudaki bazı mikroorganizmalarla tepkimeye girerek bu zararlı maddelerin etkisini yok eder.</a:t>
            </a:r>
            <a:endParaRPr lang="tr-TR" dirty="0"/>
          </a:p>
        </p:txBody>
      </p:sp>
      <p:pic>
        <p:nvPicPr>
          <p:cNvPr id="13314" name="Picture 2" descr="C:\Users\MUSTAFA\Desktop\klor.jpg"/>
          <p:cNvPicPr>
            <a:picLocks noChangeAspect="1" noChangeArrowheads="1"/>
          </p:cNvPicPr>
          <p:nvPr/>
        </p:nvPicPr>
        <p:blipFill>
          <a:blip r:embed="rId2" cstate="print"/>
          <a:srcRect/>
          <a:stretch>
            <a:fillRect/>
          </a:stretch>
        </p:blipFill>
        <p:spPr bwMode="auto">
          <a:xfrm>
            <a:off x="6429388" y="1785926"/>
            <a:ext cx="2500298" cy="322038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 y="1230570"/>
            <a:ext cx="9144001" cy="1357322"/>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571472" y="3286124"/>
            <a:ext cx="8153422" cy="2379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1285860"/>
            <a:ext cx="9171398" cy="52863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0" y="0"/>
            <a:ext cx="9144000" cy="6871007"/>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1571612"/>
            <a:ext cx="9155054" cy="4500594"/>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332037"/>
            <a:ext cx="9144000" cy="4525963"/>
          </a:xfrm>
        </p:spPr>
        <p:txBody>
          <a:bodyPr>
            <a:normAutofit/>
          </a:bodyPr>
          <a:lstStyle/>
          <a:p>
            <a:pPr algn="ctr">
              <a:buNone/>
            </a:pPr>
            <a:r>
              <a:rPr lang="tr-TR" sz="4800" b="1" i="1" dirty="0" smtClean="0"/>
              <a:t>Mustafa ÇELİK</a:t>
            </a:r>
          </a:p>
          <a:p>
            <a:pPr algn="ctr">
              <a:buNone/>
            </a:pPr>
            <a:r>
              <a:rPr lang="tr-TR" sz="4800" b="1" i="1" dirty="0" smtClean="0"/>
              <a:t>Fen ve Teknoloji Öğretmeni</a:t>
            </a:r>
          </a:p>
          <a:p>
            <a:pPr algn="ctr">
              <a:buNone/>
            </a:pPr>
            <a:r>
              <a:rPr lang="tr-TR" sz="4800" b="1" i="1" dirty="0" smtClean="0"/>
              <a:t>Yahya Kaptan Ortaokulu</a:t>
            </a:r>
          </a:p>
          <a:p>
            <a:pPr algn="ctr">
              <a:buNone/>
            </a:pPr>
            <a:r>
              <a:rPr lang="tr-TR" sz="4800" b="1" i="1" dirty="0" smtClean="0"/>
              <a:t>İzmit/KOCAELİ</a:t>
            </a:r>
            <a:endParaRPr lang="tr-TR" sz="4800" b="1" i="1" dirty="0"/>
          </a:p>
        </p:txBody>
      </p:sp>
      <p:pic>
        <p:nvPicPr>
          <p:cNvPr id="4" name="Resim 2" descr="C:\Users\ASLAN\Desktop\Y.K.OO - 2.jpg"/>
          <p:cNvPicPr>
            <a:picLocks noChangeAspect="1" noChangeArrowheads="1"/>
          </p:cNvPicPr>
          <p:nvPr/>
        </p:nvPicPr>
        <p:blipFill>
          <a:blip r:embed="rId2" cstate="print"/>
          <a:srcRect/>
          <a:stretch>
            <a:fillRect/>
          </a:stretch>
        </p:blipFill>
        <p:spPr bwMode="auto">
          <a:xfrm>
            <a:off x="3275856" y="0"/>
            <a:ext cx="2592288" cy="247679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66460"/>
            <a:ext cx="8229600" cy="714372"/>
          </a:xfrm>
        </p:spPr>
        <p:txBody>
          <a:bodyPr>
            <a:normAutofit/>
          </a:bodyPr>
          <a:lstStyle/>
          <a:p>
            <a:pPr algn="ctr"/>
            <a:r>
              <a:rPr lang="tr-TR" sz="3200" dirty="0" smtClean="0"/>
              <a:t>Su Arıtımı</a:t>
            </a:r>
            <a:endParaRPr lang="tr-TR" sz="3200" dirty="0"/>
          </a:p>
        </p:txBody>
      </p:sp>
      <p:grpSp>
        <p:nvGrpSpPr>
          <p:cNvPr id="7" name="6 Grup"/>
          <p:cNvGrpSpPr/>
          <p:nvPr/>
        </p:nvGrpSpPr>
        <p:grpSpPr>
          <a:xfrm>
            <a:off x="500034" y="880840"/>
            <a:ext cx="8215370" cy="5857892"/>
            <a:chOff x="1177554" y="1000108"/>
            <a:chExt cx="6886575" cy="5857892"/>
          </a:xfrm>
        </p:grpSpPr>
        <p:pic>
          <p:nvPicPr>
            <p:cNvPr id="1026" name="Picture 2"/>
            <p:cNvPicPr>
              <a:picLocks noChangeAspect="1" noChangeArrowheads="1"/>
            </p:cNvPicPr>
            <p:nvPr/>
          </p:nvPicPr>
          <p:blipFill>
            <a:blip r:embed="rId2" cstate="print"/>
            <a:srcRect/>
            <a:stretch>
              <a:fillRect/>
            </a:stretch>
          </p:blipFill>
          <p:spPr bwMode="auto">
            <a:xfrm>
              <a:off x="1177554" y="1000108"/>
              <a:ext cx="6886575" cy="2895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357290" y="4000500"/>
              <a:ext cx="6629400" cy="28575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857232"/>
            <a:ext cx="5429288" cy="5643602"/>
          </a:xfrm>
        </p:spPr>
        <p:txBody>
          <a:bodyPr>
            <a:normAutofit lnSpcReduction="10000"/>
          </a:bodyPr>
          <a:lstStyle/>
          <a:p>
            <a:r>
              <a:rPr lang="tr-TR" dirty="0" smtClean="0"/>
              <a:t>Vücudumuzun ve dünyanın hemen hemen % 70'ini su oluşturmaktadır. Diğer yandan insanın günlük su gereksinimi yalnız içme suyundan ibaret değildir. Temizlik, yemek pişirmek, ısınmak ve benzeri işler için kullanılan su, içilen sudan daha fazladır.</a:t>
            </a:r>
          </a:p>
          <a:p>
            <a:r>
              <a:rPr lang="tr-TR" dirty="0" smtClean="0"/>
              <a:t>Su bileşiği H2O moleküllerinden yani hidrojen ve oksijen atomlarından meydana gelmiştir.</a:t>
            </a:r>
          </a:p>
          <a:p>
            <a:pPr>
              <a:buNone/>
            </a:pPr>
            <a:r>
              <a:rPr lang="tr-TR" dirty="0" smtClean="0"/>
              <a:t>	</a:t>
            </a:r>
            <a:r>
              <a:rPr lang="tr-TR" b="1" dirty="0" smtClean="0">
                <a:solidFill>
                  <a:srgbClr val="FF0000"/>
                </a:solidFill>
              </a:rPr>
              <a:t>Peki, kullandığımız sular sadece su moleküllerinden mi oluşur?</a:t>
            </a:r>
            <a:endParaRPr lang="tr-TR" b="1"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rot="1493922">
            <a:off x="6991771" y="1552520"/>
            <a:ext cx="723900" cy="215265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rot="1572144">
            <a:off x="7219933" y="3838485"/>
            <a:ext cx="733425"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20" y="428604"/>
            <a:ext cx="8572560" cy="3429024"/>
          </a:xfrm>
        </p:spPr>
        <p:txBody>
          <a:bodyPr>
            <a:normAutofit fontScale="92500" lnSpcReduction="10000"/>
          </a:bodyPr>
          <a:lstStyle/>
          <a:p>
            <a:r>
              <a:rPr lang="tr-TR" dirty="0" smtClean="0"/>
              <a:t>Sular yer kabuğunda, denizlere ve göllere doğru akarken farklı toprak türleri olan bölgelerden geçer ve bu bölgelerdeki bazı tuzları çözer (Şekil 1). </a:t>
            </a:r>
          </a:p>
          <a:p>
            <a:r>
              <a:rPr lang="tr-TR" dirty="0" smtClean="0"/>
              <a:t>Su kaynakları bulundukları ve geçtikleri bölgelerin özelliklerine göre, değişik iyonlar içerir (Şekil 2).</a:t>
            </a:r>
          </a:p>
          <a:p>
            <a:r>
              <a:rPr lang="tr-TR" dirty="0" smtClean="0"/>
              <a:t>Etkinliğimizde saat camlarında bulunan suları buharlaştırdığımızda geride kalan tortu kalsiyum (Ca2+) ve magnezyum (Mg2+) gibi iyonların oluşturduğu tuzlardır (Şekil 3).</a:t>
            </a:r>
            <a:endParaRPr lang="tr-TR" dirty="0"/>
          </a:p>
        </p:txBody>
      </p:sp>
      <p:pic>
        <p:nvPicPr>
          <p:cNvPr id="3075" name="Picture 3"/>
          <p:cNvPicPr>
            <a:picLocks noChangeAspect="1" noChangeArrowheads="1"/>
          </p:cNvPicPr>
          <p:nvPr/>
        </p:nvPicPr>
        <p:blipFill>
          <a:blip r:embed="rId2" cstate="print"/>
          <a:srcRect/>
          <a:stretch>
            <a:fillRect/>
          </a:stretch>
        </p:blipFill>
        <p:spPr bwMode="auto">
          <a:xfrm>
            <a:off x="2071670" y="3749855"/>
            <a:ext cx="5357850" cy="31081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928670"/>
            <a:ext cx="5472122" cy="5395930"/>
          </a:xfrm>
        </p:spPr>
        <p:txBody>
          <a:bodyPr>
            <a:normAutofit/>
          </a:bodyPr>
          <a:lstStyle/>
          <a:p>
            <a:r>
              <a:rPr lang="tr-TR" dirty="0" smtClean="0"/>
              <a:t>İçerisinde kalsiyum, magnezyum gibi iyonlar bulunduran sular </a:t>
            </a:r>
            <a:r>
              <a:rPr lang="tr-TR" b="1" dirty="0" smtClean="0">
                <a:solidFill>
                  <a:srgbClr val="FF0000"/>
                </a:solidFill>
              </a:rPr>
              <a:t>sert su </a:t>
            </a:r>
            <a:r>
              <a:rPr lang="tr-TR" dirty="0" smtClean="0"/>
              <a:t>olarak tanımlanır. Sert su , kireçli su olarak da bilinir. Suyun içerdiği çözünmüş kalsiyum ve magnezyum tuzları, suların sertliğini belirler.</a:t>
            </a:r>
          </a:p>
          <a:p>
            <a:r>
              <a:rPr lang="tr-TR" dirty="0" smtClean="0"/>
              <a:t>Sularda kalsiyum, magnezyum gibi iyonlar çok az miktarda bulunursa bu sular </a:t>
            </a:r>
            <a:r>
              <a:rPr lang="tr-TR" b="1" dirty="0" smtClean="0">
                <a:solidFill>
                  <a:srgbClr val="FF0000"/>
                </a:solidFill>
              </a:rPr>
              <a:t>yumuşak su </a:t>
            </a:r>
            <a:r>
              <a:rPr lang="tr-TR" dirty="0" smtClean="0"/>
              <a:t>olarak adlandırılır.</a:t>
            </a:r>
            <a:endParaRPr lang="tr-TR" dirty="0"/>
          </a:p>
        </p:txBody>
      </p:sp>
      <p:pic>
        <p:nvPicPr>
          <p:cNvPr id="4098" name="Picture 2" descr="C:\Users\MUSTAFA\Desktop\su.jpg"/>
          <p:cNvPicPr>
            <a:picLocks noChangeAspect="1" noChangeArrowheads="1"/>
          </p:cNvPicPr>
          <p:nvPr/>
        </p:nvPicPr>
        <p:blipFill>
          <a:blip r:embed="rId2" cstate="print"/>
          <a:srcRect/>
          <a:stretch>
            <a:fillRect/>
          </a:stretch>
        </p:blipFill>
        <p:spPr bwMode="auto">
          <a:xfrm>
            <a:off x="6215074" y="1714488"/>
            <a:ext cx="2768223" cy="221457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0" y="2375245"/>
            <a:ext cx="9144000" cy="2065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571480"/>
            <a:ext cx="8229600" cy="561228"/>
          </a:xfrm>
        </p:spPr>
        <p:txBody>
          <a:bodyPr>
            <a:normAutofit/>
          </a:bodyPr>
          <a:lstStyle/>
          <a:p>
            <a:pPr algn="ctr"/>
            <a:r>
              <a:rPr lang="tr-TR" sz="3200" dirty="0" smtClean="0"/>
              <a:t>Sert suların dezavantajları</a:t>
            </a:r>
            <a:endParaRPr lang="tr-TR" sz="3200" dirty="0"/>
          </a:p>
        </p:txBody>
      </p:sp>
      <p:sp>
        <p:nvSpPr>
          <p:cNvPr id="3" name="2 İçerik Yer Tutucusu"/>
          <p:cNvSpPr>
            <a:spLocks noGrp="1"/>
          </p:cNvSpPr>
          <p:nvPr>
            <p:ph idx="1"/>
          </p:nvPr>
        </p:nvSpPr>
        <p:spPr>
          <a:xfrm>
            <a:off x="214282" y="1428736"/>
            <a:ext cx="5643602" cy="4895864"/>
          </a:xfrm>
        </p:spPr>
        <p:txBody>
          <a:bodyPr>
            <a:normAutofit fontScale="92500" lnSpcReduction="10000"/>
          </a:bodyPr>
          <a:lstStyle/>
          <a:p>
            <a:r>
              <a:rPr lang="tr-TR" dirty="0" smtClean="0"/>
              <a:t>Sert sularda bulunan iyonlar sabunla tepkimeye girerek çökelti oluşturur ve sabunun lekeyle etkileşmesini engeller. Böylece sert sular temizlik maddelerinin yıkama etkinliğini azaltarak daha fazla </a:t>
            </a:r>
            <a:r>
              <a:rPr lang="sv-SE" dirty="0" smtClean="0"/>
              <a:t>temizlik malzemesi kullanımına sebep olur.</a:t>
            </a:r>
            <a:endParaRPr lang="tr-TR" dirty="0" smtClean="0"/>
          </a:p>
          <a:p>
            <a:r>
              <a:rPr lang="tr-TR" dirty="0" smtClean="0"/>
              <a:t>Lavabolarda ve küvetlerin kenarlarında gördüğümüz kalıntıların sebebi sert sulardır.</a:t>
            </a:r>
          </a:p>
          <a:p>
            <a:r>
              <a:rPr lang="tr-TR" dirty="0" smtClean="0"/>
              <a:t>Cam eşyalarımızın zamanla matlaşmasının ve üzerinde lekeler oluşmasının nedeni set sulardır.</a:t>
            </a:r>
          </a:p>
          <a:p>
            <a:endParaRPr lang="tr-TR" dirty="0"/>
          </a:p>
        </p:txBody>
      </p:sp>
      <p:pic>
        <p:nvPicPr>
          <p:cNvPr id="6146" name="Picture 2"/>
          <p:cNvPicPr>
            <a:picLocks noChangeAspect="1" noChangeArrowheads="1"/>
          </p:cNvPicPr>
          <p:nvPr/>
        </p:nvPicPr>
        <p:blipFill>
          <a:blip r:embed="rId2" cstate="print"/>
          <a:srcRect/>
          <a:stretch>
            <a:fillRect/>
          </a:stretch>
        </p:blipFill>
        <p:spPr bwMode="auto">
          <a:xfrm>
            <a:off x="5648325" y="1142984"/>
            <a:ext cx="3495675" cy="2809875"/>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6786578" y="4000504"/>
            <a:ext cx="1419225" cy="263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785794"/>
            <a:ext cx="5900750" cy="5610244"/>
          </a:xfrm>
        </p:spPr>
        <p:txBody>
          <a:bodyPr>
            <a:normAutofit lnSpcReduction="10000"/>
          </a:bodyPr>
          <a:lstStyle/>
          <a:p>
            <a:r>
              <a:rPr lang="tr-TR" dirty="0" smtClean="0"/>
              <a:t>Sert sularda bulunan tuzlar, çökelti şeklinde çamaşırların dokusuna yapışarak giysilerin yıpranmasına ve renklerinin solmasına neden olur.</a:t>
            </a:r>
          </a:p>
          <a:p>
            <a:r>
              <a:rPr lang="tr-TR" dirty="0" smtClean="0"/>
              <a:t>Çamaşır ve bulaşık makinelerinde sert su kullanılması sonucunda ısıtıcıların etrafına ve boruların içine kalsiyum karbonat ve magnezyum karbonat tuzları yapışır. Bu yapışan tuzlar ısıtıcılarda birikerek boruları kalınlaştırır ve yalıtkanlığa sebep olur. Biriken tortu sebebiyle yalıtkan hâle gelen ısıtıcılar daha uzun sürede ısınacağı için elektrik sarfiyatını artırır.</a:t>
            </a:r>
            <a:endParaRPr lang="tr-TR" dirty="0"/>
          </a:p>
        </p:txBody>
      </p:sp>
      <p:pic>
        <p:nvPicPr>
          <p:cNvPr id="7170" name="Picture 2"/>
          <p:cNvPicPr>
            <a:picLocks noChangeAspect="1" noChangeArrowheads="1"/>
          </p:cNvPicPr>
          <p:nvPr/>
        </p:nvPicPr>
        <p:blipFill>
          <a:blip r:embed="rId2" cstate="print"/>
          <a:srcRect/>
          <a:stretch>
            <a:fillRect/>
          </a:stretch>
        </p:blipFill>
        <p:spPr bwMode="auto">
          <a:xfrm>
            <a:off x="6072198" y="1714488"/>
            <a:ext cx="2887600" cy="37861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57158" y="1357298"/>
            <a:ext cx="3900486" cy="4389120"/>
          </a:xfrm>
        </p:spPr>
        <p:txBody>
          <a:bodyPr/>
          <a:lstStyle/>
          <a:p>
            <a:r>
              <a:rPr lang="tr-TR" dirty="0" smtClean="0"/>
              <a:t>Benzer şekilde sert suların geçtiği borularda biriken tuzlar suyun akış hızını da azaltır.</a:t>
            </a:r>
            <a:endParaRPr lang="tr-TR" dirty="0"/>
          </a:p>
        </p:txBody>
      </p:sp>
      <p:pic>
        <p:nvPicPr>
          <p:cNvPr id="8194" name="Picture 2"/>
          <p:cNvPicPr>
            <a:picLocks noChangeAspect="1" noChangeArrowheads="1"/>
          </p:cNvPicPr>
          <p:nvPr/>
        </p:nvPicPr>
        <p:blipFill>
          <a:blip r:embed="rId2" cstate="print"/>
          <a:srcRect/>
          <a:stretch>
            <a:fillRect/>
          </a:stretch>
        </p:blipFill>
        <p:spPr bwMode="auto">
          <a:xfrm>
            <a:off x="4643438" y="1428736"/>
            <a:ext cx="3832923" cy="4286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251</TotalTime>
  <Words>575</Words>
  <Application>Microsoft Office PowerPoint</Application>
  <PresentationFormat>Ekran Gösterisi (4:3)</PresentationFormat>
  <Paragraphs>37</Paragraphs>
  <Slides>19</Slides>
  <Notes>0</Notes>
  <HiddenSlides>0</HiddenSlides>
  <MMClips>0</MMClips>
  <ScaleCrop>false</ScaleCrop>
  <HeadingPairs>
    <vt:vector size="4" baseType="variant">
      <vt:variant>
        <vt:lpstr>Tema</vt:lpstr>
      </vt:variant>
      <vt:variant>
        <vt:i4>1</vt:i4>
      </vt:variant>
      <vt:variant>
        <vt:lpstr>Slayt Başlıkları</vt:lpstr>
      </vt:variant>
      <vt:variant>
        <vt:i4>19</vt:i4>
      </vt:variant>
    </vt:vector>
  </HeadingPairs>
  <TitlesOfParts>
    <vt:vector size="20" baseType="lpstr">
      <vt:lpstr>Akış</vt:lpstr>
      <vt:lpstr>MADDENİN YAPISI ve  ÖZELLİKLERİ</vt:lpstr>
      <vt:lpstr>Su Arıtımı</vt:lpstr>
      <vt:lpstr>Slayt 3</vt:lpstr>
      <vt:lpstr>Slayt 4</vt:lpstr>
      <vt:lpstr>Slayt 5</vt:lpstr>
      <vt:lpstr>Slayt 6</vt:lpstr>
      <vt:lpstr>Sert suların dezavantajları</vt:lpstr>
      <vt:lpstr>Slayt 8</vt:lpstr>
      <vt:lpstr>Slayt 9</vt:lpstr>
      <vt:lpstr>Sert suların avantajları</vt:lpstr>
      <vt:lpstr>Suların sertliğinin giderilmesi</vt:lpstr>
      <vt:lpstr>Slayt 12</vt:lpstr>
      <vt:lpstr>Slayt 13</vt:lpstr>
      <vt:lpstr>Slayt 14</vt:lpstr>
      <vt:lpstr>Slayt 15</vt:lpstr>
      <vt:lpstr>Slayt 16</vt:lpstr>
      <vt:lpstr>Slayt 17</vt:lpstr>
      <vt:lpstr>Slayt 18</vt:lpstr>
      <vt:lpstr>Slayt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HÜCRE BÖLÜNMESİ VE KALITIM</dc:title>
  <dc:creator>MUSTAFA</dc:creator>
  <cp:lastModifiedBy>MUSTAFA</cp:lastModifiedBy>
  <cp:revision>40</cp:revision>
  <dcterms:created xsi:type="dcterms:W3CDTF">2010-10-17T16:29:05Z</dcterms:created>
  <dcterms:modified xsi:type="dcterms:W3CDTF">2014-04-14T17:41:49Z</dcterms:modified>
</cp:coreProperties>
</file>