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0"/>
  </p:notesMasterIdLst>
  <p:sldIdLst>
    <p:sldId id="259" r:id="rId2"/>
    <p:sldId id="295" r:id="rId3"/>
    <p:sldId id="311" r:id="rId4"/>
    <p:sldId id="285" r:id="rId5"/>
    <p:sldId id="286" r:id="rId6"/>
    <p:sldId id="296" r:id="rId7"/>
    <p:sldId id="283" r:id="rId8"/>
    <p:sldId id="319" r:id="rId9"/>
    <p:sldId id="300" r:id="rId10"/>
    <p:sldId id="301" r:id="rId11"/>
    <p:sldId id="303" r:id="rId12"/>
    <p:sldId id="298" r:id="rId13"/>
    <p:sldId id="299" r:id="rId14"/>
    <p:sldId id="304" r:id="rId15"/>
    <p:sldId id="305" r:id="rId16"/>
    <p:sldId id="306" r:id="rId17"/>
    <p:sldId id="307" r:id="rId18"/>
    <p:sldId id="309" r:id="rId19"/>
    <p:sldId id="336" r:id="rId20"/>
    <p:sldId id="320" r:id="rId21"/>
    <p:sldId id="310" r:id="rId22"/>
    <p:sldId id="287" r:id="rId23"/>
    <p:sldId id="312" r:id="rId24"/>
    <p:sldId id="313" r:id="rId25"/>
    <p:sldId id="314" r:id="rId26"/>
    <p:sldId id="315" r:id="rId27"/>
    <p:sldId id="316"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 id="333" r:id="rId41"/>
    <p:sldId id="337" r:id="rId42"/>
    <p:sldId id="338" r:id="rId43"/>
    <p:sldId id="339" r:id="rId44"/>
    <p:sldId id="340" r:id="rId45"/>
    <p:sldId id="342" r:id="rId46"/>
    <p:sldId id="341" r:id="rId47"/>
    <p:sldId id="347" r:id="rId48"/>
    <p:sldId id="348" r:id="rId49"/>
    <p:sldId id="343" r:id="rId50"/>
    <p:sldId id="344" r:id="rId51"/>
    <p:sldId id="345" r:id="rId52"/>
    <p:sldId id="346"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 id="364" r:id="rId69"/>
    <p:sldId id="365" r:id="rId70"/>
    <p:sldId id="366" r:id="rId71"/>
    <p:sldId id="367" r:id="rId72"/>
    <p:sldId id="368" r:id="rId73"/>
    <p:sldId id="369" r:id="rId74"/>
    <p:sldId id="370" r:id="rId75"/>
    <p:sldId id="371" r:id="rId76"/>
    <p:sldId id="372" r:id="rId77"/>
    <p:sldId id="334" r:id="rId78"/>
    <p:sldId id="335" r:id="rId7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94434"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9400A79-39E9-4731-9701-794A65805D33}" type="datetimeFigureOut">
              <a:rPr lang="tr-TR"/>
              <a:pPr>
                <a:defRPr/>
              </a:pPr>
              <a:t>1.9.2015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86EB5-2CA0-4C98-AE99-C4F10FE9949E}" type="slidenum">
              <a:rPr lang="tr-TR"/>
              <a:pPr>
                <a:defRPr/>
              </a:pPr>
              <a:t>‹#›</a:t>
            </a:fld>
            <a:endParaRPr lang="tr-TR"/>
          </a:p>
        </p:txBody>
      </p:sp>
    </p:spTree>
    <p:extLst>
      <p:ext uri="{BB962C8B-B14F-4D97-AF65-F5344CB8AC3E}">
        <p14:creationId xmlns:p14="http://schemas.microsoft.com/office/powerpoint/2010/main" val="1696883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p>
          <a:p>
            <a:pPr eaLnBrk="1" hangingPunct="1">
              <a:spcBef>
                <a:spcPct val="0"/>
              </a:spcBef>
            </a:pPr>
            <a:endParaRPr lang="tr-TR" dirty="0" smtClean="0"/>
          </a:p>
        </p:txBody>
      </p:sp>
      <p:sp>
        <p:nvSpPr>
          <p:cNvPr id="15363"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7297F1-262A-4811-A538-80C0F6AF478A}" type="slidenum">
              <a:rPr lang="tr-TR" smtClean="0"/>
              <a:pPr/>
              <a:t>1</a:t>
            </a:fld>
            <a:endParaRPr lang="tr-TR" smtClean="0"/>
          </a:p>
        </p:txBody>
      </p:sp>
    </p:spTree>
    <p:extLst>
      <p:ext uri="{BB962C8B-B14F-4D97-AF65-F5344CB8AC3E}">
        <p14:creationId xmlns:p14="http://schemas.microsoft.com/office/powerpoint/2010/main" val="221893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D3A86EB5-2CA0-4C98-AE99-C4F10FE9949E}" type="slidenum">
              <a:rPr lang="tr-TR" smtClean="0"/>
              <a:pPr>
                <a:defRPr/>
              </a:pPr>
              <a:t>4</a:t>
            </a:fld>
            <a:endParaRPr lang="tr-TR"/>
          </a:p>
        </p:txBody>
      </p:sp>
    </p:spTree>
    <p:extLst>
      <p:ext uri="{BB962C8B-B14F-4D97-AF65-F5344CB8AC3E}">
        <p14:creationId xmlns:p14="http://schemas.microsoft.com/office/powerpoint/2010/main" val="275313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D3A86EB5-2CA0-4C98-AE99-C4F10FE9949E}" type="slidenum">
              <a:rPr lang="tr-TR" smtClean="0"/>
              <a:pPr>
                <a:defRPr/>
              </a:pPr>
              <a:t>34</a:t>
            </a:fld>
            <a:endParaRPr lang="tr-TR"/>
          </a:p>
        </p:txBody>
      </p:sp>
    </p:spTree>
    <p:extLst>
      <p:ext uri="{BB962C8B-B14F-4D97-AF65-F5344CB8AC3E}">
        <p14:creationId xmlns:p14="http://schemas.microsoft.com/office/powerpoint/2010/main" val="13869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fld id="{9EA472C0-45DD-4AB0-81E2-5010FEEC575A}"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6880DC40-3893-41BD-9A9A-040BDBF3C66C}" type="slidenum">
              <a:rPr lang="tr-TR" smtClean="0"/>
              <a:pPr>
                <a:defRPr/>
              </a:pPr>
              <a:t>‹#›</a:t>
            </a:fld>
            <a:endParaRPr lang="tr-TR"/>
          </a:p>
        </p:txBody>
      </p:sp>
    </p:spTree>
    <p:extLst>
      <p:ext uri="{BB962C8B-B14F-4D97-AF65-F5344CB8AC3E}">
        <p14:creationId xmlns:p14="http://schemas.microsoft.com/office/powerpoint/2010/main" val="2560228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304A9BD-2974-48D4-8ED2-A44429FCBA94}" type="slidenum">
              <a:rPr lang="tr-TR" smtClean="0"/>
              <a:pPr>
                <a:defRPr/>
              </a:pPr>
              <a:t>‹#›</a:t>
            </a:fld>
            <a:endParaRPr lang="tr-TR"/>
          </a:p>
        </p:txBody>
      </p:sp>
    </p:spTree>
    <p:extLst>
      <p:ext uri="{BB962C8B-B14F-4D97-AF65-F5344CB8AC3E}">
        <p14:creationId xmlns:p14="http://schemas.microsoft.com/office/powerpoint/2010/main" val="3562682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304A9BD-2974-48D4-8ED2-A44429FCBA94}" type="slidenum">
              <a:rPr lang="tr-TR" smtClean="0"/>
              <a:pPr>
                <a:defRPr/>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087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304A9BD-2974-48D4-8ED2-A44429FCBA94}" type="slidenum">
              <a:rPr lang="tr-TR" smtClean="0"/>
              <a:pPr>
                <a:defRPr/>
              </a:pPr>
              <a:t>‹#›</a:t>
            </a:fld>
            <a:endParaRPr lang="tr-TR"/>
          </a:p>
        </p:txBody>
      </p:sp>
    </p:spTree>
    <p:extLst>
      <p:ext uri="{BB962C8B-B14F-4D97-AF65-F5344CB8AC3E}">
        <p14:creationId xmlns:p14="http://schemas.microsoft.com/office/powerpoint/2010/main" val="2856637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304A9BD-2974-48D4-8ED2-A44429FCBA94}" type="slidenum">
              <a:rPr lang="tr-TR" smtClean="0"/>
              <a:pPr>
                <a:defRPr/>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827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1304A9BD-2974-48D4-8ED2-A44429FCBA94}" type="slidenum">
              <a:rPr lang="tr-TR" smtClean="0"/>
              <a:pPr>
                <a:defRPr/>
              </a:pPr>
              <a:t>‹#›</a:t>
            </a:fld>
            <a:endParaRPr lang="tr-TR"/>
          </a:p>
        </p:txBody>
      </p:sp>
    </p:spTree>
    <p:extLst>
      <p:ext uri="{BB962C8B-B14F-4D97-AF65-F5344CB8AC3E}">
        <p14:creationId xmlns:p14="http://schemas.microsoft.com/office/powerpoint/2010/main" val="2674481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6F450ECF-CABC-4456-9011-25AC807E1E02}"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8DA2A3A-37F2-4039-A1B8-1A888F3474DC}" type="slidenum">
              <a:rPr lang="tr-TR" smtClean="0"/>
              <a:pPr>
                <a:defRPr/>
              </a:pPr>
              <a:t>‹#›</a:t>
            </a:fld>
            <a:endParaRPr lang="tr-TR"/>
          </a:p>
        </p:txBody>
      </p:sp>
    </p:spTree>
    <p:extLst>
      <p:ext uri="{BB962C8B-B14F-4D97-AF65-F5344CB8AC3E}">
        <p14:creationId xmlns:p14="http://schemas.microsoft.com/office/powerpoint/2010/main" val="1487484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269A3F19-6D9C-4EC7-8FD8-B1D9576EE0E2}"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B53386CE-F922-4F6F-B335-E6F2D68C9FE5}" type="slidenum">
              <a:rPr lang="tr-TR" smtClean="0"/>
              <a:pPr>
                <a:defRPr/>
              </a:pPr>
              <a:t>‹#›</a:t>
            </a:fld>
            <a:endParaRPr lang="tr-TR"/>
          </a:p>
        </p:txBody>
      </p:sp>
    </p:spTree>
    <p:extLst>
      <p:ext uri="{BB962C8B-B14F-4D97-AF65-F5344CB8AC3E}">
        <p14:creationId xmlns:p14="http://schemas.microsoft.com/office/powerpoint/2010/main" val="635713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Unvan 1"/>
          <p:cNvSpPr>
            <a:spLocks noGrp="1"/>
          </p:cNvSpPr>
          <p:nvPr>
            <p:ph type="title"/>
          </p:nvPr>
        </p:nvSpPr>
        <p:spPr>
          <a:xfrm>
            <a:off x="685800" y="152400"/>
            <a:ext cx="6870700" cy="1600200"/>
          </a:xfrm>
        </p:spPr>
        <p:txBody>
          <a:bodyPr/>
          <a:lstStyle/>
          <a:p>
            <a:r>
              <a:rPr lang="tr-TR"/>
              <a:t>Asıl başlık stili için tıklatın</a:t>
            </a:r>
          </a:p>
        </p:txBody>
      </p:sp>
      <p:sp>
        <p:nvSpPr>
          <p:cNvPr id="3" name="Çevrimiçi Resim Yer Tutucusu 2"/>
          <p:cNvSpPr>
            <a:spLocks noGrp="1"/>
          </p:cNvSpPr>
          <p:nvPr>
            <p:ph type="clipArt" sz="half" idx="1"/>
          </p:nvPr>
        </p:nvSpPr>
        <p:spPr>
          <a:xfrm>
            <a:off x="685800" y="1828800"/>
            <a:ext cx="3771900" cy="3657600"/>
          </a:xfrm>
        </p:spPr>
        <p:txBody>
          <a:bodyPr/>
          <a:lstStyle/>
          <a:p>
            <a:endParaRPr lang="tr-TR"/>
          </a:p>
        </p:txBody>
      </p:sp>
      <p:sp>
        <p:nvSpPr>
          <p:cNvPr id="4" name="Metin Yer Tutucusu 3"/>
          <p:cNvSpPr>
            <a:spLocks noGrp="1"/>
          </p:cNvSpPr>
          <p:nvPr>
            <p:ph type="body" sz="half" idx="2"/>
          </p:nvPr>
        </p:nvSpPr>
        <p:spPr>
          <a:xfrm>
            <a:off x="4610100" y="1828800"/>
            <a:ext cx="3771900" cy="36576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1371600" y="6248400"/>
            <a:ext cx="1905000" cy="457200"/>
          </a:xfrm>
        </p:spPr>
        <p:txBody>
          <a:bodyPr/>
          <a:lstStyle>
            <a:lvl1pPr>
              <a:defRPr/>
            </a:lvl1pPr>
          </a:lstStyle>
          <a:p>
            <a:endParaRPr lang="tr-TR" altLang="tr-TR"/>
          </a:p>
        </p:txBody>
      </p:sp>
      <p:sp>
        <p:nvSpPr>
          <p:cNvPr id="6" name="Altbilgi Yer Tutucusu 5"/>
          <p:cNvSpPr>
            <a:spLocks noGrp="1"/>
          </p:cNvSpPr>
          <p:nvPr>
            <p:ph type="ftr" sz="quarter" idx="11"/>
          </p:nvPr>
        </p:nvSpPr>
        <p:spPr>
          <a:xfrm>
            <a:off x="3556000" y="6248400"/>
            <a:ext cx="2895600" cy="4572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6718300" y="6248400"/>
            <a:ext cx="1905000" cy="457200"/>
          </a:xfrm>
        </p:spPr>
        <p:txBody>
          <a:bodyPr/>
          <a:lstStyle>
            <a:lvl1pPr>
              <a:defRPr/>
            </a:lvl1pPr>
          </a:lstStyle>
          <a:p>
            <a:fld id="{9C611778-554F-4627-BA60-CBBC20485D6D}" type="slidenum">
              <a:rPr lang="tr-TR" altLang="tr-TR"/>
              <a:pPr/>
              <a:t>‹#›</a:t>
            </a:fld>
            <a:endParaRPr lang="tr-TR" altLang="tr-TR"/>
          </a:p>
        </p:txBody>
      </p:sp>
    </p:spTree>
    <p:extLst>
      <p:ext uri="{BB962C8B-B14F-4D97-AF65-F5344CB8AC3E}">
        <p14:creationId xmlns:p14="http://schemas.microsoft.com/office/powerpoint/2010/main" val="3856997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Unvan 1"/>
          <p:cNvSpPr>
            <a:spLocks noGrp="1"/>
          </p:cNvSpPr>
          <p:nvPr>
            <p:ph type="title"/>
          </p:nvPr>
        </p:nvSpPr>
        <p:spPr>
          <a:xfrm>
            <a:off x="685800" y="152400"/>
            <a:ext cx="6870700" cy="1600200"/>
          </a:xfrm>
        </p:spPr>
        <p:txBody>
          <a:bodyPr/>
          <a:lstStyle/>
          <a:p>
            <a:r>
              <a:rPr lang="tr-TR"/>
              <a:t>Asıl başlık stili için tıklatın</a:t>
            </a:r>
          </a:p>
        </p:txBody>
      </p:sp>
      <p:sp>
        <p:nvSpPr>
          <p:cNvPr id="3" name="Metin Yer Tutucusu 2"/>
          <p:cNvSpPr>
            <a:spLocks noGrp="1"/>
          </p:cNvSpPr>
          <p:nvPr>
            <p:ph type="body" sz="half" idx="1"/>
          </p:nvPr>
        </p:nvSpPr>
        <p:spPr>
          <a:xfrm>
            <a:off x="685800" y="1828800"/>
            <a:ext cx="3771900" cy="36576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Çevrimiçi Resim Yer Tutucusu 3"/>
          <p:cNvSpPr>
            <a:spLocks noGrp="1"/>
          </p:cNvSpPr>
          <p:nvPr>
            <p:ph type="clipArt" sz="half" idx="2"/>
          </p:nvPr>
        </p:nvSpPr>
        <p:spPr>
          <a:xfrm>
            <a:off x="4610100" y="1828800"/>
            <a:ext cx="3771900" cy="3657600"/>
          </a:xfrm>
        </p:spPr>
        <p:txBody>
          <a:bodyPr/>
          <a:lstStyle/>
          <a:p>
            <a:endParaRPr lang="tr-TR"/>
          </a:p>
        </p:txBody>
      </p:sp>
      <p:sp>
        <p:nvSpPr>
          <p:cNvPr id="5" name="Veri Yer Tutucusu 4"/>
          <p:cNvSpPr>
            <a:spLocks noGrp="1"/>
          </p:cNvSpPr>
          <p:nvPr>
            <p:ph type="dt" sz="half" idx="10"/>
          </p:nvPr>
        </p:nvSpPr>
        <p:spPr>
          <a:xfrm>
            <a:off x="1371600" y="6248400"/>
            <a:ext cx="1905000" cy="457200"/>
          </a:xfrm>
        </p:spPr>
        <p:txBody>
          <a:bodyPr/>
          <a:lstStyle>
            <a:lvl1pPr>
              <a:defRPr/>
            </a:lvl1pPr>
          </a:lstStyle>
          <a:p>
            <a:endParaRPr lang="tr-TR" altLang="tr-TR"/>
          </a:p>
        </p:txBody>
      </p:sp>
      <p:sp>
        <p:nvSpPr>
          <p:cNvPr id="6" name="Altbilgi Yer Tutucusu 5"/>
          <p:cNvSpPr>
            <a:spLocks noGrp="1"/>
          </p:cNvSpPr>
          <p:nvPr>
            <p:ph type="ftr" sz="quarter" idx="11"/>
          </p:nvPr>
        </p:nvSpPr>
        <p:spPr>
          <a:xfrm>
            <a:off x="3556000" y="6248400"/>
            <a:ext cx="2895600" cy="4572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6718300" y="6248400"/>
            <a:ext cx="1905000" cy="457200"/>
          </a:xfrm>
        </p:spPr>
        <p:txBody>
          <a:bodyPr/>
          <a:lstStyle>
            <a:lvl1pPr>
              <a:defRPr/>
            </a:lvl1pPr>
          </a:lstStyle>
          <a:p>
            <a:fld id="{33B39034-8962-4EF3-A8F6-60E925DF5121}" type="slidenum">
              <a:rPr lang="tr-TR" altLang="tr-TR"/>
              <a:pPr/>
              <a:t>‹#›</a:t>
            </a:fld>
            <a:endParaRPr lang="tr-TR" altLang="tr-TR"/>
          </a:p>
        </p:txBody>
      </p:sp>
    </p:spTree>
    <p:extLst>
      <p:ext uri="{BB962C8B-B14F-4D97-AF65-F5344CB8AC3E}">
        <p14:creationId xmlns:p14="http://schemas.microsoft.com/office/powerpoint/2010/main" val="1511046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CCA9C350-6A8B-4FF9-9FC7-C7303CFB81E1}"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6C3329F8-264B-405B-B367-BFD17E9CA701}" type="slidenum">
              <a:rPr lang="tr-TR" smtClean="0"/>
              <a:pPr>
                <a:defRPr/>
              </a:pPr>
              <a:t>‹#›</a:t>
            </a:fld>
            <a:endParaRPr lang="tr-TR"/>
          </a:p>
        </p:txBody>
      </p:sp>
    </p:spTree>
    <p:extLst>
      <p:ext uri="{BB962C8B-B14F-4D97-AF65-F5344CB8AC3E}">
        <p14:creationId xmlns:p14="http://schemas.microsoft.com/office/powerpoint/2010/main" val="1916513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5C358186-517D-49BA-AEBF-C4BF69B2EF4B}" type="datetimeFigureOut">
              <a:rPr lang="tr-TR" smtClean="0"/>
              <a:pPr>
                <a:defRPr/>
              </a:pPr>
              <a:t>1.9.2015</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CB101EAF-9043-4237-99A5-93961B2B74EE}" type="slidenum">
              <a:rPr lang="tr-TR" smtClean="0"/>
              <a:pPr>
                <a:defRPr/>
              </a:pPr>
              <a:t>‹#›</a:t>
            </a:fld>
            <a:endParaRPr lang="tr-TR"/>
          </a:p>
        </p:txBody>
      </p:sp>
    </p:spTree>
    <p:extLst>
      <p:ext uri="{BB962C8B-B14F-4D97-AF65-F5344CB8AC3E}">
        <p14:creationId xmlns:p14="http://schemas.microsoft.com/office/powerpoint/2010/main" val="1106165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fld id="{8D22D1F4-DAF2-4C7D-8CA1-92B907F7510D}" type="datetimeFigureOut">
              <a:rPr lang="tr-TR" smtClean="0"/>
              <a:pPr>
                <a:defRPr/>
              </a:pPr>
              <a:t>1.9.2015</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23532B78-ACC7-42F6-9E9F-C2D862DA4AC0}" type="slidenum">
              <a:rPr lang="tr-TR" smtClean="0"/>
              <a:pPr>
                <a:defRPr/>
              </a:pPr>
              <a:t>‹#›</a:t>
            </a:fld>
            <a:endParaRPr lang="tr-TR"/>
          </a:p>
        </p:txBody>
      </p:sp>
    </p:spTree>
    <p:extLst>
      <p:ext uri="{BB962C8B-B14F-4D97-AF65-F5344CB8AC3E}">
        <p14:creationId xmlns:p14="http://schemas.microsoft.com/office/powerpoint/2010/main" val="1717734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9B8811D2-1FB4-4A80-88AD-B7D5D76DAB96}" type="datetimeFigureOut">
              <a:rPr lang="tr-TR" smtClean="0"/>
              <a:pPr>
                <a:defRPr/>
              </a:pPr>
              <a:t>1.9.2015</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DAFBA87B-761B-4A94-86BC-ED5D3AE7B5E5}" type="slidenum">
              <a:rPr lang="tr-TR" smtClean="0"/>
              <a:pPr>
                <a:defRPr/>
              </a:pPr>
              <a:t>‹#›</a:t>
            </a:fld>
            <a:endParaRPr lang="tr-TR"/>
          </a:p>
        </p:txBody>
      </p:sp>
    </p:spTree>
    <p:extLst>
      <p:ext uri="{BB962C8B-B14F-4D97-AF65-F5344CB8AC3E}">
        <p14:creationId xmlns:p14="http://schemas.microsoft.com/office/powerpoint/2010/main" val="624675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fld id="{3BA507A7-7309-48F2-A769-B453133AB968}" type="datetimeFigureOut">
              <a:rPr lang="tr-TR" smtClean="0"/>
              <a:pPr>
                <a:defRPr/>
              </a:pPr>
              <a:t>1.9.2015</a:t>
            </a:fld>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B2F54CF5-C160-4E97-98E2-213E9624F35B}" type="slidenum">
              <a:rPr lang="tr-TR" smtClean="0"/>
              <a:pPr>
                <a:defRPr/>
              </a:pPr>
              <a:t>‹#›</a:t>
            </a:fld>
            <a:endParaRPr lang="tr-TR"/>
          </a:p>
        </p:txBody>
      </p:sp>
    </p:spTree>
    <p:extLst>
      <p:ext uri="{BB962C8B-B14F-4D97-AF65-F5344CB8AC3E}">
        <p14:creationId xmlns:p14="http://schemas.microsoft.com/office/powerpoint/2010/main" val="2923701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AD82BA5-D403-41C6-800B-0DA565A78860}" type="datetimeFigureOut">
              <a:rPr lang="tr-TR" smtClean="0"/>
              <a:pPr>
                <a:defRPr/>
              </a:pPr>
              <a:t>1.9.2015</a:t>
            </a:fld>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9736011B-C6E4-4F6D-9B85-3A560F24A2A1}" type="slidenum">
              <a:rPr lang="tr-TR" smtClean="0"/>
              <a:pPr>
                <a:defRPr/>
              </a:pPr>
              <a:t>‹#›</a:t>
            </a:fld>
            <a:endParaRPr lang="tr-TR"/>
          </a:p>
        </p:txBody>
      </p:sp>
    </p:spTree>
    <p:extLst>
      <p:ext uri="{BB962C8B-B14F-4D97-AF65-F5344CB8AC3E}">
        <p14:creationId xmlns:p14="http://schemas.microsoft.com/office/powerpoint/2010/main" val="927661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77E120A5-4C5A-4A4C-A641-A4C045A95EE3}" type="datetimeFigureOut">
              <a:rPr lang="tr-TR" smtClean="0"/>
              <a:pPr>
                <a:defRPr/>
              </a:pPr>
              <a:t>1.9.2015</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56C28B58-EE14-4358-929E-6C6C5C2142A6}" type="slidenum">
              <a:rPr lang="tr-TR" smtClean="0"/>
              <a:pPr>
                <a:defRPr/>
              </a:pPr>
              <a:t>‹#›</a:t>
            </a:fld>
            <a:endParaRPr lang="tr-TR"/>
          </a:p>
        </p:txBody>
      </p:sp>
    </p:spTree>
    <p:extLst>
      <p:ext uri="{BB962C8B-B14F-4D97-AF65-F5344CB8AC3E}">
        <p14:creationId xmlns:p14="http://schemas.microsoft.com/office/powerpoint/2010/main" val="2693794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9165A7F1-29A7-4A1F-880D-4A941CCF0DA6}" type="datetimeFigureOut">
              <a:rPr lang="tr-TR" smtClean="0"/>
              <a:pPr>
                <a:defRPr/>
              </a:pPr>
              <a:t>1.9.2015</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C6A42AE1-D670-4DD9-BB23-7A56C1230F00}" type="slidenum">
              <a:rPr lang="tr-TR" smtClean="0"/>
              <a:pPr>
                <a:defRPr/>
              </a:pPr>
              <a:t>‹#›</a:t>
            </a:fld>
            <a:endParaRPr lang="tr-TR"/>
          </a:p>
        </p:txBody>
      </p:sp>
    </p:spTree>
    <p:extLst>
      <p:ext uri="{BB962C8B-B14F-4D97-AF65-F5344CB8AC3E}">
        <p14:creationId xmlns:p14="http://schemas.microsoft.com/office/powerpoint/2010/main" val="2324271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BBF7AE6-74DC-4D7F-89D8-58A733BD7C6B}" type="datetimeFigureOut">
              <a:rPr lang="tr-TR" smtClean="0"/>
              <a:pPr>
                <a:defRPr/>
              </a:pPr>
              <a:t>1.9.2015</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1304A9BD-2974-48D4-8ED2-A44429FCBA94}" type="slidenum">
              <a:rPr lang="tr-TR" smtClean="0"/>
              <a:pPr>
                <a:defRPr/>
              </a:pPr>
              <a:t>‹#›</a:t>
            </a:fld>
            <a:endParaRPr lang="tr-TR"/>
          </a:p>
        </p:txBody>
      </p:sp>
    </p:spTree>
    <p:extLst>
      <p:ext uri="{BB962C8B-B14F-4D97-AF65-F5344CB8AC3E}">
        <p14:creationId xmlns:p14="http://schemas.microsoft.com/office/powerpoint/2010/main" val="3340716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p:cNvSpPr>
          <p:nvPr>
            <p:ph type="ctrTitle"/>
          </p:nvPr>
        </p:nvSpPr>
        <p:spPr/>
        <p:txBody>
          <a:bodyPr/>
          <a:lstStyle/>
          <a:p>
            <a:r>
              <a:rPr lang="tr-TR" dirty="0" smtClean="0"/>
              <a:t/>
            </a:r>
            <a:br>
              <a:rPr lang="tr-TR" dirty="0" smtClean="0"/>
            </a:br>
            <a:r>
              <a:rPr lang="tr-TR" dirty="0" smtClean="0"/>
              <a:t>SINIF YÖNETİMİ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smtClean="0">
                <a:solidFill>
                  <a:srgbClr val="FF0000"/>
                </a:solidFill>
              </a:rPr>
              <a:t>Geçiş ve Ayrılan Süre</a:t>
            </a:r>
            <a:endParaRPr lang="tr-TR" sz="2200" b="1" dirty="0" smtClean="0">
              <a:solidFill>
                <a:srgbClr val="FF0000"/>
              </a:solidFill>
            </a:endParaRPr>
          </a:p>
        </p:txBody>
      </p:sp>
      <p:sp>
        <p:nvSpPr>
          <p:cNvPr id="39939" name="Rectangle 3"/>
          <p:cNvSpPr>
            <a:spLocks noGrp="1"/>
          </p:cNvSpPr>
          <p:nvPr>
            <p:ph idx="1"/>
          </p:nvPr>
        </p:nvSpPr>
        <p:spPr>
          <a:xfrm>
            <a:off x="457200" y="1600200"/>
            <a:ext cx="8229600" cy="4311650"/>
          </a:xfrm>
          <a:noFill/>
        </p:spPr>
        <p:txBody>
          <a:bodyPr/>
          <a:lstStyle/>
          <a:p>
            <a:r>
              <a:rPr lang="tr-TR" sz="2400" dirty="0" smtClean="0">
                <a:solidFill>
                  <a:schemeClr val="tx2"/>
                </a:solidFill>
              </a:rPr>
              <a:t>Amaç:</a:t>
            </a:r>
          </a:p>
          <a:p>
            <a:pPr lvl="1"/>
            <a:r>
              <a:rPr lang="tr-TR" sz="2000" dirty="0" smtClean="0">
                <a:solidFill>
                  <a:schemeClr val="tx2"/>
                </a:solidFill>
              </a:rPr>
              <a:t>Öğrencilere </a:t>
            </a:r>
            <a:r>
              <a:rPr lang="tr-TR" sz="2000" dirty="0">
                <a:solidFill>
                  <a:schemeClr val="tx2"/>
                </a:solidFill>
              </a:rPr>
              <a:t>daha çeşitli öğrenme etkinlikleri sağlarken geçiş süresini azaltmak</a:t>
            </a:r>
          </a:p>
          <a:p>
            <a:pPr lvl="1"/>
            <a:endParaRPr lang="tr-TR" sz="2000" dirty="0" smtClean="0">
              <a:solidFill>
                <a:schemeClr val="tx2"/>
              </a:solidFill>
            </a:endParaRPr>
          </a:p>
          <a:p>
            <a:r>
              <a:rPr lang="tr-TR" sz="2400" dirty="0" smtClean="0">
                <a:solidFill>
                  <a:schemeClr val="tx2"/>
                </a:solidFill>
              </a:rPr>
              <a:t>Öğrencilerin görevlere katılımı öğretmenlerin bir öğrenme etkinliğinden diğerine ne kadar düzgün geçtiğine bağlıdır</a:t>
            </a:r>
            <a:endParaRPr lang="tr-TR" sz="2400" dirty="0">
              <a:solidFill>
                <a:schemeClr val="tx2"/>
              </a:solidFill>
            </a:endParaRPr>
          </a:p>
        </p:txBody>
      </p:sp>
    </p:spTree>
    <p:extLst>
      <p:ext uri="{BB962C8B-B14F-4D97-AF65-F5344CB8AC3E}">
        <p14:creationId xmlns:p14="http://schemas.microsoft.com/office/powerpoint/2010/main" val="403262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normAutofit fontScale="90000"/>
          </a:bodyPr>
          <a:lstStyle/>
          <a:p>
            <a:pPr lvl="1"/>
            <a:r>
              <a:rPr lang="tr-TR" sz="4000" b="1" dirty="0" err="1" smtClean="0">
                <a:solidFill>
                  <a:srgbClr val="FF0000"/>
                </a:solidFill>
              </a:rPr>
              <a:t>Farkındalık</a:t>
            </a:r>
            <a:r>
              <a:rPr lang="tr-TR" sz="4000" b="1" dirty="0" smtClean="0">
                <a:solidFill>
                  <a:srgbClr val="FF0000"/>
                </a:solidFill>
              </a:rPr>
              <a:t>: </a:t>
            </a:r>
            <a:r>
              <a:rPr lang="tr-TR" sz="3200" b="1" dirty="0" smtClean="0">
                <a:solidFill>
                  <a:srgbClr val="FF0000"/>
                </a:solidFill>
              </a:rPr>
              <a:t>Öğretmenin sınıfta ne olup bittiğinin farkında olması</a:t>
            </a:r>
            <a:br>
              <a:rPr lang="tr-TR" sz="3200" b="1" dirty="0" smtClean="0">
                <a:solidFill>
                  <a:srgbClr val="FF0000"/>
                </a:solidFill>
              </a:rPr>
            </a:br>
            <a:endParaRPr lang="tr-TR" sz="3200" b="1" dirty="0" smtClean="0">
              <a:solidFill>
                <a:srgbClr val="FF0000"/>
              </a:solidFill>
            </a:endParaRPr>
          </a:p>
        </p:txBody>
      </p:sp>
      <p:sp>
        <p:nvSpPr>
          <p:cNvPr id="39939" name="Rectangle 3"/>
          <p:cNvSpPr>
            <a:spLocks noGrp="1"/>
          </p:cNvSpPr>
          <p:nvPr>
            <p:ph idx="1"/>
          </p:nvPr>
        </p:nvSpPr>
        <p:spPr>
          <a:xfrm>
            <a:off x="107504" y="2276872"/>
            <a:ext cx="8229600" cy="4311650"/>
          </a:xfrm>
          <a:noFill/>
        </p:spPr>
        <p:txBody>
          <a:bodyPr/>
          <a:lstStyle/>
          <a:p>
            <a:pPr marL="342900" lvl="1" indent="-342900">
              <a:lnSpc>
                <a:spcPct val="90000"/>
              </a:lnSpc>
              <a:buFont typeface="Wingdings" pitchFamily="2" charset="2"/>
              <a:buChar char="§"/>
            </a:pPr>
            <a:r>
              <a:rPr lang="tr-TR" sz="2400" dirty="0" smtClean="0">
                <a:solidFill>
                  <a:schemeClr val="tx2"/>
                </a:solidFill>
              </a:rPr>
              <a:t>Disiplin sorunları olduğu zaman, öğretmen tutarlı olarak problemi başlatan öğrencilerin uygun olmayan davranışını önlemek için harekete geçmelidir</a:t>
            </a:r>
          </a:p>
          <a:p>
            <a:pPr marL="342900" lvl="1" indent="-342900">
              <a:lnSpc>
                <a:spcPct val="90000"/>
              </a:lnSpc>
              <a:buFont typeface="Wingdings" pitchFamily="2" charset="2"/>
              <a:buChar char="§"/>
            </a:pPr>
            <a:r>
              <a:rPr lang="tr-TR" sz="2400" dirty="0" smtClean="0">
                <a:solidFill>
                  <a:schemeClr val="tx2"/>
                </a:solidFill>
              </a:rPr>
              <a:t>Birden fazla disiplin problemi ortaya çıkarsa, öğretmen en ciddi olanından başlamalıdır</a:t>
            </a:r>
          </a:p>
          <a:p>
            <a:pPr marL="342900" lvl="1" indent="-342900">
              <a:lnSpc>
                <a:spcPct val="90000"/>
              </a:lnSpc>
              <a:buFont typeface="Wingdings" pitchFamily="2" charset="2"/>
              <a:buChar char="§"/>
            </a:pPr>
            <a:r>
              <a:rPr lang="tr-TR" sz="2400" dirty="0" smtClean="0">
                <a:solidFill>
                  <a:schemeClr val="tx2"/>
                </a:solidFill>
              </a:rPr>
              <a:t>Öğretmen görev dışı davranışları kararlı bir şekilde ele almalıdır yoksa ya kontrolden çıkabilir yada başka öğrenciler örnek almaya başlar</a:t>
            </a:r>
          </a:p>
          <a:p>
            <a:pPr marL="0" indent="-400050">
              <a:lnSpc>
                <a:spcPct val="90000"/>
              </a:lnSpc>
              <a:buFont typeface="Wingdings" pitchFamily="2" charset="2"/>
              <a:buChar char="§"/>
            </a:pPr>
            <a:r>
              <a:rPr lang="tr-TR" sz="2400" dirty="0" smtClean="0">
                <a:solidFill>
                  <a:schemeClr val="tx2"/>
                </a:solidFill>
              </a:rPr>
              <a:t>Bunları yapıyorsa öğretmenin </a:t>
            </a:r>
            <a:r>
              <a:rPr lang="tr-TR" sz="2400" dirty="0" err="1" smtClean="0">
                <a:solidFill>
                  <a:schemeClr val="tx2"/>
                </a:solidFill>
              </a:rPr>
              <a:t>farkındalık</a:t>
            </a:r>
            <a:r>
              <a:rPr lang="tr-TR" sz="2400" dirty="0" smtClean="0">
                <a:solidFill>
                  <a:schemeClr val="tx2"/>
                </a:solidFill>
              </a:rPr>
              <a:t> düzeyi yüksektir.</a:t>
            </a:r>
            <a:endParaRPr lang="tr-TR" sz="2400" dirty="0">
              <a:solidFill>
                <a:schemeClr val="tx2"/>
              </a:solidFill>
            </a:endParaRPr>
          </a:p>
          <a:p>
            <a:pPr marL="0" lvl="1" indent="0">
              <a:lnSpc>
                <a:spcPct val="90000"/>
              </a:lnSpc>
              <a:buNone/>
            </a:pPr>
            <a:endParaRPr lang="tr-TR" sz="2400" dirty="0">
              <a:solidFill>
                <a:schemeClr val="tx2"/>
              </a:solidFill>
            </a:endParaRPr>
          </a:p>
        </p:txBody>
      </p:sp>
    </p:spTree>
    <p:extLst>
      <p:ext uri="{BB962C8B-B14F-4D97-AF65-F5344CB8AC3E}">
        <p14:creationId xmlns:p14="http://schemas.microsoft.com/office/powerpoint/2010/main" val="4285056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4000" b="1" dirty="0" err="1" smtClean="0">
                <a:solidFill>
                  <a:srgbClr val="FF0000"/>
                </a:solidFill>
              </a:rPr>
              <a:t>Farkındalık</a:t>
            </a:r>
            <a:r>
              <a:rPr lang="tr-TR" sz="4000" b="1" dirty="0" smtClean="0">
                <a:solidFill>
                  <a:srgbClr val="FF0000"/>
                </a:solidFill>
              </a:rPr>
              <a:t> devam…</a:t>
            </a:r>
            <a:endParaRPr lang="tr-TR" sz="2800" b="1" dirty="0" smtClean="0">
              <a:solidFill>
                <a:srgbClr val="FF0000"/>
              </a:solidFill>
            </a:endParaRPr>
          </a:p>
        </p:txBody>
      </p:sp>
      <p:sp>
        <p:nvSpPr>
          <p:cNvPr id="43011" name="Rectangle 3"/>
          <p:cNvSpPr>
            <a:spLocks noGrp="1"/>
          </p:cNvSpPr>
          <p:nvPr>
            <p:ph idx="1"/>
          </p:nvPr>
        </p:nvSpPr>
        <p:spPr/>
        <p:txBody>
          <a:bodyPr/>
          <a:lstStyle/>
          <a:p>
            <a:r>
              <a:rPr lang="tr-TR" dirty="0" smtClean="0">
                <a:solidFill>
                  <a:schemeClr val="tx2"/>
                </a:solidFill>
              </a:rPr>
              <a:t>Uygun olmayan davranışı ele alırken tüm öğrencilerin kabul edilmeyen davranışın ne olduğunu öğrenmelerini sağlayın</a:t>
            </a:r>
          </a:p>
          <a:p>
            <a:r>
              <a:rPr lang="tr-TR" dirty="0" smtClean="0">
                <a:solidFill>
                  <a:schemeClr val="tx2"/>
                </a:solidFill>
              </a:rPr>
              <a:t>Kızmak veya strese girmek gelecekte ortaya çıkacak uygun olmayan davranışları azaltmaz</a:t>
            </a:r>
          </a:p>
          <a:p>
            <a:r>
              <a:rPr lang="tr-TR" dirty="0" smtClean="0">
                <a:solidFill>
                  <a:schemeClr val="tx2"/>
                </a:solidFill>
              </a:rPr>
              <a:t>Uygun olmayan davranışla öğrenme etkinliğini kesmeden başa çıkmaya çalışın</a:t>
            </a:r>
            <a:endParaRPr lang="tr-TR" dirty="0">
              <a:solidFill>
                <a:schemeClr val="tx2"/>
              </a:solidFill>
            </a:endParaRPr>
          </a:p>
        </p:txBody>
      </p:sp>
    </p:spTree>
    <p:extLst>
      <p:ext uri="{BB962C8B-B14F-4D97-AF65-F5344CB8AC3E}">
        <p14:creationId xmlns:p14="http://schemas.microsoft.com/office/powerpoint/2010/main" val="3996702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0" y="274638"/>
            <a:ext cx="8686800" cy="1143000"/>
          </a:xfrm>
        </p:spPr>
        <p:txBody>
          <a:bodyPr>
            <a:normAutofit fontScale="90000"/>
          </a:bodyPr>
          <a:lstStyle/>
          <a:p>
            <a:r>
              <a:rPr lang="tr-TR" sz="4000" b="1" dirty="0" smtClean="0">
                <a:solidFill>
                  <a:srgbClr val="FF0000"/>
                </a:solidFill>
              </a:rPr>
              <a:t> Dersle ilgili olmayan (Görev dışı) davranışlar</a:t>
            </a:r>
            <a:endParaRPr lang="tr-TR" sz="2200" b="1" dirty="0" smtClean="0">
              <a:solidFill>
                <a:srgbClr val="FF0000"/>
              </a:solidFill>
            </a:endParaRPr>
          </a:p>
        </p:txBody>
      </p:sp>
      <p:sp>
        <p:nvSpPr>
          <p:cNvPr id="43011" name="Rectangle 3"/>
          <p:cNvSpPr>
            <a:spLocks noGrp="1"/>
          </p:cNvSpPr>
          <p:nvPr>
            <p:ph idx="1"/>
          </p:nvPr>
        </p:nvSpPr>
        <p:spPr/>
        <p:txBody>
          <a:bodyPr/>
          <a:lstStyle/>
          <a:p>
            <a:r>
              <a:rPr lang="tr-TR" dirty="0" smtClean="0">
                <a:solidFill>
                  <a:schemeClr val="tx2"/>
                </a:solidFill>
              </a:rPr>
              <a:t>Dersle ilgili olmayan davranışların % 99’u birkaç biçimde olur:</a:t>
            </a:r>
          </a:p>
          <a:p>
            <a:pPr lvl="1"/>
            <a:r>
              <a:rPr lang="tr-TR" dirty="0" smtClean="0">
                <a:solidFill>
                  <a:schemeClr val="tx2"/>
                </a:solidFill>
              </a:rPr>
              <a:t>Sırası gelmeden</a:t>
            </a:r>
            <a:r>
              <a:rPr lang="en-US" dirty="0" smtClean="0">
                <a:solidFill>
                  <a:schemeClr val="tx2"/>
                </a:solidFill>
              </a:rPr>
              <a:t> </a:t>
            </a:r>
            <a:r>
              <a:rPr lang="tr-TR" dirty="0" smtClean="0">
                <a:solidFill>
                  <a:schemeClr val="tx2"/>
                </a:solidFill>
              </a:rPr>
              <a:t>konuşmak</a:t>
            </a:r>
            <a:endParaRPr lang="en-US" dirty="0" smtClean="0">
              <a:solidFill>
                <a:schemeClr val="tx2"/>
              </a:solidFill>
            </a:endParaRPr>
          </a:p>
          <a:p>
            <a:pPr lvl="1"/>
            <a:r>
              <a:rPr lang="tr-TR" dirty="0" smtClean="0">
                <a:solidFill>
                  <a:schemeClr val="tx2"/>
                </a:solidFill>
              </a:rPr>
              <a:t>maskaralık/soytarılık yapmak</a:t>
            </a:r>
            <a:endParaRPr lang="en-US" dirty="0" smtClean="0">
              <a:solidFill>
                <a:schemeClr val="tx2"/>
              </a:solidFill>
            </a:endParaRPr>
          </a:p>
          <a:p>
            <a:pPr lvl="1"/>
            <a:r>
              <a:rPr lang="tr-TR" dirty="0" smtClean="0">
                <a:solidFill>
                  <a:schemeClr val="tx2"/>
                </a:solidFill>
              </a:rPr>
              <a:t>Dalmak</a:t>
            </a:r>
            <a:endParaRPr lang="en-US" dirty="0" smtClean="0">
              <a:solidFill>
                <a:schemeClr val="tx2"/>
              </a:solidFill>
            </a:endParaRPr>
          </a:p>
          <a:p>
            <a:pPr lvl="1"/>
            <a:r>
              <a:rPr lang="tr-TR" dirty="0" smtClean="0">
                <a:solidFill>
                  <a:schemeClr val="tx2"/>
                </a:solidFill>
              </a:rPr>
              <a:t>İzin almadan yerinden arkadaşıyla konuşmak veya kalkarak dolaşmak</a:t>
            </a:r>
          </a:p>
          <a:p>
            <a:r>
              <a:rPr lang="tr-TR" dirty="0" smtClean="0">
                <a:solidFill>
                  <a:schemeClr val="tx2"/>
                </a:solidFill>
              </a:rPr>
              <a:t>Sosyal olmayan ve tehlikeli davranışlar dersle ilgili  olmayan davranışların çok küçük bir bölümü oluşturur</a:t>
            </a:r>
            <a:endParaRPr lang="tr-TR" dirty="0">
              <a:solidFill>
                <a:schemeClr val="tx2"/>
              </a:solidFill>
            </a:endParaRPr>
          </a:p>
        </p:txBody>
      </p:sp>
    </p:spTree>
    <p:extLst>
      <p:ext uri="{BB962C8B-B14F-4D97-AF65-F5344CB8AC3E}">
        <p14:creationId xmlns:p14="http://schemas.microsoft.com/office/powerpoint/2010/main" val="1817098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609599" y="609600"/>
            <a:ext cx="6914729" cy="1320800"/>
          </a:xfrm>
        </p:spPr>
        <p:txBody>
          <a:bodyPr>
            <a:normAutofit/>
          </a:bodyPr>
          <a:lstStyle/>
          <a:p>
            <a:r>
              <a:rPr lang="tr-TR" sz="3200" b="1" dirty="0" smtClean="0">
                <a:solidFill>
                  <a:srgbClr val="FF0000"/>
                </a:solidFill>
              </a:rPr>
              <a:t>Mesafe ve beden dilini ayarlamak</a:t>
            </a:r>
          </a:p>
        </p:txBody>
      </p:sp>
      <p:sp>
        <p:nvSpPr>
          <p:cNvPr id="49155" name="Rectangle 3"/>
          <p:cNvSpPr>
            <a:spLocks noGrp="1"/>
          </p:cNvSpPr>
          <p:nvPr>
            <p:ph idx="1"/>
          </p:nvPr>
        </p:nvSpPr>
        <p:spPr>
          <a:xfrm>
            <a:off x="457200" y="1600200"/>
            <a:ext cx="8229600" cy="4311650"/>
          </a:xfrm>
          <a:noFill/>
        </p:spPr>
        <p:txBody>
          <a:bodyPr/>
          <a:lstStyle/>
          <a:p>
            <a:r>
              <a:rPr lang="tr-TR" sz="2800" dirty="0" smtClean="0">
                <a:solidFill>
                  <a:schemeClr val="tx2"/>
                </a:solidFill>
              </a:rPr>
              <a:t>Göz kontağı kurma, yüz ifadesi, mimikler, öğrencilere fiziksel yakın olun</a:t>
            </a:r>
          </a:p>
          <a:p>
            <a:r>
              <a:rPr lang="tr-TR" sz="2800" dirty="0" smtClean="0">
                <a:solidFill>
                  <a:schemeClr val="tx2"/>
                </a:solidFill>
              </a:rPr>
              <a:t>Kendini ifade ederken rahat ve sakin olmak, sınıfta kontrolün sende olduğu ve ciddiye alınman gerektiğini ifade eder</a:t>
            </a:r>
          </a:p>
          <a:p>
            <a:r>
              <a:rPr lang="tr-TR" sz="2800" dirty="0" smtClean="0">
                <a:solidFill>
                  <a:schemeClr val="tx2"/>
                </a:solidFill>
              </a:rPr>
              <a:t>Serbestçe dolaşın</a:t>
            </a:r>
          </a:p>
          <a:p>
            <a:r>
              <a:rPr lang="tr-TR" sz="2800" dirty="0" smtClean="0">
                <a:solidFill>
                  <a:schemeClr val="tx2"/>
                </a:solidFill>
              </a:rPr>
              <a:t>Sınıfa sırtınızı dönmekten kaçının</a:t>
            </a:r>
          </a:p>
        </p:txBody>
      </p:sp>
    </p:spTree>
    <p:extLst>
      <p:ext uri="{BB962C8B-B14F-4D97-AF65-F5344CB8AC3E}">
        <p14:creationId xmlns:p14="http://schemas.microsoft.com/office/powerpoint/2010/main" val="3393582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609599" y="609600"/>
            <a:ext cx="7706817" cy="1320800"/>
          </a:xfrm>
        </p:spPr>
        <p:txBody>
          <a:bodyPr/>
          <a:lstStyle/>
          <a:p>
            <a:r>
              <a:rPr lang="tr-TR" sz="4000" b="1" dirty="0" smtClean="0">
                <a:solidFill>
                  <a:srgbClr val="FF0000"/>
                </a:solidFill>
              </a:rPr>
              <a:t>İletişim yoluyla işbirliği sağlama</a:t>
            </a:r>
            <a:endParaRPr lang="tr-TR" sz="2400" b="1" dirty="0" smtClean="0">
              <a:solidFill>
                <a:srgbClr val="FF0000"/>
              </a:solidFill>
            </a:endParaRPr>
          </a:p>
        </p:txBody>
      </p:sp>
      <p:sp>
        <p:nvSpPr>
          <p:cNvPr id="49155" name="Rectangle 3"/>
          <p:cNvSpPr>
            <a:spLocks noGrp="1"/>
          </p:cNvSpPr>
          <p:nvPr>
            <p:ph idx="1"/>
          </p:nvPr>
        </p:nvSpPr>
        <p:spPr>
          <a:xfrm>
            <a:off x="457200" y="1600200"/>
            <a:ext cx="8229600" cy="4311650"/>
          </a:xfrm>
          <a:noFill/>
        </p:spPr>
        <p:txBody>
          <a:bodyPr/>
          <a:lstStyle/>
          <a:p>
            <a:r>
              <a:rPr lang="tr-TR" sz="2400" dirty="0" smtClean="0">
                <a:solidFill>
                  <a:schemeClr val="tx2"/>
                </a:solidFill>
              </a:rPr>
              <a:t>Davranışları sözel olarak ifade et ama bireyler hakkında değer yargısı belirtme</a:t>
            </a:r>
          </a:p>
          <a:p>
            <a:r>
              <a:rPr lang="tr-TR" sz="2400" dirty="0" smtClean="0">
                <a:solidFill>
                  <a:schemeClr val="tx2"/>
                </a:solidFill>
              </a:rPr>
              <a:t>Duyguları sözel olarak ifade et ama kontrolü kaybetme</a:t>
            </a:r>
          </a:p>
          <a:p>
            <a:r>
              <a:rPr lang="tr-TR" sz="2400" dirty="0" smtClean="0">
                <a:solidFill>
                  <a:schemeClr val="tx2"/>
                </a:solidFill>
              </a:rPr>
              <a:t>ALAY ETME/iğneleme</a:t>
            </a:r>
          </a:p>
          <a:p>
            <a:r>
              <a:rPr lang="tr-TR" sz="2400" dirty="0" smtClean="0">
                <a:solidFill>
                  <a:schemeClr val="tx2"/>
                </a:solidFill>
              </a:rPr>
              <a:t>İyi veya kötü etiketleme</a:t>
            </a:r>
          </a:p>
          <a:p>
            <a:r>
              <a:rPr lang="tr-TR" sz="2400" dirty="0" smtClean="0">
                <a:solidFill>
                  <a:schemeClr val="tx2"/>
                </a:solidFill>
              </a:rPr>
              <a:t>Öğrencileri övgüye bağımlı hale getirme</a:t>
            </a:r>
          </a:p>
          <a:p>
            <a:r>
              <a:rPr lang="tr-TR" sz="2400" dirty="0" smtClean="0">
                <a:solidFill>
                  <a:schemeClr val="tx2"/>
                </a:solidFill>
              </a:rPr>
              <a:t>Yapılan işi ve davranışı öv- öğrencinin kendisini değil</a:t>
            </a:r>
          </a:p>
          <a:p>
            <a:r>
              <a:rPr lang="tr-TR" sz="2400" dirty="0" smtClean="0">
                <a:solidFill>
                  <a:schemeClr val="tx2"/>
                </a:solidFill>
              </a:rPr>
              <a:t>Öğrencilere seni dinlemeye hazır olduklarında konuş</a:t>
            </a:r>
          </a:p>
        </p:txBody>
      </p:sp>
    </p:spTree>
    <p:extLst>
      <p:ext uri="{BB962C8B-B14F-4D97-AF65-F5344CB8AC3E}">
        <p14:creationId xmlns:p14="http://schemas.microsoft.com/office/powerpoint/2010/main" val="983293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smtClean="0">
                <a:solidFill>
                  <a:srgbClr val="FF0000"/>
                </a:solidFill>
              </a:rPr>
              <a:t>Sınıfta nasıl davranılması gerektiğine dair kurallar</a:t>
            </a:r>
            <a:endParaRPr lang="tr-TR" sz="2400" b="1" dirty="0" smtClean="0">
              <a:solidFill>
                <a:srgbClr val="FF0000"/>
              </a:solidFill>
            </a:endParaRPr>
          </a:p>
        </p:txBody>
      </p:sp>
      <p:sp>
        <p:nvSpPr>
          <p:cNvPr id="49155" name="Rectangle 3"/>
          <p:cNvSpPr>
            <a:spLocks noGrp="1"/>
          </p:cNvSpPr>
          <p:nvPr>
            <p:ph idx="1"/>
          </p:nvPr>
        </p:nvSpPr>
        <p:spPr>
          <a:xfrm>
            <a:off x="467544" y="2276872"/>
            <a:ext cx="8229600" cy="4311650"/>
          </a:xfrm>
          <a:noFill/>
        </p:spPr>
        <p:txBody>
          <a:bodyPr/>
          <a:lstStyle/>
          <a:p>
            <a:r>
              <a:rPr lang="tr-TR" sz="2800" dirty="0" smtClean="0">
                <a:solidFill>
                  <a:schemeClr val="tx2"/>
                </a:solidFill>
              </a:rPr>
              <a:t>Öğrencilere hangi davranış türlerinin gerekli ve hangilerinin ise yasak olduğunu belirten ilkeleri biçimsel olarak ifade edin</a:t>
            </a:r>
          </a:p>
          <a:p>
            <a:r>
              <a:rPr lang="tr-TR" sz="2800" dirty="0" smtClean="0">
                <a:solidFill>
                  <a:schemeClr val="tx2"/>
                </a:solidFill>
              </a:rPr>
              <a:t>Hatırlanabilecek birkaç kural hatırlanmayacak birçok kuraldan daha iyidir</a:t>
            </a:r>
          </a:p>
          <a:p>
            <a:r>
              <a:rPr lang="tr-TR" sz="2800" dirty="0" smtClean="0">
                <a:solidFill>
                  <a:schemeClr val="tx2"/>
                </a:solidFill>
              </a:rPr>
              <a:t>Az sayıda bir kural setindeki her bir kural, çok sayıdaki kural setindeki her bir kuraldan daha önemlidir</a:t>
            </a:r>
          </a:p>
        </p:txBody>
      </p:sp>
    </p:spTree>
    <p:extLst>
      <p:ext uri="{BB962C8B-B14F-4D97-AF65-F5344CB8AC3E}">
        <p14:creationId xmlns:p14="http://schemas.microsoft.com/office/powerpoint/2010/main" val="1800995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smtClean="0">
                <a:solidFill>
                  <a:srgbClr val="FF0000"/>
                </a:solidFill>
              </a:rPr>
              <a:t>Sınıfta gerekli davranış kuralları</a:t>
            </a:r>
            <a:endParaRPr lang="tr-TR" sz="2400" b="1" dirty="0" smtClean="0">
              <a:solidFill>
                <a:srgbClr val="FF0000"/>
              </a:solidFill>
            </a:endParaRPr>
          </a:p>
        </p:txBody>
      </p:sp>
      <p:sp>
        <p:nvSpPr>
          <p:cNvPr id="49155" name="Rectangle 3"/>
          <p:cNvSpPr>
            <a:spLocks noGrp="1"/>
          </p:cNvSpPr>
          <p:nvPr>
            <p:ph idx="1"/>
          </p:nvPr>
        </p:nvSpPr>
        <p:spPr>
          <a:xfrm>
            <a:off x="467544" y="2060848"/>
            <a:ext cx="8229600" cy="4311650"/>
          </a:xfrm>
          <a:noFill/>
        </p:spPr>
        <p:txBody>
          <a:bodyPr>
            <a:normAutofit fontScale="92500" lnSpcReduction="10000"/>
          </a:bodyPr>
          <a:lstStyle/>
          <a:p>
            <a:r>
              <a:rPr lang="tr-TR" sz="2800" dirty="0" smtClean="0">
                <a:solidFill>
                  <a:schemeClr val="tx2"/>
                </a:solidFill>
              </a:rPr>
              <a:t>Dersle ilgili davranışları maksimize ve ilgili olmayanları ise minimize eder</a:t>
            </a:r>
          </a:p>
          <a:p>
            <a:endParaRPr lang="tr-TR" sz="2800" dirty="0" smtClean="0">
              <a:solidFill>
                <a:schemeClr val="tx2"/>
              </a:solidFill>
            </a:endParaRPr>
          </a:p>
          <a:p>
            <a:r>
              <a:rPr lang="tr-TR" sz="2800" dirty="0" smtClean="0">
                <a:solidFill>
                  <a:schemeClr val="tx2"/>
                </a:solidFill>
              </a:rPr>
              <a:t>Öğrenme ortamının güvenliği ve rahatlığını sağlar</a:t>
            </a:r>
          </a:p>
          <a:p>
            <a:endParaRPr lang="tr-TR" sz="2800" dirty="0" smtClean="0">
              <a:solidFill>
                <a:schemeClr val="tx2"/>
              </a:solidFill>
            </a:endParaRPr>
          </a:p>
          <a:p>
            <a:r>
              <a:rPr lang="tr-TR" sz="2800" dirty="0" smtClean="0">
                <a:solidFill>
                  <a:schemeClr val="tx2"/>
                </a:solidFill>
              </a:rPr>
              <a:t>Sınıfın diğer sınıfların dikkatini dağıtmasını önler</a:t>
            </a:r>
          </a:p>
          <a:p>
            <a:endParaRPr lang="tr-TR" sz="2800" dirty="0" smtClean="0">
              <a:solidFill>
                <a:schemeClr val="tx2"/>
              </a:solidFill>
            </a:endParaRPr>
          </a:p>
          <a:p>
            <a:r>
              <a:rPr lang="tr-TR" sz="2800" dirty="0" smtClean="0">
                <a:solidFill>
                  <a:schemeClr val="tx2"/>
                </a:solidFill>
              </a:rPr>
              <a:t>Öğrenciler, okul personeli ve veliler arasında kabul edilebilir nezaket kuralları sağlar</a:t>
            </a:r>
          </a:p>
        </p:txBody>
      </p:sp>
    </p:spTree>
    <p:extLst>
      <p:ext uri="{BB962C8B-B14F-4D97-AF65-F5344CB8AC3E}">
        <p14:creationId xmlns:p14="http://schemas.microsoft.com/office/powerpoint/2010/main" val="728102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normAutofit fontScale="90000"/>
          </a:bodyPr>
          <a:lstStyle/>
          <a:p>
            <a:r>
              <a:rPr lang="tr-TR" sz="4000" b="1" dirty="0" smtClean="0">
                <a:solidFill>
                  <a:srgbClr val="FF0000"/>
                </a:solidFill>
              </a:rPr>
              <a:t>Olumlu bir sınıf atmosferi oluşturma </a:t>
            </a:r>
            <a:r>
              <a:rPr lang="tr-TR" sz="4000" b="1" dirty="0">
                <a:solidFill>
                  <a:srgbClr val="FF0000"/>
                </a:solidFill>
              </a:rPr>
              <a:t>(</a:t>
            </a:r>
            <a:r>
              <a:rPr lang="tr-TR" sz="4000" b="1" dirty="0" smtClean="0">
                <a:solidFill>
                  <a:srgbClr val="FF0000"/>
                </a:solidFill>
              </a:rPr>
              <a:t>veya öğrencilere hiç gülümsememe!)</a:t>
            </a:r>
          </a:p>
        </p:txBody>
      </p:sp>
      <p:sp>
        <p:nvSpPr>
          <p:cNvPr id="46083" name="Rectangle 3"/>
          <p:cNvSpPr>
            <a:spLocks noGrp="1"/>
          </p:cNvSpPr>
          <p:nvPr>
            <p:ph idx="1"/>
          </p:nvPr>
        </p:nvSpPr>
        <p:spPr>
          <a:xfrm>
            <a:off x="457200" y="1853654"/>
            <a:ext cx="8229600" cy="4311650"/>
          </a:xfrm>
          <a:noFill/>
        </p:spPr>
        <p:txBody>
          <a:bodyPr/>
          <a:lstStyle/>
          <a:p>
            <a:pPr marL="457200" lvl="1" indent="0" eaLnBrk="1" hangingPunct="1">
              <a:lnSpc>
                <a:spcPct val="80000"/>
              </a:lnSpc>
              <a:spcBef>
                <a:spcPct val="0"/>
              </a:spcBef>
              <a:buNone/>
            </a:pPr>
            <a:endParaRPr lang="tr-TR" sz="2400" dirty="0">
              <a:solidFill>
                <a:schemeClr val="tx2"/>
              </a:solidFill>
            </a:endParaRPr>
          </a:p>
          <a:p>
            <a:r>
              <a:rPr lang="tr-TR" sz="2800" dirty="0" smtClean="0">
                <a:solidFill>
                  <a:schemeClr val="tx2"/>
                </a:solidFill>
              </a:rPr>
              <a:t>Dersin ilk günlerini değerlendirin</a:t>
            </a:r>
          </a:p>
          <a:p>
            <a:r>
              <a:rPr lang="tr-TR" sz="2800" dirty="0" smtClean="0">
                <a:solidFill>
                  <a:schemeClr val="tx2"/>
                </a:solidFill>
              </a:rPr>
              <a:t>Belirli öğrenme hedeflerini başarmayı başka endişelere göre öncelikli olmasını hedefleyen bir ortam oluşturun</a:t>
            </a:r>
          </a:p>
          <a:p>
            <a:r>
              <a:rPr lang="tr-TR" sz="2800" dirty="0" smtClean="0">
                <a:solidFill>
                  <a:schemeClr val="tx2"/>
                </a:solidFill>
              </a:rPr>
              <a:t>Böyle bir ortamı baştan oluşturmak sonda oluşturmaya çalışmaktan daha kolaydır</a:t>
            </a:r>
            <a:endParaRPr lang="tr-TR" sz="2800" dirty="0">
              <a:solidFill>
                <a:schemeClr val="tx2"/>
              </a:solidFill>
            </a:endParaRPr>
          </a:p>
        </p:txBody>
      </p:sp>
    </p:spTree>
    <p:extLst>
      <p:ext uri="{BB962C8B-B14F-4D97-AF65-F5344CB8AC3E}">
        <p14:creationId xmlns:p14="http://schemas.microsoft.com/office/powerpoint/2010/main" val="1289783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677" y="692696"/>
            <a:ext cx="8842433" cy="5688632"/>
          </a:xfrm>
          <a:prstGeom prst="rect">
            <a:avLst/>
          </a:prstGeom>
        </p:spPr>
      </p:pic>
    </p:spTree>
    <p:extLst>
      <p:ext uri="{BB962C8B-B14F-4D97-AF65-F5344CB8AC3E}">
        <p14:creationId xmlns:p14="http://schemas.microsoft.com/office/powerpoint/2010/main" val="3301801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Sınıf Yönetimi Nedir?</a:t>
            </a:r>
          </a:p>
        </p:txBody>
      </p:sp>
      <p:sp>
        <p:nvSpPr>
          <p:cNvPr id="37891" name="Rectangle 3"/>
          <p:cNvSpPr>
            <a:spLocks noGrp="1"/>
          </p:cNvSpPr>
          <p:nvPr>
            <p:ph idx="1"/>
          </p:nvPr>
        </p:nvSpPr>
        <p:spPr>
          <a:xfrm>
            <a:off x="457200" y="1600200"/>
            <a:ext cx="8507288" cy="4311650"/>
          </a:xfrm>
          <a:noFill/>
        </p:spPr>
        <p:txBody>
          <a:bodyPr/>
          <a:lstStyle/>
          <a:p>
            <a:r>
              <a:rPr lang="tr-TR" dirty="0" smtClean="0"/>
              <a:t>Etkili bir düzen oluşturmaktır</a:t>
            </a:r>
            <a:endParaRPr lang="en-US" dirty="0" smtClean="0"/>
          </a:p>
          <a:p>
            <a:r>
              <a:rPr lang="tr-TR" dirty="0" smtClean="0"/>
              <a:t>Sınıfa/derse iyi hazırlanmaktır</a:t>
            </a:r>
            <a:endParaRPr lang="en-US" dirty="0" smtClean="0"/>
          </a:p>
          <a:p>
            <a:r>
              <a:rPr lang="tr-TR" dirty="0" smtClean="0"/>
              <a:t>Öğrencileri </a:t>
            </a:r>
            <a:r>
              <a:rPr lang="tr-TR" dirty="0" err="1" smtClean="0"/>
              <a:t>güdülemektir</a:t>
            </a:r>
            <a:endParaRPr lang="en-US" dirty="0" smtClean="0"/>
          </a:p>
          <a:p>
            <a:r>
              <a:rPr lang="tr-TR" dirty="0" smtClean="0"/>
              <a:t>Güvenli ve rahat bir öğrenme ortamı sağlamaktır</a:t>
            </a:r>
          </a:p>
          <a:p>
            <a:r>
              <a:rPr lang="tr-TR" dirty="0" smtClean="0"/>
              <a:t>Öğrencilerin öz-saygılarını geliştirmektir</a:t>
            </a:r>
            <a:endParaRPr lang="en-US" dirty="0" smtClean="0"/>
          </a:p>
          <a:p>
            <a:r>
              <a:rPr lang="tr-TR" dirty="0" smtClean="0"/>
              <a:t>Derste yaratıcı ve hayalci olmaktır</a:t>
            </a:r>
            <a:endParaRPr lang="en-US" dirty="0" smtClean="0"/>
          </a:p>
          <a:p>
            <a:endParaRPr lang="tr-TR" sz="2800" dirty="0" smtClean="0">
              <a:solidFill>
                <a:schemeClr val="tx2"/>
              </a:solidFill>
            </a:endParaRPr>
          </a:p>
        </p:txBody>
      </p:sp>
    </p:spTree>
    <p:extLst>
      <p:ext uri="{BB962C8B-B14F-4D97-AF65-F5344CB8AC3E}">
        <p14:creationId xmlns:p14="http://schemas.microsoft.com/office/powerpoint/2010/main" val="3030052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tr-TR" sz="4000" b="1" dirty="0" smtClean="0">
                <a:solidFill>
                  <a:srgbClr val="FF0000"/>
                </a:solidFill>
              </a:rPr>
              <a:t>B</a:t>
            </a:r>
            <a:r>
              <a:rPr lang="en-US" sz="4000" b="1" dirty="0" smtClean="0">
                <a:solidFill>
                  <a:srgbClr val="FF0000"/>
                </a:solidFill>
              </a:rPr>
              <a:t>e</a:t>
            </a:r>
            <a:r>
              <a:rPr lang="tr-TR" sz="4000" b="1" dirty="0" smtClean="0">
                <a:solidFill>
                  <a:srgbClr val="FF0000"/>
                </a:solidFill>
              </a:rPr>
              <a:t>ş Adım</a:t>
            </a:r>
          </a:p>
        </p:txBody>
      </p:sp>
      <p:sp>
        <p:nvSpPr>
          <p:cNvPr id="46083" name="Rectangle 3"/>
          <p:cNvSpPr>
            <a:spLocks noGrp="1"/>
          </p:cNvSpPr>
          <p:nvPr>
            <p:ph idx="1"/>
          </p:nvPr>
        </p:nvSpPr>
        <p:spPr>
          <a:xfrm>
            <a:off x="457200" y="1853654"/>
            <a:ext cx="8229600" cy="4311650"/>
          </a:xfrm>
          <a:noFill/>
        </p:spPr>
        <p:txBody>
          <a:bodyPr/>
          <a:lstStyle/>
          <a:p>
            <a:pPr lvl="1" eaLnBrk="1" hangingPunct="1">
              <a:lnSpc>
                <a:spcPct val="80000"/>
              </a:lnSpc>
              <a:spcBef>
                <a:spcPct val="0"/>
              </a:spcBef>
              <a:buFont typeface="Wingdings" pitchFamily="2" charset="2"/>
              <a:buChar char="§"/>
            </a:pPr>
            <a:r>
              <a:rPr lang="tr-TR" sz="2400" dirty="0" smtClean="0">
                <a:solidFill>
                  <a:schemeClr val="tx2"/>
                </a:solidFill>
              </a:rPr>
              <a:t>Okulun başlangıcından yararlanın ve işbirliği için zemin hazırlayın</a:t>
            </a:r>
          </a:p>
          <a:p>
            <a:pPr lvl="1" eaLnBrk="1" hangingPunct="1">
              <a:lnSpc>
                <a:spcPct val="80000"/>
              </a:lnSpc>
              <a:spcBef>
                <a:spcPct val="0"/>
              </a:spcBef>
              <a:buFont typeface="Wingdings" pitchFamily="2" charset="2"/>
              <a:buChar char="§"/>
            </a:pPr>
            <a:endParaRPr lang="tr-TR" sz="2400" dirty="0" smtClean="0">
              <a:solidFill>
                <a:schemeClr val="tx2"/>
              </a:solidFill>
            </a:endParaRPr>
          </a:p>
          <a:p>
            <a:pPr lvl="1" eaLnBrk="1" hangingPunct="1">
              <a:lnSpc>
                <a:spcPct val="80000"/>
              </a:lnSpc>
              <a:spcBef>
                <a:spcPct val="0"/>
              </a:spcBef>
              <a:buFont typeface="Wingdings" pitchFamily="2" charset="2"/>
              <a:buChar char="§"/>
            </a:pPr>
            <a:r>
              <a:rPr lang="tr-TR" sz="2400" dirty="0" smtClean="0">
                <a:solidFill>
                  <a:schemeClr val="tx2"/>
                </a:solidFill>
              </a:rPr>
              <a:t>Özellikle iyi hazırlanın ve düzenli olun</a:t>
            </a:r>
          </a:p>
          <a:p>
            <a:pPr lvl="1" eaLnBrk="1" hangingPunct="1">
              <a:lnSpc>
                <a:spcPct val="80000"/>
              </a:lnSpc>
              <a:spcBef>
                <a:spcPct val="0"/>
              </a:spcBef>
              <a:buFont typeface="Wingdings" pitchFamily="2" charset="2"/>
              <a:buChar char="§"/>
            </a:pPr>
            <a:endParaRPr lang="tr-TR" sz="2400" dirty="0" smtClean="0">
              <a:solidFill>
                <a:schemeClr val="tx2"/>
              </a:solidFill>
            </a:endParaRPr>
          </a:p>
          <a:p>
            <a:pPr lvl="1" eaLnBrk="1" hangingPunct="1">
              <a:lnSpc>
                <a:spcPct val="80000"/>
              </a:lnSpc>
              <a:spcBef>
                <a:spcPct val="0"/>
              </a:spcBef>
              <a:buFont typeface="Wingdings" pitchFamily="2" charset="2"/>
              <a:buChar char="§"/>
            </a:pPr>
            <a:r>
              <a:rPr lang="tr-TR" sz="2400" dirty="0" smtClean="0">
                <a:solidFill>
                  <a:schemeClr val="tx2"/>
                </a:solidFill>
              </a:rPr>
              <a:t>Geçiş sürelerini en aza indirin</a:t>
            </a:r>
          </a:p>
          <a:p>
            <a:pPr lvl="1" eaLnBrk="1" hangingPunct="1">
              <a:lnSpc>
                <a:spcPct val="80000"/>
              </a:lnSpc>
              <a:spcBef>
                <a:spcPct val="0"/>
              </a:spcBef>
              <a:buFont typeface="Wingdings" pitchFamily="2" charset="2"/>
              <a:buChar char="§"/>
            </a:pPr>
            <a:endParaRPr lang="tr-TR" sz="2400" dirty="0" smtClean="0">
              <a:solidFill>
                <a:schemeClr val="tx2"/>
              </a:solidFill>
            </a:endParaRPr>
          </a:p>
          <a:p>
            <a:pPr lvl="1" eaLnBrk="1" hangingPunct="1">
              <a:lnSpc>
                <a:spcPct val="80000"/>
              </a:lnSpc>
              <a:spcBef>
                <a:spcPct val="0"/>
              </a:spcBef>
              <a:buFont typeface="Wingdings" pitchFamily="2" charset="2"/>
              <a:buChar char="§"/>
            </a:pPr>
            <a:r>
              <a:rPr lang="tr-TR" sz="2400" dirty="0" smtClean="0">
                <a:solidFill>
                  <a:schemeClr val="tx2"/>
                </a:solidFill>
              </a:rPr>
              <a:t>Tehdit edici olmayan ve rahat bir iletişim stili kullanın </a:t>
            </a:r>
          </a:p>
          <a:p>
            <a:pPr lvl="1" eaLnBrk="1" hangingPunct="1">
              <a:lnSpc>
                <a:spcPct val="80000"/>
              </a:lnSpc>
              <a:spcBef>
                <a:spcPct val="0"/>
              </a:spcBef>
              <a:buFont typeface="Wingdings" pitchFamily="2" charset="2"/>
              <a:buChar char="§"/>
            </a:pPr>
            <a:endParaRPr lang="tr-TR" sz="2400" dirty="0" smtClean="0">
              <a:solidFill>
                <a:schemeClr val="tx2"/>
              </a:solidFill>
            </a:endParaRPr>
          </a:p>
          <a:p>
            <a:pPr lvl="1" eaLnBrk="1" hangingPunct="1">
              <a:lnSpc>
                <a:spcPct val="80000"/>
              </a:lnSpc>
              <a:spcBef>
                <a:spcPct val="0"/>
              </a:spcBef>
              <a:buFont typeface="Wingdings" pitchFamily="2" charset="2"/>
              <a:buChar char="§"/>
            </a:pPr>
            <a:r>
              <a:rPr lang="tr-TR" sz="2400" dirty="0" smtClean="0">
                <a:solidFill>
                  <a:schemeClr val="tx2"/>
                </a:solidFill>
              </a:rPr>
              <a:t>Nasıl davranılmasını istediğinize dair beklentilerinizi açıkça ifade edin</a:t>
            </a:r>
            <a:endParaRPr lang="tr-TR" sz="2400" dirty="0">
              <a:solidFill>
                <a:schemeClr val="tx2"/>
              </a:solidFill>
            </a:endParaRPr>
          </a:p>
        </p:txBody>
      </p:sp>
    </p:spTree>
    <p:extLst>
      <p:ext uri="{BB962C8B-B14F-4D97-AF65-F5344CB8AC3E}">
        <p14:creationId xmlns:p14="http://schemas.microsoft.com/office/powerpoint/2010/main" val="2109172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tr-TR" sz="4000" b="1" dirty="0" smtClean="0">
                <a:solidFill>
                  <a:srgbClr val="FF0000"/>
                </a:solidFill>
              </a:rPr>
              <a:t>Yeni Bir Yıla Başlamak</a:t>
            </a:r>
            <a:endParaRPr lang="tr-TR" sz="1800" b="1" dirty="0" smtClean="0">
              <a:solidFill>
                <a:srgbClr val="FF0000"/>
              </a:solidFill>
            </a:endParaRPr>
          </a:p>
        </p:txBody>
      </p:sp>
      <p:sp>
        <p:nvSpPr>
          <p:cNvPr id="46083" name="Rectangle 3"/>
          <p:cNvSpPr>
            <a:spLocks noGrp="1"/>
          </p:cNvSpPr>
          <p:nvPr>
            <p:ph idx="1"/>
          </p:nvPr>
        </p:nvSpPr>
        <p:spPr>
          <a:xfrm>
            <a:off x="107504" y="1772816"/>
            <a:ext cx="8712968" cy="4824536"/>
          </a:xfrm>
          <a:noFill/>
        </p:spPr>
        <p:txBody>
          <a:bodyPr>
            <a:normAutofit/>
          </a:bodyPr>
          <a:lstStyle/>
          <a:p>
            <a:pPr lvl="1" eaLnBrk="1" hangingPunct="1">
              <a:lnSpc>
                <a:spcPct val="80000"/>
              </a:lnSpc>
              <a:spcBef>
                <a:spcPct val="0"/>
              </a:spcBef>
              <a:buFont typeface="Wingdings" pitchFamily="2" charset="2"/>
              <a:buChar char="§"/>
            </a:pPr>
            <a:r>
              <a:rPr lang="tr-TR" sz="2000" dirty="0" smtClean="0">
                <a:solidFill>
                  <a:schemeClr val="tx2"/>
                </a:solidFill>
              </a:rPr>
              <a:t>Başlangıçtaki belirsizlikten yararlanın</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Güçlü yönlerinin üzerine inşa edin</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İyi bir başlangıç yapmak için planlama yapın</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Sınıfın organizasyonu</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Devam eden rutinler</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Takip edilmesi kolay ve yönergesi karışık olmayan öğrenme etkinlikleri kullanın</a:t>
            </a:r>
          </a:p>
          <a:p>
            <a:pPr lvl="1" eaLnBrk="1" hangingPunct="1">
              <a:lnSpc>
                <a:spcPct val="80000"/>
              </a:lnSpc>
              <a:spcBef>
                <a:spcPct val="0"/>
              </a:spcBef>
              <a:buFont typeface="Wingdings" pitchFamily="2" charset="2"/>
              <a:buChar char="§"/>
            </a:pPr>
            <a:endParaRPr lang="tr-TR" sz="2000" dirty="0" smtClean="0">
              <a:solidFill>
                <a:schemeClr val="tx2"/>
              </a:solidFill>
            </a:endParaRPr>
          </a:p>
          <a:p>
            <a:pPr lvl="1" eaLnBrk="1" hangingPunct="1">
              <a:lnSpc>
                <a:spcPct val="80000"/>
              </a:lnSpc>
              <a:spcBef>
                <a:spcPct val="0"/>
              </a:spcBef>
              <a:buFont typeface="Wingdings" pitchFamily="2" charset="2"/>
              <a:buChar char="§"/>
            </a:pPr>
            <a:r>
              <a:rPr lang="tr-TR" sz="2000" dirty="0" smtClean="0">
                <a:solidFill>
                  <a:schemeClr val="tx2"/>
                </a:solidFill>
              </a:rPr>
              <a:t>Kuralları açıklayan metin kullanın</a:t>
            </a:r>
          </a:p>
        </p:txBody>
      </p:sp>
    </p:spTree>
    <p:extLst>
      <p:ext uri="{BB962C8B-B14F-4D97-AF65-F5344CB8AC3E}">
        <p14:creationId xmlns:p14="http://schemas.microsoft.com/office/powerpoint/2010/main" val="211360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dirty="0" smtClean="0">
                <a:solidFill>
                  <a:srgbClr val="FF0000"/>
                </a:solidFill>
              </a:rPr>
              <a:t> Kuralları Açıklayan Metin</a:t>
            </a:r>
            <a:endParaRPr lang="tr-TR" sz="4000" b="1" dirty="0" smtClean="0">
              <a:solidFill>
                <a:srgbClr val="FF0000"/>
              </a:solidFill>
            </a:endParaRPr>
          </a:p>
        </p:txBody>
      </p:sp>
      <p:sp>
        <p:nvSpPr>
          <p:cNvPr id="44035" name="Rectangle 3"/>
          <p:cNvSpPr>
            <a:spLocks noGrp="1"/>
          </p:cNvSpPr>
          <p:nvPr>
            <p:ph idx="1"/>
          </p:nvPr>
        </p:nvSpPr>
        <p:spPr>
          <a:xfrm>
            <a:off x="0" y="2492896"/>
            <a:ext cx="8229600" cy="2980928"/>
          </a:xfrm>
          <a:noFill/>
        </p:spPr>
        <p:txBody>
          <a:bodyPr>
            <a:normAutofit/>
          </a:bodyPr>
          <a:lstStyle/>
          <a:p>
            <a:pPr lvl="1" eaLnBrk="1" hangingPunct="1">
              <a:spcBef>
                <a:spcPct val="0"/>
              </a:spcBef>
              <a:buFont typeface="Wingdings" pitchFamily="2" charset="2"/>
              <a:buChar char="§"/>
            </a:pPr>
            <a:r>
              <a:rPr lang="tr-TR" sz="2000" dirty="0" smtClean="0">
                <a:solidFill>
                  <a:schemeClr val="tx2"/>
                </a:solidFill>
              </a:rPr>
              <a:t>Bu metni öğrenci ve velilere beklentilerinizi açıkça iletmek için kullanın</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Dönem boyunda bu metindeki ilkelere atıfta bulunun</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Bu yasal olarak bağlayıcılığı olan bir metin değildir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dirty="0">
                <a:solidFill>
                  <a:srgbClr val="FF0000"/>
                </a:solidFill>
              </a:rPr>
              <a:t>Kuralları Açıklayan </a:t>
            </a:r>
            <a:r>
              <a:rPr lang="tr-TR" sz="4000" dirty="0" smtClean="0">
                <a:solidFill>
                  <a:srgbClr val="FF0000"/>
                </a:solidFill>
              </a:rPr>
              <a:t>Metnin İçeriği</a:t>
            </a:r>
            <a:endParaRPr lang="tr-TR" sz="4000" b="1" dirty="0" smtClean="0">
              <a:solidFill>
                <a:srgbClr val="FF0000"/>
              </a:solidFill>
            </a:endParaRPr>
          </a:p>
        </p:txBody>
      </p:sp>
      <p:sp>
        <p:nvSpPr>
          <p:cNvPr id="44035" name="Rectangle 3"/>
          <p:cNvSpPr>
            <a:spLocks noGrp="1"/>
          </p:cNvSpPr>
          <p:nvPr>
            <p:ph idx="1"/>
          </p:nvPr>
        </p:nvSpPr>
        <p:spPr>
          <a:xfrm>
            <a:off x="-9485" y="2119930"/>
            <a:ext cx="8229600" cy="4715098"/>
          </a:xfrm>
          <a:noFill/>
        </p:spPr>
        <p:txBody>
          <a:bodyPr>
            <a:normAutofit/>
          </a:bodyPr>
          <a:lstStyle/>
          <a:p>
            <a:pPr lvl="1" eaLnBrk="1" hangingPunct="1">
              <a:spcBef>
                <a:spcPct val="0"/>
              </a:spcBef>
              <a:buFont typeface="Wingdings" pitchFamily="2" charset="2"/>
              <a:buChar char="§"/>
            </a:pPr>
            <a:r>
              <a:rPr lang="tr-TR" sz="2000" dirty="0" smtClean="0">
                <a:solidFill>
                  <a:schemeClr val="tx2"/>
                </a:solidFill>
              </a:rPr>
              <a:t>Temel ders planı</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Not vermenin nasıl yapılacağı (</a:t>
            </a:r>
            <a:r>
              <a:rPr lang="tr-TR" sz="2000" dirty="0" err="1" smtClean="0">
                <a:solidFill>
                  <a:schemeClr val="tx2"/>
                </a:solidFill>
              </a:rPr>
              <a:t>örn</a:t>
            </a:r>
            <a:r>
              <a:rPr lang="tr-TR" sz="2000" dirty="0" smtClean="0">
                <a:solidFill>
                  <a:schemeClr val="tx2"/>
                </a:solidFill>
              </a:rPr>
              <a:t>: beklenen ödevler, ekstra çabanın katkısı, telafinin nasıl yapılacağı)</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Derse devam (okul ve yönetmeliklerle ile tutarlı olmalı)</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Engelli öğrenci varsa ona ilişkin işlemler</a:t>
            </a:r>
          </a:p>
          <a:p>
            <a:pPr lvl="1" eaLnBrk="1" hangingPunct="1">
              <a:spcBef>
                <a:spcPct val="0"/>
              </a:spcBef>
              <a:buFont typeface="Wingdings" pitchFamily="2" charset="2"/>
              <a:buChar char="§"/>
            </a:pPr>
            <a:r>
              <a:rPr lang="tr-TR" sz="2000" dirty="0" smtClean="0">
                <a:solidFill>
                  <a:schemeClr val="tx2"/>
                </a:solidFill>
              </a:rPr>
              <a:t>Öğrenci ve velinin imzasını alma</a:t>
            </a: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smtClean="0">
                <a:solidFill>
                  <a:srgbClr val="FF0000"/>
                </a:solidFill>
              </a:rPr>
              <a:t>Sınıfın Düzenlenmesi</a:t>
            </a:r>
            <a:endParaRPr lang="tr-TR" sz="2800" b="1" dirty="0" smtClean="0">
              <a:solidFill>
                <a:srgbClr val="FF0000"/>
              </a:solidFill>
            </a:endParaRPr>
          </a:p>
        </p:txBody>
      </p:sp>
      <p:sp>
        <p:nvSpPr>
          <p:cNvPr id="44035" name="Rectangle 3"/>
          <p:cNvSpPr>
            <a:spLocks noGrp="1"/>
          </p:cNvSpPr>
          <p:nvPr>
            <p:ph idx="1"/>
          </p:nvPr>
        </p:nvSpPr>
        <p:spPr>
          <a:xfrm>
            <a:off x="-180528" y="1930400"/>
            <a:ext cx="8229600" cy="4311650"/>
          </a:xfrm>
          <a:noFill/>
        </p:spPr>
        <p:txBody>
          <a:bodyPr>
            <a:normAutofit/>
          </a:bodyPr>
          <a:lstStyle/>
          <a:p>
            <a:pPr lvl="1" eaLnBrk="1" hangingPunct="1">
              <a:spcBef>
                <a:spcPct val="0"/>
              </a:spcBef>
              <a:buFont typeface="Wingdings" pitchFamily="2" charset="2"/>
              <a:buChar char="§"/>
            </a:pPr>
            <a:r>
              <a:rPr lang="tr-TR" sz="2000" dirty="0" smtClean="0">
                <a:solidFill>
                  <a:schemeClr val="tx2"/>
                </a:solidFill>
              </a:rPr>
              <a:t>Öğrenme etkinliğine bağlı olarak düzenleme yapmak (ders anlatımı, sınıf tartışması, küçük grup vb.)</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Öğretmen ve öğrencilerin her yere ulaşabileceği biçimde düzenlenmeli</a:t>
            </a:r>
          </a:p>
          <a:p>
            <a:pPr lvl="1" eaLnBrk="1" hangingPunct="1">
              <a:spcBef>
                <a:spcPct val="0"/>
              </a:spcBef>
              <a:buFont typeface="Wingdings" pitchFamily="2" charset="2"/>
              <a:buChar char="§"/>
            </a:pPr>
            <a:endParaRPr lang="tr-TR" sz="2000" dirty="0" smtClean="0">
              <a:solidFill>
                <a:schemeClr val="tx2"/>
              </a:solidFill>
            </a:endParaRPr>
          </a:p>
          <a:p>
            <a:pPr lvl="1" eaLnBrk="1" hangingPunct="1">
              <a:spcBef>
                <a:spcPct val="0"/>
              </a:spcBef>
              <a:buFont typeface="Wingdings" pitchFamily="2" charset="2"/>
              <a:buChar char="§"/>
            </a:pPr>
            <a:r>
              <a:rPr lang="tr-TR" sz="2000" dirty="0" smtClean="0">
                <a:solidFill>
                  <a:schemeClr val="tx2"/>
                </a:solidFill>
              </a:rPr>
              <a:t>Sınıfı mümkün olan en iyi şekilde hazırlamak için sınıf prosedürleri hakkında önceden düşün/planla</a:t>
            </a:r>
          </a:p>
          <a:p>
            <a:pPr lvl="1" eaLnBrk="1" hangingPunct="1">
              <a:spcBef>
                <a:spcPct val="0"/>
              </a:spcBef>
              <a:buFont typeface="Wingdings" pitchFamily="2" charset="2"/>
              <a:buChar char="§"/>
            </a:pPr>
            <a:endParaRPr lang="tr-TR" sz="20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b="1" dirty="0" smtClean="0">
                <a:solidFill>
                  <a:srgbClr val="FF0000"/>
                </a:solidFill>
              </a:rPr>
              <a:t>OLUMSUZ DAVRANIŞLARLA BAŞA ÇIKMA</a:t>
            </a:r>
            <a:endParaRPr lang="tr-TR" sz="3200" b="1" dirty="0" smtClean="0">
              <a:solidFill>
                <a:srgbClr val="FF0000"/>
              </a:solidFill>
            </a:endParaRPr>
          </a:p>
        </p:txBody>
      </p:sp>
      <p:sp>
        <p:nvSpPr>
          <p:cNvPr id="44035" name="Rectangle 3"/>
          <p:cNvSpPr>
            <a:spLocks noGrp="1"/>
          </p:cNvSpPr>
          <p:nvPr>
            <p:ph idx="1"/>
          </p:nvPr>
        </p:nvSpPr>
        <p:spPr>
          <a:xfrm>
            <a:off x="-331345" y="2996952"/>
            <a:ext cx="8229600" cy="2044824"/>
          </a:xfrm>
          <a:noFill/>
        </p:spPr>
        <p:txBody>
          <a:bodyPr/>
          <a:lstStyle/>
          <a:p>
            <a:pPr lvl="1" eaLnBrk="1" hangingPunct="1">
              <a:spcBef>
                <a:spcPct val="0"/>
              </a:spcBef>
              <a:buFont typeface="Wingdings" pitchFamily="2" charset="2"/>
              <a:buChar char="§"/>
            </a:pPr>
            <a:r>
              <a:rPr lang="tr-TR" sz="2400" dirty="0">
                <a:solidFill>
                  <a:schemeClr val="tx2"/>
                </a:solidFill>
              </a:rPr>
              <a:t>Öğrencilerin kendilerini etkileyen hususlarda hangi derecede söz sahibi olduklarının değerlendirilmesi ve öğrencilere karar verme süreçlerine katılım olanaklarının sağlanması.</a:t>
            </a:r>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smtClean="0">
                <a:solidFill>
                  <a:srgbClr val="FF0000"/>
                </a:solidFill>
              </a:rPr>
              <a:t>Davranışın İşlevleri</a:t>
            </a:r>
          </a:p>
        </p:txBody>
      </p:sp>
      <p:sp>
        <p:nvSpPr>
          <p:cNvPr id="44035" name="Rectangle 3"/>
          <p:cNvSpPr>
            <a:spLocks noGrp="1"/>
          </p:cNvSpPr>
          <p:nvPr>
            <p:ph idx="1"/>
          </p:nvPr>
        </p:nvSpPr>
        <p:spPr>
          <a:xfrm>
            <a:off x="0" y="1915359"/>
            <a:ext cx="8229600" cy="4311650"/>
          </a:xfrm>
          <a:noFill/>
        </p:spPr>
        <p:txBody>
          <a:bodyPr/>
          <a:lstStyle/>
          <a:p>
            <a:pPr lvl="1" eaLnBrk="1" hangingPunct="1">
              <a:spcBef>
                <a:spcPct val="0"/>
              </a:spcBef>
              <a:buFont typeface="Wingdings" pitchFamily="2" charset="2"/>
              <a:buChar char="§"/>
            </a:pPr>
            <a:r>
              <a:rPr lang="tr-TR" sz="2400" dirty="0" smtClean="0">
                <a:solidFill>
                  <a:schemeClr val="tx2"/>
                </a:solidFill>
              </a:rPr>
              <a:t>Her davranışın bir işlevi/fonksiyonu vardır</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Sınıfta istenmeyen davranışların dört ana nedeni vardır</a:t>
            </a:r>
          </a:p>
          <a:p>
            <a:pPr lvl="2" eaLnBrk="1" hangingPunct="1">
              <a:spcBef>
                <a:spcPct val="0"/>
              </a:spcBef>
              <a:buFont typeface="Wingdings" pitchFamily="2" charset="2"/>
              <a:buChar char="§"/>
            </a:pPr>
            <a:r>
              <a:rPr lang="tr-TR" sz="2000" dirty="0" smtClean="0">
                <a:solidFill>
                  <a:schemeClr val="tx2"/>
                </a:solidFill>
              </a:rPr>
              <a:t>Güç</a:t>
            </a:r>
          </a:p>
          <a:p>
            <a:pPr lvl="2" eaLnBrk="1" hangingPunct="1">
              <a:spcBef>
                <a:spcPct val="0"/>
              </a:spcBef>
              <a:buFont typeface="Wingdings" pitchFamily="2" charset="2"/>
              <a:buChar char="§"/>
            </a:pPr>
            <a:r>
              <a:rPr lang="tr-TR" sz="2000" dirty="0" smtClean="0">
                <a:solidFill>
                  <a:schemeClr val="tx2"/>
                </a:solidFill>
              </a:rPr>
              <a:t>İntikam</a:t>
            </a:r>
          </a:p>
          <a:p>
            <a:pPr lvl="2" eaLnBrk="1" hangingPunct="1">
              <a:spcBef>
                <a:spcPct val="0"/>
              </a:spcBef>
              <a:buFont typeface="Wingdings" pitchFamily="2" charset="2"/>
              <a:buChar char="§"/>
            </a:pPr>
            <a:r>
              <a:rPr lang="tr-TR" sz="2000" dirty="0" smtClean="0">
                <a:solidFill>
                  <a:schemeClr val="tx2"/>
                </a:solidFill>
              </a:rPr>
              <a:t>Dikkat çekme</a:t>
            </a:r>
          </a:p>
          <a:p>
            <a:pPr lvl="2" eaLnBrk="1" hangingPunct="1">
              <a:spcBef>
                <a:spcPct val="0"/>
              </a:spcBef>
              <a:buFont typeface="Wingdings" pitchFamily="2" charset="2"/>
              <a:buChar char="§"/>
            </a:pPr>
            <a:r>
              <a:rPr lang="tr-TR" sz="2000" dirty="0" smtClean="0">
                <a:solidFill>
                  <a:schemeClr val="tx2"/>
                </a:solidFill>
              </a:rPr>
              <a:t>Kendi başına bırakılma isteği (</a:t>
            </a:r>
            <a:r>
              <a:rPr lang="tr-TR" sz="2000" dirty="0" err="1" smtClean="0">
                <a:solidFill>
                  <a:schemeClr val="tx2"/>
                </a:solidFill>
              </a:rPr>
              <a:t>örn</a:t>
            </a:r>
            <a:r>
              <a:rPr lang="tr-TR" sz="2000" dirty="0" smtClean="0">
                <a:solidFill>
                  <a:schemeClr val="tx2"/>
                </a:solidFill>
              </a:rPr>
              <a:t>: ilgisizlik veya yetersizlik hissi)</a:t>
            </a: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smtClean="0">
                <a:solidFill>
                  <a:srgbClr val="FF0000"/>
                </a:solidFill>
              </a:rPr>
              <a:t>Görev dışı davranışlarla başa çıkma</a:t>
            </a:r>
            <a:endParaRPr lang="tr-TR" sz="3600" b="1" dirty="0" smtClean="0">
              <a:solidFill>
                <a:srgbClr val="FF0000"/>
              </a:solidFill>
            </a:endParaRPr>
          </a:p>
        </p:txBody>
      </p:sp>
      <p:sp>
        <p:nvSpPr>
          <p:cNvPr id="44035" name="Rectangle 3"/>
          <p:cNvSpPr>
            <a:spLocks noGrp="1"/>
          </p:cNvSpPr>
          <p:nvPr>
            <p:ph idx="1"/>
          </p:nvPr>
        </p:nvSpPr>
        <p:spPr>
          <a:xfrm>
            <a:off x="0" y="2132856"/>
            <a:ext cx="8229600" cy="4608512"/>
          </a:xfrm>
          <a:noFill/>
        </p:spPr>
        <p:txBody>
          <a:bodyPr>
            <a:normAutofit lnSpcReduction="10000"/>
          </a:bodyPr>
          <a:lstStyle/>
          <a:p>
            <a:pPr lvl="1" eaLnBrk="1" hangingPunct="1">
              <a:spcBef>
                <a:spcPct val="0"/>
              </a:spcBef>
              <a:buFont typeface="Wingdings" pitchFamily="2" charset="2"/>
              <a:buChar char="§"/>
            </a:pPr>
            <a:r>
              <a:rPr lang="tr-TR" sz="2400" dirty="0" smtClean="0">
                <a:solidFill>
                  <a:schemeClr val="tx2"/>
                </a:solidFill>
              </a:rPr>
              <a:t>Odanmış olarak ve sakin olun; düşüncelerinizi toplayın</a:t>
            </a:r>
          </a:p>
          <a:p>
            <a:pPr lvl="1" eaLnBrk="1" hangingPunct="1">
              <a:spcBef>
                <a:spcPct val="0"/>
              </a:spcBef>
              <a:buFont typeface="Wingdings" pitchFamily="2" charset="2"/>
              <a:buChar char="§"/>
            </a:pPr>
            <a:r>
              <a:rPr lang="tr-TR" sz="2400" dirty="0" smtClean="0">
                <a:solidFill>
                  <a:schemeClr val="tx2"/>
                </a:solidFill>
              </a:rPr>
              <a:t>Ya kararlı olarak müdahale edin veya onu tamamen görmezden gelin</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Nadiren yapılan görev dışı davranışlarla sürekli yapılan görev dışı davranışları ayırt edin</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Görev dışı davranışlarla başa çıkarken zamanı ve yerini iyi ayarlayın</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Öğrencilere görev dışı davranışlarını onurlu bir biçimde sonlandırabilecekleri olanaklar sağlayın</a:t>
            </a: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Görev dışı davranışlarla başa çıkma</a:t>
            </a:r>
            <a:endParaRPr lang="tr-TR" dirty="0"/>
          </a:p>
        </p:txBody>
      </p:sp>
      <p:sp>
        <p:nvSpPr>
          <p:cNvPr id="3" name="İçerik Yer Tutucusu 2"/>
          <p:cNvSpPr>
            <a:spLocks noGrp="1"/>
          </p:cNvSpPr>
          <p:nvPr>
            <p:ph idx="1"/>
          </p:nvPr>
        </p:nvSpPr>
        <p:spPr/>
        <p:txBody>
          <a:bodyPr/>
          <a:lstStyle/>
          <a:p>
            <a:r>
              <a:rPr lang="tr-TR" dirty="0" smtClean="0">
                <a:solidFill>
                  <a:schemeClr val="tx2"/>
                </a:solidFill>
              </a:rPr>
              <a:t>Dedektiflik yapmaktan kaçının</a:t>
            </a:r>
          </a:p>
          <a:p>
            <a:r>
              <a:rPr lang="tr-TR" dirty="0" smtClean="0">
                <a:solidFill>
                  <a:schemeClr val="tx2"/>
                </a:solidFill>
              </a:rPr>
              <a:t>Alternatif ders planları kullanın</a:t>
            </a:r>
          </a:p>
          <a:p>
            <a:r>
              <a:rPr lang="tr-TR" dirty="0" smtClean="0">
                <a:solidFill>
                  <a:schemeClr val="tx2"/>
                </a:solidFill>
              </a:rPr>
              <a:t>Meslektaşlarınızın yardımını isteyin</a:t>
            </a:r>
          </a:p>
          <a:p>
            <a:r>
              <a:rPr lang="tr-TR" dirty="0" smtClean="0">
                <a:solidFill>
                  <a:schemeClr val="tx2"/>
                </a:solidFill>
              </a:rPr>
              <a:t>Velilerin desteğini kazanın</a:t>
            </a:r>
          </a:p>
          <a:p>
            <a:r>
              <a:rPr lang="tr-TR" dirty="0" smtClean="0">
                <a:solidFill>
                  <a:schemeClr val="tx2"/>
                </a:solidFill>
              </a:rPr>
              <a:t>Koruma amaçlı dışında kesinlikle fiziki müdahalede bulunmayın</a:t>
            </a:r>
            <a:endParaRPr lang="tr-TR" dirty="0">
              <a:solidFill>
                <a:schemeClr val="tx2"/>
              </a:solidFill>
            </a:endParaRPr>
          </a:p>
        </p:txBody>
      </p:sp>
    </p:spTree>
    <p:extLst>
      <p:ext uri="{BB962C8B-B14F-4D97-AF65-F5344CB8AC3E}">
        <p14:creationId xmlns:p14="http://schemas.microsoft.com/office/powerpoint/2010/main" val="513352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Görev dışı davranış örüntülerini değiştirme: Şekillendirme</a:t>
            </a:r>
            <a:endParaRPr lang="tr-TR" dirty="0"/>
          </a:p>
        </p:txBody>
      </p:sp>
      <p:sp>
        <p:nvSpPr>
          <p:cNvPr id="3" name="İçerik Yer Tutucusu 2"/>
          <p:cNvSpPr>
            <a:spLocks noGrp="1"/>
          </p:cNvSpPr>
          <p:nvPr>
            <p:ph idx="1"/>
          </p:nvPr>
        </p:nvSpPr>
        <p:spPr/>
        <p:txBody>
          <a:bodyPr/>
          <a:lstStyle/>
          <a:p>
            <a:pPr lvl="1" eaLnBrk="1" hangingPunct="1">
              <a:spcBef>
                <a:spcPct val="0"/>
              </a:spcBef>
              <a:buFont typeface="Wingdings" pitchFamily="2" charset="2"/>
              <a:buChar char="§"/>
            </a:pPr>
            <a:r>
              <a:rPr lang="tr-TR" sz="2400" dirty="0" smtClean="0">
                <a:solidFill>
                  <a:schemeClr val="tx2"/>
                </a:solidFill>
              </a:rPr>
              <a:t>Öğrenilmesi istenen davranışlara benzer davranışları pekiştirin</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Önceki davranışlar pekiştirildiğinde, daha sonra bu davranışların öğrenilme olasılığı daha yüksektir</a:t>
            </a:r>
          </a:p>
          <a:p>
            <a:pPr lvl="1" eaLnBrk="1" hangingPunct="1">
              <a:spcBef>
                <a:spcPct val="0"/>
              </a:spcBef>
              <a:buFont typeface="Wingdings" pitchFamily="2" charset="2"/>
              <a:buChar char="§"/>
            </a:pPr>
            <a:endParaRPr lang="tr-TR" sz="2400" dirty="0" smtClean="0">
              <a:solidFill>
                <a:schemeClr val="tx2"/>
              </a:solidFill>
            </a:endParaRPr>
          </a:p>
          <a:p>
            <a:pPr lvl="1" eaLnBrk="1" hangingPunct="1">
              <a:spcBef>
                <a:spcPct val="0"/>
              </a:spcBef>
              <a:buFont typeface="Wingdings" pitchFamily="2" charset="2"/>
              <a:buChar char="§"/>
            </a:pPr>
            <a:r>
              <a:rPr lang="tr-TR" sz="2400" dirty="0" smtClean="0">
                <a:solidFill>
                  <a:schemeClr val="tx2"/>
                </a:solidFill>
              </a:rPr>
              <a:t>Eğer önceki davranışlar olumlu yönde pekiştirilmediyse, sonraki davranışların öğrenilme olasılığı daha düşüktür</a:t>
            </a:r>
            <a:endParaRPr lang="tr-TR" dirty="0"/>
          </a:p>
        </p:txBody>
      </p:sp>
    </p:spTree>
    <p:extLst>
      <p:ext uri="{BB962C8B-B14F-4D97-AF65-F5344CB8AC3E}">
        <p14:creationId xmlns:p14="http://schemas.microsoft.com/office/powerpoint/2010/main" val="3372173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Herkes için farklıdır</a:t>
            </a:r>
          </a:p>
        </p:txBody>
      </p:sp>
      <p:sp>
        <p:nvSpPr>
          <p:cNvPr id="37891" name="Rectangle 3"/>
          <p:cNvSpPr>
            <a:spLocks noGrp="1"/>
          </p:cNvSpPr>
          <p:nvPr>
            <p:ph idx="1"/>
          </p:nvPr>
        </p:nvSpPr>
        <p:spPr>
          <a:xfrm>
            <a:off x="457200" y="1600200"/>
            <a:ext cx="8507288" cy="4311650"/>
          </a:xfrm>
          <a:noFill/>
        </p:spPr>
        <p:txBody>
          <a:bodyPr/>
          <a:lstStyle/>
          <a:p>
            <a:r>
              <a:rPr lang="tr-TR" b="1" u="sng" dirty="0" smtClean="0"/>
              <a:t>Çünkü…</a:t>
            </a:r>
            <a:endParaRPr lang="en-US" b="1" u="sng" dirty="0" smtClean="0"/>
          </a:p>
          <a:p>
            <a:r>
              <a:rPr lang="tr-TR" dirty="0" smtClean="0"/>
              <a:t>Öğretme stilleri</a:t>
            </a:r>
            <a:endParaRPr lang="en-US" dirty="0" smtClean="0"/>
          </a:p>
          <a:p>
            <a:r>
              <a:rPr lang="tr-TR" dirty="0" smtClean="0"/>
              <a:t>Kişilik/tutumlar</a:t>
            </a:r>
            <a:endParaRPr lang="en-US" dirty="0" smtClean="0"/>
          </a:p>
          <a:p>
            <a:r>
              <a:rPr lang="tr-TR" dirty="0" smtClean="0"/>
              <a:t>Öğrenci grubu</a:t>
            </a:r>
            <a:endParaRPr lang="en-US" dirty="0" smtClean="0"/>
          </a:p>
          <a:p>
            <a:r>
              <a:rPr lang="tr-TR" dirty="0" smtClean="0"/>
              <a:t>Tüm sınıf yönetimi stratejileri tüm öğretmenler için uygun değildir</a:t>
            </a:r>
            <a:endParaRPr lang="en-US" dirty="0" smtClean="0"/>
          </a:p>
          <a:p>
            <a:r>
              <a:rPr lang="tr-TR" dirty="0" smtClean="0"/>
              <a:t>Farklı stratejileri deneyerek sizin için uygun olup olmadığını görün</a:t>
            </a:r>
            <a:endParaRPr lang="tr-TR" sz="2800" dirty="0" smtClean="0">
              <a:solidFill>
                <a:schemeClr val="tx2"/>
              </a:solidFill>
            </a:endParaRPr>
          </a:p>
        </p:txBody>
      </p:sp>
    </p:spTree>
    <p:extLst>
      <p:ext uri="{BB962C8B-B14F-4D97-AF65-F5344CB8AC3E}">
        <p14:creationId xmlns:p14="http://schemas.microsoft.com/office/powerpoint/2010/main" val="3521157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Dikkat çekmeye çalışan davranış</a:t>
            </a:r>
            <a:endParaRPr lang="tr-TR" dirty="0"/>
          </a:p>
        </p:txBody>
      </p:sp>
      <p:sp>
        <p:nvSpPr>
          <p:cNvPr id="3" name="İçerik Yer Tutucusu 2"/>
          <p:cNvSpPr>
            <a:spLocks noGrp="1"/>
          </p:cNvSpPr>
          <p:nvPr>
            <p:ph idx="1"/>
          </p:nvPr>
        </p:nvSpPr>
        <p:spPr/>
        <p:txBody>
          <a:bodyPr>
            <a:normAutofit fontScale="92500" lnSpcReduction="10000"/>
          </a:bodyPr>
          <a:lstStyle/>
          <a:p>
            <a:pPr marL="342900" lvl="1" indent="-342900">
              <a:buFont typeface="Arial" charset="0"/>
              <a:buChar char="•"/>
            </a:pPr>
            <a:r>
              <a:rPr lang="tr-TR" sz="2400" dirty="0" smtClean="0">
                <a:solidFill>
                  <a:schemeClr val="tx2"/>
                </a:solidFill>
              </a:rPr>
              <a:t>Dikkat çekmek isteyen öğrenciler cezalandırılmayı, azarlanmayı, uyarılmayı veya eleştirilerek görmezden gelinmeyi tercih ederler</a:t>
            </a:r>
          </a:p>
          <a:p>
            <a:pPr marL="342900" lvl="1" indent="-342900">
              <a:buFont typeface="Arial" charset="0"/>
              <a:buChar char="•"/>
            </a:pPr>
            <a:endParaRPr lang="tr-TR" sz="2400" dirty="0" smtClean="0">
              <a:solidFill>
                <a:schemeClr val="tx2"/>
              </a:solidFill>
            </a:endParaRPr>
          </a:p>
          <a:p>
            <a:pPr marL="342900" lvl="1" indent="-342900">
              <a:buFont typeface="Arial" charset="0"/>
              <a:buChar char="•"/>
            </a:pPr>
            <a:r>
              <a:rPr lang="tr-TR" sz="2400" dirty="0" smtClean="0">
                <a:solidFill>
                  <a:schemeClr val="tx2"/>
                </a:solidFill>
              </a:rPr>
              <a:t>Bu öğrencilere görevlerini yaptıklarında  ve işbirliği yaptıklarında dikkatinizi verin</a:t>
            </a:r>
          </a:p>
          <a:p>
            <a:pPr marL="342900" lvl="1" indent="-342900">
              <a:buFont typeface="Arial" charset="0"/>
              <a:buChar char="•"/>
            </a:pPr>
            <a:endParaRPr lang="tr-TR" sz="2400" dirty="0" smtClean="0">
              <a:solidFill>
                <a:schemeClr val="tx2"/>
              </a:solidFill>
            </a:endParaRPr>
          </a:p>
          <a:p>
            <a:pPr marL="342900" lvl="1" indent="-342900">
              <a:buFont typeface="Arial" charset="0"/>
              <a:buChar char="•"/>
            </a:pPr>
            <a:r>
              <a:rPr lang="tr-TR" sz="2400" dirty="0" smtClean="0">
                <a:solidFill>
                  <a:schemeClr val="tx2"/>
                </a:solidFill>
              </a:rPr>
              <a:t>«Onları istenen görevleri yaparken yakalayın!» ve onları yakaladığınızı onlara bildirin</a:t>
            </a:r>
            <a:endParaRPr lang="tr-TR" dirty="0"/>
          </a:p>
        </p:txBody>
      </p:sp>
    </p:spTree>
    <p:extLst>
      <p:ext uri="{BB962C8B-B14F-4D97-AF65-F5344CB8AC3E}">
        <p14:creationId xmlns:p14="http://schemas.microsoft.com/office/powerpoint/2010/main" val="3584945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1"/>
            <a:r>
              <a:rPr lang="tr-TR" sz="4000" b="1" dirty="0" smtClean="0">
                <a:solidFill>
                  <a:srgbClr val="FF0000"/>
                </a:solidFill>
              </a:rPr>
              <a:t>Güç arayan davranış</a:t>
            </a:r>
            <a:r>
              <a:rPr lang="tr-TR" sz="4000" dirty="0">
                <a:solidFill>
                  <a:schemeClr val="tx2"/>
                </a:solidFill>
              </a:rPr>
              <a:t/>
            </a:r>
            <a:br>
              <a:rPr lang="tr-TR" sz="4000" dirty="0">
                <a:solidFill>
                  <a:schemeClr val="tx2"/>
                </a:solidFill>
              </a:rPr>
            </a:br>
            <a:endParaRPr lang="tr-TR" sz="4000" dirty="0"/>
          </a:p>
        </p:txBody>
      </p:sp>
      <p:sp>
        <p:nvSpPr>
          <p:cNvPr id="3" name="İçerik Yer Tutucusu 2"/>
          <p:cNvSpPr>
            <a:spLocks noGrp="1"/>
          </p:cNvSpPr>
          <p:nvPr>
            <p:ph idx="1"/>
          </p:nvPr>
        </p:nvSpPr>
        <p:spPr/>
        <p:txBody>
          <a:bodyPr/>
          <a:lstStyle/>
          <a:p>
            <a:r>
              <a:rPr lang="tr-TR" dirty="0" smtClean="0">
                <a:solidFill>
                  <a:schemeClr val="tx2"/>
                </a:solidFill>
              </a:rPr>
              <a:t>Güç arayan öğrenciler öğretmeni kışkırtarak mücadele içine girmeye çalışırlar</a:t>
            </a:r>
          </a:p>
          <a:p>
            <a:endParaRPr lang="tr-TR" dirty="0" smtClean="0">
              <a:solidFill>
                <a:schemeClr val="tx2"/>
              </a:solidFill>
            </a:endParaRPr>
          </a:p>
          <a:p>
            <a:r>
              <a:rPr lang="tr-TR" dirty="0" smtClean="0">
                <a:solidFill>
                  <a:schemeClr val="tx2"/>
                </a:solidFill>
              </a:rPr>
              <a:t>Çoğu zaman öğretmenler dikkati sınıftaki diğer öğrencilere yönlendirmelidir</a:t>
            </a:r>
          </a:p>
          <a:p>
            <a:endParaRPr lang="tr-TR" dirty="0">
              <a:solidFill>
                <a:schemeClr val="tx2"/>
              </a:solidFill>
            </a:endParaRPr>
          </a:p>
        </p:txBody>
      </p:sp>
    </p:spTree>
    <p:extLst>
      <p:ext uri="{BB962C8B-B14F-4D97-AF65-F5344CB8AC3E}">
        <p14:creationId xmlns:p14="http://schemas.microsoft.com/office/powerpoint/2010/main" val="9295117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rgbClr val="FF0000"/>
                </a:solidFill>
              </a:rPr>
              <a:t>Başıboş ve amaçsız konuşma/dolaşma. Zorlama ve uç örnekler kullanma</a:t>
            </a:r>
            <a:endParaRPr lang="tr-TR" sz="3600" dirty="0"/>
          </a:p>
        </p:txBody>
      </p:sp>
      <p:sp>
        <p:nvSpPr>
          <p:cNvPr id="3" name="İçerik Yer Tutucusu 2"/>
          <p:cNvSpPr>
            <a:spLocks noGrp="1"/>
          </p:cNvSpPr>
          <p:nvPr>
            <p:ph idx="1"/>
          </p:nvPr>
        </p:nvSpPr>
        <p:spPr/>
        <p:txBody>
          <a:bodyPr/>
          <a:lstStyle/>
          <a:p>
            <a:r>
              <a:rPr lang="tr-TR" dirty="0" smtClean="0">
                <a:solidFill>
                  <a:schemeClr val="tx2"/>
                </a:solidFill>
              </a:rPr>
              <a:t>Olası tepkiler:</a:t>
            </a:r>
          </a:p>
          <a:p>
            <a:pPr lvl="1"/>
            <a:r>
              <a:rPr lang="tr-TR" dirty="0" smtClean="0">
                <a:solidFill>
                  <a:schemeClr val="tx2"/>
                </a:solidFill>
              </a:rPr>
              <a:t>İlgili bir noktayı işaret ederek dikkati toplama</a:t>
            </a:r>
          </a:p>
          <a:p>
            <a:pPr lvl="1"/>
            <a:r>
              <a:rPr lang="tr-TR" dirty="0" smtClean="0">
                <a:solidFill>
                  <a:schemeClr val="tx2"/>
                </a:solidFill>
              </a:rPr>
              <a:t>Gruba yeniden konuyla ilgili sorular sorma</a:t>
            </a:r>
          </a:p>
          <a:p>
            <a:pPr lvl="1"/>
            <a:r>
              <a:rPr lang="tr-TR" dirty="0" smtClean="0">
                <a:solidFill>
                  <a:schemeClr val="tx2"/>
                </a:solidFill>
              </a:rPr>
              <a:t>İşlenen konunun tartışılan konuyla nasıl ilgili olduğu konusunda soru sor</a:t>
            </a:r>
          </a:p>
          <a:p>
            <a:pPr lvl="1"/>
            <a:r>
              <a:rPr lang="tr-TR" dirty="0" smtClean="0">
                <a:solidFill>
                  <a:schemeClr val="tx2"/>
                </a:solidFill>
              </a:rPr>
              <a:t>Görsel işitsel materyaller, tahta ve projeksiyonu birlikte kullan</a:t>
            </a:r>
          </a:p>
          <a:p>
            <a:pPr lvl="1"/>
            <a:r>
              <a:rPr lang="tr-TR" dirty="0" smtClean="0">
                <a:solidFill>
                  <a:schemeClr val="tx2"/>
                </a:solidFill>
              </a:rPr>
              <a:t>Sık sık: «Görüşünün temel noktalarını özetleyebilir misin?» veya «Şunu mu soruyorsun…? de!  </a:t>
            </a:r>
            <a:endParaRPr lang="tr-TR" dirty="0">
              <a:solidFill>
                <a:schemeClr val="tx2"/>
              </a:solidFill>
            </a:endParaRPr>
          </a:p>
        </p:txBody>
      </p:sp>
    </p:spTree>
    <p:extLst>
      <p:ext uri="{BB962C8B-B14F-4D97-AF65-F5344CB8AC3E}">
        <p14:creationId xmlns:p14="http://schemas.microsoft.com/office/powerpoint/2010/main" val="878091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Utangaçlık veya sessizlik – derse katılmama</a:t>
            </a:r>
            <a:endParaRPr lang="tr-TR" dirty="0"/>
          </a:p>
        </p:txBody>
      </p:sp>
      <p:sp>
        <p:nvSpPr>
          <p:cNvPr id="3" name="İçerik Yer Tutucusu 2"/>
          <p:cNvSpPr>
            <a:spLocks noGrp="1"/>
          </p:cNvSpPr>
          <p:nvPr>
            <p:ph idx="1"/>
          </p:nvPr>
        </p:nvSpPr>
        <p:spPr/>
        <p:txBody>
          <a:bodyPr/>
          <a:lstStyle/>
          <a:p>
            <a:r>
              <a:rPr lang="tr-TR" dirty="0" smtClean="0">
                <a:solidFill>
                  <a:schemeClr val="tx2"/>
                </a:solidFill>
              </a:rPr>
              <a:t>Olası tepkiler:</a:t>
            </a:r>
          </a:p>
          <a:p>
            <a:pPr lvl="1"/>
            <a:r>
              <a:rPr lang="tr-TR" dirty="0" smtClean="0">
                <a:solidFill>
                  <a:schemeClr val="tx2"/>
                </a:solidFill>
              </a:rPr>
              <a:t> Öğretim stratejisini grup tartışmasından bireysel yazılı alıştırmalara değiştirin</a:t>
            </a:r>
          </a:p>
          <a:p>
            <a:pPr lvl="1"/>
            <a:r>
              <a:rPr lang="tr-TR" dirty="0" smtClean="0">
                <a:solidFill>
                  <a:schemeClr val="tx2"/>
                </a:solidFill>
              </a:rPr>
              <a:t>Her olumlu katkı için güçlü pekiştirici verin</a:t>
            </a:r>
          </a:p>
          <a:p>
            <a:pPr lvl="1"/>
            <a:r>
              <a:rPr lang="tr-TR" dirty="0" smtClean="0">
                <a:solidFill>
                  <a:schemeClr val="tx2"/>
                </a:solidFill>
              </a:rPr>
              <a:t>Öğrenciye doğrudan soru sorarak onu derse katın</a:t>
            </a:r>
          </a:p>
          <a:p>
            <a:pPr lvl="1"/>
            <a:r>
              <a:rPr lang="tr-TR" dirty="0" smtClean="0">
                <a:solidFill>
                  <a:schemeClr val="tx2"/>
                </a:solidFill>
              </a:rPr>
              <a:t>Göz kontağı kurun</a:t>
            </a:r>
          </a:p>
          <a:p>
            <a:pPr lvl="1"/>
            <a:r>
              <a:rPr lang="tr-TR" dirty="0" smtClean="0">
                <a:solidFill>
                  <a:schemeClr val="tx2"/>
                </a:solidFill>
              </a:rPr>
              <a:t>Öğrenciyi küçük grubun lideri yapın</a:t>
            </a:r>
          </a:p>
        </p:txBody>
      </p:sp>
    </p:spTree>
    <p:extLst>
      <p:ext uri="{BB962C8B-B14F-4D97-AF65-F5344CB8AC3E}">
        <p14:creationId xmlns:p14="http://schemas.microsoft.com/office/powerpoint/2010/main" val="541789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340768"/>
            <a:ext cx="8229600" cy="1143000"/>
          </a:xfrm>
        </p:spPr>
        <p:txBody>
          <a:bodyPr>
            <a:normAutofit fontScale="90000"/>
          </a:bodyPr>
          <a:lstStyle/>
          <a:p>
            <a:r>
              <a:rPr lang="tr-TR" sz="3600" b="1" dirty="0" smtClean="0">
                <a:solidFill>
                  <a:srgbClr val="FF0000"/>
                </a:solidFill>
              </a:rPr>
              <a:t>Gevezelik—</a:t>
            </a:r>
            <a:r>
              <a:rPr lang="tr-TR" sz="3600" b="1" dirty="0" err="1" smtClean="0">
                <a:solidFill>
                  <a:srgbClr val="FF0000"/>
                </a:solidFill>
              </a:rPr>
              <a:t>herşeyi</a:t>
            </a:r>
            <a:r>
              <a:rPr lang="tr-TR" sz="3600" b="1" dirty="0" smtClean="0">
                <a:solidFill>
                  <a:srgbClr val="FF0000"/>
                </a:solidFill>
              </a:rPr>
              <a:t> bilme, </a:t>
            </a:r>
            <a:r>
              <a:rPr lang="tr-TR" sz="3600" b="1" dirty="0" err="1" smtClean="0">
                <a:solidFill>
                  <a:srgbClr val="FF0000"/>
                </a:solidFill>
              </a:rPr>
              <a:t>manipulasyon</a:t>
            </a:r>
            <a:r>
              <a:rPr lang="tr-TR" sz="3600" b="1" dirty="0" smtClean="0">
                <a:solidFill>
                  <a:srgbClr val="FF0000"/>
                </a:solidFill>
              </a:rPr>
              <a:t> ve durmadan şikayet etme</a:t>
            </a:r>
            <a:endParaRPr lang="tr-TR" sz="3600" dirty="0"/>
          </a:p>
        </p:txBody>
      </p:sp>
      <p:sp>
        <p:nvSpPr>
          <p:cNvPr id="3" name="İçerik Yer Tutucusu 2"/>
          <p:cNvSpPr>
            <a:spLocks noGrp="1"/>
          </p:cNvSpPr>
          <p:nvPr>
            <p:ph idx="1"/>
          </p:nvPr>
        </p:nvSpPr>
        <p:spPr>
          <a:xfrm>
            <a:off x="592589" y="2977227"/>
            <a:ext cx="6347714" cy="3880773"/>
          </a:xfrm>
        </p:spPr>
        <p:txBody>
          <a:bodyPr/>
          <a:lstStyle/>
          <a:p>
            <a:r>
              <a:rPr lang="tr-TR" dirty="0" smtClean="0">
                <a:solidFill>
                  <a:schemeClr val="tx2"/>
                </a:solidFill>
              </a:rPr>
              <a:t>Olası tepkiler:</a:t>
            </a:r>
          </a:p>
          <a:p>
            <a:pPr lvl="1"/>
            <a:r>
              <a:rPr lang="tr-TR" dirty="0" smtClean="0">
                <a:solidFill>
                  <a:schemeClr val="tx2"/>
                </a:solidFill>
              </a:rPr>
              <a:t>Yapılan yorumların  dikkate alındığın ifade et</a:t>
            </a:r>
          </a:p>
          <a:p>
            <a:pPr lvl="1"/>
            <a:r>
              <a:rPr lang="tr-TR" dirty="0" smtClean="0">
                <a:solidFill>
                  <a:schemeClr val="tx2"/>
                </a:solidFill>
              </a:rPr>
              <a:t>Görüşün ifade edilmesi için sınırlı süre ver ve devam et</a:t>
            </a:r>
          </a:p>
          <a:p>
            <a:pPr lvl="1"/>
            <a:r>
              <a:rPr lang="tr-TR" dirty="0" smtClean="0">
                <a:solidFill>
                  <a:schemeClr val="tx2"/>
                </a:solidFill>
              </a:rPr>
              <a:t>Başka bir öğrenciyle göz teması kur ve onunla devam et</a:t>
            </a:r>
          </a:p>
          <a:p>
            <a:pPr lvl="1"/>
            <a:r>
              <a:rPr lang="tr-TR" dirty="0" smtClean="0">
                <a:solidFill>
                  <a:schemeClr val="tx2"/>
                </a:solidFill>
              </a:rPr>
              <a:t>«Bu ilginç bir nokta. Şimdi diğer öğrenciler ne düşünüyor?» diyerek devam edin </a:t>
            </a:r>
            <a:endParaRPr lang="tr-TR" dirty="0">
              <a:solidFill>
                <a:schemeClr val="tx2"/>
              </a:solidFill>
            </a:endParaRPr>
          </a:p>
        </p:txBody>
      </p:sp>
    </p:spTree>
    <p:extLst>
      <p:ext uri="{BB962C8B-B14F-4D97-AF65-F5344CB8AC3E}">
        <p14:creationId xmlns:p14="http://schemas.microsoft.com/office/powerpoint/2010/main" val="3448958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908720"/>
            <a:ext cx="6347713" cy="1320800"/>
          </a:xfrm>
        </p:spPr>
        <p:txBody>
          <a:bodyPr/>
          <a:lstStyle/>
          <a:p>
            <a:r>
              <a:rPr lang="tr-TR" b="1" dirty="0">
                <a:solidFill>
                  <a:srgbClr val="FF0000"/>
                </a:solidFill>
              </a:rPr>
              <a:t>Ö</a:t>
            </a:r>
            <a:r>
              <a:rPr lang="tr-TR" b="1" dirty="0" smtClean="0">
                <a:solidFill>
                  <a:srgbClr val="FF0000"/>
                </a:solidFill>
              </a:rPr>
              <a:t>ğretmeni zor duruma düşürmeye çalışma</a:t>
            </a:r>
            <a:endParaRPr lang="tr-TR" dirty="0"/>
          </a:p>
        </p:txBody>
      </p:sp>
      <p:sp>
        <p:nvSpPr>
          <p:cNvPr id="3" name="İçerik Yer Tutucusu 2"/>
          <p:cNvSpPr>
            <a:spLocks noGrp="1"/>
          </p:cNvSpPr>
          <p:nvPr>
            <p:ph idx="1"/>
          </p:nvPr>
        </p:nvSpPr>
        <p:spPr>
          <a:xfrm>
            <a:off x="755576" y="3212976"/>
            <a:ext cx="6347714" cy="3880773"/>
          </a:xfrm>
        </p:spPr>
        <p:txBody>
          <a:bodyPr/>
          <a:lstStyle/>
          <a:p>
            <a:r>
              <a:rPr lang="tr-TR" dirty="0" smtClean="0">
                <a:solidFill>
                  <a:schemeClr val="tx2"/>
                </a:solidFill>
              </a:rPr>
              <a:t>Olası tepkiler:</a:t>
            </a:r>
          </a:p>
          <a:p>
            <a:pPr lvl="1"/>
            <a:r>
              <a:rPr lang="tr-TR" dirty="0" smtClean="0">
                <a:solidFill>
                  <a:schemeClr val="tx2"/>
                </a:solidFill>
              </a:rPr>
              <a:t>Cevabı bilmiyorsan bilmediğini ifade et ve soruyu gruba veya soruyu sorana yönlendir</a:t>
            </a:r>
          </a:p>
          <a:p>
            <a:pPr lvl="1"/>
            <a:r>
              <a:rPr lang="tr-TR" dirty="0" smtClean="0">
                <a:solidFill>
                  <a:schemeClr val="tx2"/>
                </a:solidFill>
              </a:rPr>
              <a:t>Bunun bir birlikte öğrenme olduğunu ifade et</a:t>
            </a:r>
          </a:p>
          <a:p>
            <a:pPr lvl="1"/>
            <a:r>
              <a:rPr lang="tr-TR" dirty="0" smtClean="0">
                <a:solidFill>
                  <a:schemeClr val="tx2"/>
                </a:solidFill>
              </a:rPr>
              <a:t>Davranışı görmezden gel </a:t>
            </a:r>
            <a:endParaRPr lang="tr-TR" dirty="0">
              <a:solidFill>
                <a:schemeClr val="tx2"/>
              </a:solidFill>
            </a:endParaRPr>
          </a:p>
        </p:txBody>
      </p:sp>
    </p:spTree>
    <p:extLst>
      <p:ext uri="{BB962C8B-B14F-4D97-AF65-F5344CB8AC3E}">
        <p14:creationId xmlns:p14="http://schemas.microsoft.com/office/powerpoint/2010/main" val="1192624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Sorularla sıkıştırma/tartışma; ne söylersen karşı çıkma; kişisel olarak saldırma</a:t>
            </a:r>
            <a:endParaRPr lang="tr-TR" dirty="0"/>
          </a:p>
        </p:txBody>
      </p:sp>
      <p:sp>
        <p:nvSpPr>
          <p:cNvPr id="3" name="İçerik Yer Tutucusu 2"/>
          <p:cNvSpPr>
            <a:spLocks noGrp="1"/>
          </p:cNvSpPr>
          <p:nvPr>
            <p:ph idx="1"/>
          </p:nvPr>
        </p:nvSpPr>
        <p:spPr>
          <a:xfrm>
            <a:off x="613762" y="2780928"/>
            <a:ext cx="6347714" cy="3880773"/>
          </a:xfrm>
        </p:spPr>
        <p:txBody>
          <a:bodyPr/>
          <a:lstStyle/>
          <a:p>
            <a:r>
              <a:rPr lang="tr-TR" dirty="0" smtClean="0">
                <a:solidFill>
                  <a:schemeClr val="tx2"/>
                </a:solidFill>
              </a:rPr>
              <a:t>Olası tepkiler:</a:t>
            </a:r>
          </a:p>
          <a:p>
            <a:pPr lvl="1"/>
            <a:r>
              <a:rPr lang="tr-TR" dirty="0" smtClean="0">
                <a:solidFill>
                  <a:schemeClr val="tx2"/>
                </a:solidFill>
              </a:rPr>
              <a:t>Soruları gruba veya destekleyen öğrencilere yönlendir</a:t>
            </a:r>
          </a:p>
          <a:p>
            <a:pPr lvl="1"/>
            <a:r>
              <a:rPr lang="tr-TR" dirty="0" smtClean="0">
                <a:solidFill>
                  <a:schemeClr val="tx2"/>
                </a:solidFill>
              </a:rPr>
              <a:t>Bunu yapanın hissettiklerini bil ve devam et</a:t>
            </a:r>
          </a:p>
          <a:p>
            <a:pPr lvl="1"/>
            <a:r>
              <a:rPr lang="tr-TR" dirty="0" smtClean="0">
                <a:solidFill>
                  <a:schemeClr val="tx2"/>
                </a:solidFill>
              </a:rPr>
              <a:t>Olumlu yönleri varsa onları belirt</a:t>
            </a:r>
          </a:p>
          <a:p>
            <a:pPr lvl="1"/>
            <a:r>
              <a:rPr lang="tr-TR" dirty="0" smtClean="0">
                <a:solidFill>
                  <a:schemeClr val="tx2"/>
                </a:solidFill>
              </a:rPr>
              <a:t>«yorumların için teşekkür ederim ama başkalarının görüşlerini de duymak istiyorum» yada «görünüşe göre biz farklı düşünüyoruz» denilebilir.</a:t>
            </a:r>
            <a:endParaRPr lang="tr-TR" dirty="0">
              <a:solidFill>
                <a:schemeClr val="tx2"/>
              </a:solidFill>
            </a:endParaRPr>
          </a:p>
        </p:txBody>
      </p:sp>
    </p:spTree>
    <p:extLst>
      <p:ext uri="{BB962C8B-B14F-4D97-AF65-F5344CB8AC3E}">
        <p14:creationId xmlns:p14="http://schemas.microsoft.com/office/powerpoint/2010/main" val="1777003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rgbClr val="FF0000"/>
                </a:solidFill>
              </a:rPr>
              <a:t>Tribünlere oynamak—birinin gündemine veya diğer öğrencilerin öğrenmemesi pahasına mahkum olma</a:t>
            </a:r>
            <a:endParaRPr lang="tr-TR" sz="3600" dirty="0"/>
          </a:p>
        </p:txBody>
      </p:sp>
      <p:sp>
        <p:nvSpPr>
          <p:cNvPr id="3" name="İçerik Yer Tutucusu 2"/>
          <p:cNvSpPr>
            <a:spLocks noGrp="1"/>
          </p:cNvSpPr>
          <p:nvPr>
            <p:ph idx="1"/>
          </p:nvPr>
        </p:nvSpPr>
        <p:spPr>
          <a:xfrm>
            <a:off x="395536" y="3356992"/>
            <a:ext cx="6347714" cy="3880773"/>
          </a:xfrm>
        </p:spPr>
        <p:txBody>
          <a:bodyPr/>
          <a:lstStyle/>
          <a:p>
            <a:r>
              <a:rPr lang="tr-TR" dirty="0" smtClean="0">
                <a:solidFill>
                  <a:schemeClr val="tx2"/>
                </a:solidFill>
              </a:rPr>
              <a:t>Olası tepkiler:</a:t>
            </a:r>
          </a:p>
          <a:p>
            <a:pPr lvl="1"/>
            <a:r>
              <a:rPr lang="tr-TR" dirty="0" smtClean="0">
                <a:solidFill>
                  <a:schemeClr val="tx2"/>
                </a:solidFill>
              </a:rPr>
              <a:t>«Senin böyle düşünmeye/hissetmeye hakkın var, ama şimdi konumuza dönmeliyiz»</a:t>
            </a:r>
          </a:p>
          <a:p>
            <a:pPr lvl="1"/>
            <a:r>
              <a:rPr lang="tr-TR" dirty="0" smtClean="0">
                <a:solidFill>
                  <a:schemeClr val="tx2"/>
                </a:solidFill>
              </a:rPr>
              <a:t>«bu soruyu tekrar ifade edebilir misin?» </a:t>
            </a:r>
          </a:p>
          <a:p>
            <a:pPr lvl="1"/>
            <a:r>
              <a:rPr lang="tr-TR" dirty="0" smtClean="0">
                <a:solidFill>
                  <a:schemeClr val="tx2"/>
                </a:solidFill>
              </a:rPr>
              <a:t>«konu bittikten sonra bu görüşleri dinlemek için daha fazla vaktimiz olacak»</a:t>
            </a:r>
            <a:endParaRPr lang="tr-TR" dirty="0">
              <a:solidFill>
                <a:schemeClr val="tx2"/>
              </a:solidFill>
            </a:endParaRPr>
          </a:p>
        </p:txBody>
      </p:sp>
    </p:spTree>
    <p:extLst>
      <p:ext uri="{BB962C8B-B14F-4D97-AF65-F5344CB8AC3E}">
        <p14:creationId xmlns:p14="http://schemas.microsoft.com/office/powerpoint/2010/main" val="1361138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rgbClr val="FF0000"/>
                </a:solidFill>
              </a:rPr>
              <a:t>Açık düşmanlık yapma/direnme—kızgın, kavgacı davranış</a:t>
            </a:r>
            <a:endParaRPr lang="tr-TR" sz="3600" dirty="0"/>
          </a:p>
        </p:txBody>
      </p:sp>
      <p:sp>
        <p:nvSpPr>
          <p:cNvPr id="3" name="İçerik Yer Tutucusu 2"/>
          <p:cNvSpPr>
            <a:spLocks noGrp="1"/>
          </p:cNvSpPr>
          <p:nvPr>
            <p:ph idx="1"/>
          </p:nvPr>
        </p:nvSpPr>
        <p:spPr>
          <a:xfrm>
            <a:off x="581267" y="2636912"/>
            <a:ext cx="6347714" cy="3880773"/>
          </a:xfrm>
        </p:spPr>
        <p:txBody>
          <a:bodyPr/>
          <a:lstStyle/>
          <a:p>
            <a:r>
              <a:rPr lang="tr-TR" dirty="0" smtClean="0">
                <a:solidFill>
                  <a:schemeClr val="tx2"/>
                </a:solidFill>
              </a:rPr>
              <a:t>Olası tepkiler:</a:t>
            </a:r>
          </a:p>
          <a:p>
            <a:pPr lvl="1"/>
            <a:r>
              <a:rPr lang="tr-TR" dirty="0" smtClean="0">
                <a:solidFill>
                  <a:schemeClr val="tx2"/>
                </a:solidFill>
              </a:rPr>
              <a:t>Düşmanlık korku için maske olabilir.  Düşmanlığı kişiselleştirmeyerek korku olabileceğini anla</a:t>
            </a:r>
          </a:p>
          <a:p>
            <a:pPr lvl="1"/>
            <a:r>
              <a:rPr lang="tr-TR" dirty="0" smtClean="0">
                <a:solidFill>
                  <a:schemeClr val="tx2"/>
                </a:solidFill>
              </a:rPr>
              <a:t>Korkuya karşı tepki ver, düşmanlığa değil</a:t>
            </a:r>
          </a:p>
          <a:p>
            <a:pPr lvl="1"/>
            <a:r>
              <a:rPr lang="tr-TR" dirty="0" smtClean="0">
                <a:solidFill>
                  <a:schemeClr val="tx2"/>
                </a:solidFill>
              </a:rPr>
              <a:t>Hemen aynı fikirde olmadığın söyleme, söylenenlerin üzerine konuşmayı geliştirmeye çalış</a:t>
            </a:r>
          </a:p>
          <a:p>
            <a:pPr lvl="1"/>
            <a:r>
              <a:rPr lang="tr-TR" dirty="0" smtClean="0">
                <a:solidFill>
                  <a:schemeClr val="tx2"/>
                </a:solidFill>
              </a:rPr>
              <a:t>Düşmanca davranan öğrenciye yakınlaş ve göz kontağı kur</a:t>
            </a:r>
          </a:p>
          <a:p>
            <a:pPr lvl="1"/>
            <a:r>
              <a:rPr lang="tr-TR" dirty="0" smtClean="0">
                <a:solidFill>
                  <a:schemeClr val="tx2"/>
                </a:solidFill>
              </a:rPr>
              <a:t>Ona her zıtlaşmadan sonra onurlu bir şekilde geri çekilebileceği fırsatlar ver</a:t>
            </a:r>
            <a:endParaRPr lang="tr-TR" dirty="0">
              <a:solidFill>
                <a:schemeClr val="tx2"/>
              </a:solidFill>
            </a:endParaRPr>
          </a:p>
        </p:txBody>
      </p:sp>
    </p:spTree>
    <p:extLst>
      <p:ext uri="{BB962C8B-B14F-4D97-AF65-F5344CB8AC3E}">
        <p14:creationId xmlns:p14="http://schemas.microsoft.com/office/powerpoint/2010/main" val="297711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Yakınma—meşru şikayetler olabilir</a:t>
            </a:r>
            <a:endParaRPr lang="tr-TR" dirty="0"/>
          </a:p>
        </p:txBody>
      </p:sp>
      <p:sp>
        <p:nvSpPr>
          <p:cNvPr id="3" name="İçerik Yer Tutucusu 2"/>
          <p:cNvSpPr>
            <a:spLocks noGrp="1"/>
          </p:cNvSpPr>
          <p:nvPr>
            <p:ph idx="1"/>
          </p:nvPr>
        </p:nvSpPr>
        <p:spPr/>
        <p:txBody>
          <a:bodyPr/>
          <a:lstStyle/>
          <a:p>
            <a:r>
              <a:rPr lang="tr-TR" dirty="0" smtClean="0">
                <a:solidFill>
                  <a:schemeClr val="tx2"/>
                </a:solidFill>
              </a:rPr>
              <a:t>Olası tepkiler:</a:t>
            </a:r>
          </a:p>
          <a:p>
            <a:pPr lvl="1"/>
            <a:r>
              <a:rPr lang="tr-TR" dirty="0" smtClean="0">
                <a:solidFill>
                  <a:schemeClr val="tx2"/>
                </a:solidFill>
              </a:rPr>
              <a:t>Burada politikaların değiştirilemeyeceğini ifade edin</a:t>
            </a:r>
          </a:p>
          <a:p>
            <a:pPr lvl="1"/>
            <a:r>
              <a:rPr lang="tr-TR" dirty="0" smtClean="0">
                <a:solidFill>
                  <a:schemeClr val="tx2"/>
                </a:solidFill>
              </a:rPr>
              <a:t>Onun görüşlerinin geçerli olduğunu ifade edin</a:t>
            </a:r>
          </a:p>
          <a:p>
            <a:pPr lvl="1"/>
            <a:r>
              <a:rPr lang="tr-TR" dirty="0" smtClean="0">
                <a:solidFill>
                  <a:schemeClr val="tx2"/>
                </a:solidFill>
              </a:rPr>
              <a:t>Sorunu onunla özel olarak ele alacağını belirtin</a:t>
            </a:r>
          </a:p>
          <a:p>
            <a:pPr lvl="1"/>
            <a:r>
              <a:rPr lang="tr-TR" dirty="0" smtClean="0">
                <a:solidFill>
                  <a:schemeClr val="tx2"/>
                </a:solidFill>
              </a:rPr>
              <a:t>Zamanın sınırlı olduğunu ifade edin</a:t>
            </a:r>
            <a:endParaRPr lang="tr-TR" dirty="0">
              <a:solidFill>
                <a:schemeClr val="tx2"/>
              </a:solidFill>
            </a:endParaRPr>
          </a:p>
        </p:txBody>
      </p:sp>
    </p:spTree>
    <p:extLst>
      <p:ext uri="{BB962C8B-B14F-4D97-AF65-F5344CB8AC3E}">
        <p14:creationId xmlns:p14="http://schemas.microsoft.com/office/powerpoint/2010/main" val="1369560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2800" b="1" dirty="0" smtClean="0">
                <a:solidFill>
                  <a:srgbClr val="FF0000"/>
                </a:solidFill>
              </a:rPr>
              <a:t>Sınıf Yönetimi Neden Önemlidir?</a:t>
            </a:r>
          </a:p>
        </p:txBody>
      </p:sp>
      <p:sp>
        <p:nvSpPr>
          <p:cNvPr id="5" name="Dikdörtgen 4"/>
          <p:cNvSpPr/>
          <p:nvPr/>
        </p:nvSpPr>
        <p:spPr>
          <a:xfrm>
            <a:off x="748328" y="1481471"/>
            <a:ext cx="7848872" cy="2985433"/>
          </a:xfrm>
          <a:prstGeom prst="rect">
            <a:avLst/>
          </a:prstGeom>
        </p:spPr>
        <p:txBody>
          <a:bodyPr wrap="square">
            <a:spAutoFit/>
          </a:bodyPr>
          <a:lstStyle/>
          <a:p>
            <a:pPr marL="0" lvl="1"/>
            <a:endParaRPr lang="tr-TR" sz="2000" dirty="0" smtClean="0">
              <a:solidFill>
                <a:schemeClr val="tx2"/>
              </a:solidFill>
            </a:endParaRPr>
          </a:p>
          <a:p>
            <a:r>
              <a:rPr lang="tr-TR" sz="2800" dirty="0" smtClean="0">
                <a:solidFill>
                  <a:schemeClr val="tx2"/>
                </a:solidFill>
              </a:rPr>
              <a:t>Yapılan işten (öğretmenlikten) memnuniyet duyma ve keyif alma öğrencilere işbirliği yaptırabilmeye bağlıdır</a:t>
            </a:r>
          </a:p>
          <a:p>
            <a:endParaRPr lang="en-US" sz="2800" dirty="0" smtClean="0">
              <a:solidFill>
                <a:schemeClr val="tx2"/>
              </a:solidFill>
            </a:endParaRPr>
          </a:p>
          <a:p>
            <a:pPr>
              <a:buFont typeface="Arial" pitchFamily="34" charset="0"/>
              <a:buChar char="•"/>
            </a:pPr>
            <a:r>
              <a:rPr lang="tr-TR" sz="2800" dirty="0" smtClean="0">
                <a:solidFill>
                  <a:schemeClr val="tx2"/>
                </a:solidFill>
              </a:rPr>
              <a:t>Sınıf yönetimi yeni ve az deneyimli öğretmenler için en üst düzeyde önemlidir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a:solidFill>
                  <a:srgbClr val="FF0000"/>
                </a:solidFill>
              </a:rPr>
              <a:t>İ</a:t>
            </a:r>
            <a:r>
              <a:rPr lang="tr-TR" sz="3600" b="1" dirty="0" smtClean="0">
                <a:solidFill>
                  <a:srgbClr val="FF0000"/>
                </a:solidFill>
              </a:rPr>
              <a:t>lgisiz konuşmalar—kişisel veya konuyla ilgili olabilir. Grubun ve sizin dikkatinizi dağıtır</a:t>
            </a:r>
            <a:endParaRPr lang="tr-TR" sz="3600" dirty="0"/>
          </a:p>
        </p:txBody>
      </p:sp>
      <p:sp>
        <p:nvSpPr>
          <p:cNvPr id="3" name="İçerik Yer Tutucusu 2"/>
          <p:cNvSpPr>
            <a:spLocks noGrp="1"/>
          </p:cNvSpPr>
          <p:nvPr>
            <p:ph idx="1"/>
          </p:nvPr>
        </p:nvSpPr>
        <p:spPr/>
        <p:txBody>
          <a:bodyPr/>
          <a:lstStyle/>
          <a:p>
            <a:r>
              <a:rPr lang="tr-TR" dirty="0" smtClean="0">
                <a:solidFill>
                  <a:schemeClr val="tx2"/>
                </a:solidFill>
              </a:rPr>
              <a:t>Olası tepkiler:</a:t>
            </a:r>
          </a:p>
          <a:p>
            <a:pPr lvl="1"/>
            <a:r>
              <a:rPr lang="tr-TR" dirty="0" smtClean="0">
                <a:solidFill>
                  <a:schemeClr val="tx2"/>
                </a:solidFill>
              </a:rPr>
              <a:t>Konuşanları utandırma</a:t>
            </a:r>
          </a:p>
          <a:p>
            <a:pPr lvl="1"/>
            <a:r>
              <a:rPr lang="tr-TR" dirty="0" smtClean="0">
                <a:solidFill>
                  <a:schemeClr val="tx2"/>
                </a:solidFill>
              </a:rPr>
              <a:t>Onların konu hakkındaki görüşlerini sor</a:t>
            </a:r>
          </a:p>
          <a:p>
            <a:pPr lvl="1"/>
            <a:r>
              <a:rPr lang="tr-TR" dirty="0" smtClean="0">
                <a:solidFill>
                  <a:schemeClr val="tx2"/>
                </a:solidFill>
              </a:rPr>
              <a:t>Konuşanların görüşlerini tüm grupla paylaşmalarını iste</a:t>
            </a:r>
          </a:p>
          <a:p>
            <a:pPr lvl="1"/>
            <a:r>
              <a:rPr lang="tr-TR" dirty="0" smtClean="0">
                <a:solidFill>
                  <a:schemeClr val="tx2"/>
                </a:solidFill>
              </a:rPr>
              <a:t>Konuşanlara doğru git, onlarla </a:t>
            </a:r>
            <a:r>
              <a:rPr lang="tr-TR" dirty="0">
                <a:solidFill>
                  <a:schemeClr val="tx2"/>
                </a:solidFill>
              </a:rPr>
              <a:t>göz kontağı </a:t>
            </a:r>
            <a:r>
              <a:rPr lang="tr-TR" dirty="0" smtClean="0">
                <a:solidFill>
                  <a:schemeClr val="tx2"/>
                </a:solidFill>
              </a:rPr>
              <a:t>kur</a:t>
            </a:r>
          </a:p>
          <a:p>
            <a:pPr lvl="1"/>
            <a:r>
              <a:rPr lang="tr-TR" dirty="0" smtClean="0">
                <a:solidFill>
                  <a:schemeClr val="tx2"/>
                </a:solidFill>
              </a:rPr>
              <a:t>Konuşanların yanında durarak, yakınlarındakine soru sor</a:t>
            </a:r>
          </a:p>
          <a:p>
            <a:pPr lvl="1"/>
            <a:r>
              <a:rPr lang="tr-TR" dirty="0" smtClean="0">
                <a:solidFill>
                  <a:schemeClr val="tx2"/>
                </a:solidFill>
              </a:rPr>
              <a:t>En sonunda hala devam ediyorsa: Dur ve bekle!</a:t>
            </a:r>
          </a:p>
          <a:p>
            <a:pPr lvl="1"/>
            <a:endParaRPr lang="tr-TR" dirty="0">
              <a:solidFill>
                <a:schemeClr val="tx2"/>
              </a:solidFill>
            </a:endParaRPr>
          </a:p>
        </p:txBody>
      </p:sp>
    </p:spTree>
    <p:extLst>
      <p:ext uri="{BB962C8B-B14F-4D97-AF65-F5344CB8AC3E}">
        <p14:creationId xmlns:p14="http://schemas.microsoft.com/office/powerpoint/2010/main" val="67209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628800"/>
            <a:ext cx="7056784" cy="5229200"/>
          </a:xfrm>
        </p:spPr>
        <p:txBody>
          <a:bodyPr>
            <a:normAutofit lnSpcReduction="10000"/>
          </a:bodyPr>
          <a:lstStyle/>
          <a:p>
            <a:pPr marL="0" indent="0">
              <a:buNone/>
            </a:pPr>
            <a:r>
              <a:rPr lang="tr-TR" dirty="0"/>
              <a:t> </a:t>
            </a:r>
            <a:endParaRPr lang="tr-TR" dirty="0" smtClean="0"/>
          </a:p>
          <a:p>
            <a:r>
              <a:rPr lang="tr-TR" dirty="0"/>
              <a:t>Öğretmen ve öğrencilerin beklentilerinin birbirinden farklılık göstermesi, öğretmenin ben dili kullanması, öğrenci ile etkili iletişime geçememesi gibi sebeplerden ve öğrenci-veli duyarsızlığından kaynaklı sebepler sınıf yönetiminde karşılaşılan problemlerden bazılarıdır. Ayrıca;</a:t>
            </a:r>
          </a:p>
          <a:p>
            <a:pPr lvl="0"/>
            <a:r>
              <a:rPr lang="tr-TR" dirty="0" smtClean="0"/>
              <a:t>Öğrencilerde </a:t>
            </a:r>
            <a:r>
              <a:rPr lang="tr-TR" dirty="0"/>
              <a:t>hedef eksikliği</a:t>
            </a:r>
          </a:p>
          <a:p>
            <a:pPr lvl="0"/>
            <a:r>
              <a:rPr lang="tr-TR" dirty="0"/>
              <a:t>Öğrencilerin kendi aralarında konuşup dersi takip etmemeleri</a:t>
            </a:r>
          </a:p>
          <a:p>
            <a:pPr lvl="0"/>
            <a:r>
              <a:rPr lang="tr-TR" dirty="0"/>
              <a:t>Öğrencilerin derse eksik materyalle gelmeleri, derse hazırlık sağlayacak ödevlerin yapılmaması, </a:t>
            </a:r>
          </a:p>
          <a:p>
            <a:pPr lvl="0"/>
            <a:r>
              <a:rPr lang="tr-TR" dirty="0"/>
              <a:t>Öğrencilerin söz hakkı almadan konuşmaya çalışmaları ve yerinde durmakta zorlanan </a:t>
            </a:r>
            <a:r>
              <a:rPr lang="tr-TR" dirty="0" err="1"/>
              <a:t>hiperaktif</a:t>
            </a:r>
            <a:r>
              <a:rPr lang="tr-TR" dirty="0"/>
              <a:t> öğrenciler de karşılaşılan problemler arasındadır. </a:t>
            </a:r>
            <a:endParaRPr lang="tr-TR" dirty="0" smtClean="0"/>
          </a:p>
          <a:p>
            <a:pPr lvl="0"/>
            <a:r>
              <a:rPr lang="tr-TR" dirty="0" smtClean="0"/>
              <a:t>Ancak karşılaşılan problemlerin hepsi sınıf yönetimi ile ilgili olmayıp fiziksel yetersizliklerde oldukça problem yaratmaktadır</a:t>
            </a:r>
            <a:endParaRPr lang="tr-TR" dirty="0"/>
          </a:p>
          <a:p>
            <a:endParaRPr lang="tr-TR" dirty="0"/>
          </a:p>
        </p:txBody>
      </p:sp>
      <p:sp>
        <p:nvSpPr>
          <p:cNvPr id="2" name="Metin kutusu 1"/>
          <p:cNvSpPr txBox="1"/>
          <p:nvPr/>
        </p:nvSpPr>
        <p:spPr>
          <a:xfrm>
            <a:off x="539552" y="404664"/>
            <a:ext cx="6624736" cy="1077218"/>
          </a:xfrm>
          <a:prstGeom prst="rect">
            <a:avLst/>
          </a:prstGeom>
          <a:noFill/>
        </p:spPr>
        <p:txBody>
          <a:bodyPr wrap="square" rtlCol="0">
            <a:spAutoFit/>
          </a:bodyPr>
          <a:lstStyle/>
          <a:p>
            <a:pPr algn="ctr"/>
            <a:r>
              <a:rPr lang="tr-TR" sz="3200" b="1" u="sng" dirty="0"/>
              <a:t>Sınıf Yönetiminde Karşılaşılan Problemler</a:t>
            </a:r>
          </a:p>
        </p:txBody>
      </p:sp>
    </p:spTree>
    <p:extLst>
      <p:ext uri="{BB962C8B-B14F-4D97-AF65-F5344CB8AC3E}">
        <p14:creationId xmlns:p14="http://schemas.microsoft.com/office/powerpoint/2010/main" val="323956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u="sng" dirty="0"/>
              <a:t>Sınıf Yönetimi ve Akademik Başarının Değerlendirmesi </a:t>
            </a:r>
            <a:br>
              <a:rPr lang="tr-TR" b="1" u="sng" dirty="0"/>
            </a:br>
            <a:endParaRPr lang="tr-TR" dirty="0"/>
          </a:p>
        </p:txBody>
      </p:sp>
      <p:sp>
        <p:nvSpPr>
          <p:cNvPr id="3" name="İçerik Yer Tutucusu 2"/>
          <p:cNvSpPr>
            <a:spLocks noGrp="1"/>
          </p:cNvSpPr>
          <p:nvPr>
            <p:ph idx="1"/>
          </p:nvPr>
        </p:nvSpPr>
        <p:spPr>
          <a:xfrm>
            <a:off x="609598" y="2160590"/>
            <a:ext cx="7202761" cy="3880773"/>
          </a:xfrm>
        </p:spPr>
        <p:txBody>
          <a:bodyPr/>
          <a:lstStyle/>
          <a:p>
            <a:pPr lvl="0"/>
            <a:r>
              <a:rPr lang="tr-TR" sz="2000" dirty="0"/>
              <a:t>En sık karşılaşılan problemler; öğrencilerin kendi aralarında konuşup dersi takip etmemeleri, öğrencilerin derse eksik materyalle gelmeleri, derse hazırlık sağlayacak ödevlerin yapılmaması, öğrencilerin söz hakkı almadan konuşmaya çalışmaları ve yerinde durmakta zorlanan </a:t>
            </a:r>
            <a:r>
              <a:rPr lang="tr-TR" sz="2000" dirty="0" err="1"/>
              <a:t>hiperaktif</a:t>
            </a:r>
            <a:r>
              <a:rPr lang="tr-TR" sz="2000" dirty="0"/>
              <a:t> öğrenciler... Bu sorunların sebebi kanaatimizce öğretmen ve öğrencilerin beklentilerinin birbirinden farklılık göstermesi, öğretmenin ben dili kullanması, öğrenci ile etkili iletişime geçememesi ve öğrencilerde hedef eksikliği.</a:t>
            </a:r>
          </a:p>
          <a:p>
            <a:pPr marL="0" indent="0">
              <a:buNone/>
            </a:pPr>
            <a:endParaRPr lang="tr-TR" dirty="0"/>
          </a:p>
        </p:txBody>
      </p:sp>
    </p:spTree>
    <p:extLst>
      <p:ext uri="{BB962C8B-B14F-4D97-AF65-F5344CB8AC3E}">
        <p14:creationId xmlns:p14="http://schemas.microsoft.com/office/powerpoint/2010/main" val="310324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u="sng" dirty="0"/>
              <a:t>Sınıf Yönetimi ve Akademik Başarının Değerlendirmesi </a:t>
            </a:r>
            <a:endParaRPr lang="tr-TR" dirty="0"/>
          </a:p>
        </p:txBody>
      </p:sp>
      <p:sp>
        <p:nvSpPr>
          <p:cNvPr id="3" name="İçerik Yer Tutucusu 2"/>
          <p:cNvSpPr>
            <a:spLocks noGrp="1"/>
          </p:cNvSpPr>
          <p:nvPr>
            <p:ph idx="1"/>
          </p:nvPr>
        </p:nvSpPr>
        <p:spPr>
          <a:xfrm>
            <a:off x="585036" y="2780928"/>
            <a:ext cx="6347714" cy="2132506"/>
          </a:xfrm>
        </p:spPr>
        <p:txBody>
          <a:bodyPr>
            <a:normAutofit/>
          </a:bodyPr>
          <a:lstStyle/>
          <a:p>
            <a:pPr lvl="0"/>
            <a:r>
              <a:rPr lang="tr-TR" sz="2000" dirty="0"/>
              <a:t>Öğretmende öğretme heyecanının olmaması, derse önem vermemesi yahut verdiği önemi hissettirmemesi, farklı yöntem ve teknikler kullanmaması, öğrencinin ilgisini, motivasyonunu ve </a:t>
            </a:r>
            <a:r>
              <a:rPr lang="tr-TR" sz="2000" dirty="0" err="1"/>
              <a:t>hazırbulunuşluğunu</a:t>
            </a:r>
            <a:r>
              <a:rPr lang="tr-TR" sz="2000" dirty="0"/>
              <a:t> etkileyen faktörler arasında olabilir.</a:t>
            </a:r>
          </a:p>
          <a:p>
            <a:endParaRPr lang="tr-TR" sz="2000" dirty="0"/>
          </a:p>
        </p:txBody>
      </p:sp>
    </p:spTree>
    <p:extLst>
      <p:ext uri="{BB962C8B-B14F-4D97-AF65-F5344CB8AC3E}">
        <p14:creationId xmlns:p14="http://schemas.microsoft.com/office/powerpoint/2010/main" val="386040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t>Sınıf Yönetimi ve Akademik Başarının Değerlendirmesi </a:t>
            </a:r>
            <a:endParaRPr lang="tr-TR" dirty="0"/>
          </a:p>
        </p:txBody>
      </p:sp>
      <p:sp>
        <p:nvSpPr>
          <p:cNvPr id="3" name="İçerik Yer Tutucusu 2"/>
          <p:cNvSpPr>
            <a:spLocks noGrp="1"/>
          </p:cNvSpPr>
          <p:nvPr>
            <p:ph idx="1"/>
          </p:nvPr>
        </p:nvSpPr>
        <p:spPr>
          <a:xfrm>
            <a:off x="609598" y="2492896"/>
            <a:ext cx="6347714" cy="3212626"/>
          </a:xfrm>
        </p:spPr>
        <p:txBody>
          <a:bodyPr/>
          <a:lstStyle/>
          <a:p>
            <a:pPr lvl="0"/>
            <a:r>
              <a:rPr lang="tr-TR" sz="2000" dirty="0"/>
              <a:t>Öğretmenin tutum ve davranışları, öğretmenliğe yüklediği anlam sınıf yönetimi açısından son derece etkilidir.</a:t>
            </a:r>
          </a:p>
          <a:p>
            <a:pPr lvl="0"/>
            <a:r>
              <a:rPr lang="tr-TR" sz="2000" dirty="0"/>
              <a:t>Fakültede Sınıf Yönetimi derslerinde eğer öğrencilerin </a:t>
            </a:r>
            <a:r>
              <a:rPr lang="tr-TR" sz="2000" dirty="0" err="1"/>
              <a:t>hazırbulunuşluk</a:t>
            </a:r>
            <a:r>
              <a:rPr lang="tr-TR" sz="2000" dirty="0"/>
              <a:t> düzeyleri farklıysa hepsinin anlayacağı orta yolu tutmaktan ziyade "bireysel başarı" yoluna gidilmesi anlatılırdı. Yalnız kalabalık sınıflarda bunu başarmak güç olmaktadır. "Bireysel Başarı" </a:t>
            </a:r>
            <a:r>
              <a:rPr lang="tr-TR" sz="2000" dirty="0" err="1"/>
              <a:t>yı</a:t>
            </a:r>
            <a:r>
              <a:rPr lang="tr-TR" sz="2000" dirty="0"/>
              <a:t> nasıl sağlayabiliriz?</a:t>
            </a:r>
          </a:p>
          <a:p>
            <a:endParaRPr lang="tr-TR" dirty="0"/>
          </a:p>
        </p:txBody>
      </p:sp>
    </p:spTree>
    <p:extLst>
      <p:ext uri="{BB962C8B-B14F-4D97-AF65-F5344CB8AC3E}">
        <p14:creationId xmlns:p14="http://schemas.microsoft.com/office/powerpoint/2010/main" val="2082369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770"/>
            <a:ext cx="6347713" cy="1320800"/>
          </a:xfrm>
        </p:spPr>
        <p:txBody>
          <a:bodyPr/>
          <a:lstStyle/>
          <a:p>
            <a:r>
              <a:rPr lang="tr-TR" b="1" u="sng" dirty="0"/>
              <a:t>Sınıf Yönetimi ve Akademik Başarının Değerlendirmesi </a:t>
            </a:r>
            <a:endParaRPr lang="tr-TR" dirty="0"/>
          </a:p>
        </p:txBody>
      </p:sp>
      <p:sp>
        <p:nvSpPr>
          <p:cNvPr id="3" name="İçerik Yer Tutucusu 2"/>
          <p:cNvSpPr>
            <a:spLocks noGrp="1"/>
          </p:cNvSpPr>
          <p:nvPr>
            <p:ph idx="1"/>
          </p:nvPr>
        </p:nvSpPr>
        <p:spPr>
          <a:xfrm>
            <a:off x="609598" y="1323570"/>
            <a:ext cx="7274769" cy="5345790"/>
          </a:xfrm>
        </p:spPr>
        <p:txBody>
          <a:bodyPr>
            <a:normAutofit fontScale="92500" lnSpcReduction="20000"/>
          </a:bodyPr>
          <a:lstStyle/>
          <a:p>
            <a:pPr lvl="0"/>
            <a:r>
              <a:rPr lang="tr-TR" dirty="0"/>
              <a:t>Öğrencinin dersi istemesi sağlanabilir.</a:t>
            </a:r>
          </a:p>
          <a:p>
            <a:pPr lvl="0"/>
            <a:r>
              <a:rPr lang="tr-TR" dirty="0"/>
              <a:t>Dönem başında öğretmen ve öğrenci iş birliği ile her iki tarafın anlaşma sağladığı maddelerden oluşan sınıf düzeni kuralları belirlenebilir. Bu kurallara uyulduğunda ödüllendirme yöntemi uygulanabilir. </a:t>
            </a:r>
          </a:p>
          <a:p>
            <a:pPr lvl="0"/>
            <a:r>
              <a:rPr lang="tr-TR" dirty="0"/>
              <a:t>Ders içinde öğrenci kaynaklı ( arkadaşlarıyla konuşmak, söz hakkı almadan konuşmak, vb.) sorunlardan biriyle karşılaşıldığında öğrenci ile göz teması kurularak uyarıda bulunulabilir.</a:t>
            </a:r>
          </a:p>
          <a:p>
            <a:pPr lvl="0"/>
            <a:r>
              <a:rPr lang="tr-TR" dirty="0"/>
              <a:t>Öğrenciler ders esnasında konuştukları öğrencilerden uzak yerlere oturtulabilir. </a:t>
            </a:r>
          </a:p>
          <a:p>
            <a:pPr lvl="0"/>
            <a:r>
              <a:rPr lang="tr-TR" dirty="0"/>
              <a:t>Olumsuz davranış devam ettiği takdirde bireysel görüşme yapılabilir. </a:t>
            </a:r>
          </a:p>
          <a:p>
            <a:pPr lvl="0"/>
            <a:r>
              <a:rPr lang="tr-TR" dirty="0"/>
              <a:t>Onların ilgi alanlarını iyi bilerek, kullanarak da dikkat çekebilir.</a:t>
            </a:r>
          </a:p>
          <a:p>
            <a:pPr lvl="0"/>
            <a:r>
              <a:rPr lang="tr-TR" dirty="0"/>
              <a:t>Ders bir soru veya yaşanmış ilginç bir olay ile ilgi çekici hale getirilebilir.</a:t>
            </a:r>
          </a:p>
          <a:p>
            <a:pPr lvl="0"/>
            <a:r>
              <a:rPr lang="tr-TR" dirty="0"/>
              <a:t> Drama tekniği ile derste öğrencinin aktif olması sağlanabilir.</a:t>
            </a:r>
          </a:p>
          <a:p>
            <a:pPr lvl="0"/>
            <a:r>
              <a:rPr lang="tr-TR" dirty="0"/>
              <a:t>Zaman zaman sınıf içi minik yarışmalar faydalı olabilir.</a:t>
            </a:r>
          </a:p>
          <a:p>
            <a:pPr lvl="0"/>
            <a:r>
              <a:rPr lang="tr-TR" dirty="0"/>
              <a:t>Öncelikle öğrenciyle sağlıklı bir iletişim kurulmalı, sevdirilmeli ve öğrenci için ulaşabileceği bir hedef belirlemelidir.</a:t>
            </a:r>
          </a:p>
          <a:p>
            <a:endParaRPr lang="tr-TR" dirty="0"/>
          </a:p>
        </p:txBody>
      </p:sp>
    </p:spTree>
    <p:extLst>
      <p:ext uri="{BB962C8B-B14F-4D97-AF65-F5344CB8AC3E}">
        <p14:creationId xmlns:p14="http://schemas.microsoft.com/office/powerpoint/2010/main" val="2380502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t>Sınıf Yönetimi ve Akademik Başarının Değerlendirmesi </a:t>
            </a:r>
            <a:endParaRPr lang="tr-TR" dirty="0"/>
          </a:p>
        </p:txBody>
      </p:sp>
      <p:sp>
        <p:nvSpPr>
          <p:cNvPr id="3" name="İçerik Yer Tutucusu 2"/>
          <p:cNvSpPr>
            <a:spLocks noGrp="1"/>
          </p:cNvSpPr>
          <p:nvPr>
            <p:ph idx="1"/>
          </p:nvPr>
        </p:nvSpPr>
        <p:spPr>
          <a:xfrm>
            <a:off x="323528" y="2564904"/>
            <a:ext cx="7130753" cy="2708570"/>
          </a:xfrm>
        </p:spPr>
        <p:txBody>
          <a:bodyPr>
            <a:normAutofit/>
          </a:bodyPr>
          <a:lstStyle/>
          <a:p>
            <a:r>
              <a:rPr lang="tr-TR" sz="2000" dirty="0"/>
              <a:t>Ders, örnek bir olay üzerinden anlatılırsa; ders işleme sürecinde zaman kaybı olmaz. Örneğin; sınıfa girdiğimizde daha selam vermeden yanımıza gelip kavgalarını bize anlatmaya çalışan iki çocuk olur. (özellikle 5. sınıflarda) aralarındaki tatsızlığın çözümü dersin son dakikalarına ertelenebilir. Aralarındaki olay tazeyken birbirlerini dinleyemedikleri ve öfkeleri dinmediği için çözüm süreci dersten kaybettirmez</a:t>
            </a:r>
          </a:p>
        </p:txBody>
      </p:sp>
    </p:spTree>
    <p:extLst>
      <p:ext uri="{BB962C8B-B14F-4D97-AF65-F5344CB8AC3E}">
        <p14:creationId xmlns:p14="http://schemas.microsoft.com/office/powerpoint/2010/main" val="2246922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599" y="609600"/>
            <a:ext cx="6347713" cy="677853"/>
          </a:xfrm>
        </p:spPr>
        <p:txBody>
          <a:bodyPr/>
          <a:lstStyle/>
          <a:p>
            <a:r>
              <a:rPr lang="tr-TR" dirty="0" smtClean="0"/>
              <a:t>Fiziksel Yetersizlikler</a:t>
            </a:r>
            <a:endParaRPr lang="tr-TR" dirty="0"/>
          </a:p>
        </p:txBody>
      </p:sp>
      <p:sp>
        <p:nvSpPr>
          <p:cNvPr id="3" name="İçerik Yer Tutucusu 2"/>
          <p:cNvSpPr>
            <a:spLocks noGrp="1"/>
          </p:cNvSpPr>
          <p:nvPr>
            <p:ph idx="1"/>
          </p:nvPr>
        </p:nvSpPr>
        <p:spPr>
          <a:xfrm>
            <a:off x="251520" y="1772816"/>
            <a:ext cx="7418785" cy="3941747"/>
          </a:xfrm>
        </p:spPr>
        <p:txBody>
          <a:bodyPr>
            <a:normAutofit/>
          </a:bodyPr>
          <a:lstStyle/>
          <a:p>
            <a:r>
              <a:rPr lang="tr-TR" sz="2000" dirty="0" smtClean="0"/>
              <a:t>Fiziksel yetersizlikler Görsel Sanatlar Teknoloji Tasarım gibi dersleri de etkilemekle birlikte kendi branşım olan Fen Bilimlerinde fiziksel yetersizlikler öğrenci başarısında oldukça büyük bir olumsuz etki yapmaktadır. </a:t>
            </a:r>
          </a:p>
          <a:p>
            <a:r>
              <a:rPr lang="tr-TR" sz="2000" dirty="0" smtClean="0"/>
              <a:t>Bilindiği üzere Fen Bilimleri demek DENEY demektir, deney yapılmadan işlenen bir Fen Bilimleri dersini düşünmek imkansızdır.</a:t>
            </a:r>
          </a:p>
          <a:p>
            <a:r>
              <a:rPr lang="tr-TR" sz="2000" dirty="0" smtClean="0"/>
              <a:t>Okullarda bulunan sınıf sayılarının fazlalığı genellikle tek </a:t>
            </a:r>
            <a:r>
              <a:rPr lang="tr-TR" sz="2000" dirty="0" err="1" smtClean="0"/>
              <a:t>laboratuarı</a:t>
            </a:r>
            <a:r>
              <a:rPr lang="tr-TR" sz="2000" dirty="0" smtClean="0"/>
              <a:t> olan okullarda her dersin </a:t>
            </a:r>
            <a:r>
              <a:rPr lang="tr-TR" sz="2000" dirty="0" err="1" smtClean="0"/>
              <a:t>laboratuarda</a:t>
            </a:r>
            <a:r>
              <a:rPr lang="tr-TR" sz="2000" dirty="0" smtClean="0"/>
              <a:t> işlenmesini engellemektedir.(Okullarda birden fazla Fen Bilimleri öğretmeni olduğu düşünülürse)</a:t>
            </a:r>
          </a:p>
        </p:txBody>
      </p:sp>
    </p:spTree>
    <p:extLst>
      <p:ext uri="{BB962C8B-B14F-4D97-AF65-F5344CB8AC3E}">
        <p14:creationId xmlns:p14="http://schemas.microsoft.com/office/powerpoint/2010/main" val="484702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598" y="1322323"/>
            <a:ext cx="7346778" cy="5347037"/>
          </a:xfrm>
        </p:spPr>
        <p:txBody>
          <a:bodyPr>
            <a:normAutofit lnSpcReduction="10000"/>
          </a:bodyPr>
          <a:lstStyle/>
          <a:p>
            <a:r>
              <a:rPr lang="tr-TR" sz="2000" dirty="0"/>
              <a:t>Bu sorunun çözümü okullarda sınıf uygulaması değil her öğretmenin kendine ait dersliği olmasıyla çözülebilir ki bu da her branştan öğretmenin derse girmeden dersliğini hazırlama şansı vereceği gibi dersliğin öğretmene ait olması nedeni ile öğretmenin dersliğine sahip çıkması sonucunu da doğuracak </a:t>
            </a:r>
            <a:r>
              <a:rPr lang="tr-TR" sz="2000" dirty="0" smtClean="0"/>
              <a:t>, dolaylı </a:t>
            </a:r>
            <a:r>
              <a:rPr lang="tr-TR" sz="2000" dirty="0"/>
              <a:t>yoldan sınıfların kirlenmesi ve demirbaşa zarar verilmesi de önlenmiş </a:t>
            </a:r>
            <a:r>
              <a:rPr lang="tr-TR" sz="2000" dirty="0" smtClean="0"/>
              <a:t>olacaktır. Ayrıca öğretmen sınıf duvarlarını kendi branşı ile ilgili görsel materyallerle doldurma şansına da sahip olur ki bu da öğrenci başarısını artırma yöntemlerinden biridir.</a:t>
            </a:r>
          </a:p>
          <a:p>
            <a:r>
              <a:rPr lang="tr-TR" sz="2000" dirty="0" smtClean="0"/>
              <a:t>Bu çözüm sonucunda öğrencilerin her sınıf değiştirdiğinde ağır çantaları taşıma zahmetine girmemeleri için okul koridorlarına öğrenci dolapları yapılıp her dolap bir öğrenciye zimmetlenerek öğrencinin de işi kolaylaştırılabilir. Hatta bu yöntemle öğrencilerin ağır çanta taşımaları engellenmiş olur. Çünkü öğrenci sadece ödev verilen dersin kitap ve defterlerini taşımak zorunda kalır.</a:t>
            </a:r>
            <a:endParaRPr lang="tr-TR" sz="2000" dirty="0"/>
          </a:p>
          <a:p>
            <a:endParaRPr lang="tr-TR" dirty="0"/>
          </a:p>
        </p:txBody>
      </p:sp>
      <p:sp>
        <p:nvSpPr>
          <p:cNvPr id="4" name="Unvan 1"/>
          <p:cNvSpPr>
            <a:spLocks noGrp="1"/>
          </p:cNvSpPr>
          <p:nvPr>
            <p:ph type="title"/>
          </p:nvPr>
        </p:nvSpPr>
        <p:spPr>
          <a:xfrm>
            <a:off x="609599" y="609600"/>
            <a:ext cx="6347713" cy="677853"/>
          </a:xfrm>
        </p:spPr>
        <p:txBody>
          <a:bodyPr/>
          <a:lstStyle/>
          <a:p>
            <a:r>
              <a:rPr lang="tr-TR" dirty="0" smtClean="0"/>
              <a:t>Fiziksel Yetersizlikler</a:t>
            </a:r>
            <a:endParaRPr lang="tr-TR" dirty="0"/>
          </a:p>
        </p:txBody>
      </p:sp>
    </p:spTree>
    <p:extLst>
      <p:ext uri="{BB962C8B-B14F-4D97-AF65-F5344CB8AC3E}">
        <p14:creationId xmlns:p14="http://schemas.microsoft.com/office/powerpoint/2010/main" val="3977550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599" y="609600"/>
            <a:ext cx="6626697" cy="731168"/>
          </a:xfrm>
        </p:spPr>
        <p:txBody>
          <a:bodyPr>
            <a:normAutofit/>
          </a:bodyPr>
          <a:lstStyle/>
          <a:p>
            <a:r>
              <a:rPr lang="tr-TR" b="1" u="sng" dirty="0"/>
              <a:t>Öğretim Yöntem ve Teknikleri </a:t>
            </a:r>
            <a:endParaRPr lang="tr-TR" dirty="0"/>
          </a:p>
        </p:txBody>
      </p:sp>
      <p:sp>
        <p:nvSpPr>
          <p:cNvPr id="3" name="İçerik Yer Tutucusu 2"/>
          <p:cNvSpPr>
            <a:spLocks noGrp="1"/>
          </p:cNvSpPr>
          <p:nvPr>
            <p:ph idx="1"/>
          </p:nvPr>
        </p:nvSpPr>
        <p:spPr>
          <a:xfrm>
            <a:off x="609598" y="2160590"/>
            <a:ext cx="7202761" cy="3140618"/>
          </a:xfrm>
        </p:spPr>
        <p:txBody>
          <a:bodyPr>
            <a:normAutofit/>
          </a:bodyPr>
          <a:lstStyle/>
          <a:p>
            <a:pPr lvl="0"/>
            <a:r>
              <a:rPr lang="tr-TR" sz="2000" dirty="0"/>
              <a:t>Başarısız olan öğrencileri diğerlerinden ayırmamak, dersi sadece sınıfın bir kısmına anlatmamak önemlidir.</a:t>
            </a:r>
          </a:p>
          <a:p>
            <a:pPr lvl="0"/>
            <a:r>
              <a:rPr lang="tr-TR" sz="2000" dirty="0"/>
              <a:t>Öğrenciyle ders dışı etkinliklerde bulunmak, öğrencinin sessiz olduğunu sezince ilgilenip hasta mısın diye hatır sormak önemlidir.</a:t>
            </a:r>
          </a:p>
          <a:p>
            <a:pPr lvl="0"/>
            <a:r>
              <a:rPr lang="tr-TR" sz="2000" dirty="0"/>
              <a:t>Din dersinde kullandığımız yöntem ve tekniklerin adrese ve hedefe ulaşması için öncelikli olarak sınıf yönetiminin sağlanması, öğrenciyle iletişimin kurulması önemlidir.</a:t>
            </a:r>
          </a:p>
          <a:p>
            <a:endParaRPr lang="tr-TR" sz="2000" dirty="0"/>
          </a:p>
        </p:txBody>
      </p:sp>
    </p:spTree>
    <p:extLst>
      <p:ext uri="{BB962C8B-B14F-4D97-AF65-F5344CB8AC3E}">
        <p14:creationId xmlns:p14="http://schemas.microsoft.com/office/powerpoint/2010/main" val="3690521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2800" b="1" dirty="0" smtClean="0">
                <a:solidFill>
                  <a:srgbClr val="FF0000"/>
                </a:solidFill>
              </a:rPr>
              <a:t>Başarılı Sınıf Yönetiminin İlkeleri</a:t>
            </a:r>
          </a:p>
        </p:txBody>
      </p:sp>
      <p:sp>
        <p:nvSpPr>
          <p:cNvPr id="43011" name="Rectangle 3"/>
          <p:cNvSpPr>
            <a:spLocks noGrp="1"/>
          </p:cNvSpPr>
          <p:nvPr>
            <p:ph idx="1"/>
          </p:nvPr>
        </p:nvSpPr>
        <p:spPr>
          <a:xfrm>
            <a:off x="0" y="1772816"/>
            <a:ext cx="8892480" cy="3240360"/>
          </a:xfrm>
        </p:spPr>
        <p:txBody>
          <a:bodyPr>
            <a:normAutofit fontScale="85000" lnSpcReduction="20000"/>
          </a:bodyPr>
          <a:lstStyle/>
          <a:p>
            <a:r>
              <a:rPr lang="tr-TR" sz="3300" dirty="0" smtClean="0"/>
              <a:t>Dersin akışını bozucu davranışlarla mücadele edin, ama görev dışı davranışları ve akışı bozmayan davranışları minimize etmeye çalışın</a:t>
            </a:r>
          </a:p>
          <a:p>
            <a:r>
              <a:rPr lang="tr-TR" sz="3300" dirty="0" smtClean="0"/>
              <a:t>Öğrencilere kendi davranışını öğretmeye çalışın</a:t>
            </a:r>
          </a:p>
          <a:p>
            <a:r>
              <a:rPr lang="tr-TR" sz="3300" dirty="0" smtClean="0"/>
              <a:t>Öğrenciler göreve odaklanmayı öğrenirler ve onlar için planladığınız etkinliklere katılırlar</a:t>
            </a:r>
            <a:endParaRPr lang="en-US" sz="3300" dirty="0" smtClean="0"/>
          </a:p>
          <a:p>
            <a:r>
              <a:rPr lang="tr-TR" sz="3300" dirty="0" smtClean="0"/>
              <a:t>Daha doğal olan robot gibi çalışmaları ve istenenleri yapmaları değildir</a:t>
            </a:r>
            <a:endParaRPr lang="en-US" sz="3300" dirty="0" smtClean="0"/>
          </a:p>
          <a:p>
            <a:pPr>
              <a:buNone/>
            </a:pPr>
            <a:endParaRPr lang="tr-TR" sz="1100" dirty="0">
              <a:solidFill>
                <a:schemeClr val="tx2"/>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598" y="1556792"/>
            <a:ext cx="7418785" cy="5301208"/>
          </a:xfrm>
        </p:spPr>
        <p:txBody>
          <a:bodyPr>
            <a:normAutofit/>
          </a:bodyPr>
          <a:lstStyle/>
          <a:p>
            <a:pPr lvl="0"/>
            <a:r>
              <a:rPr lang="tr-TR" sz="2000" dirty="0"/>
              <a:t>Öğrenci sayısı kaç olursa olsun başarılı başarısız bütün öğrencilerle 80 dk. içerisinde bir şekilde iletişim kurulması gerekir. Bu nedenle 1. yöntem öğrenciyi tanıma, ismiyle hitap etme, göz ve ruh teması kurmaktır. Bu hep söylenegelen bir şeydir ama hatırlatmakta ve uygulamaya koymakta yarar vardır.</a:t>
            </a:r>
          </a:p>
          <a:p>
            <a:pPr lvl="0"/>
            <a:r>
              <a:rPr lang="tr-TR" sz="2000" dirty="0"/>
              <a:t>Öğretim tekniklerinden yola çıkarak şunu söyleyebiliriz: Düz anlatım bütün sınıflarda bütün derslerin bir parçası olmak zorundadır yalnız dersin tamamını düz anlatıma vermek yanlış olacaktır.</a:t>
            </a:r>
          </a:p>
          <a:p>
            <a:pPr lvl="0"/>
            <a:r>
              <a:rPr lang="tr-TR" sz="2000" dirty="0"/>
              <a:t>Ev ödevi, bir sonraki derse öğrencinin hazır olması ve bir haftalık zaman zarfında dersle bağlantısın devam etmesi açısından hemen hemen her hafta verilmelidir. Kitapta verilen etkinlikler ödev olarak verilebileceği gibi kitaptan bağımsız çalışmalar da yaptırılabilir.</a:t>
            </a:r>
          </a:p>
          <a:p>
            <a:endParaRPr lang="tr-TR" dirty="0"/>
          </a:p>
        </p:txBody>
      </p:sp>
      <p:sp>
        <p:nvSpPr>
          <p:cNvPr id="4" name="Unvan 1"/>
          <p:cNvSpPr>
            <a:spLocks noGrp="1"/>
          </p:cNvSpPr>
          <p:nvPr>
            <p:ph type="title"/>
          </p:nvPr>
        </p:nvSpPr>
        <p:spPr>
          <a:xfrm>
            <a:off x="609599" y="609600"/>
            <a:ext cx="6626697" cy="731168"/>
          </a:xfrm>
        </p:spPr>
        <p:txBody>
          <a:bodyPr>
            <a:normAutofit/>
          </a:bodyPr>
          <a:lstStyle/>
          <a:p>
            <a:r>
              <a:rPr lang="tr-TR" b="1" u="sng" dirty="0"/>
              <a:t>Öğretim Yöntem ve Teknikleri </a:t>
            </a:r>
            <a:endParaRPr lang="tr-TR" dirty="0"/>
          </a:p>
        </p:txBody>
      </p:sp>
    </p:spTree>
    <p:extLst>
      <p:ext uri="{BB962C8B-B14F-4D97-AF65-F5344CB8AC3E}">
        <p14:creationId xmlns:p14="http://schemas.microsoft.com/office/powerpoint/2010/main" val="221120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1566" y="1844824"/>
            <a:ext cx="7202761" cy="4248472"/>
          </a:xfrm>
        </p:spPr>
        <p:txBody>
          <a:bodyPr/>
          <a:lstStyle/>
          <a:p>
            <a:pPr lvl="0"/>
            <a:r>
              <a:rPr lang="tr-TR" sz="2000" dirty="0"/>
              <a:t>Soru cevap tekniği dersin başında ortasında öğrenciyi derse hazır hale getirme açısından önemlidir. Soru cevap yöntemi derslerin canlı ve katılımlı geçmesinde de önemli bir tekniktir. Öğrenciye soru sormak yorum yapmasını sağlamak gerekir. Soru cevap yöntemi bir önceki haftanın hatırlatılması, öğrenci </a:t>
            </a:r>
            <a:r>
              <a:rPr lang="tr-TR" sz="2000" dirty="0" err="1"/>
              <a:t>hazırbulunuşluğunun</a:t>
            </a:r>
            <a:r>
              <a:rPr lang="tr-TR" sz="2000" dirty="0"/>
              <a:t> anlaşılması, öğrenci ilgisini derse çekmek gibi birçok açıdan faydalı olacaktır. Örneğin; soru cevap tekniğinde </a:t>
            </a:r>
            <a:r>
              <a:rPr lang="tr-TR" sz="2000" dirty="0" err="1"/>
              <a:t>sticker</a:t>
            </a:r>
            <a:r>
              <a:rPr lang="tr-TR" sz="2000" dirty="0"/>
              <a:t> kullanılabilir.  Sorulan soruları doğru cevaplandıran öğrenciye </a:t>
            </a:r>
            <a:r>
              <a:rPr lang="tr-TR" sz="2000" dirty="0" err="1"/>
              <a:t>sticker</a:t>
            </a:r>
            <a:r>
              <a:rPr lang="tr-TR" sz="2000" dirty="0"/>
              <a:t> verilir. Sonuçta 8. sınıflar da dâhil olmak üzere </a:t>
            </a:r>
            <a:r>
              <a:rPr lang="tr-TR" sz="2000" dirty="0" err="1"/>
              <a:t>sticker</a:t>
            </a:r>
            <a:r>
              <a:rPr lang="tr-TR" sz="2000" dirty="0"/>
              <a:t> almak için öğrenciler birbirleriyle yarışmaktadırlar. 5. sınıftan 8. sınıfa kadar yapılabilecek bir uygulamadır.</a:t>
            </a:r>
          </a:p>
          <a:p>
            <a:endParaRPr lang="tr-TR" dirty="0"/>
          </a:p>
        </p:txBody>
      </p:sp>
      <p:sp>
        <p:nvSpPr>
          <p:cNvPr id="4" name="Unvan 1"/>
          <p:cNvSpPr>
            <a:spLocks noGrp="1"/>
          </p:cNvSpPr>
          <p:nvPr>
            <p:ph type="title"/>
          </p:nvPr>
        </p:nvSpPr>
        <p:spPr>
          <a:xfrm>
            <a:off x="609599" y="609600"/>
            <a:ext cx="6626697" cy="731168"/>
          </a:xfrm>
        </p:spPr>
        <p:txBody>
          <a:bodyPr>
            <a:normAutofit/>
          </a:bodyPr>
          <a:lstStyle/>
          <a:p>
            <a:r>
              <a:rPr lang="tr-TR" b="1" u="sng" dirty="0"/>
              <a:t>Öğretim Yöntem ve Teknikleri </a:t>
            </a:r>
            <a:endParaRPr lang="tr-TR" dirty="0"/>
          </a:p>
        </p:txBody>
      </p:sp>
    </p:spTree>
    <p:extLst>
      <p:ext uri="{BB962C8B-B14F-4D97-AF65-F5344CB8AC3E}">
        <p14:creationId xmlns:p14="http://schemas.microsoft.com/office/powerpoint/2010/main" val="2631664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7570" y="2420888"/>
            <a:ext cx="7130753" cy="2852586"/>
          </a:xfrm>
        </p:spPr>
        <p:txBody>
          <a:bodyPr>
            <a:normAutofit/>
          </a:bodyPr>
          <a:lstStyle/>
          <a:p>
            <a:pPr lvl="0"/>
            <a:r>
              <a:rPr lang="tr-TR" sz="2000" dirty="0"/>
              <a:t>Bazı sorularda cevap verecek öğrenciyi belirlemek için "3 dediğimde kim önce parmak kaldırırsa cevabı o verir " diyerek de heyecan ve rekabet ortamı oluşturulabilir. Bu şekilde dağılabilecek zihnin toplanıp derse odaklanması da gerçekleşmektedir.</a:t>
            </a:r>
          </a:p>
          <a:p>
            <a:pPr lvl="0"/>
            <a:r>
              <a:rPr lang="tr-TR" sz="2000" dirty="0"/>
              <a:t>Farklı olarak gösterip yaptırma, yarışma, eğitsel oyunlar, rol oynama, altı şapkalı düşünme tekniği kullanılabilir. Diğer bazı yöntemler zaman açısından sıkıntılı olabilir. </a:t>
            </a:r>
          </a:p>
        </p:txBody>
      </p:sp>
      <p:sp>
        <p:nvSpPr>
          <p:cNvPr id="4" name="Unvan 1"/>
          <p:cNvSpPr>
            <a:spLocks noGrp="1"/>
          </p:cNvSpPr>
          <p:nvPr>
            <p:ph type="title"/>
          </p:nvPr>
        </p:nvSpPr>
        <p:spPr>
          <a:xfrm>
            <a:off x="609599" y="609600"/>
            <a:ext cx="6626697" cy="731168"/>
          </a:xfrm>
        </p:spPr>
        <p:txBody>
          <a:bodyPr>
            <a:normAutofit/>
          </a:bodyPr>
          <a:lstStyle/>
          <a:p>
            <a:r>
              <a:rPr lang="tr-TR" b="1" u="sng" dirty="0"/>
              <a:t>Öğretim Yöntem ve Teknikleri </a:t>
            </a:r>
            <a:endParaRPr lang="tr-TR" dirty="0"/>
          </a:p>
        </p:txBody>
      </p:sp>
    </p:spTree>
    <p:extLst>
      <p:ext uri="{BB962C8B-B14F-4D97-AF65-F5344CB8AC3E}">
        <p14:creationId xmlns:p14="http://schemas.microsoft.com/office/powerpoint/2010/main" val="715743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685800" y="152400"/>
            <a:ext cx="6870700" cy="1260475"/>
          </a:xfrm>
        </p:spPr>
        <p:txBody>
          <a:bodyPr/>
          <a:lstStyle/>
          <a:p>
            <a:r>
              <a:rPr lang="tr-TR" altLang="tr-TR">
                <a:solidFill>
                  <a:schemeClr val="hlink"/>
                </a:solidFill>
              </a:rPr>
              <a:t>Sınıfta Zaman Yönetimi</a:t>
            </a:r>
          </a:p>
        </p:txBody>
      </p:sp>
      <p:sp>
        <p:nvSpPr>
          <p:cNvPr id="223235" name="Rectangle 3"/>
          <p:cNvSpPr>
            <a:spLocks noGrp="1" noChangeArrowheads="1"/>
          </p:cNvSpPr>
          <p:nvPr>
            <p:ph type="body" idx="1"/>
          </p:nvPr>
        </p:nvSpPr>
        <p:spPr>
          <a:xfrm>
            <a:off x="668259" y="1447745"/>
            <a:ext cx="6347714" cy="3880773"/>
          </a:xfrm>
        </p:spPr>
        <p:txBody>
          <a:bodyPr>
            <a:normAutofit/>
          </a:bodyPr>
          <a:lstStyle/>
          <a:p>
            <a:r>
              <a:rPr lang="tr-TR" altLang="tr-TR" sz="3200" dirty="0"/>
              <a:t>Genellikle öğrenciler derse çalışmak için yeterli zamanı bulamamaktan, öğretmenler ise eğitim programını yetiştirmek için yeterli zamanları olmadığından söz ederler. </a:t>
            </a:r>
          </a:p>
        </p:txBody>
      </p:sp>
    </p:spTree>
    <p:extLst>
      <p:ext uri="{BB962C8B-B14F-4D97-AF65-F5344CB8AC3E}">
        <p14:creationId xmlns:p14="http://schemas.microsoft.com/office/powerpoint/2010/main" val="39186386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685800" y="152400"/>
            <a:ext cx="6870700" cy="1189038"/>
          </a:xfrm>
        </p:spPr>
        <p:txBody>
          <a:bodyPr/>
          <a:lstStyle/>
          <a:p>
            <a:r>
              <a:rPr lang="tr-TR" altLang="tr-TR" sz="3200" dirty="0">
                <a:solidFill>
                  <a:schemeClr val="hlink"/>
                </a:solidFill>
              </a:rPr>
              <a:t>Zaman Yönetimi Neden Önemlidir?</a:t>
            </a:r>
          </a:p>
        </p:txBody>
      </p:sp>
      <p:sp>
        <p:nvSpPr>
          <p:cNvPr id="224259" name="Rectangle 3"/>
          <p:cNvSpPr>
            <a:spLocks noGrp="1" noChangeArrowheads="1"/>
          </p:cNvSpPr>
          <p:nvPr>
            <p:ph type="body" idx="1"/>
          </p:nvPr>
        </p:nvSpPr>
        <p:spPr>
          <a:xfrm>
            <a:off x="250825" y="1700212"/>
            <a:ext cx="7921625" cy="5157787"/>
          </a:xfrm>
        </p:spPr>
        <p:txBody>
          <a:bodyPr>
            <a:normAutofit/>
          </a:bodyPr>
          <a:lstStyle/>
          <a:p>
            <a:pPr>
              <a:lnSpc>
                <a:spcPct val="80000"/>
              </a:lnSpc>
            </a:pPr>
            <a:r>
              <a:rPr lang="tr-TR" altLang="tr-TR" sz="2800" dirty="0"/>
              <a:t>Öğretmenler sınıflarını yöneterek eğitim programını yetiştirmekten, öğrencilerinin bilgi ve becerilerini geliştirip başarılarını arttırmaktan sorumlu kişiler olarak aslında zamana karşı yarışırlar. Bu nedenle sınıfı etkili yönetmek için gerekli olan unsurlardan birisi de sahip olduğumuz öğretim süresini israf etmeden zamanı iyi yönetmektir. Okullarda eğitim programını yürütmek için verilen süre sınırlıdır, ve aniden ortaya çıkan beklenmedik bir durum </a:t>
            </a:r>
            <a:r>
              <a:rPr lang="tr-TR" altLang="tr-TR" sz="2800" dirty="0" err="1"/>
              <a:t>varolan</a:t>
            </a:r>
            <a:r>
              <a:rPr lang="tr-TR" altLang="tr-TR" sz="2800" dirty="0"/>
              <a:t> sürenin daha da kısalmasına yol açar. </a:t>
            </a:r>
            <a:r>
              <a:rPr lang="tr-TR" altLang="tr-TR" sz="2400" dirty="0"/>
              <a:t/>
            </a:r>
            <a:br>
              <a:rPr lang="tr-TR" altLang="tr-TR" sz="2400" dirty="0"/>
            </a:br>
            <a:endParaRPr lang="tr-TR" altLang="tr-TR" sz="2400" dirty="0"/>
          </a:p>
        </p:txBody>
      </p:sp>
    </p:spTree>
    <p:extLst>
      <p:ext uri="{BB962C8B-B14F-4D97-AF65-F5344CB8AC3E}">
        <p14:creationId xmlns:p14="http://schemas.microsoft.com/office/powerpoint/2010/main" val="578309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152400"/>
            <a:ext cx="6870700" cy="1260475"/>
          </a:xfrm>
        </p:spPr>
        <p:txBody>
          <a:bodyPr/>
          <a:lstStyle/>
          <a:p>
            <a:r>
              <a:rPr lang="tr-TR" altLang="tr-TR" sz="3600">
                <a:solidFill>
                  <a:schemeClr val="hlink"/>
                </a:solidFill>
              </a:rPr>
              <a:t>Zaman Yönetimi Neden Önemlidir?</a:t>
            </a:r>
          </a:p>
        </p:txBody>
      </p:sp>
      <p:sp>
        <p:nvSpPr>
          <p:cNvPr id="226307" name="Rectangle 3"/>
          <p:cNvSpPr>
            <a:spLocks noGrp="1" noChangeArrowheads="1"/>
          </p:cNvSpPr>
          <p:nvPr>
            <p:ph type="body" idx="1"/>
          </p:nvPr>
        </p:nvSpPr>
        <p:spPr>
          <a:xfrm>
            <a:off x="468313" y="1828800"/>
            <a:ext cx="7913687" cy="3657600"/>
          </a:xfrm>
        </p:spPr>
        <p:txBody>
          <a:bodyPr/>
          <a:lstStyle/>
          <a:p>
            <a:pPr>
              <a:lnSpc>
                <a:spcPct val="90000"/>
              </a:lnSpc>
            </a:pPr>
            <a:r>
              <a:rPr lang="tr-TR" altLang="tr-TR" sz="2400"/>
              <a:t>Öğretmenin zamanı dikkatlice kullanması hem öğrencilerin başarısını hem de disiplin problemlerini ortadan kaldırmak açısından oldukça önemlidir. Öğrenciler öğrenme fırsatı bulduklarında doğal olarak başarıları artar. Başarılı olan öğrencilerin ise motivasyonları artar. Zamanı etkili kullanmak sadece öğrenci için değil, öğretmen açısından da fayda sağlar. </a:t>
            </a:r>
            <a:r>
              <a:rPr lang="tr-TR" altLang="tr-TR" sz="2400" u="sng"/>
              <a:t>Zamanın etkili kullanımı öğretmeni dağınıklıktan kurtarır, zihinsel ve fiziksel yorgunluğu azaltır. </a:t>
            </a:r>
          </a:p>
        </p:txBody>
      </p:sp>
    </p:spTree>
    <p:extLst>
      <p:ext uri="{BB962C8B-B14F-4D97-AF65-F5344CB8AC3E}">
        <p14:creationId xmlns:p14="http://schemas.microsoft.com/office/powerpoint/2010/main" val="3254860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298450" y="188640"/>
            <a:ext cx="6870700" cy="828328"/>
          </a:xfrm>
          <a:noFill/>
        </p:spPr>
        <p:txBody>
          <a:bodyPr/>
          <a:lstStyle/>
          <a:p>
            <a:r>
              <a:rPr lang="tr-TR" altLang="tr-TR" sz="3600" b="1">
                <a:solidFill>
                  <a:srgbClr val="FF0000"/>
                </a:solidFill>
                <a:effectLst>
                  <a:outerShdw blurRad="38100" dist="38100" dir="2700000" algn="tl">
                    <a:srgbClr val="000000"/>
                  </a:outerShdw>
                </a:effectLst>
              </a:rPr>
              <a:t>Dersten Önce Zaman Yönetimi</a:t>
            </a:r>
          </a:p>
        </p:txBody>
      </p:sp>
      <p:sp>
        <p:nvSpPr>
          <p:cNvPr id="267267" name="Rectangle 3"/>
          <p:cNvSpPr>
            <a:spLocks noGrp="1" noChangeArrowheads="1"/>
          </p:cNvSpPr>
          <p:nvPr>
            <p:ph type="body" sz="half" idx="2"/>
          </p:nvPr>
        </p:nvSpPr>
        <p:spPr>
          <a:xfrm>
            <a:off x="3764471" y="2420888"/>
            <a:ext cx="3776662" cy="2032248"/>
          </a:xfrm>
          <a:noFill/>
        </p:spPr>
        <p:txBody>
          <a:bodyPr/>
          <a:lstStyle/>
          <a:p>
            <a:r>
              <a:rPr lang="tr-TR" altLang="tr-TR" b="1" dirty="0">
                <a:solidFill>
                  <a:srgbClr val="FF0000"/>
                </a:solidFill>
                <a:effectLst>
                  <a:outerShdw blurRad="38100" dist="38100" dir="2700000" algn="tl">
                    <a:srgbClr val="000000"/>
                  </a:outerShdw>
                </a:effectLst>
              </a:rPr>
              <a:t>Plan Yapma ve Hazırlık</a:t>
            </a:r>
          </a:p>
          <a:p>
            <a:r>
              <a:rPr lang="tr-TR" altLang="tr-TR" b="1" dirty="0">
                <a:solidFill>
                  <a:srgbClr val="FF0000"/>
                </a:solidFill>
                <a:effectLst>
                  <a:outerShdw blurRad="38100" dist="38100" dir="2700000" algn="tl">
                    <a:srgbClr val="000000"/>
                  </a:outerShdw>
                </a:effectLst>
              </a:rPr>
              <a:t>Sınıf Kurallarını Belirleme ve Açıklama</a:t>
            </a:r>
          </a:p>
          <a:p>
            <a:r>
              <a:rPr lang="tr-TR" altLang="tr-TR" b="1" dirty="0">
                <a:solidFill>
                  <a:srgbClr val="FF0000"/>
                </a:solidFill>
                <a:effectLst>
                  <a:outerShdw blurRad="38100" dist="38100" dir="2700000" algn="tl">
                    <a:srgbClr val="000000"/>
                  </a:outerShdw>
                </a:effectLst>
              </a:rPr>
              <a:t>Ders Araç Gereç ve Kaynakların Hazırlanması</a:t>
            </a:r>
          </a:p>
        </p:txBody>
      </p:sp>
      <p:pic>
        <p:nvPicPr>
          <p:cNvPr id="267268" name="Picture 4" descr="BS00554_"/>
          <p:cNvPicPr>
            <a:picLocks noGrp="1" noChangeAspect="1" noChangeArrowheads="1"/>
          </p:cNvPicPr>
          <p:nvPr>
            <p:ph type="clipArt" sz="half" idx="1"/>
          </p:nvPr>
        </p:nvPicPr>
        <p:blipFill>
          <a:blip r:embed="rId2" cstate="print">
            <a:extLst>
              <a:ext uri="{28A0092B-C50C-407E-A947-70E740481C1C}">
                <a14:useLocalDpi xmlns:a14="http://schemas.microsoft.com/office/drawing/2010/main" val="0"/>
              </a:ext>
            </a:extLst>
          </a:blip>
          <a:srcRect/>
          <a:stretch>
            <a:fillRect/>
          </a:stretch>
        </p:blipFill>
        <p:spPr>
          <a:xfrm>
            <a:off x="457200" y="1676400"/>
            <a:ext cx="3276600" cy="4495800"/>
          </a:xfrm>
        </p:spPr>
      </p:pic>
    </p:spTree>
    <p:extLst>
      <p:ext uri="{BB962C8B-B14F-4D97-AF65-F5344CB8AC3E}">
        <p14:creationId xmlns:p14="http://schemas.microsoft.com/office/powerpoint/2010/main" val="500588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685800" y="152400"/>
            <a:ext cx="6870700" cy="1189038"/>
          </a:xfrm>
          <a:noFill/>
          <a:ln>
            <a:noFill/>
          </a:ln>
        </p:spPr>
        <p:txBody>
          <a:bodyPr/>
          <a:lstStyle/>
          <a:p>
            <a:r>
              <a:rPr lang="tr-TR" altLang="tr-TR" b="1">
                <a:solidFill>
                  <a:srgbClr val="FF0000"/>
                </a:solidFill>
                <a:effectLst>
                  <a:outerShdw blurRad="38100" dist="38100" dir="2700000" algn="tl">
                    <a:srgbClr val="000000"/>
                  </a:outerShdw>
                </a:effectLst>
              </a:rPr>
              <a:t>Derste Zaman Yönetimi</a:t>
            </a:r>
          </a:p>
        </p:txBody>
      </p:sp>
      <p:sp>
        <p:nvSpPr>
          <p:cNvPr id="268291" name="Rectangle 3"/>
          <p:cNvSpPr>
            <a:spLocks noGrp="1" noChangeArrowheads="1"/>
          </p:cNvSpPr>
          <p:nvPr>
            <p:ph type="body" sz="half" idx="1"/>
          </p:nvPr>
        </p:nvSpPr>
        <p:spPr>
          <a:xfrm>
            <a:off x="250825" y="1844675"/>
            <a:ext cx="5029200" cy="4800600"/>
          </a:xfrm>
          <a:noFill/>
        </p:spPr>
        <p:txBody>
          <a:bodyPr/>
          <a:lstStyle/>
          <a:p>
            <a:r>
              <a:rPr lang="tr-TR" altLang="tr-TR" sz="2800" b="1">
                <a:solidFill>
                  <a:srgbClr val="800080"/>
                </a:solidFill>
                <a:effectLst>
                  <a:outerShdw blurRad="38100" dist="38100" dir="2700000" algn="tl">
                    <a:srgbClr val="000000"/>
                  </a:outerShdw>
                </a:effectLst>
                <a:cs typeface="Times New Roman" panose="02020603050405020304" pitchFamily="18" charset="0"/>
              </a:rPr>
              <a:t>Ders öncesi hazırlıklar ne derece iyi olursa olsun, zaman akılcı kullanılma</a:t>
            </a:r>
            <a:r>
              <a:rPr lang="tr-TR" altLang="tr-TR" sz="2800" b="1">
                <a:solidFill>
                  <a:srgbClr val="800080"/>
                </a:solidFill>
                <a:effectLst>
                  <a:outerShdw blurRad="38100" dist="38100" dir="2700000" algn="tl">
                    <a:srgbClr val="000000"/>
                  </a:outerShdw>
                </a:effectLst>
              </a:rPr>
              <a:t>zsa</a:t>
            </a:r>
            <a:r>
              <a:rPr lang="tr-TR" altLang="tr-TR" sz="2800" b="1">
                <a:solidFill>
                  <a:srgbClr val="800080"/>
                </a:solidFill>
                <a:effectLst>
                  <a:outerShdw blurRad="38100" dist="38100" dir="2700000" algn="tl">
                    <a:srgbClr val="000000"/>
                  </a:outerShdw>
                </a:effectLst>
                <a:cs typeface="Times New Roman" panose="02020603050405020304" pitchFamily="18" charset="0"/>
              </a:rPr>
              <a:t> ders verimli olmayacaktır.</a:t>
            </a:r>
            <a:r>
              <a:rPr lang="tr-TR" altLang="tr-TR" sz="2800">
                <a:cs typeface="Times New Roman" panose="02020603050405020304" pitchFamily="18" charset="0"/>
              </a:rPr>
              <a:t> </a:t>
            </a:r>
            <a:endParaRPr lang="tr-TR" altLang="tr-TR" sz="2800"/>
          </a:p>
          <a:p>
            <a:r>
              <a:rPr lang="tr-TR" altLang="tr-TR" sz="2800" b="1">
                <a:solidFill>
                  <a:srgbClr val="FF0000"/>
                </a:solidFill>
                <a:effectLst>
                  <a:outerShdw blurRad="38100" dist="38100" dir="2700000" algn="tl">
                    <a:srgbClr val="000000"/>
                  </a:outerShdw>
                </a:effectLst>
                <a:cs typeface="Times New Roman" panose="02020603050405020304" pitchFamily="18" charset="0"/>
              </a:rPr>
              <a:t>Etkili ve verimli ders, istendik davranışların istendik sürede kazandırılmasıdır.</a:t>
            </a:r>
            <a:r>
              <a:rPr lang="tr-TR" altLang="tr-TR" sz="2800">
                <a:solidFill>
                  <a:srgbClr val="FF0000"/>
                </a:solidFill>
                <a:cs typeface="Times New Roman" panose="02020603050405020304" pitchFamily="18" charset="0"/>
              </a:rPr>
              <a:t>  </a:t>
            </a:r>
          </a:p>
        </p:txBody>
      </p:sp>
      <p:pic>
        <p:nvPicPr>
          <p:cNvPr id="268292" name="Picture 4" descr="PE01194_"/>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410200" y="1524000"/>
            <a:ext cx="3048000" cy="4495800"/>
          </a:xfrm>
        </p:spPr>
      </p:pic>
    </p:spTree>
    <p:extLst>
      <p:ext uri="{BB962C8B-B14F-4D97-AF65-F5344CB8AC3E}">
        <p14:creationId xmlns:p14="http://schemas.microsoft.com/office/powerpoint/2010/main" val="838152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tr-TR" altLang="tr-TR" sz="4800" b="1">
                <a:solidFill>
                  <a:srgbClr val="D60093"/>
                </a:solidFill>
                <a:effectLst>
                  <a:outerShdw blurRad="38100" dist="38100" dir="2700000" algn="tl">
                    <a:srgbClr val="C0C0C0"/>
                  </a:outerShdw>
                </a:effectLst>
                <a:cs typeface="Times New Roman" panose="02020603050405020304" pitchFamily="18" charset="0"/>
              </a:rPr>
              <a:t>Sınıf içi öğretimde zaman</a:t>
            </a:r>
          </a:p>
        </p:txBody>
      </p:sp>
      <p:sp>
        <p:nvSpPr>
          <p:cNvPr id="269315" name="Rectangle 3"/>
          <p:cNvSpPr>
            <a:spLocks noGrp="1" noChangeArrowheads="1"/>
          </p:cNvSpPr>
          <p:nvPr>
            <p:ph type="body" sz="half" idx="2"/>
          </p:nvPr>
        </p:nvSpPr>
        <p:spPr>
          <a:xfrm>
            <a:off x="755650" y="2492375"/>
            <a:ext cx="7931150" cy="3832225"/>
          </a:xfrm>
          <a:noFill/>
          <a:extLst>
            <a:ext uri="{909E8E84-426E-40DD-AFC4-6F175D3DCCD1}">
              <a14:hiddenFill xmlns:a14="http://schemas.microsoft.com/office/drawing/2010/main">
                <a:solidFill>
                  <a:srgbClr val="00FFFF"/>
                </a:solidFill>
              </a14:hiddenFill>
            </a:ext>
          </a:extLst>
        </p:spPr>
        <p:txBody>
          <a:bodyPr/>
          <a:lstStyle/>
          <a:p>
            <a:r>
              <a:rPr lang="tr-TR" altLang="tr-TR" sz="2800" b="1">
                <a:effectLst>
                  <a:outerShdw blurRad="38100" dist="38100" dir="2700000" algn="tl">
                    <a:srgbClr val="C0C0C0"/>
                  </a:outerShdw>
                </a:effectLst>
                <a:cs typeface="Times New Roman" panose="02020603050405020304" pitchFamily="18" charset="0"/>
              </a:rPr>
              <a:t>Sınıf içi öğretimde zaman kavramı ders süresi ile ifade edilir. Öğretim sürecinde zaman kavramı </a:t>
            </a:r>
            <a:r>
              <a:rPr lang="tr-TR" altLang="tr-TR" sz="2800" b="1" i="1">
                <a:effectLst>
                  <a:outerShdw blurRad="38100" dist="38100" dir="2700000" algn="tl">
                    <a:srgbClr val="C0C0C0"/>
                  </a:outerShdw>
                </a:effectLst>
                <a:cs typeface="Times New Roman" panose="02020603050405020304" pitchFamily="18" charset="0"/>
              </a:rPr>
              <a:t>ayrılmış zaman, öğretim zamanı, meşgul olunan</a:t>
            </a:r>
            <a:r>
              <a:rPr lang="tr-TR" altLang="tr-TR" sz="2800" b="1">
                <a:effectLst>
                  <a:outerShdw blurRad="38100" dist="38100" dir="2700000" algn="tl">
                    <a:srgbClr val="C0C0C0"/>
                  </a:outerShdw>
                </a:effectLst>
                <a:cs typeface="Times New Roman" panose="02020603050405020304" pitchFamily="18" charset="0"/>
              </a:rPr>
              <a:t> zaman ve </a:t>
            </a:r>
            <a:r>
              <a:rPr lang="tr-TR" altLang="tr-TR" sz="2800" b="1" i="1">
                <a:effectLst>
                  <a:outerShdw blurRad="38100" dist="38100" dir="2700000" algn="tl">
                    <a:srgbClr val="C0C0C0"/>
                  </a:outerShdw>
                </a:effectLst>
                <a:cs typeface="Times New Roman" panose="02020603050405020304" pitchFamily="18" charset="0"/>
              </a:rPr>
              <a:t>akademik öğrenme zamanı</a:t>
            </a:r>
            <a:r>
              <a:rPr lang="tr-TR" altLang="tr-TR" sz="2800" b="1">
                <a:effectLst>
                  <a:outerShdw blurRad="38100" dist="38100" dir="2700000" algn="tl">
                    <a:srgbClr val="C0C0C0"/>
                  </a:outerShdw>
                </a:effectLst>
                <a:cs typeface="Times New Roman" panose="02020603050405020304" pitchFamily="18" charset="0"/>
              </a:rPr>
              <a:t> biçiminde dört farklı boyutta çalışılmaktadır</a:t>
            </a:r>
            <a:r>
              <a:rPr lang="tr-TR" altLang="tr-TR" sz="2400">
                <a:cs typeface="Times New Roman" panose="02020603050405020304" pitchFamily="18" charset="0"/>
              </a:rPr>
              <a:t> </a:t>
            </a:r>
          </a:p>
        </p:txBody>
      </p:sp>
    </p:spTree>
    <p:extLst>
      <p:ext uri="{BB962C8B-B14F-4D97-AF65-F5344CB8AC3E}">
        <p14:creationId xmlns:p14="http://schemas.microsoft.com/office/powerpoint/2010/main" val="3586240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685800" y="152400"/>
            <a:ext cx="6870700" cy="1260475"/>
          </a:xfrm>
        </p:spPr>
        <p:txBody>
          <a:bodyPr/>
          <a:lstStyle/>
          <a:p>
            <a:r>
              <a:rPr lang="tr-TR" altLang="tr-TR" sz="3200" b="1">
                <a:solidFill>
                  <a:schemeClr val="hlink"/>
                </a:solidFill>
                <a:effectLst>
                  <a:outerShdw blurRad="38100" dist="38100" dir="2700000" algn="tl">
                    <a:srgbClr val="C0C0C0"/>
                  </a:outerShdw>
                </a:effectLst>
              </a:rPr>
              <a:t>Kapsamları Bakımından Sınıfta Zaman</a:t>
            </a:r>
          </a:p>
        </p:txBody>
      </p:sp>
      <p:sp>
        <p:nvSpPr>
          <p:cNvPr id="277507" name="Rectangle 3"/>
          <p:cNvSpPr>
            <a:spLocks noGrp="1" noChangeArrowheads="1"/>
          </p:cNvSpPr>
          <p:nvPr>
            <p:ph type="body" idx="1"/>
          </p:nvPr>
        </p:nvSpPr>
        <p:spPr>
          <a:xfrm>
            <a:off x="395288" y="1628775"/>
            <a:ext cx="8424862" cy="4121150"/>
          </a:xfrm>
        </p:spPr>
        <p:txBody>
          <a:bodyPr/>
          <a:lstStyle/>
          <a:p>
            <a:pPr>
              <a:lnSpc>
                <a:spcPct val="90000"/>
              </a:lnSpc>
              <a:buFontTx/>
              <a:buNone/>
            </a:pPr>
            <a:r>
              <a:rPr lang="tr-TR" altLang="tr-TR" sz="2800" i="1"/>
              <a:t> 	</a:t>
            </a:r>
            <a:r>
              <a:rPr lang="tr-TR" altLang="tr-TR" sz="2600" b="1" i="1">
                <a:solidFill>
                  <a:srgbClr val="6600CC"/>
                </a:solidFill>
                <a:effectLst>
                  <a:outerShdw blurRad="38100" dist="38100" dir="2700000" algn="tl">
                    <a:srgbClr val="C0C0C0"/>
                  </a:outerShdw>
                </a:effectLst>
                <a:cs typeface="Times New Roman" panose="02020603050405020304" pitchFamily="18" charset="0"/>
              </a:rPr>
              <a:t>Ayrılm</a:t>
            </a:r>
            <a:r>
              <a:rPr lang="tr-TR" altLang="tr-TR" sz="2600" b="1" i="1">
                <a:solidFill>
                  <a:srgbClr val="6600CC"/>
                </a:solidFill>
                <a:effectLst>
                  <a:outerShdw blurRad="38100" dist="38100" dir="2700000" algn="tl">
                    <a:srgbClr val="C0C0C0"/>
                  </a:outerShdw>
                </a:effectLst>
              </a:rPr>
              <a:t>ış</a:t>
            </a:r>
            <a:r>
              <a:rPr lang="tr-TR" altLang="tr-TR" sz="2600" b="1" i="1">
                <a:solidFill>
                  <a:srgbClr val="6600CC"/>
                </a:solidFill>
                <a:effectLst>
                  <a:outerShdw blurRad="38100" dist="38100" dir="2700000" algn="tl">
                    <a:srgbClr val="C0C0C0"/>
                  </a:outerShdw>
                </a:effectLst>
                <a:cs typeface="Times New Roman" panose="02020603050405020304" pitchFamily="18" charset="0"/>
              </a:rPr>
              <a:t> zaman,</a:t>
            </a:r>
            <a:r>
              <a:rPr lang="tr-TR" altLang="tr-TR" sz="2600" b="1">
                <a:solidFill>
                  <a:srgbClr val="6600CC"/>
                </a:solidFill>
                <a:effectLst>
                  <a:outerShdw blurRad="38100" dist="38100" dir="2700000" algn="tl">
                    <a:srgbClr val="C0C0C0"/>
                  </a:outerShdw>
                </a:effectLst>
                <a:cs typeface="Times New Roman" panose="02020603050405020304" pitchFamily="18" charset="0"/>
              </a:rPr>
              <a:t> </a:t>
            </a:r>
            <a:r>
              <a:rPr lang="tr-TR" altLang="tr-TR" sz="2600" b="1">
                <a:effectLst>
                  <a:outerShdw blurRad="38100" dist="38100" dir="2700000" algn="tl">
                    <a:srgbClr val="C0C0C0"/>
                  </a:outerShdw>
                </a:effectLst>
                <a:cs typeface="Times New Roman" panose="02020603050405020304" pitchFamily="18" charset="0"/>
              </a:rPr>
              <a:t>belli bir konu ve içerik için ayrılan toplam süredir. </a:t>
            </a:r>
            <a:endParaRPr lang="tr-TR" altLang="tr-TR" sz="2600" b="1">
              <a:effectLst>
                <a:outerShdw blurRad="38100" dist="38100" dir="2700000" algn="tl">
                  <a:srgbClr val="C0C0C0"/>
                </a:outerShdw>
              </a:effectLst>
            </a:endParaRPr>
          </a:p>
          <a:p>
            <a:pPr>
              <a:lnSpc>
                <a:spcPct val="90000"/>
              </a:lnSpc>
              <a:buFontTx/>
              <a:buNone/>
            </a:pPr>
            <a:r>
              <a:rPr lang="tr-TR" altLang="tr-TR" sz="2600" b="1" i="1">
                <a:effectLst>
                  <a:outerShdw blurRad="38100" dist="38100" dir="2700000" algn="tl">
                    <a:srgbClr val="C0C0C0"/>
                  </a:outerShdw>
                </a:effectLst>
              </a:rPr>
              <a:t>	</a:t>
            </a:r>
            <a:r>
              <a:rPr lang="tr-TR" altLang="tr-TR" sz="2600" b="1" i="1">
                <a:solidFill>
                  <a:srgbClr val="D60093"/>
                </a:solidFill>
                <a:effectLst>
                  <a:outerShdw blurRad="38100" dist="38100" dir="2700000" algn="tl">
                    <a:srgbClr val="C0C0C0"/>
                  </a:outerShdw>
                </a:effectLst>
                <a:cs typeface="Times New Roman" panose="02020603050405020304" pitchFamily="18" charset="0"/>
              </a:rPr>
              <a:t>Öğretim zaman</a:t>
            </a:r>
            <a:r>
              <a:rPr lang="tr-TR" altLang="tr-TR" sz="2600" b="1" i="1">
                <a:solidFill>
                  <a:srgbClr val="D60093"/>
                </a:solidFill>
                <a:effectLst>
                  <a:outerShdw blurRad="38100" dist="38100" dir="2700000" algn="tl">
                    <a:srgbClr val="C0C0C0"/>
                  </a:outerShdw>
                </a:effectLst>
              </a:rPr>
              <a:t>ı</a:t>
            </a:r>
            <a:r>
              <a:rPr lang="tr-TR" altLang="tr-TR" sz="2600" b="1" i="1">
                <a:solidFill>
                  <a:srgbClr val="D60093"/>
                </a:solidFill>
                <a:effectLst>
                  <a:outerShdw blurRad="38100" dist="38100" dir="2700000" algn="tl">
                    <a:srgbClr val="C0C0C0"/>
                  </a:outerShdw>
                </a:effectLst>
                <a:cs typeface="Times New Roman" panose="02020603050405020304" pitchFamily="18" charset="0"/>
              </a:rPr>
              <a:t>,</a:t>
            </a:r>
            <a:r>
              <a:rPr lang="tr-TR" altLang="tr-TR" sz="2600" b="1">
                <a:solidFill>
                  <a:srgbClr val="D60093"/>
                </a:solidFill>
                <a:effectLst>
                  <a:outerShdw blurRad="38100" dist="38100" dir="2700000" algn="tl">
                    <a:srgbClr val="C0C0C0"/>
                  </a:outerShdw>
                </a:effectLst>
                <a:cs typeface="Times New Roman" panose="02020603050405020304" pitchFamily="18" charset="0"/>
              </a:rPr>
              <a:t> </a:t>
            </a:r>
            <a:r>
              <a:rPr lang="tr-TR" altLang="tr-TR" sz="2600" b="1">
                <a:effectLst>
                  <a:outerShdw blurRad="38100" dist="38100" dir="2700000" algn="tl">
                    <a:srgbClr val="C0C0C0"/>
                  </a:outerShdw>
                </a:effectLst>
                <a:cs typeface="Times New Roman" panose="02020603050405020304" pitchFamily="18" charset="0"/>
              </a:rPr>
              <a:t>belli başlı rutin görevler tamamlandıktan sonra öğretim için kalan süredir. </a:t>
            </a:r>
            <a:endParaRPr lang="tr-TR" altLang="tr-TR" sz="2600" b="1">
              <a:effectLst>
                <a:outerShdw blurRad="38100" dist="38100" dir="2700000" algn="tl">
                  <a:srgbClr val="C0C0C0"/>
                </a:outerShdw>
              </a:effectLst>
            </a:endParaRPr>
          </a:p>
          <a:p>
            <a:pPr>
              <a:lnSpc>
                <a:spcPct val="90000"/>
              </a:lnSpc>
              <a:buFontTx/>
              <a:buNone/>
            </a:pPr>
            <a:r>
              <a:rPr lang="tr-TR" altLang="tr-TR" sz="2600" b="1" i="1">
                <a:solidFill>
                  <a:srgbClr val="660066"/>
                </a:solidFill>
                <a:effectLst>
                  <a:outerShdw blurRad="38100" dist="38100" dir="2700000" algn="tl">
                    <a:srgbClr val="C0C0C0"/>
                  </a:outerShdw>
                </a:effectLst>
              </a:rPr>
              <a:t>	</a:t>
            </a:r>
            <a:r>
              <a:rPr lang="tr-TR" altLang="tr-TR" sz="2600" b="1" i="1">
                <a:solidFill>
                  <a:srgbClr val="660066"/>
                </a:solidFill>
                <a:effectLst>
                  <a:outerShdw blurRad="38100" dist="38100" dir="2700000" algn="tl">
                    <a:srgbClr val="C0C0C0"/>
                  </a:outerShdw>
                </a:effectLst>
                <a:cs typeface="Times New Roman" panose="02020603050405020304" pitchFamily="18" charset="0"/>
              </a:rPr>
              <a:t>Meşgul olunan zaman,</a:t>
            </a:r>
            <a:r>
              <a:rPr lang="tr-TR" altLang="tr-TR" sz="2600" b="1">
                <a:solidFill>
                  <a:srgbClr val="660066"/>
                </a:solidFill>
                <a:effectLst>
                  <a:outerShdw blurRad="38100" dist="38100" dir="2700000" algn="tl">
                    <a:srgbClr val="C0C0C0"/>
                  </a:outerShdw>
                </a:effectLst>
                <a:cs typeface="Times New Roman" panose="02020603050405020304" pitchFamily="18" charset="0"/>
              </a:rPr>
              <a:t> </a:t>
            </a:r>
            <a:r>
              <a:rPr lang="tr-TR" altLang="tr-TR" sz="2600" b="1">
                <a:effectLst>
                  <a:outerShdw blurRad="38100" dist="38100" dir="2700000" algn="tl">
                    <a:srgbClr val="C0C0C0"/>
                  </a:outerShdw>
                </a:effectLst>
                <a:cs typeface="Times New Roman" panose="02020603050405020304" pitchFamily="18" charset="0"/>
              </a:rPr>
              <a:t>öğrencinin etkin olarak öğrenme etkinliklerine katıldığı dikkatini derse verdiği süredir. </a:t>
            </a:r>
            <a:endParaRPr lang="tr-TR" altLang="tr-TR" sz="2600" b="1">
              <a:effectLst>
                <a:outerShdw blurRad="38100" dist="38100" dir="2700000" algn="tl">
                  <a:srgbClr val="C0C0C0"/>
                </a:outerShdw>
              </a:effectLst>
            </a:endParaRPr>
          </a:p>
          <a:p>
            <a:pPr>
              <a:lnSpc>
                <a:spcPct val="90000"/>
              </a:lnSpc>
              <a:buFontTx/>
              <a:buNone/>
            </a:pPr>
            <a:r>
              <a:rPr lang="tr-TR" altLang="tr-TR" sz="2600" b="1" i="1">
                <a:solidFill>
                  <a:srgbClr val="FF0000"/>
                </a:solidFill>
                <a:effectLst>
                  <a:outerShdw blurRad="38100" dist="38100" dir="2700000" algn="tl">
                    <a:srgbClr val="C0C0C0"/>
                  </a:outerShdw>
                </a:effectLst>
              </a:rPr>
              <a:t>	</a:t>
            </a:r>
            <a:r>
              <a:rPr lang="tr-TR" altLang="tr-TR" sz="2600" b="1" i="1">
                <a:solidFill>
                  <a:srgbClr val="FF0000"/>
                </a:solidFill>
                <a:effectLst>
                  <a:outerShdw blurRad="38100" dist="38100" dir="2700000" algn="tl">
                    <a:srgbClr val="C0C0C0"/>
                  </a:outerShdw>
                </a:effectLst>
                <a:cs typeface="Times New Roman" panose="02020603050405020304" pitchFamily="18" charset="0"/>
              </a:rPr>
              <a:t>Akademik öğrenme zamanı,</a:t>
            </a:r>
            <a:r>
              <a:rPr lang="tr-TR" altLang="tr-TR" sz="2600" b="1">
                <a:solidFill>
                  <a:srgbClr val="FF0000"/>
                </a:solidFill>
                <a:effectLst>
                  <a:outerShdw blurRad="38100" dist="38100" dir="2700000" algn="tl">
                    <a:srgbClr val="C0C0C0"/>
                  </a:outerShdw>
                </a:effectLst>
                <a:cs typeface="Times New Roman" panose="02020603050405020304" pitchFamily="18" charset="0"/>
              </a:rPr>
              <a:t> </a:t>
            </a:r>
            <a:r>
              <a:rPr lang="tr-TR" altLang="tr-TR" sz="2600" b="1">
                <a:effectLst>
                  <a:outerShdw blurRad="38100" dist="38100" dir="2700000" algn="tl">
                    <a:srgbClr val="C0C0C0"/>
                  </a:outerShdw>
                </a:effectLst>
                <a:cs typeface="Times New Roman" panose="02020603050405020304" pitchFamily="18" charset="0"/>
              </a:rPr>
              <a:t>öğrencinin öğrenme etkinlikleriyle veya iş ile meşgul edildiği yani öğrenmelerin oluştuğu süredir</a:t>
            </a:r>
            <a:r>
              <a:rPr lang="tr-TR" altLang="tr-TR" sz="2800">
                <a:cs typeface="Times New Roman" panose="02020603050405020304" pitchFamily="18" charset="0"/>
              </a:rPr>
              <a:t> </a:t>
            </a:r>
            <a:endParaRPr lang="tr-TR" altLang="tr-TR" sz="2800"/>
          </a:p>
          <a:p>
            <a:pPr>
              <a:lnSpc>
                <a:spcPct val="90000"/>
              </a:lnSpc>
            </a:pPr>
            <a:endParaRPr lang="tr-TR" altLang="tr-TR" sz="2800"/>
          </a:p>
        </p:txBody>
      </p:sp>
    </p:spTree>
    <p:extLst>
      <p:ext uri="{BB962C8B-B14F-4D97-AF65-F5344CB8AC3E}">
        <p14:creationId xmlns:p14="http://schemas.microsoft.com/office/powerpoint/2010/main" val="3056643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4000" b="1" dirty="0" smtClean="0">
                <a:solidFill>
                  <a:srgbClr val="FF0000"/>
                </a:solidFill>
              </a:rPr>
              <a:t>Sınıfta Daha İyi Düzen Sağlama Teknikleri</a:t>
            </a:r>
          </a:p>
        </p:txBody>
      </p:sp>
      <p:sp>
        <p:nvSpPr>
          <p:cNvPr id="5" name="4 Metin kutusu"/>
          <p:cNvSpPr txBox="1"/>
          <p:nvPr/>
        </p:nvSpPr>
        <p:spPr>
          <a:xfrm>
            <a:off x="755576" y="1772816"/>
            <a:ext cx="7488832" cy="3139321"/>
          </a:xfrm>
          <a:prstGeom prst="rect">
            <a:avLst/>
          </a:prstGeom>
          <a:noFill/>
        </p:spPr>
        <p:txBody>
          <a:bodyPr wrap="square" rtlCol="0">
            <a:spAutoFit/>
          </a:bodyPr>
          <a:lstStyle/>
          <a:p>
            <a:pPr>
              <a:lnSpc>
                <a:spcPct val="90000"/>
              </a:lnSpc>
              <a:buFont typeface="Symbol" pitchFamily="18" charset="2"/>
              <a:buNone/>
            </a:pPr>
            <a:endParaRPr lang="tr-TR" sz="2000" dirty="0" smtClean="0">
              <a:solidFill>
                <a:schemeClr val="tx2"/>
              </a:solidFill>
            </a:endParaRPr>
          </a:p>
          <a:p>
            <a:pPr lvl="1">
              <a:lnSpc>
                <a:spcPct val="90000"/>
              </a:lnSpc>
              <a:buFont typeface="Wingdings" pitchFamily="2" charset="2"/>
              <a:buChar char="§"/>
            </a:pPr>
            <a:r>
              <a:rPr lang="tr-TR" sz="2000" dirty="0" smtClean="0">
                <a:solidFill>
                  <a:schemeClr val="tx2"/>
                </a:solidFill>
              </a:rPr>
              <a:t>Dikkati tüm sınıfa ver</a:t>
            </a:r>
          </a:p>
          <a:p>
            <a:pPr lvl="1">
              <a:lnSpc>
                <a:spcPct val="90000"/>
              </a:lnSpc>
              <a:buFont typeface="Wingdings" pitchFamily="2" charset="2"/>
              <a:buChar char="§"/>
            </a:pPr>
            <a:endParaRPr lang="tr-TR" sz="2000" dirty="0" smtClean="0">
              <a:solidFill>
                <a:schemeClr val="tx2"/>
              </a:solidFill>
            </a:endParaRPr>
          </a:p>
          <a:p>
            <a:pPr lvl="1">
              <a:lnSpc>
                <a:spcPct val="90000"/>
              </a:lnSpc>
              <a:buFont typeface="Wingdings" pitchFamily="2" charset="2"/>
              <a:buChar char="§"/>
            </a:pPr>
            <a:r>
              <a:rPr lang="tr-TR" sz="2000" dirty="0" smtClean="0">
                <a:solidFill>
                  <a:schemeClr val="tx2"/>
                </a:solidFill>
              </a:rPr>
              <a:t>Öğrencilerle sohbete dalma</a:t>
            </a:r>
          </a:p>
          <a:p>
            <a:pPr lvl="1">
              <a:lnSpc>
                <a:spcPct val="90000"/>
              </a:lnSpc>
              <a:buFont typeface="Wingdings" pitchFamily="2" charset="2"/>
              <a:buChar char="§"/>
            </a:pPr>
            <a:endParaRPr lang="tr-TR" sz="2000" dirty="0" smtClean="0">
              <a:solidFill>
                <a:schemeClr val="tx2"/>
              </a:solidFill>
            </a:endParaRPr>
          </a:p>
          <a:p>
            <a:pPr lvl="1">
              <a:lnSpc>
                <a:spcPct val="90000"/>
              </a:lnSpc>
              <a:buFont typeface="Wingdings" pitchFamily="2" charset="2"/>
              <a:buChar char="§"/>
            </a:pPr>
            <a:r>
              <a:rPr lang="tr-TR" sz="2000" dirty="0" smtClean="0">
                <a:solidFill>
                  <a:schemeClr val="tx2"/>
                </a:solidFill>
              </a:rPr>
              <a:t>Bazen sessizlik etkili olabilir</a:t>
            </a:r>
          </a:p>
          <a:p>
            <a:pPr lvl="1">
              <a:lnSpc>
                <a:spcPct val="90000"/>
              </a:lnSpc>
              <a:buFont typeface="Wingdings" pitchFamily="2" charset="2"/>
              <a:buChar char="§"/>
            </a:pPr>
            <a:endParaRPr lang="tr-TR" sz="2000" dirty="0" smtClean="0">
              <a:solidFill>
                <a:schemeClr val="tx2"/>
              </a:solidFill>
            </a:endParaRPr>
          </a:p>
          <a:p>
            <a:pPr lvl="1">
              <a:lnSpc>
                <a:spcPct val="90000"/>
              </a:lnSpc>
              <a:buFont typeface="Wingdings" pitchFamily="2" charset="2"/>
              <a:buChar char="§"/>
            </a:pPr>
            <a:r>
              <a:rPr lang="tr-TR" sz="2000" dirty="0" smtClean="0">
                <a:solidFill>
                  <a:schemeClr val="tx2"/>
                </a:solidFill>
              </a:rPr>
              <a:t>Öğrencilerin söylediklerini gerçekten dinlemek istiyorsan yumuşak bir biçimde konuş</a:t>
            </a:r>
          </a:p>
          <a:p>
            <a:pPr lvl="1">
              <a:lnSpc>
                <a:spcPct val="90000"/>
              </a:lnSpc>
              <a:buFont typeface="Wingdings" pitchFamily="2" charset="2"/>
              <a:buChar char="§"/>
            </a:pPr>
            <a:endParaRPr lang="tr-TR" sz="2000" dirty="0" smtClean="0">
              <a:solidFill>
                <a:schemeClr val="tx2"/>
              </a:solidFill>
            </a:endParaRPr>
          </a:p>
          <a:p>
            <a:pPr lvl="1">
              <a:lnSpc>
                <a:spcPct val="90000"/>
              </a:lnSpc>
              <a:buFont typeface="Wingdings" pitchFamily="2" charset="2"/>
              <a:buChar char="§"/>
            </a:pPr>
            <a:r>
              <a:rPr lang="tr-TR" sz="2000" dirty="0" smtClean="0">
                <a:solidFill>
                  <a:schemeClr val="tx2"/>
                </a:solidFill>
              </a:rPr>
              <a:t>Öğretimini yönlendir ve öğrenciler ne olacağını bilsinler</a:t>
            </a:r>
          </a:p>
        </p:txBody>
      </p:sp>
    </p:spTree>
    <p:extLst>
      <p:ext uri="{BB962C8B-B14F-4D97-AF65-F5344CB8AC3E}">
        <p14:creationId xmlns:p14="http://schemas.microsoft.com/office/powerpoint/2010/main" val="3873198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685800" y="152400"/>
            <a:ext cx="6870700" cy="1404938"/>
          </a:xfrm>
        </p:spPr>
        <p:txBody>
          <a:bodyPr/>
          <a:lstStyle/>
          <a:p>
            <a:r>
              <a:rPr lang="tr-TR" altLang="tr-TR" sz="3200">
                <a:solidFill>
                  <a:schemeClr val="hlink"/>
                </a:solidFill>
              </a:rPr>
              <a:t>Sınıfta Etkili Zaman Yönetimine Nereden Başlamalıyız?</a:t>
            </a:r>
            <a:r>
              <a:rPr lang="tr-TR" altLang="tr-TR" sz="4000"/>
              <a:t> </a:t>
            </a:r>
          </a:p>
        </p:txBody>
      </p:sp>
      <p:sp>
        <p:nvSpPr>
          <p:cNvPr id="227331" name="Rectangle 3"/>
          <p:cNvSpPr>
            <a:spLocks noGrp="1" noChangeArrowheads="1"/>
          </p:cNvSpPr>
          <p:nvPr>
            <p:ph type="body" idx="1"/>
          </p:nvPr>
        </p:nvSpPr>
        <p:spPr>
          <a:xfrm>
            <a:off x="395288" y="1828800"/>
            <a:ext cx="8208962" cy="3657600"/>
          </a:xfrm>
        </p:spPr>
        <p:txBody>
          <a:bodyPr/>
          <a:lstStyle/>
          <a:p>
            <a:pPr>
              <a:lnSpc>
                <a:spcPct val="90000"/>
              </a:lnSpc>
            </a:pPr>
            <a:r>
              <a:rPr lang="tr-TR" altLang="tr-TR" sz="2800"/>
              <a:t>Etkili zaman yöntemi için kabul etmemiz gereken bazı gerçekler vardır. Bunlardan </a:t>
            </a:r>
            <a:r>
              <a:rPr lang="tr-TR" altLang="tr-TR" sz="2800">
                <a:solidFill>
                  <a:schemeClr val="tx2"/>
                </a:solidFill>
              </a:rPr>
              <a:t>birincisi</a:t>
            </a:r>
            <a:r>
              <a:rPr lang="tr-TR" altLang="tr-TR" sz="2800"/>
              <a:t> zaman kaybının aslında bizim hatalarımızdan kaynaklandığıdır. </a:t>
            </a:r>
            <a:r>
              <a:rPr lang="tr-TR" altLang="tr-TR" sz="2800">
                <a:solidFill>
                  <a:schemeClr val="tx2"/>
                </a:solidFill>
              </a:rPr>
              <a:t>İkincisi,</a:t>
            </a:r>
            <a:r>
              <a:rPr lang="tr-TR" altLang="tr-TR" sz="2800"/>
              <a:t> zaman kaybına neden oldukları için başkalarını suçlamanın kolay bir yol olduğunu bilmektir. </a:t>
            </a:r>
            <a:r>
              <a:rPr lang="tr-TR" altLang="tr-TR" sz="2800">
                <a:solidFill>
                  <a:schemeClr val="tx2"/>
                </a:solidFill>
              </a:rPr>
              <a:t>Üçüncüsü</a:t>
            </a:r>
            <a:r>
              <a:rPr lang="tr-TR" altLang="tr-TR" sz="2800"/>
              <a:t> ise zamanı etkili kullanmak için biraz zaman harcamamız ve elimizdeki zamanı planlamamız gerektiğidir. </a:t>
            </a:r>
          </a:p>
        </p:txBody>
      </p:sp>
    </p:spTree>
    <p:extLst>
      <p:ext uri="{BB962C8B-B14F-4D97-AF65-F5344CB8AC3E}">
        <p14:creationId xmlns:p14="http://schemas.microsoft.com/office/powerpoint/2010/main" val="1203895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ChangeArrowheads="1"/>
          </p:cNvSpPr>
          <p:nvPr>
            <p:ph type="body" idx="1"/>
          </p:nvPr>
        </p:nvSpPr>
        <p:spPr>
          <a:xfrm>
            <a:off x="107504" y="2636912"/>
            <a:ext cx="7524328" cy="1152128"/>
          </a:xfrm>
        </p:spPr>
        <p:txBody>
          <a:bodyPr>
            <a:normAutofit fontScale="92500" lnSpcReduction="10000"/>
          </a:bodyPr>
          <a:lstStyle/>
          <a:p>
            <a:pPr marL="0" indent="0" algn="ctr">
              <a:buNone/>
            </a:pPr>
            <a:r>
              <a:rPr lang="tr-TR" altLang="tr-TR" sz="4000" dirty="0">
                <a:solidFill>
                  <a:schemeClr val="hlink"/>
                </a:solidFill>
              </a:rPr>
              <a:t>Sınıfta Neler Zaman Kaybettirebilir?</a:t>
            </a:r>
          </a:p>
        </p:txBody>
      </p:sp>
    </p:spTree>
    <p:extLst>
      <p:ext uri="{BB962C8B-B14F-4D97-AF65-F5344CB8AC3E}">
        <p14:creationId xmlns:p14="http://schemas.microsoft.com/office/powerpoint/2010/main" val="245104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684213" y="476250"/>
            <a:ext cx="6945312" cy="1600200"/>
          </a:xfrm>
        </p:spPr>
        <p:txBody>
          <a:bodyPr/>
          <a:lstStyle/>
          <a:p>
            <a:pPr algn="l"/>
            <a:r>
              <a:rPr lang="tr-TR" altLang="tr-TR" sz="3200">
                <a:solidFill>
                  <a:schemeClr val="tx2"/>
                </a:solidFill>
              </a:rPr>
              <a:t>1.Öğrencilerin sınıfa giriş ve çıkışları </a:t>
            </a:r>
            <a:br>
              <a:rPr lang="tr-TR" altLang="tr-TR" sz="3200">
                <a:solidFill>
                  <a:schemeClr val="tx2"/>
                </a:solidFill>
              </a:rPr>
            </a:br>
            <a:endParaRPr lang="tr-TR" altLang="tr-TR" sz="3200">
              <a:solidFill>
                <a:schemeClr val="tx2"/>
              </a:solidFill>
            </a:endParaRPr>
          </a:p>
        </p:txBody>
      </p:sp>
      <p:sp>
        <p:nvSpPr>
          <p:cNvPr id="228355" name="Rectangle 3"/>
          <p:cNvSpPr>
            <a:spLocks noGrp="1" noChangeArrowheads="1"/>
          </p:cNvSpPr>
          <p:nvPr>
            <p:ph type="body" idx="1"/>
          </p:nvPr>
        </p:nvSpPr>
        <p:spPr>
          <a:xfrm>
            <a:off x="611188" y="1828800"/>
            <a:ext cx="7770812" cy="3657600"/>
          </a:xfrm>
        </p:spPr>
        <p:txBody>
          <a:bodyPr/>
          <a:lstStyle/>
          <a:p>
            <a:pPr>
              <a:lnSpc>
                <a:spcPct val="90000"/>
              </a:lnSpc>
            </a:pPr>
            <a:r>
              <a:rPr lang="tr-TR" altLang="tr-TR" sz="2800"/>
              <a:t>Öğrencilere ders zili çalar çalmaz sınıfa girmeleri, yerlerine oturmaları ve verilen etkinlik üzerinde hemen çalışmaya başlamaları öğretilebilir. Ancak bunun için öğrenciler sınıfa girdiğinde ne yapacağının öğretmen tarafından belirlenmiş olması ve bunun tahtaya yazılmış ya da tepegöz kullanarak öğrencilerin görebileceği bir yere yansıtmış olması gerekir. </a:t>
            </a:r>
          </a:p>
        </p:txBody>
      </p:sp>
    </p:spTree>
    <p:extLst>
      <p:ext uri="{BB962C8B-B14F-4D97-AF65-F5344CB8AC3E}">
        <p14:creationId xmlns:p14="http://schemas.microsoft.com/office/powerpoint/2010/main" val="746813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pPr algn="l"/>
            <a:r>
              <a:rPr lang="tr-TR" altLang="tr-TR" sz="3200">
                <a:solidFill>
                  <a:schemeClr val="tx2"/>
                </a:solidFill>
              </a:rPr>
              <a:t>2.Yoklama, devamsızlık ve geç kalma</a:t>
            </a:r>
          </a:p>
        </p:txBody>
      </p:sp>
      <p:sp>
        <p:nvSpPr>
          <p:cNvPr id="229379" name="Rectangle 3"/>
          <p:cNvSpPr>
            <a:spLocks noGrp="1" noChangeArrowheads="1"/>
          </p:cNvSpPr>
          <p:nvPr>
            <p:ph type="body" idx="1"/>
          </p:nvPr>
        </p:nvSpPr>
        <p:spPr>
          <a:xfrm>
            <a:off x="609599" y="2160591"/>
            <a:ext cx="6347714" cy="2852586"/>
          </a:xfrm>
        </p:spPr>
        <p:txBody>
          <a:bodyPr>
            <a:normAutofit/>
          </a:bodyPr>
          <a:lstStyle/>
          <a:p>
            <a:r>
              <a:rPr lang="tr-TR" altLang="tr-TR" sz="2400" dirty="0"/>
              <a:t>Yoklamanın yapılması öğretmenin görevleri arasında yer alan bir iştir. Ancak öğrenciler öğretmenin dersin başında yoklama için çok zaman harcadığını ve önemli bir şey yapmadığını düşünürse derse geç kalmayı alışkanlık haline getirebilirler. </a:t>
            </a:r>
          </a:p>
        </p:txBody>
      </p:sp>
    </p:spTree>
    <p:extLst>
      <p:ext uri="{BB962C8B-B14F-4D97-AF65-F5344CB8AC3E}">
        <p14:creationId xmlns:p14="http://schemas.microsoft.com/office/powerpoint/2010/main" val="1441063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tr-TR" altLang="tr-TR" sz="3200">
                <a:solidFill>
                  <a:schemeClr val="tx2"/>
                </a:solidFill>
              </a:rPr>
              <a:t>3.Öğrencilerin sınıfta dolaşmaları</a:t>
            </a:r>
          </a:p>
        </p:txBody>
      </p:sp>
      <p:sp>
        <p:nvSpPr>
          <p:cNvPr id="230403" name="Rectangle 3"/>
          <p:cNvSpPr>
            <a:spLocks noGrp="1" noChangeArrowheads="1"/>
          </p:cNvSpPr>
          <p:nvPr>
            <p:ph type="body" idx="1"/>
          </p:nvPr>
        </p:nvSpPr>
        <p:spPr/>
        <p:txBody>
          <a:bodyPr>
            <a:normAutofit fontScale="92500"/>
          </a:bodyPr>
          <a:lstStyle/>
          <a:p>
            <a:pPr>
              <a:lnSpc>
                <a:spcPct val="90000"/>
              </a:lnSpc>
              <a:buFontTx/>
              <a:buNone/>
            </a:pPr>
            <a:r>
              <a:rPr lang="tr-TR" altLang="tr-TR" sz="2800"/>
              <a:t/>
            </a:r>
            <a:br>
              <a:rPr lang="tr-TR" altLang="tr-TR" sz="2800"/>
            </a:br>
            <a:r>
              <a:rPr lang="tr-TR" altLang="tr-TR" sz="2800"/>
              <a:t>Sınıfta dolaşan öğrenciler diğerleriyle konuşarak sınıfta karmaşa yaratırlar. Gelişim özellikleri düşünüldüğünde bu öğrencilerin sabit olarak ders süresince oturmaları oldukça zordur. Ancak öğretmen hazır bulunduracağı önceden ucu açılmış kalemler ya da silgiler, kağıt, mendil vb. Öğrencilerin dolaşmalarını azaltacaktır. </a:t>
            </a:r>
          </a:p>
        </p:txBody>
      </p:sp>
    </p:spTree>
    <p:extLst>
      <p:ext uri="{BB962C8B-B14F-4D97-AF65-F5344CB8AC3E}">
        <p14:creationId xmlns:p14="http://schemas.microsoft.com/office/powerpoint/2010/main" val="32125950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684213" y="476250"/>
            <a:ext cx="6870700" cy="1600200"/>
          </a:xfrm>
        </p:spPr>
        <p:txBody>
          <a:bodyPr>
            <a:normAutofit fontScale="90000"/>
          </a:bodyPr>
          <a:lstStyle/>
          <a:p>
            <a:pPr algn="l"/>
            <a:r>
              <a:rPr lang="tr-TR" altLang="tr-TR" sz="3200" dirty="0">
                <a:solidFill>
                  <a:schemeClr val="tx2"/>
                </a:solidFill>
              </a:rPr>
              <a:t>4.Gerekli materyallerin sınıfa getirilmesi</a:t>
            </a:r>
            <a:r>
              <a:rPr lang="tr-TR" altLang="tr-TR" sz="4000" dirty="0"/>
              <a:t> </a:t>
            </a:r>
            <a:br>
              <a:rPr lang="tr-TR" altLang="tr-TR" sz="4000" dirty="0"/>
            </a:br>
            <a:endParaRPr lang="tr-TR" altLang="tr-TR" sz="4000" dirty="0"/>
          </a:p>
        </p:txBody>
      </p:sp>
      <p:sp>
        <p:nvSpPr>
          <p:cNvPr id="231427" name="Rectangle 3"/>
          <p:cNvSpPr>
            <a:spLocks noGrp="1" noChangeArrowheads="1"/>
          </p:cNvSpPr>
          <p:nvPr>
            <p:ph type="body" idx="1"/>
          </p:nvPr>
        </p:nvSpPr>
        <p:spPr>
          <a:xfrm>
            <a:off x="467544" y="2564904"/>
            <a:ext cx="6770713" cy="2420538"/>
          </a:xfrm>
        </p:spPr>
        <p:txBody>
          <a:bodyPr>
            <a:normAutofit/>
          </a:bodyPr>
          <a:lstStyle/>
          <a:p>
            <a:pPr>
              <a:lnSpc>
                <a:spcPct val="90000"/>
              </a:lnSpc>
            </a:pPr>
            <a:r>
              <a:rPr lang="tr-TR" altLang="tr-TR" sz="2400" dirty="0"/>
              <a:t>Bu durumlar içinde öğretmenin yedek birkaç kitap ya da teksir </a:t>
            </a:r>
            <a:r>
              <a:rPr lang="tr-TR" altLang="tr-TR" sz="2400" dirty="0" err="1"/>
              <a:t>v.b</a:t>
            </a:r>
            <a:r>
              <a:rPr lang="tr-TR" altLang="tr-TR" sz="2400" dirty="0"/>
              <a:t> gibi gerekli materyalleri bulundurması uygun olur. Ancak “nasılsa öğretmende fazla vardır” düşüncesi ile materyalleri unutulma sıklığının artmaması içinde gereken önlemlerin alınması gerekir. </a:t>
            </a:r>
          </a:p>
        </p:txBody>
      </p:sp>
    </p:spTree>
    <p:extLst>
      <p:ext uri="{BB962C8B-B14F-4D97-AF65-F5344CB8AC3E}">
        <p14:creationId xmlns:p14="http://schemas.microsoft.com/office/powerpoint/2010/main" val="3586853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normAutofit fontScale="90000"/>
          </a:bodyPr>
          <a:lstStyle/>
          <a:p>
            <a:r>
              <a:rPr lang="tr-TR" altLang="tr-TR" sz="3600">
                <a:solidFill>
                  <a:schemeClr val="tx2"/>
                </a:solidFill>
              </a:rPr>
              <a:t>5.Verilen ödevlerin bir yönerge doğrultusunda hazırlanması</a:t>
            </a:r>
          </a:p>
        </p:txBody>
      </p:sp>
      <p:sp>
        <p:nvSpPr>
          <p:cNvPr id="232451" name="Rectangle 3"/>
          <p:cNvSpPr>
            <a:spLocks noGrp="1" noChangeArrowheads="1"/>
          </p:cNvSpPr>
          <p:nvPr>
            <p:ph type="body" idx="1"/>
          </p:nvPr>
        </p:nvSpPr>
        <p:spPr>
          <a:xfrm>
            <a:off x="609598" y="2160590"/>
            <a:ext cx="7058745" cy="3880773"/>
          </a:xfrm>
        </p:spPr>
        <p:txBody>
          <a:bodyPr/>
          <a:lstStyle/>
          <a:p>
            <a:pPr>
              <a:lnSpc>
                <a:spcPct val="90000"/>
              </a:lnSpc>
              <a:buFontTx/>
              <a:buNone/>
            </a:pPr>
            <a:r>
              <a:rPr lang="tr-TR" altLang="tr-TR" sz="2400" dirty="0"/>
              <a:t/>
            </a:r>
            <a:br>
              <a:rPr lang="tr-TR" altLang="tr-TR" sz="2400" dirty="0"/>
            </a:br>
            <a:r>
              <a:rPr lang="tr-TR" altLang="tr-TR" sz="2400" dirty="0"/>
              <a:t>Ödevlerin yapılışı için açık bir yönerge vermek oldukça önemlidir. Aksi takdirde öğrenciden gelecek birçok sorunla karşılaşmak mümkündür. Bunun için sınıfta daha önceden belirlenen bir köşeye ödevlerle ilgili yönergeleri asmak veya fotokopi ile çoğaltıp öğrencilere dağıtmak ve öğrencilere ara sıra bunlara bakmalarını hatırlatmak iyi bir yoldur. </a:t>
            </a:r>
            <a:br>
              <a:rPr lang="tr-TR" altLang="tr-TR" sz="2400" dirty="0"/>
            </a:br>
            <a:endParaRPr lang="tr-TR" altLang="tr-TR" sz="2400" dirty="0"/>
          </a:p>
        </p:txBody>
      </p:sp>
    </p:spTree>
    <p:extLst>
      <p:ext uri="{BB962C8B-B14F-4D97-AF65-F5344CB8AC3E}">
        <p14:creationId xmlns:p14="http://schemas.microsoft.com/office/powerpoint/2010/main" val="3607243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normAutofit fontScale="90000"/>
          </a:bodyPr>
          <a:lstStyle/>
          <a:p>
            <a:r>
              <a:rPr lang="tr-TR" altLang="tr-TR" sz="4000">
                <a:solidFill>
                  <a:schemeClr val="tx2"/>
                </a:solidFill>
              </a:rPr>
              <a:t>6.Sınıfta birbiriyle konuşma </a:t>
            </a:r>
            <a:br>
              <a:rPr lang="tr-TR" altLang="tr-TR" sz="4000">
                <a:solidFill>
                  <a:schemeClr val="tx2"/>
                </a:solidFill>
              </a:rPr>
            </a:br>
            <a:endParaRPr lang="tr-TR" altLang="tr-TR" sz="4000">
              <a:solidFill>
                <a:schemeClr val="tx2"/>
              </a:solidFill>
            </a:endParaRPr>
          </a:p>
        </p:txBody>
      </p:sp>
      <p:sp>
        <p:nvSpPr>
          <p:cNvPr id="233475" name="Rectangle 3"/>
          <p:cNvSpPr>
            <a:spLocks noGrp="1" noChangeArrowheads="1"/>
          </p:cNvSpPr>
          <p:nvPr>
            <p:ph type="body" idx="1"/>
          </p:nvPr>
        </p:nvSpPr>
        <p:spPr>
          <a:xfrm>
            <a:off x="609598" y="2160590"/>
            <a:ext cx="7202761" cy="3880773"/>
          </a:xfrm>
        </p:spPr>
        <p:txBody>
          <a:bodyPr>
            <a:normAutofit lnSpcReduction="10000"/>
          </a:bodyPr>
          <a:lstStyle/>
          <a:p>
            <a:pPr>
              <a:lnSpc>
                <a:spcPct val="90000"/>
              </a:lnSpc>
            </a:pPr>
            <a:r>
              <a:rPr lang="tr-TR" altLang="tr-TR" sz="2800" dirty="0"/>
              <a:t>Öğrencilerin sınıfta birbirleriyle konuşmaları gurup çalışmaları dışında istenen bir durum değildir. Ancak öğrenciler sosyal varlıklar oldukları için ve birbirleriyle etkileşimde bulunma ihtiyacı hissettiklerini de unutmamak gerekir. Bazı öğretmenler her türlü konuşmayı yasaklayabilir bazıları ise daha esnek davranabilir. Tercih öğretmene bağlıdır. </a:t>
            </a:r>
          </a:p>
        </p:txBody>
      </p:sp>
    </p:spTree>
    <p:extLst>
      <p:ext uri="{BB962C8B-B14F-4D97-AF65-F5344CB8AC3E}">
        <p14:creationId xmlns:p14="http://schemas.microsoft.com/office/powerpoint/2010/main" val="3750457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algn="l"/>
            <a:r>
              <a:rPr lang="tr-TR" altLang="tr-TR" sz="3600">
                <a:solidFill>
                  <a:schemeClr val="tx2"/>
                </a:solidFill>
              </a:rPr>
              <a:t>7.Söz alma </a:t>
            </a:r>
            <a:br>
              <a:rPr lang="tr-TR" altLang="tr-TR" sz="3600">
                <a:solidFill>
                  <a:schemeClr val="tx2"/>
                </a:solidFill>
              </a:rPr>
            </a:br>
            <a:endParaRPr lang="tr-TR" altLang="tr-TR" sz="3600">
              <a:solidFill>
                <a:schemeClr val="tx2"/>
              </a:solidFill>
            </a:endParaRPr>
          </a:p>
        </p:txBody>
      </p:sp>
      <p:sp>
        <p:nvSpPr>
          <p:cNvPr id="234499" name="Rectangle 3"/>
          <p:cNvSpPr>
            <a:spLocks noGrp="1" noChangeArrowheads="1"/>
          </p:cNvSpPr>
          <p:nvPr>
            <p:ph type="body" idx="1"/>
          </p:nvPr>
        </p:nvSpPr>
        <p:spPr>
          <a:xfrm>
            <a:off x="609598" y="2160590"/>
            <a:ext cx="7058745" cy="3880773"/>
          </a:xfrm>
        </p:spPr>
        <p:txBody>
          <a:bodyPr>
            <a:normAutofit/>
          </a:bodyPr>
          <a:lstStyle/>
          <a:p>
            <a:pPr>
              <a:lnSpc>
                <a:spcPct val="90000"/>
              </a:lnSpc>
            </a:pPr>
            <a:r>
              <a:rPr lang="tr-TR" altLang="tr-TR" sz="2800" dirty="0"/>
              <a:t>Tartışmalar esnasında öğrenciler nasıl söz alıp konuşacaklar? Belli bir sıra mı izleyecekler yoksa konuşma sırasını öğretmen mi belirleyecek? Genellikle izlenen yol parmak ya da el kaldırılması ve öğretmenin de bunlar arasından seçim yapmasıdır. Ancak her öğretmen kendine göre kurallar geliştirebilir. </a:t>
            </a:r>
            <a:br>
              <a:rPr lang="tr-TR" altLang="tr-TR" sz="2800" dirty="0"/>
            </a:br>
            <a:endParaRPr lang="tr-TR" altLang="tr-TR" sz="2800" dirty="0"/>
          </a:p>
        </p:txBody>
      </p:sp>
    </p:spTree>
    <p:extLst>
      <p:ext uri="{BB962C8B-B14F-4D97-AF65-F5344CB8AC3E}">
        <p14:creationId xmlns:p14="http://schemas.microsoft.com/office/powerpoint/2010/main" val="11609219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685800" y="152400"/>
            <a:ext cx="6870700" cy="1260475"/>
          </a:xfrm>
        </p:spPr>
        <p:txBody>
          <a:bodyPr/>
          <a:lstStyle/>
          <a:p>
            <a:r>
              <a:rPr lang="tr-TR" altLang="tr-TR" sz="3600">
                <a:solidFill>
                  <a:schemeClr val="tx2"/>
                </a:solidFill>
              </a:rPr>
              <a:t>8.Öğretmenden yardım isteme</a:t>
            </a:r>
          </a:p>
        </p:txBody>
      </p:sp>
      <p:sp>
        <p:nvSpPr>
          <p:cNvPr id="235523" name="Rectangle 3"/>
          <p:cNvSpPr>
            <a:spLocks noGrp="1" noChangeArrowheads="1"/>
          </p:cNvSpPr>
          <p:nvPr>
            <p:ph type="body" idx="1"/>
          </p:nvPr>
        </p:nvSpPr>
        <p:spPr>
          <a:xfrm>
            <a:off x="323850" y="1828800"/>
            <a:ext cx="8351838" cy="4408488"/>
          </a:xfrm>
        </p:spPr>
        <p:txBody>
          <a:bodyPr/>
          <a:lstStyle/>
          <a:p>
            <a:pPr>
              <a:lnSpc>
                <a:spcPct val="80000"/>
              </a:lnSpc>
            </a:pPr>
            <a:r>
              <a:rPr lang="tr-TR" altLang="tr-TR" sz="2400"/>
              <a:t/>
            </a:r>
            <a:br>
              <a:rPr lang="tr-TR" altLang="tr-TR" sz="2400"/>
            </a:br>
            <a:r>
              <a:rPr lang="tr-TR" altLang="tr-TR" sz="2400"/>
              <a:t>Öğrenciler bireysel ya da grup halinde çalışırken zaman zaman öğretmenin yardımına ihtiyaç duyabilirler. Öğrenciler yardıma ihtiyaç duyduklarında öğretmenin masasına gidip yardım mı isteyecekler yoksa öğretmeni yanlarına mı çağıracaklar? Eğer öğrencilerden öğretmen masasına gelmeleri bekleniyorsa bu durum zaman kaybına ve sınıfı kontrol edememeye neden olabilir. Çünkü masanın etrafına toplanan öğrenciler sınıfın tümünün görülmesini engeller. Bu nedenle öğretmen yardım isteyen öğrencinin yanına gidip gerekenleri söyledikten sonra bir başka öğrenciye yardım etmek üzere sınıfı dolaşıyor olabilir. </a:t>
            </a:r>
            <a:br>
              <a:rPr lang="tr-TR" altLang="tr-TR" sz="2400"/>
            </a:br>
            <a:endParaRPr lang="tr-TR" altLang="tr-TR" sz="2400"/>
          </a:p>
        </p:txBody>
      </p:sp>
    </p:spTree>
    <p:extLst>
      <p:ext uri="{BB962C8B-B14F-4D97-AF65-F5344CB8AC3E}">
        <p14:creationId xmlns:p14="http://schemas.microsoft.com/office/powerpoint/2010/main" val="2230098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smtClean="0">
                <a:solidFill>
                  <a:srgbClr val="FF0000"/>
                </a:solidFill>
              </a:rPr>
              <a:t>Sınıfta Daha İyi Düzen Sağlama Teknikleri</a:t>
            </a:r>
          </a:p>
        </p:txBody>
      </p:sp>
      <p:sp>
        <p:nvSpPr>
          <p:cNvPr id="39939" name="Rectangle 3"/>
          <p:cNvSpPr>
            <a:spLocks noGrp="1"/>
          </p:cNvSpPr>
          <p:nvPr>
            <p:ph idx="1"/>
          </p:nvPr>
        </p:nvSpPr>
        <p:spPr>
          <a:xfrm>
            <a:off x="457200" y="1600200"/>
            <a:ext cx="8229600" cy="4311650"/>
          </a:xfrm>
          <a:noFill/>
        </p:spPr>
        <p:txBody>
          <a:bodyPr>
            <a:normAutofit fontScale="92500" lnSpcReduction="10000"/>
          </a:bodyPr>
          <a:lstStyle/>
          <a:p>
            <a:endParaRPr lang="tr-TR" sz="2000" dirty="0" smtClean="0">
              <a:solidFill>
                <a:schemeClr val="tx2"/>
              </a:solidFill>
            </a:endParaRPr>
          </a:p>
          <a:p>
            <a:r>
              <a:rPr lang="tr-TR" sz="2400" dirty="0" smtClean="0">
                <a:solidFill>
                  <a:schemeClr val="tx2"/>
                </a:solidFill>
              </a:rPr>
              <a:t>Gruplar halinde öğrencilerin gelişimini izleyin</a:t>
            </a:r>
          </a:p>
          <a:p>
            <a:endParaRPr lang="en-US" sz="2400" dirty="0" smtClean="0">
              <a:solidFill>
                <a:schemeClr val="tx2"/>
              </a:solidFill>
            </a:endParaRPr>
          </a:p>
          <a:p>
            <a:r>
              <a:rPr lang="tr-TR" sz="2400" dirty="0" smtClean="0">
                <a:solidFill>
                  <a:schemeClr val="tx2"/>
                </a:solidFill>
              </a:rPr>
              <a:t>Öğrencilerin dikkati dağılmasın diye sınıfta dolaşarak anlatın</a:t>
            </a:r>
          </a:p>
          <a:p>
            <a:endParaRPr lang="tr-TR" sz="2400" dirty="0" smtClean="0">
              <a:solidFill>
                <a:schemeClr val="tx2"/>
              </a:solidFill>
            </a:endParaRPr>
          </a:p>
          <a:p>
            <a:r>
              <a:rPr lang="tr-TR" sz="2400" dirty="0" smtClean="0">
                <a:solidFill>
                  <a:schemeClr val="tx2"/>
                </a:solidFill>
              </a:rPr>
              <a:t>Öğrencilere sözel olmayan ipuçları verin</a:t>
            </a:r>
            <a:endParaRPr lang="en-US" sz="2400" dirty="0" smtClean="0">
              <a:solidFill>
                <a:schemeClr val="tx2"/>
              </a:solidFill>
            </a:endParaRPr>
          </a:p>
          <a:p>
            <a:endParaRPr lang="tr-TR" sz="2400" dirty="0" smtClean="0">
              <a:solidFill>
                <a:schemeClr val="tx2"/>
              </a:solidFill>
            </a:endParaRPr>
          </a:p>
          <a:p>
            <a:r>
              <a:rPr lang="tr-TR" sz="2400" dirty="0" smtClean="0">
                <a:solidFill>
                  <a:schemeClr val="tx2"/>
                </a:solidFill>
              </a:rPr>
              <a:t>Düzeni bozan davranışlara dikkat çekmeden müdahale edin</a:t>
            </a:r>
            <a:endParaRPr lang="en-US" sz="2400" dirty="0" smtClean="0">
              <a:solidFill>
                <a:schemeClr val="tx2"/>
              </a:solidFill>
            </a:endParaRPr>
          </a:p>
          <a:p>
            <a:endParaRPr lang="tr-TR" sz="2400" dirty="0" smtClean="0">
              <a:solidFill>
                <a:schemeClr val="tx2"/>
              </a:solidFill>
            </a:endParaRPr>
          </a:p>
          <a:p>
            <a:r>
              <a:rPr lang="tr-TR" sz="2400" dirty="0" smtClean="0">
                <a:solidFill>
                  <a:schemeClr val="tx2"/>
                </a:solidFill>
              </a:rPr>
              <a:t>Sınıfın rahat ve güvenli olmasını sağlayın</a:t>
            </a:r>
            <a:endParaRPr lang="tr-TR" sz="2400" dirty="0">
              <a:solidFill>
                <a:schemeClr val="tx2"/>
              </a:solidFill>
            </a:endParaRPr>
          </a:p>
          <a:p>
            <a:pPr lvl="1">
              <a:lnSpc>
                <a:spcPct val="90000"/>
              </a:lnSpc>
              <a:buFont typeface="Wingdings" pitchFamily="2" charset="2"/>
              <a:buChar char="§"/>
            </a:pPr>
            <a:endParaRPr lang="tr-TR" sz="2000" dirty="0">
              <a:solidFill>
                <a:schemeClr val="tx2"/>
              </a:solidFill>
            </a:endParaRPr>
          </a:p>
          <a:p>
            <a:pPr>
              <a:lnSpc>
                <a:spcPct val="90000"/>
              </a:lnSpc>
              <a:buFont typeface="Symbol" pitchFamily="18" charset="2"/>
              <a:buNone/>
            </a:pPr>
            <a:endParaRPr lang="tr-TR" sz="2400" dirty="0">
              <a:solidFill>
                <a:schemeClr val="tx2"/>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normAutofit fontScale="90000"/>
          </a:bodyPr>
          <a:lstStyle/>
          <a:p>
            <a:r>
              <a:rPr lang="tr-TR" altLang="tr-TR" sz="4000">
                <a:solidFill>
                  <a:schemeClr val="tx2"/>
                </a:solidFill>
              </a:rPr>
              <a:t>9.Araç gereçlerin kullanımı </a:t>
            </a:r>
            <a:br>
              <a:rPr lang="tr-TR" altLang="tr-TR" sz="4000">
                <a:solidFill>
                  <a:schemeClr val="tx2"/>
                </a:solidFill>
              </a:rPr>
            </a:br>
            <a:endParaRPr lang="tr-TR" altLang="tr-TR" sz="4000">
              <a:solidFill>
                <a:schemeClr val="tx2"/>
              </a:solidFill>
            </a:endParaRPr>
          </a:p>
        </p:txBody>
      </p:sp>
      <p:sp>
        <p:nvSpPr>
          <p:cNvPr id="236547" name="Rectangle 3"/>
          <p:cNvSpPr>
            <a:spLocks noGrp="1" noChangeArrowheads="1"/>
          </p:cNvSpPr>
          <p:nvPr>
            <p:ph type="body" idx="1"/>
          </p:nvPr>
        </p:nvSpPr>
        <p:spPr>
          <a:xfrm>
            <a:off x="323850" y="1700213"/>
            <a:ext cx="8424863" cy="4233862"/>
          </a:xfrm>
        </p:spPr>
        <p:txBody>
          <a:bodyPr/>
          <a:lstStyle/>
          <a:p>
            <a:pPr>
              <a:lnSpc>
                <a:spcPct val="80000"/>
              </a:lnSpc>
              <a:buFontTx/>
              <a:buNone/>
            </a:pPr>
            <a:r>
              <a:rPr lang="tr-TR" altLang="tr-TR" sz="2400"/>
              <a:t>	Öğretim sırasında kullanılacak araç ve gereçlerin ders başlamadan önce hazır duruma getirilmesi gereklidir. Aracın çalışıp çalışmadığı kontrol edilmeli, sınıfa uygun bir yere yerleştirilmelidir. Bu durum öğretim sırasında karşılaşacağımız sorunları ortadan kaldıracaktır. </a:t>
            </a:r>
            <a:br>
              <a:rPr lang="tr-TR" altLang="tr-TR" sz="2400"/>
            </a:br>
            <a:r>
              <a:rPr lang="tr-TR" altLang="tr-TR" sz="2400"/>
              <a:t>Bu kuralların oluşturulması sınıftaki öğrencilerin özelliklerine, öğretmenin tercihine ve yaratıcılığına bağlıdır. Oluşturulan kurallar sadece işlerin daha çabuk yapılması ve zaman kazanmayı sağlamaz. Ne yapacağını bilen öğrenciler daha az disiplin problemlerine neden olurlar. Böylece öğretmen gereksiz işlerle uğraşmadığı için enerjisini öğretim üzerinde harcamış olur. Öğrenciler de öğrenme için daha çok zaman kazanırlar. </a:t>
            </a:r>
            <a:br>
              <a:rPr lang="tr-TR" altLang="tr-TR" sz="2400"/>
            </a:br>
            <a:endParaRPr lang="tr-TR" altLang="tr-TR" sz="2400"/>
          </a:p>
        </p:txBody>
      </p:sp>
    </p:spTree>
    <p:extLst>
      <p:ext uri="{BB962C8B-B14F-4D97-AF65-F5344CB8AC3E}">
        <p14:creationId xmlns:p14="http://schemas.microsoft.com/office/powerpoint/2010/main" val="1841404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611188" y="549275"/>
            <a:ext cx="6870700" cy="1260475"/>
          </a:xfrm>
        </p:spPr>
        <p:txBody>
          <a:bodyPr/>
          <a:lstStyle/>
          <a:p>
            <a:pPr algn="l"/>
            <a:r>
              <a:rPr lang="tr-TR" altLang="tr-TR" sz="4000">
                <a:solidFill>
                  <a:schemeClr val="tx2"/>
                </a:solidFill>
              </a:rPr>
              <a:t>10. Ders İçeriğinin Güçlülüğü</a:t>
            </a:r>
          </a:p>
        </p:txBody>
      </p:sp>
      <p:sp>
        <p:nvSpPr>
          <p:cNvPr id="271363" name="Rectangle 3"/>
          <p:cNvSpPr>
            <a:spLocks noGrp="1" noChangeArrowheads="1"/>
          </p:cNvSpPr>
          <p:nvPr>
            <p:ph type="body" idx="1"/>
          </p:nvPr>
        </p:nvSpPr>
        <p:spPr>
          <a:xfrm>
            <a:off x="250825" y="1557338"/>
            <a:ext cx="8056563" cy="4048125"/>
          </a:xfrm>
        </p:spPr>
        <p:txBody>
          <a:bodyPr/>
          <a:lstStyle/>
          <a:p>
            <a:pPr>
              <a:lnSpc>
                <a:spcPct val="90000"/>
              </a:lnSpc>
            </a:pPr>
            <a:endParaRPr lang="tr-TR" altLang="tr-TR" sz="2400" b="1"/>
          </a:p>
          <a:p>
            <a:pPr>
              <a:lnSpc>
                <a:spcPct val="90000"/>
              </a:lnSpc>
              <a:buFontTx/>
              <a:buNone/>
            </a:pPr>
            <a:endParaRPr lang="tr-TR" altLang="tr-TR" sz="2400" b="1"/>
          </a:p>
          <a:p>
            <a:pPr>
              <a:lnSpc>
                <a:spcPct val="90000"/>
              </a:lnSpc>
              <a:buFontTx/>
              <a:buNone/>
            </a:pPr>
            <a:r>
              <a:rPr lang="tr-TR" altLang="tr-TR" sz="2400" b="1"/>
              <a:t>	</a:t>
            </a:r>
            <a:r>
              <a:rPr lang="tr-TR" altLang="tr-TR" sz="2400"/>
              <a:t>Öğretmenin zamanı iyi yönetmesi, derslerin güçlük ve kolaylık derecesini iyi belirlemesine bağlıdır. Bir dersin konuları arasında eşit bir süre paylaşımı mantıklı değildir. Örneğin, bir öğretmenin dört işlemi anlatırken harcayacağı süre, bayağı kesirleri işlerken harcayacağı süreden farlı olacaktır. Öğretmen, öğrenilmesi kolay olan konuları işlerken, daha az zaman ayırmalı, buna karşılık öğrenilmesi daha güç olan konulara fazla zaman ayırmalıdır </a:t>
            </a:r>
          </a:p>
        </p:txBody>
      </p:sp>
    </p:spTree>
    <p:extLst>
      <p:ext uri="{BB962C8B-B14F-4D97-AF65-F5344CB8AC3E}">
        <p14:creationId xmlns:p14="http://schemas.microsoft.com/office/powerpoint/2010/main" val="3684447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685800" y="152400"/>
            <a:ext cx="6870700" cy="1189038"/>
          </a:xfrm>
          <a:noFill/>
          <a:extLst>
            <a:ext uri="{909E8E84-426E-40DD-AFC4-6F175D3DCCD1}">
              <a14:hiddenFill xmlns:a14="http://schemas.microsoft.com/office/drawing/2010/main">
                <a:solidFill>
                  <a:schemeClr val="accent1"/>
                </a:solidFill>
              </a14:hiddenFill>
            </a:ext>
          </a:extLst>
        </p:spPr>
        <p:txBody>
          <a:bodyPr/>
          <a:lstStyle/>
          <a:p>
            <a:r>
              <a:rPr lang="tr-TR" altLang="tr-TR" sz="3200" b="1">
                <a:solidFill>
                  <a:schemeClr val="hlink"/>
                </a:solidFill>
                <a:effectLst>
                  <a:outerShdw blurRad="38100" dist="38100" dir="2700000" algn="tl">
                    <a:srgbClr val="C0C0C0"/>
                  </a:outerShdw>
                </a:effectLst>
              </a:rPr>
              <a:t>Sınıfta Etkili Zaman Yönetimi İçin Öneriler</a:t>
            </a:r>
          </a:p>
        </p:txBody>
      </p:sp>
      <p:sp>
        <p:nvSpPr>
          <p:cNvPr id="261123" name="Rectangle 3"/>
          <p:cNvSpPr>
            <a:spLocks noGrp="1" noChangeArrowheads="1"/>
          </p:cNvSpPr>
          <p:nvPr>
            <p:ph type="body" idx="1"/>
          </p:nvPr>
        </p:nvSpPr>
        <p:spPr>
          <a:xfrm>
            <a:off x="457200" y="1600200"/>
            <a:ext cx="8229600" cy="5029200"/>
          </a:xfrm>
          <a:noFill/>
          <a:extLst>
            <a:ext uri="{909E8E84-426E-40DD-AFC4-6F175D3DCCD1}">
              <a14:hiddenFill xmlns:a14="http://schemas.microsoft.com/office/drawing/2010/main">
                <a:solidFill>
                  <a:schemeClr val="accent1"/>
                </a:solidFill>
              </a14:hiddenFill>
            </a:ext>
          </a:extLst>
        </p:spPr>
        <p:txBody>
          <a:bodyPr/>
          <a:lstStyle/>
          <a:p>
            <a:pPr algn="just">
              <a:lnSpc>
                <a:spcPct val="90000"/>
              </a:lnSpc>
              <a:buFontTx/>
              <a:buNone/>
            </a:pPr>
            <a:r>
              <a:rPr lang="tr-TR" altLang="tr-TR" sz="2800">
                <a:latin typeface="Symbol" panose="05050102010706020507" pitchFamily="18" charset="2"/>
                <a:cs typeface="Times New Roman" panose="02020603050405020304" pitchFamily="18" charset="0"/>
              </a:rPr>
              <a:t>·</a:t>
            </a:r>
            <a:r>
              <a:rPr lang="tr-TR" altLang="tr-TR" sz="2800" b="1">
                <a:effectLst>
                  <a:outerShdw blurRad="38100" dist="38100" dir="2700000" algn="tl">
                    <a:srgbClr val="C0C0C0"/>
                  </a:outerShdw>
                </a:effectLst>
                <a:cs typeface="Times New Roman" panose="02020603050405020304" pitchFamily="18" charset="0"/>
              </a:rPr>
              <a:t>Derse planlı ve hazırlıklı gidiniz. Unutmayınız plansızlık başarısızlığın planlanmasıdır.</a:t>
            </a:r>
          </a:p>
          <a:p>
            <a:pPr algn="just">
              <a:lnSpc>
                <a:spcPct val="90000"/>
              </a:lnSpc>
              <a:buFontTx/>
              <a:buNone/>
            </a:pPr>
            <a:endParaRPr lang="tr-TR" altLang="tr-TR" sz="2800" b="1">
              <a:effectLst>
                <a:outerShdw blurRad="38100" dist="38100" dir="2700000" algn="tl">
                  <a:srgbClr val="C0C0C0"/>
                </a:outerShdw>
              </a:effectLst>
              <a:cs typeface="Times New Roman" panose="02020603050405020304" pitchFamily="18" charset="0"/>
            </a:endParaRPr>
          </a:p>
          <a:p>
            <a:pPr algn="just">
              <a:lnSpc>
                <a:spcPct val="90000"/>
              </a:lnSpc>
              <a:buFont typeface="Symbol" panose="05050102010706020507" pitchFamily="18" charset="2"/>
              <a:buChar char="·"/>
            </a:pPr>
            <a:r>
              <a:rPr lang="tr-TR" altLang="tr-TR" sz="2800" b="1">
                <a:effectLst>
                  <a:outerShdw blurRad="38100" dist="38100" dir="2700000" algn="tl">
                    <a:srgbClr val="C0C0C0"/>
                  </a:outerShdw>
                </a:effectLst>
                <a:cs typeface="Times New Roman" panose="02020603050405020304" pitchFamily="18" charset="0"/>
              </a:rPr>
              <a:t>Planın ana</a:t>
            </a:r>
            <a:r>
              <a:rPr lang="tr-TR" altLang="tr-TR" sz="2800" b="1">
                <a:effectLst>
                  <a:outerShdw blurRad="38100" dist="38100" dir="2700000" algn="tl">
                    <a:srgbClr val="C0C0C0"/>
                  </a:outerShdw>
                </a:effectLst>
              </a:rPr>
              <a:t> </a:t>
            </a:r>
            <a:r>
              <a:rPr lang="tr-TR" altLang="tr-TR" sz="2800" b="1">
                <a:effectLst>
                  <a:outerShdw blurRad="38100" dist="38100" dir="2700000" algn="tl">
                    <a:srgbClr val="C0C0C0"/>
                  </a:outerShdw>
                </a:effectLst>
                <a:cs typeface="Times New Roman" panose="02020603050405020304" pitchFamily="18" charset="0"/>
              </a:rPr>
              <a:t>hatlarını kurgulayıp not alınız. Böylece planın unutulması ve kimi konuların atlanması olasılığı zayıflatılır. Dersin akışını belirleyici olursunuz.</a:t>
            </a:r>
          </a:p>
          <a:p>
            <a:pPr algn="just">
              <a:lnSpc>
                <a:spcPct val="90000"/>
              </a:lnSpc>
              <a:buFont typeface="Symbol" panose="05050102010706020507" pitchFamily="18" charset="2"/>
              <a:buChar char="·"/>
            </a:pPr>
            <a:endParaRPr lang="tr-TR" altLang="tr-TR" sz="2800" b="1">
              <a:effectLst>
                <a:outerShdw blurRad="38100" dist="38100" dir="2700000" algn="tl">
                  <a:srgbClr val="C0C0C0"/>
                </a:outerShdw>
              </a:effectLst>
              <a:cs typeface="Times New Roman" panose="02020603050405020304" pitchFamily="18" charset="0"/>
            </a:endParaRPr>
          </a:p>
          <a:p>
            <a:pPr algn="just">
              <a:lnSpc>
                <a:spcPct val="90000"/>
              </a:lnSpc>
              <a:buFontTx/>
              <a:buNone/>
            </a:pPr>
            <a:r>
              <a:rPr lang="tr-TR" altLang="tr-TR" sz="2800" b="1">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800" b="1">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tr-TR" altLang="tr-TR" sz="2800" b="1">
                <a:effectLst>
                  <a:outerShdw blurRad="38100" dist="38100" dir="2700000" algn="tl">
                    <a:srgbClr val="C0C0C0"/>
                  </a:outerShdw>
                </a:effectLst>
                <a:cs typeface="Times New Roman" panose="02020603050405020304" pitchFamily="18" charset="0"/>
              </a:rPr>
              <a:t>Planın uygulanabilir kılınması için her ders için özeleştiri yaparak planı güncelleştiriniz.</a:t>
            </a:r>
            <a:endParaRPr lang="tr-TR" altLang="tr-TR" sz="2800" b="1">
              <a:effectLst>
                <a:outerShdw blurRad="38100" dist="38100" dir="2700000" algn="tl">
                  <a:srgbClr val="C0C0C0"/>
                </a:outerShdw>
              </a:effectLst>
            </a:endParaRPr>
          </a:p>
        </p:txBody>
      </p:sp>
    </p:spTree>
    <p:extLst>
      <p:ext uri="{BB962C8B-B14F-4D97-AF65-F5344CB8AC3E}">
        <p14:creationId xmlns:p14="http://schemas.microsoft.com/office/powerpoint/2010/main" val="1939716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684213" y="0"/>
            <a:ext cx="6870700" cy="1600200"/>
          </a:xfrm>
          <a:noFill/>
          <a:extLst>
            <a:ext uri="{909E8E84-426E-40DD-AFC4-6F175D3DCCD1}">
              <a14:hiddenFill xmlns:a14="http://schemas.microsoft.com/office/drawing/2010/main">
                <a:solidFill>
                  <a:schemeClr val="accent1"/>
                </a:solidFill>
              </a14:hiddenFill>
            </a:ext>
          </a:extLst>
        </p:spPr>
        <p:txBody>
          <a:bodyPr/>
          <a:lstStyle/>
          <a:p>
            <a:r>
              <a:rPr lang="tr-TR" altLang="tr-TR" sz="3200" b="1">
                <a:solidFill>
                  <a:schemeClr val="hlink"/>
                </a:solidFill>
                <a:effectLst>
                  <a:outerShdw blurRad="38100" dist="38100" dir="2700000" algn="tl">
                    <a:srgbClr val="C0C0C0"/>
                  </a:outerShdw>
                </a:effectLst>
              </a:rPr>
              <a:t>Sınıfta Etkili Zaman Yönetimi İçin Öneriler</a:t>
            </a:r>
          </a:p>
        </p:txBody>
      </p:sp>
      <p:sp>
        <p:nvSpPr>
          <p:cNvPr id="262147" name="Rectangle 3"/>
          <p:cNvSpPr>
            <a:spLocks noGrp="1" noChangeArrowheads="1"/>
          </p:cNvSpPr>
          <p:nvPr>
            <p:ph type="body" idx="1"/>
          </p:nvPr>
        </p:nvSpPr>
        <p:spPr>
          <a:xfrm>
            <a:off x="323850" y="1828800"/>
            <a:ext cx="7560518" cy="2824336"/>
          </a:xfrm>
          <a:noFill/>
          <a:extLst>
            <a:ext uri="{909E8E84-426E-40DD-AFC4-6F175D3DCCD1}">
              <a14:hiddenFill xmlns:a14="http://schemas.microsoft.com/office/drawing/2010/main">
                <a:solidFill>
                  <a:srgbClr val="FFFF66"/>
                </a:solidFill>
              </a14:hiddenFill>
            </a:ext>
          </a:extLst>
        </p:spPr>
        <p:txBody>
          <a:bodyPr>
            <a:normAutofit lnSpcReduction="10000"/>
          </a:bodyPr>
          <a:lstStyle/>
          <a:p>
            <a:pPr>
              <a:lnSpc>
                <a:spcPct val="90000"/>
              </a:lnSpc>
              <a:buFontTx/>
              <a:buNone/>
            </a:pPr>
            <a:r>
              <a:rPr lang="tr-TR" altLang="tr-TR" sz="3200" dirty="0">
                <a:latin typeface="Symbol" panose="05050102010706020507" pitchFamily="18" charset="2"/>
                <a:cs typeface="Times New Roman" panose="02020603050405020304" pitchFamily="18" charset="0"/>
              </a:rPr>
              <a:t>·</a:t>
            </a:r>
            <a:r>
              <a:rPr lang="tr-TR" altLang="tr-TR" sz="2800" b="1" dirty="0">
                <a:effectLst>
                  <a:outerShdw blurRad="38100" dist="38100" dir="2700000" algn="tl">
                    <a:srgbClr val="C0C0C0"/>
                  </a:outerShdw>
                </a:effectLst>
                <a:cs typeface="Times New Roman" panose="02020603050405020304" pitchFamily="18" charset="0"/>
              </a:rPr>
              <a:t>Derse zamanında giriniz, erken çıkmayınız. </a:t>
            </a:r>
          </a:p>
          <a:p>
            <a:pPr>
              <a:lnSpc>
                <a:spcPct val="90000"/>
              </a:lnSpc>
              <a:buFontTx/>
              <a:buNone/>
            </a:pPr>
            <a:r>
              <a:rPr lang="tr-TR" altLang="tr-TR" sz="2800" b="1" dirty="0">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800" b="1" dirty="0">
                <a:effectLst>
                  <a:outerShdw blurRad="38100" dist="38100" dir="2700000" algn="tl">
                    <a:srgbClr val="C0C0C0"/>
                  </a:outerShdw>
                </a:effectLst>
                <a:cs typeface="Times New Roman" panose="02020603050405020304" pitchFamily="18" charset="0"/>
              </a:rPr>
              <a:t>Derste zamanının ağırlıklı bir bölümü akademik öğrenme zamanı olarak kullanmaya özen gösteriniz.</a:t>
            </a:r>
          </a:p>
          <a:p>
            <a:pPr>
              <a:lnSpc>
                <a:spcPct val="90000"/>
              </a:lnSpc>
              <a:buFontTx/>
              <a:buNone/>
            </a:pPr>
            <a:r>
              <a:rPr lang="tr-TR" altLang="tr-TR" sz="2800" b="1" dirty="0">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800" b="1" dirty="0">
                <a:effectLst>
                  <a:outerShdw blurRad="38100" dist="38100" dir="2700000" algn="tl">
                    <a:srgbClr val="C0C0C0"/>
                  </a:outerShdw>
                </a:effectLst>
                <a:cs typeface="Times New Roman" panose="02020603050405020304" pitchFamily="18" charset="0"/>
              </a:rPr>
              <a:t>Sınıf kurallarına uyulmasını sağlamaya çalışınız.</a:t>
            </a:r>
            <a:endParaRPr lang="tr-TR" altLang="tr-TR" sz="2800" b="1" dirty="0">
              <a:effectLst>
                <a:outerShdw blurRad="38100" dist="38100" dir="2700000" algn="tl">
                  <a:srgbClr val="C0C0C0"/>
                </a:outerShdw>
              </a:effectLst>
            </a:endParaRPr>
          </a:p>
        </p:txBody>
      </p:sp>
    </p:spTree>
    <p:extLst>
      <p:ext uri="{BB962C8B-B14F-4D97-AF65-F5344CB8AC3E}">
        <p14:creationId xmlns:p14="http://schemas.microsoft.com/office/powerpoint/2010/main" val="725790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685800" y="152400"/>
            <a:ext cx="6870700" cy="1044575"/>
          </a:xfrm>
          <a:noFill/>
          <a:extLst>
            <a:ext uri="{909E8E84-426E-40DD-AFC4-6F175D3DCCD1}">
              <a14:hiddenFill xmlns:a14="http://schemas.microsoft.com/office/drawing/2010/main">
                <a:solidFill>
                  <a:schemeClr val="accent1"/>
                </a:solidFill>
              </a14:hiddenFill>
            </a:ext>
          </a:extLst>
        </p:spPr>
        <p:txBody>
          <a:bodyPr>
            <a:normAutofit fontScale="90000"/>
          </a:bodyPr>
          <a:lstStyle/>
          <a:p>
            <a:r>
              <a:rPr lang="tr-TR" altLang="tr-TR" sz="3200" b="1">
                <a:solidFill>
                  <a:schemeClr val="hlink"/>
                </a:solidFill>
                <a:effectLst>
                  <a:outerShdw blurRad="38100" dist="38100" dir="2700000" algn="tl">
                    <a:srgbClr val="C0C0C0"/>
                  </a:outerShdw>
                </a:effectLst>
              </a:rPr>
              <a:t>Sınıfta Etkili Zaman Yönetimi İçin Öneriler</a:t>
            </a:r>
          </a:p>
        </p:txBody>
      </p:sp>
      <p:sp>
        <p:nvSpPr>
          <p:cNvPr id="263171" name="Rectangle 3"/>
          <p:cNvSpPr>
            <a:spLocks noGrp="1" noChangeArrowheads="1"/>
          </p:cNvSpPr>
          <p:nvPr>
            <p:ph type="body" idx="1"/>
          </p:nvPr>
        </p:nvSpPr>
        <p:spPr>
          <a:xfrm>
            <a:off x="457200" y="1700213"/>
            <a:ext cx="8305800" cy="3456979"/>
          </a:xfrm>
          <a:noFill/>
          <a:extLst>
            <a:ext uri="{909E8E84-426E-40DD-AFC4-6F175D3DCCD1}">
              <a14:hiddenFill xmlns:a14="http://schemas.microsoft.com/office/drawing/2010/main">
                <a:solidFill>
                  <a:srgbClr val="FFFF66"/>
                </a:solidFill>
              </a14:hiddenFill>
            </a:ext>
          </a:extLst>
        </p:spPr>
        <p:txBody>
          <a:bodyPr/>
          <a:lstStyle/>
          <a:p>
            <a:pPr algn="just">
              <a:buFontTx/>
              <a:buNone/>
            </a:pPr>
            <a:r>
              <a:rPr lang="tr-TR" altLang="tr-TR" sz="2800" dirty="0">
                <a:latin typeface="Symbol" panose="05050102010706020507" pitchFamily="18" charset="2"/>
                <a:cs typeface="Times New Roman" panose="02020603050405020304" pitchFamily="18" charset="0"/>
              </a:rPr>
              <a:t>·</a:t>
            </a:r>
            <a:r>
              <a:rPr lang="tr-TR" altLang="tr-TR" sz="2800" dirty="0">
                <a:latin typeface="Times New Roman" panose="02020603050405020304" pitchFamily="18" charset="0"/>
              </a:rPr>
              <a:t> </a:t>
            </a:r>
            <a:r>
              <a:rPr lang="tr-TR" altLang="tr-TR" sz="2800" b="1" dirty="0" smtClean="0">
                <a:effectLst>
                  <a:outerShdw blurRad="38100" dist="38100" dir="2700000" algn="tl">
                    <a:srgbClr val="C0C0C0"/>
                  </a:outerShdw>
                </a:effectLst>
                <a:cs typeface="Times New Roman" panose="02020603050405020304" pitchFamily="18" charset="0"/>
              </a:rPr>
              <a:t>Sınıfta </a:t>
            </a:r>
            <a:r>
              <a:rPr lang="tr-TR" altLang="tr-TR" sz="2800" b="1" dirty="0">
                <a:effectLst>
                  <a:outerShdw blurRad="38100" dist="38100" dir="2700000" algn="tl">
                    <a:srgbClr val="C0C0C0"/>
                  </a:outerShdw>
                </a:effectLst>
                <a:cs typeface="Times New Roman" panose="02020603050405020304" pitchFamily="18" charset="0"/>
              </a:rPr>
              <a:t>olumlu bir havanın oluşmasına çalışınız. Olumlu hava sınıfta öğrenmeyi destekleyerek zaman yitirilmesini azaltır.</a:t>
            </a:r>
          </a:p>
          <a:p>
            <a:pPr algn="just">
              <a:buFontTx/>
              <a:buNone/>
            </a:pPr>
            <a:r>
              <a:rPr lang="tr-TR" altLang="tr-TR" sz="2800" b="1" dirty="0">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800" b="1" dirty="0">
                <a:effectLst>
                  <a:outerShdw blurRad="38100" dist="38100" dir="2700000" algn="tl">
                    <a:srgbClr val="C0C0C0"/>
                  </a:outerShdw>
                </a:effectLst>
                <a:latin typeface="Times New Roman" panose="02020603050405020304" pitchFamily="18" charset="0"/>
              </a:rPr>
              <a:t> </a:t>
            </a:r>
            <a:r>
              <a:rPr lang="tr-TR" altLang="tr-TR" sz="2800" b="1" dirty="0">
                <a:effectLst>
                  <a:outerShdw blurRad="38100" dist="38100" dir="2700000" algn="tl">
                    <a:srgbClr val="C0C0C0"/>
                  </a:outerShdw>
                </a:effectLst>
                <a:cs typeface="Times New Roman" panose="02020603050405020304" pitchFamily="18" charset="0"/>
              </a:rPr>
              <a:t>Kullanacağınız araç, gereç ve kaynakları önceden kullanıma hazır hale getiriniz.</a:t>
            </a:r>
          </a:p>
          <a:p>
            <a:pPr algn="just">
              <a:buFontTx/>
              <a:buNone/>
            </a:pPr>
            <a:r>
              <a:rPr lang="tr-TR" altLang="tr-TR" sz="2800" b="1" dirty="0">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800" b="1" dirty="0">
                <a:effectLst>
                  <a:outerShdw blurRad="38100" dist="38100" dir="2700000" algn="tl">
                    <a:srgbClr val="C0C0C0"/>
                  </a:outerShdw>
                </a:effectLst>
                <a:latin typeface="Times New Roman" panose="02020603050405020304" pitchFamily="18" charset="0"/>
              </a:rPr>
              <a:t> </a:t>
            </a:r>
            <a:r>
              <a:rPr lang="tr-TR" altLang="tr-TR" sz="2800" b="1" dirty="0">
                <a:effectLst>
                  <a:outerShdw blurRad="38100" dist="38100" dir="2700000" algn="tl">
                    <a:srgbClr val="C0C0C0"/>
                  </a:outerShdw>
                </a:effectLst>
                <a:cs typeface="Times New Roman" panose="02020603050405020304" pitchFamily="18" charset="0"/>
              </a:rPr>
              <a:t>Dersin amaç ve içeriğine uygun öğretim yöntem ve teknikleri seçiniz.</a:t>
            </a:r>
            <a:r>
              <a:rPr lang="tr-TR" altLang="tr-TR" b="1" dirty="0">
                <a:solidFill>
                  <a:srgbClr val="D60093"/>
                </a:solidFill>
                <a:effectLst>
                  <a:outerShdw blurRad="38100" dist="38100" dir="2700000" algn="tl">
                    <a:srgbClr val="C0C0C0"/>
                  </a:outerShdw>
                </a:effectLst>
                <a:cs typeface="Times New Roman" panose="02020603050405020304" pitchFamily="18" charset="0"/>
              </a:rPr>
              <a:t> </a:t>
            </a:r>
            <a:endParaRPr lang="tr-TR" altLang="tr-TR" b="1" dirty="0">
              <a:solidFill>
                <a:srgbClr val="D60093"/>
              </a:solidFill>
              <a:effectLst>
                <a:outerShdw blurRad="38100" dist="38100" dir="2700000" algn="tl">
                  <a:srgbClr val="C0C0C0"/>
                </a:outerShdw>
              </a:effectLst>
            </a:endParaRPr>
          </a:p>
        </p:txBody>
      </p:sp>
    </p:spTree>
    <p:extLst>
      <p:ext uri="{BB962C8B-B14F-4D97-AF65-F5344CB8AC3E}">
        <p14:creationId xmlns:p14="http://schemas.microsoft.com/office/powerpoint/2010/main" val="29761220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685800" y="152400"/>
            <a:ext cx="6870700" cy="1189038"/>
          </a:xfrm>
          <a:noFill/>
          <a:extLst>
            <a:ext uri="{909E8E84-426E-40DD-AFC4-6F175D3DCCD1}">
              <a14:hiddenFill xmlns:a14="http://schemas.microsoft.com/office/drawing/2010/main">
                <a:solidFill>
                  <a:schemeClr val="accent1"/>
                </a:solidFill>
              </a14:hiddenFill>
            </a:ext>
          </a:extLst>
        </p:spPr>
        <p:txBody>
          <a:bodyPr/>
          <a:lstStyle/>
          <a:p>
            <a:r>
              <a:rPr lang="tr-TR" altLang="tr-TR" sz="3200" b="1">
                <a:solidFill>
                  <a:schemeClr val="hlink"/>
                </a:solidFill>
                <a:effectLst>
                  <a:outerShdw blurRad="38100" dist="38100" dir="2700000" algn="tl">
                    <a:srgbClr val="C0C0C0"/>
                  </a:outerShdw>
                </a:effectLst>
              </a:rPr>
              <a:t>Sınıfta Etkili Zaman Yönetimi İçin Öneriler</a:t>
            </a:r>
          </a:p>
        </p:txBody>
      </p:sp>
      <p:sp>
        <p:nvSpPr>
          <p:cNvPr id="264195" name="Rectangle 3"/>
          <p:cNvSpPr>
            <a:spLocks noGrp="1" noChangeArrowheads="1"/>
          </p:cNvSpPr>
          <p:nvPr>
            <p:ph type="body" idx="1"/>
          </p:nvPr>
        </p:nvSpPr>
        <p:spPr>
          <a:xfrm>
            <a:off x="395288" y="1700213"/>
            <a:ext cx="7696200" cy="3657600"/>
          </a:xfrm>
          <a:noFill/>
          <a:extLst>
            <a:ext uri="{909E8E84-426E-40DD-AFC4-6F175D3DCCD1}">
              <a14:hiddenFill xmlns:a14="http://schemas.microsoft.com/office/drawing/2010/main">
                <a:solidFill>
                  <a:srgbClr val="FFFF66"/>
                </a:solidFill>
              </a14:hiddenFill>
            </a:ext>
          </a:extLst>
        </p:spPr>
        <p:txBody>
          <a:bodyPr/>
          <a:lstStyle/>
          <a:p>
            <a:pPr algn="just">
              <a:lnSpc>
                <a:spcPct val="90000"/>
              </a:lnSpc>
              <a:buFontTx/>
              <a:buNone/>
            </a:pPr>
            <a:endParaRPr lang="tr-TR" altLang="tr-TR" sz="2400" b="1">
              <a:effectLst>
                <a:outerShdw blurRad="38100" dist="38100" dir="2700000" algn="tl">
                  <a:srgbClr val="C0C0C0"/>
                </a:outerShdw>
              </a:effectLst>
              <a:cs typeface="Times New Roman" panose="02020603050405020304" pitchFamily="18" charset="0"/>
            </a:endParaRPr>
          </a:p>
          <a:p>
            <a:pPr algn="just">
              <a:lnSpc>
                <a:spcPct val="90000"/>
              </a:lnSpc>
              <a:buFontTx/>
              <a:buNone/>
            </a:pPr>
            <a:r>
              <a:rPr lang="tr-TR" altLang="tr-TR" sz="2400" b="1">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400" b="1">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tr-TR" altLang="tr-TR" sz="2400" b="1">
                <a:effectLst>
                  <a:outerShdw blurRad="38100" dist="38100" dir="2700000" algn="tl">
                    <a:srgbClr val="C0C0C0"/>
                  </a:outerShdw>
                </a:effectLst>
                <a:cs typeface="Times New Roman" panose="02020603050405020304" pitchFamily="18" charset="0"/>
              </a:rPr>
              <a:t>Duyuru, eğitsel kol çalışmaları için seçim vb işleri dersin sonuna bırakınız.</a:t>
            </a:r>
          </a:p>
          <a:p>
            <a:pPr algn="just">
              <a:lnSpc>
                <a:spcPct val="90000"/>
              </a:lnSpc>
              <a:buFontTx/>
              <a:buNone/>
            </a:pPr>
            <a:endParaRPr lang="tr-TR" altLang="tr-TR" sz="2400" b="1">
              <a:effectLst>
                <a:outerShdw blurRad="38100" dist="38100" dir="2700000" algn="tl">
                  <a:srgbClr val="C0C0C0"/>
                </a:outerShdw>
              </a:effectLst>
              <a:latin typeface="Symbol" panose="05050102010706020507" pitchFamily="18" charset="2"/>
              <a:cs typeface="Times New Roman" panose="02020603050405020304" pitchFamily="18" charset="0"/>
            </a:endParaRPr>
          </a:p>
          <a:p>
            <a:pPr algn="just">
              <a:lnSpc>
                <a:spcPct val="90000"/>
              </a:lnSpc>
              <a:buFontTx/>
              <a:buNone/>
            </a:pPr>
            <a:endParaRPr lang="tr-TR" altLang="tr-TR" sz="2400" b="1">
              <a:effectLst>
                <a:outerShdw blurRad="38100" dist="38100" dir="2700000" algn="tl">
                  <a:srgbClr val="C0C0C0"/>
                </a:outerShdw>
              </a:effectLst>
              <a:latin typeface="Symbol" panose="05050102010706020507" pitchFamily="18" charset="2"/>
              <a:cs typeface="Times New Roman" panose="02020603050405020304" pitchFamily="18" charset="0"/>
            </a:endParaRPr>
          </a:p>
          <a:p>
            <a:pPr algn="just">
              <a:lnSpc>
                <a:spcPct val="90000"/>
              </a:lnSpc>
              <a:buFontTx/>
              <a:buNone/>
            </a:pPr>
            <a:r>
              <a:rPr lang="tr-TR" altLang="tr-TR" sz="2400" b="1">
                <a:effectLst>
                  <a:outerShdw blurRad="38100" dist="38100" dir="2700000" algn="tl">
                    <a:srgbClr val="C0C0C0"/>
                  </a:outerShdw>
                </a:effectLst>
                <a:latin typeface="Symbol" panose="05050102010706020507" pitchFamily="18" charset="2"/>
                <a:cs typeface="Times New Roman" panose="02020603050405020304" pitchFamily="18" charset="0"/>
              </a:rPr>
              <a:t>·</a:t>
            </a:r>
            <a:r>
              <a:rPr lang="tr-TR" altLang="tr-TR" sz="2400" b="1">
                <a:effectLst>
                  <a:outerShdw blurRad="38100" dist="38100" dir="2700000" algn="tl">
                    <a:srgbClr val="C0C0C0"/>
                  </a:outerShdw>
                </a:effectLst>
                <a:latin typeface="Times New Roman" panose="02020603050405020304" pitchFamily="18" charset="0"/>
              </a:rPr>
              <a:t> </a:t>
            </a:r>
            <a:r>
              <a:rPr lang="tr-TR" altLang="tr-TR" sz="2400" b="1">
                <a:effectLst>
                  <a:outerShdw blurRad="38100" dist="38100" dir="2700000" algn="tl">
                    <a:srgbClr val="C0C0C0"/>
                  </a:outerShdw>
                </a:effectLst>
                <a:cs typeface="Times New Roman" panose="02020603050405020304" pitchFamily="18" charset="0"/>
              </a:rPr>
              <a:t>Sınıfta zaman tuzaklarını belirleyerek önlem geliştiriniz.</a:t>
            </a:r>
          </a:p>
          <a:p>
            <a:pPr algn="just">
              <a:lnSpc>
                <a:spcPct val="90000"/>
              </a:lnSpc>
              <a:buFontTx/>
              <a:buNone/>
            </a:pPr>
            <a:endParaRPr lang="tr-TR" altLang="tr-TR" sz="2400"/>
          </a:p>
        </p:txBody>
      </p:sp>
    </p:spTree>
    <p:extLst>
      <p:ext uri="{BB962C8B-B14F-4D97-AF65-F5344CB8AC3E}">
        <p14:creationId xmlns:p14="http://schemas.microsoft.com/office/powerpoint/2010/main" val="881853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84213" y="0"/>
            <a:ext cx="6870700" cy="1044575"/>
          </a:xfrm>
        </p:spPr>
        <p:txBody>
          <a:bodyPr/>
          <a:lstStyle/>
          <a:p>
            <a:r>
              <a:rPr lang="tr-TR" altLang="tr-TR" b="1" i="1">
                <a:solidFill>
                  <a:schemeClr val="hlink"/>
                </a:solidFill>
              </a:rPr>
              <a:t>Kıssadan Hisse</a:t>
            </a:r>
            <a:r>
              <a:rPr lang="tr-TR" altLang="tr-TR"/>
              <a:t> </a:t>
            </a:r>
          </a:p>
        </p:txBody>
      </p:sp>
      <p:sp>
        <p:nvSpPr>
          <p:cNvPr id="275459" name="Rectangle 3"/>
          <p:cNvSpPr>
            <a:spLocks noGrp="1" noChangeArrowheads="1"/>
          </p:cNvSpPr>
          <p:nvPr>
            <p:ph type="body" idx="1"/>
          </p:nvPr>
        </p:nvSpPr>
        <p:spPr>
          <a:xfrm>
            <a:off x="468313" y="1268413"/>
            <a:ext cx="8274050" cy="4768850"/>
          </a:xfrm>
        </p:spPr>
        <p:txBody>
          <a:bodyPr/>
          <a:lstStyle/>
          <a:p>
            <a:pPr>
              <a:lnSpc>
                <a:spcPct val="90000"/>
              </a:lnSpc>
              <a:buFontTx/>
              <a:buNone/>
            </a:pPr>
            <a:r>
              <a:rPr lang="tr-TR" altLang="tr-TR" sz="2300" b="1"/>
              <a:t>	</a:t>
            </a:r>
            <a:r>
              <a:rPr lang="tr-TR" altLang="tr-TR" sz="2300"/>
              <a:t>Adamın biri ormanda dolaşırken bir ormancıya rastlar. Ormancı bütün gücüyle henüz yeni kesilmiş olan bir ağaç kütüğünü parçalarına ayırmakla meşguldür. Adam ormancıya yaklaşır ve ormancının kan ter içinde, kör bir testere ile işini yapmaya çalıştığını görür ve dayanamaz: </a:t>
            </a:r>
          </a:p>
          <a:p>
            <a:pPr>
              <a:lnSpc>
                <a:spcPct val="90000"/>
              </a:lnSpc>
              <a:buFontTx/>
              <a:buNone/>
            </a:pPr>
            <a:r>
              <a:rPr lang="tr-TR" altLang="tr-TR" sz="2300"/>
              <a:t>	“Afedersiniz, testereniz kör ve siz hala kütüğü kesmeye, parçalamaya çalışıyorsunuz. HİÇ TESTERENİZİ BİLEMEYİ  DÜŞÜNDÜNÜZ MÜ?”</a:t>
            </a:r>
          </a:p>
          <a:p>
            <a:pPr>
              <a:lnSpc>
                <a:spcPct val="90000"/>
              </a:lnSpc>
              <a:buFontTx/>
              <a:buNone/>
            </a:pPr>
            <a:r>
              <a:rPr lang="tr-TR" altLang="tr-TR" sz="2300"/>
              <a:t>	Bunun üzerine ormancı sinirlenerek adama döner ve “Bunun için hiç zamanım yok, bir an önce işimi bitirmek zorundayım, lütfen bana engel olmayın” diye söylenir.</a:t>
            </a:r>
          </a:p>
        </p:txBody>
      </p:sp>
    </p:spTree>
    <p:extLst>
      <p:ext uri="{BB962C8B-B14F-4D97-AF65-F5344CB8AC3E}">
        <p14:creationId xmlns:p14="http://schemas.microsoft.com/office/powerpoint/2010/main" val="3762965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MEB politikaları: Problemden nasıl uzak durulur</a:t>
            </a:r>
            <a:endParaRPr lang="tr-TR" dirty="0"/>
          </a:p>
        </p:txBody>
      </p:sp>
      <p:sp>
        <p:nvSpPr>
          <p:cNvPr id="3" name="İçerik Yer Tutucusu 2"/>
          <p:cNvSpPr>
            <a:spLocks noGrp="1"/>
          </p:cNvSpPr>
          <p:nvPr>
            <p:ph idx="1"/>
          </p:nvPr>
        </p:nvSpPr>
        <p:spPr/>
        <p:txBody>
          <a:bodyPr>
            <a:normAutofit lnSpcReduction="10000"/>
          </a:bodyPr>
          <a:lstStyle/>
          <a:p>
            <a:r>
              <a:rPr lang="tr-TR" sz="2400" dirty="0" smtClean="0">
                <a:solidFill>
                  <a:schemeClr val="tx2"/>
                </a:solidFill>
              </a:rPr>
              <a:t>İnternet/e-posta</a:t>
            </a:r>
          </a:p>
          <a:p>
            <a:r>
              <a:rPr lang="tr-TR" sz="2400" dirty="0" smtClean="0">
                <a:solidFill>
                  <a:schemeClr val="tx2"/>
                </a:solidFill>
              </a:rPr>
              <a:t>Kişisel bilgilerle ilgili düzenlemeler</a:t>
            </a:r>
          </a:p>
          <a:p>
            <a:r>
              <a:rPr lang="tr-TR" sz="2400" dirty="0" smtClean="0">
                <a:solidFill>
                  <a:schemeClr val="tx2"/>
                </a:solidFill>
              </a:rPr>
              <a:t>Kötüye kullanma, ihmal, bakımsızlık ile ilgili kuralları, intihar tehditleri ve bunları ilgili yerlerle paylaşmaya ilişkin kurallar</a:t>
            </a:r>
          </a:p>
          <a:p>
            <a:r>
              <a:rPr lang="tr-TR" sz="2400" dirty="0" smtClean="0">
                <a:solidFill>
                  <a:schemeClr val="tx2"/>
                </a:solidFill>
              </a:rPr>
              <a:t>Acil durum prosedürleri:</a:t>
            </a:r>
          </a:p>
          <a:p>
            <a:r>
              <a:rPr lang="tr-TR" sz="2600" dirty="0" smtClean="0">
                <a:solidFill>
                  <a:schemeClr val="tx2"/>
                </a:solidFill>
              </a:rPr>
              <a:t>Eğitim gezileri, deprem, yangın, bomba ihbarı, izinsiz giren yabancılar vb.</a:t>
            </a:r>
          </a:p>
        </p:txBody>
      </p:sp>
    </p:spTree>
    <p:extLst>
      <p:ext uri="{BB962C8B-B14F-4D97-AF65-F5344CB8AC3E}">
        <p14:creationId xmlns:p14="http://schemas.microsoft.com/office/powerpoint/2010/main" val="15802036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MEB politikaları: Problemden nasıl uzak durulur</a:t>
            </a:r>
            <a:endParaRPr lang="tr-TR" dirty="0"/>
          </a:p>
        </p:txBody>
      </p:sp>
      <p:sp>
        <p:nvSpPr>
          <p:cNvPr id="3" name="İçerik Yer Tutucusu 2"/>
          <p:cNvSpPr>
            <a:spLocks noGrp="1"/>
          </p:cNvSpPr>
          <p:nvPr>
            <p:ph idx="1"/>
          </p:nvPr>
        </p:nvSpPr>
        <p:spPr>
          <a:xfrm>
            <a:off x="609599" y="2160590"/>
            <a:ext cx="6347714" cy="4292746"/>
          </a:xfrm>
        </p:spPr>
        <p:txBody>
          <a:bodyPr>
            <a:noAutofit/>
          </a:bodyPr>
          <a:lstStyle/>
          <a:p>
            <a:r>
              <a:rPr lang="tr-TR" sz="2400" dirty="0" smtClean="0">
                <a:solidFill>
                  <a:schemeClr val="tx2"/>
                </a:solidFill>
              </a:rPr>
              <a:t>Kazaları bildirme</a:t>
            </a:r>
          </a:p>
          <a:p>
            <a:r>
              <a:rPr lang="tr-TR" sz="2400" dirty="0" smtClean="0">
                <a:solidFill>
                  <a:schemeClr val="tx2"/>
                </a:solidFill>
              </a:rPr>
              <a:t>Satın alma kuralları</a:t>
            </a:r>
          </a:p>
          <a:p>
            <a:r>
              <a:rPr lang="tr-TR" sz="2400" dirty="0" smtClean="0">
                <a:solidFill>
                  <a:schemeClr val="tx2"/>
                </a:solidFill>
              </a:rPr>
              <a:t>Vekil/yerine öğretmen görevlendirme</a:t>
            </a:r>
          </a:p>
          <a:p>
            <a:r>
              <a:rPr lang="tr-TR" sz="2400" dirty="0" smtClean="0">
                <a:solidFill>
                  <a:schemeClr val="tx2"/>
                </a:solidFill>
              </a:rPr>
              <a:t>Video, film ve diğer eğitimsel materyal kullanımı</a:t>
            </a:r>
          </a:p>
          <a:p>
            <a:r>
              <a:rPr lang="tr-TR" sz="2400" dirty="0" smtClean="0">
                <a:solidFill>
                  <a:schemeClr val="tx2"/>
                </a:solidFill>
              </a:rPr>
              <a:t>Eğitim gezileriyle ilgili kurallar</a:t>
            </a:r>
          </a:p>
          <a:p>
            <a:r>
              <a:rPr lang="tr-TR" sz="2400" dirty="0" smtClean="0">
                <a:solidFill>
                  <a:schemeClr val="tx2"/>
                </a:solidFill>
              </a:rPr>
              <a:t>Etkinliğe katılmama ile ilgili kurallar</a:t>
            </a:r>
          </a:p>
          <a:p>
            <a:r>
              <a:rPr lang="tr-TR" sz="2400" dirty="0" smtClean="0">
                <a:solidFill>
                  <a:schemeClr val="tx2"/>
                </a:solidFill>
              </a:rPr>
              <a:t>Para toplama ve etkinlik finansmanı kuralları</a:t>
            </a:r>
            <a:endParaRPr lang="tr-TR" sz="2400" dirty="0">
              <a:solidFill>
                <a:schemeClr val="tx2"/>
              </a:solidFill>
            </a:endParaRPr>
          </a:p>
        </p:txBody>
      </p:sp>
    </p:spTree>
    <p:extLst>
      <p:ext uri="{BB962C8B-B14F-4D97-AF65-F5344CB8AC3E}">
        <p14:creationId xmlns:p14="http://schemas.microsoft.com/office/powerpoint/2010/main" val="3549072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smtClean="0">
                <a:solidFill>
                  <a:srgbClr val="FF0000"/>
                </a:solidFill>
              </a:rPr>
              <a:t>Sınıfta Daha İyi Düzen Sağlama Teknikleri</a:t>
            </a:r>
            <a:endParaRPr lang="tr-TR" sz="3200" b="1" dirty="0" smtClean="0">
              <a:solidFill>
                <a:srgbClr val="FF0000"/>
              </a:solidFill>
            </a:endParaRPr>
          </a:p>
        </p:txBody>
      </p:sp>
      <p:sp>
        <p:nvSpPr>
          <p:cNvPr id="39939" name="Rectangle 3"/>
          <p:cNvSpPr>
            <a:spLocks noGrp="1"/>
          </p:cNvSpPr>
          <p:nvPr>
            <p:ph idx="1"/>
          </p:nvPr>
        </p:nvSpPr>
        <p:spPr>
          <a:xfrm>
            <a:off x="323528" y="2132856"/>
            <a:ext cx="8229600" cy="4311650"/>
          </a:xfrm>
          <a:noFill/>
        </p:spPr>
        <p:txBody>
          <a:bodyPr>
            <a:normAutofit lnSpcReduction="10000"/>
          </a:bodyPr>
          <a:lstStyle/>
          <a:p>
            <a:pPr marL="742950" lvl="2" indent="-342900">
              <a:lnSpc>
                <a:spcPct val="150000"/>
              </a:lnSpc>
              <a:buFont typeface="Wingdings" pitchFamily="2" charset="2"/>
              <a:buChar char="§"/>
            </a:pPr>
            <a:r>
              <a:rPr lang="tr-TR" sz="2800" dirty="0" smtClean="0">
                <a:solidFill>
                  <a:schemeClr val="tx2"/>
                </a:solidFill>
              </a:rPr>
              <a:t>Derslerinizi öğrenme etkinlikleriyle doldurmak için fazladan hazırlık yapın</a:t>
            </a:r>
          </a:p>
          <a:p>
            <a:pPr marL="742950" lvl="2" indent="-342900">
              <a:lnSpc>
                <a:spcPct val="150000"/>
              </a:lnSpc>
              <a:buFont typeface="Wingdings" pitchFamily="2" charset="2"/>
              <a:buChar char="§"/>
            </a:pPr>
            <a:r>
              <a:rPr lang="tr-TR" sz="2800" dirty="0" smtClean="0">
                <a:solidFill>
                  <a:schemeClr val="tx2"/>
                </a:solidFill>
              </a:rPr>
              <a:t>Sınıfa hazırlıklı gidin</a:t>
            </a:r>
          </a:p>
          <a:p>
            <a:pPr marL="742950" lvl="2" indent="-342900">
              <a:lnSpc>
                <a:spcPct val="150000"/>
              </a:lnSpc>
              <a:buFont typeface="Wingdings" pitchFamily="2" charset="2"/>
              <a:buChar char="§"/>
            </a:pPr>
            <a:r>
              <a:rPr lang="tr-TR" sz="2800" dirty="0" smtClean="0">
                <a:solidFill>
                  <a:schemeClr val="tx2"/>
                </a:solidFill>
              </a:rPr>
              <a:t>Öğretme becerinize güvenin</a:t>
            </a:r>
          </a:p>
          <a:p>
            <a:pPr marL="742950" lvl="2" indent="-342900">
              <a:lnSpc>
                <a:spcPct val="150000"/>
              </a:lnSpc>
              <a:buFont typeface="Wingdings" pitchFamily="2" charset="2"/>
              <a:buChar char="§"/>
            </a:pPr>
            <a:r>
              <a:rPr lang="tr-TR" sz="2800" dirty="0" smtClean="0">
                <a:solidFill>
                  <a:schemeClr val="tx2"/>
                </a:solidFill>
              </a:rPr>
              <a:t>Öğrencilerinin ismini mümkün olduğunca çabuk öğrenin</a:t>
            </a:r>
            <a:endParaRPr lang="tr-TR" sz="2800" dirty="0">
              <a:solidFill>
                <a:schemeClr val="tx2"/>
              </a:solidFill>
            </a:endParaRPr>
          </a:p>
        </p:txBody>
      </p:sp>
    </p:spTree>
    <p:extLst>
      <p:ext uri="{BB962C8B-B14F-4D97-AF65-F5344CB8AC3E}">
        <p14:creationId xmlns:p14="http://schemas.microsoft.com/office/powerpoint/2010/main" val="25482271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827584" y="0"/>
            <a:ext cx="6347713" cy="764704"/>
          </a:xfrm>
        </p:spPr>
        <p:txBody>
          <a:bodyPr/>
          <a:lstStyle/>
          <a:p>
            <a:r>
              <a:rPr lang="tr-TR" sz="4000" b="1" dirty="0" smtClean="0">
                <a:solidFill>
                  <a:srgbClr val="FF0000"/>
                </a:solidFill>
              </a:rPr>
              <a:t>Geçiş ve Ayrılan Süreleri</a:t>
            </a:r>
            <a:endParaRPr lang="tr-TR" sz="3200" b="1" dirty="0" smtClean="0">
              <a:solidFill>
                <a:srgbClr val="FF0000"/>
              </a:solidFill>
            </a:endParaRPr>
          </a:p>
        </p:txBody>
      </p:sp>
      <p:sp>
        <p:nvSpPr>
          <p:cNvPr id="39939" name="Rectangle 3"/>
          <p:cNvSpPr>
            <a:spLocks noGrp="1"/>
          </p:cNvSpPr>
          <p:nvPr>
            <p:ph idx="1"/>
          </p:nvPr>
        </p:nvSpPr>
        <p:spPr>
          <a:xfrm>
            <a:off x="-341960" y="734587"/>
            <a:ext cx="8686800" cy="3960440"/>
          </a:xfrm>
          <a:noFill/>
        </p:spPr>
        <p:txBody>
          <a:bodyPr/>
          <a:lstStyle/>
          <a:p>
            <a:pPr marL="742950" lvl="2" indent="-342900">
              <a:lnSpc>
                <a:spcPct val="150000"/>
              </a:lnSpc>
              <a:buFont typeface="Wingdings" pitchFamily="2" charset="2"/>
              <a:buChar char="§"/>
            </a:pPr>
            <a:r>
              <a:rPr lang="tr-TR" i="1" dirty="0" smtClean="0">
                <a:solidFill>
                  <a:schemeClr val="tx2"/>
                </a:solidFill>
              </a:rPr>
              <a:t>Ayrılan süre</a:t>
            </a:r>
            <a:r>
              <a:rPr lang="tr-TR" dirty="0" smtClean="0">
                <a:solidFill>
                  <a:schemeClr val="tx2"/>
                </a:solidFill>
              </a:rPr>
              <a:t>: Öğrencilerinizin öğrenme etkinliklerine katılmaları </a:t>
            </a:r>
            <a:r>
              <a:rPr lang="tr-TR" i="1" dirty="0" smtClean="0">
                <a:solidFill>
                  <a:schemeClr val="tx2"/>
                </a:solidFill>
              </a:rPr>
              <a:t>niyetiyle</a:t>
            </a:r>
            <a:r>
              <a:rPr lang="tr-TR" dirty="0" smtClean="0">
                <a:solidFill>
                  <a:schemeClr val="tx2"/>
                </a:solidFill>
              </a:rPr>
              <a:t> ayırdığınız zaman</a:t>
            </a:r>
          </a:p>
          <a:p>
            <a:pPr marL="742950" lvl="2" indent="-342900">
              <a:lnSpc>
                <a:spcPct val="150000"/>
              </a:lnSpc>
              <a:buFont typeface="Wingdings" pitchFamily="2" charset="2"/>
              <a:buChar char="§"/>
            </a:pPr>
            <a:r>
              <a:rPr lang="tr-TR" i="1" dirty="0" smtClean="0">
                <a:solidFill>
                  <a:schemeClr val="tx2"/>
                </a:solidFill>
              </a:rPr>
              <a:t>Geçiş süresi</a:t>
            </a:r>
            <a:r>
              <a:rPr lang="tr-TR" dirty="0" smtClean="0">
                <a:solidFill>
                  <a:schemeClr val="tx2"/>
                </a:solidFill>
              </a:rPr>
              <a:t>: öğrenme etkinlikleri </a:t>
            </a:r>
            <a:r>
              <a:rPr lang="tr-TR" i="1" dirty="0" smtClean="0">
                <a:solidFill>
                  <a:schemeClr val="tx2"/>
                </a:solidFill>
              </a:rPr>
              <a:t>arasında</a:t>
            </a:r>
            <a:r>
              <a:rPr lang="tr-TR" dirty="0" smtClean="0">
                <a:solidFill>
                  <a:schemeClr val="tx2"/>
                </a:solidFill>
              </a:rPr>
              <a:t> var olan zaman</a:t>
            </a:r>
          </a:p>
          <a:p>
            <a:pPr lvl="4"/>
            <a:r>
              <a:rPr lang="tr-TR" sz="2400" u="sng" dirty="0" smtClean="0">
                <a:solidFill>
                  <a:schemeClr val="tx2"/>
                </a:solidFill>
              </a:rPr>
              <a:t>Örnekler</a:t>
            </a:r>
            <a:endParaRPr lang="en-US" sz="2400" u="sng" dirty="0" smtClean="0">
              <a:solidFill>
                <a:schemeClr val="tx2"/>
              </a:solidFill>
            </a:endParaRPr>
          </a:p>
          <a:p>
            <a:pPr lvl="5"/>
            <a:r>
              <a:rPr lang="tr-TR" sz="2400" dirty="0" smtClean="0">
                <a:solidFill>
                  <a:schemeClr val="tx2"/>
                </a:solidFill>
              </a:rPr>
              <a:t>Öğrencilerin yerlerini alması ve dikkatli olması</a:t>
            </a:r>
          </a:p>
          <a:p>
            <a:pPr lvl="5"/>
            <a:r>
              <a:rPr lang="tr-TR" sz="2400" dirty="0" smtClean="0">
                <a:solidFill>
                  <a:schemeClr val="tx2"/>
                </a:solidFill>
              </a:rPr>
              <a:t>Okuma yaptırma ve başlama için yönlendirme</a:t>
            </a:r>
            <a:r>
              <a:rPr lang="en-US" sz="2400" dirty="0" smtClean="0">
                <a:solidFill>
                  <a:schemeClr val="tx2"/>
                </a:solidFill>
              </a:rPr>
              <a:t>k</a:t>
            </a:r>
            <a:endParaRPr lang="tr-TR" sz="2400" dirty="0" smtClean="0">
              <a:solidFill>
                <a:schemeClr val="tx2"/>
              </a:solidFill>
            </a:endParaRPr>
          </a:p>
          <a:p>
            <a:pPr lvl="5"/>
            <a:r>
              <a:rPr lang="tr-TR" sz="2400" dirty="0" smtClean="0">
                <a:solidFill>
                  <a:schemeClr val="tx2"/>
                </a:solidFill>
              </a:rPr>
              <a:t>Öğrencilerin dikkatini okuma etkinliğinden alarak sınıfı tartışmaya hazırlamak</a:t>
            </a:r>
          </a:p>
          <a:p>
            <a:pPr marL="342900" lvl="1" indent="-342900">
              <a:lnSpc>
                <a:spcPct val="90000"/>
              </a:lnSpc>
              <a:buFont typeface="Wingdings" pitchFamily="2" charset="2"/>
              <a:buChar char="§"/>
            </a:pPr>
            <a:endParaRPr lang="tr-TR" sz="2400" dirty="0">
              <a:solidFill>
                <a:schemeClr val="tx2"/>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4581128"/>
            <a:ext cx="3168352" cy="2138106"/>
          </a:xfrm>
          <a:prstGeom prst="rect">
            <a:avLst/>
          </a:prstGeom>
        </p:spPr>
      </p:pic>
    </p:spTree>
    <p:extLst>
      <p:ext uri="{BB962C8B-B14F-4D97-AF65-F5344CB8AC3E}">
        <p14:creationId xmlns:p14="http://schemas.microsoft.com/office/powerpoint/2010/main" val="3229715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1551</TotalTime>
  <Words>3222</Words>
  <Application>Microsoft Office PowerPoint</Application>
  <PresentationFormat>Ekran Gösterisi (4:3)</PresentationFormat>
  <Paragraphs>387</Paragraphs>
  <Slides>78</Slides>
  <Notes>3</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78</vt:i4>
      </vt:variant>
    </vt:vector>
  </HeadingPairs>
  <TitlesOfParts>
    <vt:vector size="86" baseType="lpstr">
      <vt:lpstr>Arial</vt:lpstr>
      <vt:lpstr>Calibri</vt:lpstr>
      <vt:lpstr>Symbol</vt:lpstr>
      <vt:lpstr>Times New Roman</vt:lpstr>
      <vt:lpstr>Trebuchet MS</vt:lpstr>
      <vt:lpstr>Wingdings</vt:lpstr>
      <vt:lpstr>Wingdings 3</vt:lpstr>
      <vt:lpstr>Kristal</vt:lpstr>
      <vt:lpstr> SINIF YÖNETİMİ</vt:lpstr>
      <vt:lpstr>Sınıf Yönetimi Nedir?</vt:lpstr>
      <vt:lpstr>Herkes için farklıdır</vt:lpstr>
      <vt:lpstr>Sınıf Yönetimi Neden Önemlidir?</vt:lpstr>
      <vt:lpstr>Başarılı Sınıf Yönetiminin İlkeleri</vt:lpstr>
      <vt:lpstr>Sınıfta Daha İyi Düzen Sağlama Teknikleri</vt:lpstr>
      <vt:lpstr>Sınıfta Daha İyi Düzen Sağlama Teknikleri</vt:lpstr>
      <vt:lpstr>Sınıfta Daha İyi Düzen Sağlama Teknikleri</vt:lpstr>
      <vt:lpstr>Geçiş ve Ayrılan Süreleri</vt:lpstr>
      <vt:lpstr>Geçiş ve Ayrılan Süre</vt:lpstr>
      <vt:lpstr>Farkındalık: Öğretmenin sınıfta ne olup bittiğinin farkında olması </vt:lpstr>
      <vt:lpstr>Farkındalık devam…</vt:lpstr>
      <vt:lpstr> Dersle ilgili olmayan (Görev dışı) davranışlar</vt:lpstr>
      <vt:lpstr>Mesafe ve beden dilini ayarlamak</vt:lpstr>
      <vt:lpstr>İletişim yoluyla işbirliği sağlama</vt:lpstr>
      <vt:lpstr>Sınıfta nasıl davranılması gerektiğine dair kurallar</vt:lpstr>
      <vt:lpstr>Sınıfta gerekli davranış kuralları</vt:lpstr>
      <vt:lpstr>Olumlu bir sınıf atmosferi oluşturma (veya öğrencilere hiç gülümsememe!)</vt:lpstr>
      <vt:lpstr>PowerPoint Sunusu</vt:lpstr>
      <vt:lpstr>Beş Adım</vt:lpstr>
      <vt:lpstr>Yeni Bir Yıla Başlamak</vt:lpstr>
      <vt:lpstr> Kuralları Açıklayan Metin</vt:lpstr>
      <vt:lpstr>Kuralları Açıklayan Metnin İçeriği</vt:lpstr>
      <vt:lpstr>Sınıfın Düzenlenmesi</vt:lpstr>
      <vt:lpstr>OLUMSUZ DAVRANIŞLARLA BAŞA ÇIKMA</vt:lpstr>
      <vt:lpstr>Davranışın İşlevleri</vt:lpstr>
      <vt:lpstr>Görev dışı davranışlarla başa çıkma</vt:lpstr>
      <vt:lpstr>Görev dışı davranışlarla başa çıkma</vt:lpstr>
      <vt:lpstr>Görev dışı davranış örüntülerini değiştirme: Şekillendirme</vt:lpstr>
      <vt:lpstr>Dikkat çekmeye çalışan davranış</vt:lpstr>
      <vt:lpstr>Güç arayan davranış </vt:lpstr>
      <vt:lpstr>Başıboş ve amaçsız konuşma/dolaşma. Zorlama ve uç örnekler kullanma</vt:lpstr>
      <vt:lpstr>Utangaçlık veya sessizlik – derse katılmama</vt:lpstr>
      <vt:lpstr>Gevezelik—herşeyi bilme, manipulasyon ve durmadan şikayet etme</vt:lpstr>
      <vt:lpstr>Öğretmeni zor duruma düşürmeye çalışma</vt:lpstr>
      <vt:lpstr>Sorularla sıkıştırma/tartışma; ne söylersen karşı çıkma; kişisel olarak saldırma</vt:lpstr>
      <vt:lpstr>Tribünlere oynamak—birinin gündemine veya diğer öğrencilerin öğrenmemesi pahasına mahkum olma</vt:lpstr>
      <vt:lpstr>Açık düşmanlık yapma/direnme—kızgın, kavgacı davranış</vt:lpstr>
      <vt:lpstr>Yakınma—meşru şikayetler olabilir</vt:lpstr>
      <vt:lpstr>İlgisiz konuşmalar—kişisel veya konuyla ilgili olabilir. Grubun ve sizin dikkatinizi dağıtır</vt:lpstr>
      <vt:lpstr>PowerPoint Sunusu</vt:lpstr>
      <vt:lpstr>Sınıf Yönetimi ve Akademik Başarının Değerlendirmesi  </vt:lpstr>
      <vt:lpstr>Sınıf Yönetimi ve Akademik Başarının Değerlendirmesi </vt:lpstr>
      <vt:lpstr>Sınıf Yönetimi ve Akademik Başarının Değerlendirmesi </vt:lpstr>
      <vt:lpstr>Sınıf Yönetimi ve Akademik Başarının Değerlendirmesi </vt:lpstr>
      <vt:lpstr>Sınıf Yönetimi ve Akademik Başarının Değerlendirmesi </vt:lpstr>
      <vt:lpstr>Fiziksel Yetersizlikler</vt:lpstr>
      <vt:lpstr>Fiziksel Yetersizlikler</vt:lpstr>
      <vt:lpstr>Öğretim Yöntem ve Teknikleri </vt:lpstr>
      <vt:lpstr>Öğretim Yöntem ve Teknikleri </vt:lpstr>
      <vt:lpstr>Öğretim Yöntem ve Teknikleri </vt:lpstr>
      <vt:lpstr>Öğretim Yöntem ve Teknikleri </vt:lpstr>
      <vt:lpstr>Sınıfta Zaman Yönetimi</vt:lpstr>
      <vt:lpstr>Zaman Yönetimi Neden Önemlidir?</vt:lpstr>
      <vt:lpstr>Zaman Yönetimi Neden Önemlidir?</vt:lpstr>
      <vt:lpstr>Dersten Önce Zaman Yönetimi</vt:lpstr>
      <vt:lpstr>Derste Zaman Yönetimi</vt:lpstr>
      <vt:lpstr>Sınıf içi öğretimde zaman</vt:lpstr>
      <vt:lpstr>Kapsamları Bakımından Sınıfta Zaman</vt:lpstr>
      <vt:lpstr>Sınıfta Etkili Zaman Yönetimine Nereden Başlamalıyız? </vt:lpstr>
      <vt:lpstr>PowerPoint Sunusu</vt:lpstr>
      <vt:lpstr>1.Öğrencilerin sınıfa giriş ve çıkışları  </vt:lpstr>
      <vt:lpstr>2.Yoklama, devamsızlık ve geç kalma</vt:lpstr>
      <vt:lpstr>3.Öğrencilerin sınıfta dolaşmaları</vt:lpstr>
      <vt:lpstr>4.Gerekli materyallerin sınıfa getirilmesi  </vt:lpstr>
      <vt:lpstr>5.Verilen ödevlerin bir yönerge doğrultusunda hazırlanması</vt:lpstr>
      <vt:lpstr>6.Sınıfta birbiriyle konuşma  </vt:lpstr>
      <vt:lpstr>7.Söz alma  </vt:lpstr>
      <vt:lpstr>8.Öğretmenden yardım isteme</vt:lpstr>
      <vt:lpstr>9.Araç gereçlerin kullanımı  </vt:lpstr>
      <vt:lpstr>10. Ders İçeriğinin Güçlülüğü</vt:lpstr>
      <vt:lpstr>Sınıfta Etkili Zaman Yönetimi İçin Öneriler</vt:lpstr>
      <vt:lpstr>Sınıfta Etkili Zaman Yönetimi İçin Öneriler</vt:lpstr>
      <vt:lpstr>Sınıfta Etkili Zaman Yönetimi İçin Öneriler</vt:lpstr>
      <vt:lpstr>Sınıfta Etkili Zaman Yönetimi İçin Öneriler</vt:lpstr>
      <vt:lpstr>Kıssadan Hisse </vt:lpstr>
      <vt:lpstr>MEB politikaları: Problemden nasıl uzak durulur</vt:lpstr>
      <vt:lpstr>MEB politikaları: Problemden nasıl uzak durulur</vt:lpstr>
    </vt:vector>
  </TitlesOfParts>
  <Company>MEB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Setenay Azra BORAN</dc:creator>
  <cp:lastModifiedBy>Setenay Azra BORAN</cp:lastModifiedBy>
  <cp:revision>113</cp:revision>
  <dcterms:created xsi:type="dcterms:W3CDTF">2012-08-24T19:02:15Z</dcterms:created>
  <dcterms:modified xsi:type="dcterms:W3CDTF">2015-09-01T18:49:13Z</dcterms:modified>
</cp:coreProperties>
</file>