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8" r:id="rId4"/>
    <p:sldId id="259" r:id="rId5"/>
    <p:sldId id="261" r:id="rId6"/>
    <p:sldId id="262" r:id="rId7"/>
    <p:sldId id="263" r:id="rId8"/>
    <p:sldId id="266" r:id="rId9"/>
    <p:sldId id="267" r:id="rId10"/>
    <p:sldId id="268" r:id="rId11"/>
    <p:sldId id="269" r:id="rId12"/>
    <p:sldId id="270"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301" r:id="rId33"/>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28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651C77B-30DE-490D-9B32-1E9CB4F5FF6F}" type="datetimeFigureOut">
              <a:rPr lang="tr-TR"/>
              <a:pPr>
                <a:defRPr/>
              </a:pPr>
              <a:t>08.04.2014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C38E548-80A3-4FFB-A1E8-663FF6F9B206}" type="slidenum">
              <a:rPr lang="tr-TR"/>
              <a:pPr>
                <a:defRPr/>
              </a:pPr>
              <a:t>‹#›</a:t>
            </a:fld>
            <a:endParaRPr lang="tr-T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3F20FBBF-15FE-442A-B475-9BDA751AEE06}" type="datetimeFigureOut">
              <a:rPr lang="tr-TR"/>
              <a:pPr>
                <a:defRPr/>
              </a:pPr>
              <a:t>08.04.2014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AD674BA-C92D-4112-83E0-49514344C789}"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38211E4F-7D38-488A-A987-852A80B722BD}" type="datetimeFigureOut">
              <a:rPr lang="tr-TR"/>
              <a:pPr>
                <a:defRPr/>
              </a:pPr>
              <a:t>08.04.2014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8452F774-1F75-4E69-A3AD-9E160758C820}"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454F92CE-2605-4C37-83C8-7BDB365608F9}" type="datetimeFigureOut">
              <a:rPr lang="tr-TR"/>
              <a:pPr>
                <a:defRPr/>
              </a:pPr>
              <a:t>08.04.2014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8C47D523-4EEE-4257-9CCD-CE839C49BAA7}"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634759E6-4E09-4AA5-AA58-1A0F6907E35F}" type="datetimeFigureOut">
              <a:rPr lang="tr-TR"/>
              <a:pPr>
                <a:defRPr/>
              </a:pPr>
              <a:t>08.04.2014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3F33049-E9A7-448E-AC63-8D2D8CFE1F36}"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9EBFF3B7-3585-463A-97AB-72A019BA9A1C}" type="datetimeFigureOut">
              <a:rPr lang="tr-TR"/>
              <a:pPr>
                <a:defRPr/>
              </a:pPr>
              <a:t>08.04.2014</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508D21A7-6704-4649-A69A-EF254025E92B}"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2FA05917-37F5-421A-A303-0D246CDA988F}" type="datetimeFigureOut">
              <a:rPr lang="tr-TR"/>
              <a:pPr>
                <a:defRPr/>
              </a:pPr>
              <a:t>08.04.2014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AE840337-BFC5-470D-95F0-01FC9EF6F925}"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A44C3B43-0BD3-4110-988A-9B316241557A}" type="datetimeFigureOut">
              <a:rPr lang="tr-TR"/>
              <a:pPr>
                <a:defRPr/>
              </a:pPr>
              <a:t>08.04.2014</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FA0E8F4A-3479-4B11-B3AC-1968DAA0F053}"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6CCFF890-1741-45C6-91F1-E390EFBBA4AF}" type="datetimeFigureOut">
              <a:rPr lang="tr-TR"/>
              <a:pPr>
                <a:defRPr/>
              </a:pPr>
              <a:t>08.04.2014</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68F1F14A-435C-407A-9FF3-73C66C66403B}"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4978EC74-B14A-4E1A-BED7-8E21C64F4A6F}" type="datetimeFigureOut">
              <a:rPr lang="tr-TR"/>
              <a:pPr>
                <a:defRPr/>
              </a:pPr>
              <a:t>08.04.2014</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DD1F2E57-0905-4D2D-AF51-980EBA06953B}"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5D98A775-CE5A-41F2-B193-833EE1F754EE}" type="datetimeFigureOut">
              <a:rPr lang="tr-TR"/>
              <a:pPr>
                <a:defRPr/>
              </a:pPr>
              <a:t>08.04.2014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B21EBD16-310B-4A6D-90CD-D0A63ECC2864}"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916A9253-801E-43A6-8B67-760E7DB5B0B6}" type="datetimeFigureOut">
              <a:rPr lang="tr-TR"/>
              <a:pPr>
                <a:defRPr/>
              </a:pPr>
              <a:t>08.04.2014</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C426F93D-459F-42B8-BC1E-272C9C271CEF}"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9459"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1DCE5A3-6BCA-4BFB-B39C-3465C9F56AF5}" type="datetimeFigureOut">
              <a:rPr lang="tr-TR"/>
              <a:pPr>
                <a:defRPr/>
              </a:pPr>
              <a:t>08.04.2014</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081F0E0-7C10-4B9E-BC44-C3C81188C423}"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gif"/><Relationship Id="rId7" Type="http://schemas.openxmlformats.org/officeDocument/2006/relationships/image" Target="../media/image29.jpeg"/><Relationship Id="rId2" Type="http://schemas.openxmlformats.org/officeDocument/2006/relationships/image" Target="../media/image24.gif"/><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gif"/><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1.xml"/><Relationship Id="rId5" Type="http://schemas.openxmlformats.org/officeDocument/2006/relationships/image" Target="../media/image62.gif"/><Relationship Id="rId4" Type="http://schemas.openxmlformats.org/officeDocument/2006/relationships/image" Target="../media/image61.gif"/></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1"/>
          <p:cNvPicPr>
            <a:picLocks noChangeAspect="1" noChangeArrowheads="1"/>
          </p:cNvPicPr>
          <p:nvPr/>
        </p:nvPicPr>
        <p:blipFill>
          <a:blip r:embed="rId2"/>
          <a:srcRect/>
          <a:stretch>
            <a:fillRect/>
          </a:stretch>
        </p:blipFill>
        <p:spPr bwMode="auto">
          <a:xfrm>
            <a:off x="0" y="3500438"/>
            <a:ext cx="9144000" cy="2808287"/>
          </a:xfrm>
          <a:prstGeom prst="rect">
            <a:avLst/>
          </a:prstGeom>
          <a:noFill/>
          <a:ln w="9525">
            <a:noFill/>
            <a:miter lim="800000"/>
            <a:headEnd/>
            <a:tailEnd/>
          </a:ln>
        </p:spPr>
      </p:pic>
      <p:sp>
        <p:nvSpPr>
          <p:cNvPr id="14338"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14339"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14340"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14341"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14342" name="Rectangle 7"/>
          <p:cNvSpPr>
            <a:spLocks noChangeArrowheads="1"/>
          </p:cNvSpPr>
          <p:nvPr/>
        </p:nvSpPr>
        <p:spPr bwMode="auto">
          <a:xfrm>
            <a:off x="0" y="836613"/>
            <a:ext cx="6548438" cy="396875"/>
          </a:xfrm>
          <a:prstGeom prst="rect">
            <a:avLst/>
          </a:prstGeom>
          <a:noFill/>
          <a:ln w="9525" algn="ctr">
            <a:noFill/>
            <a:miter lim="800000"/>
            <a:headEnd/>
            <a:tailEnd/>
          </a:ln>
        </p:spPr>
        <p:txBody>
          <a:bodyPr wrap="none" anchor="ctr">
            <a:spAutoFit/>
          </a:bodyPr>
          <a:lstStyle/>
          <a:p>
            <a:r>
              <a:rPr lang="tr-TR" sz="2000" b="1">
                <a:solidFill>
                  <a:srgbClr val="FF0000"/>
                </a:solidFill>
                <a:latin typeface="Calibri" pitchFamily="34" charset="0"/>
              </a:rPr>
              <a:t>A. CANLILARI NEDEN SINIFLANDIRIYORUZ?</a:t>
            </a:r>
          </a:p>
        </p:txBody>
      </p:sp>
      <p:pic>
        <p:nvPicPr>
          <p:cNvPr id="14343" name="Picture 8"/>
          <p:cNvPicPr>
            <a:picLocks noChangeAspect="1" noChangeArrowheads="1"/>
          </p:cNvPicPr>
          <p:nvPr/>
        </p:nvPicPr>
        <p:blipFill>
          <a:blip r:embed="rId3"/>
          <a:srcRect/>
          <a:stretch>
            <a:fillRect/>
          </a:stretch>
        </p:blipFill>
        <p:spPr bwMode="auto">
          <a:xfrm>
            <a:off x="1979613" y="103188"/>
            <a:ext cx="5184775" cy="661987"/>
          </a:xfrm>
          <a:prstGeom prst="rect">
            <a:avLst/>
          </a:prstGeom>
          <a:noFill/>
          <a:ln w="76200" cmpd="tri">
            <a:solidFill>
              <a:srgbClr val="2515EF"/>
            </a:solidFill>
            <a:miter lim="800000"/>
            <a:headEnd/>
            <a:tailEnd/>
          </a:ln>
        </p:spPr>
      </p:pic>
      <p:sp>
        <p:nvSpPr>
          <p:cNvPr id="14344" name="Rectangle 10"/>
          <p:cNvSpPr>
            <a:spLocks noChangeArrowheads="1"/>
          </p:cNvSpPr>
          <p:nvPr/>
        </p:nvSpPr>
        <p:spPr bwMode="auto">
          <a:xfrm>
            <a:off x="0" y="1268413"/>
            <a:ext cx="9144000" cy="2225675"/>
          </a:xfrm>
          <a:prstGeom prst="rect">
            <a:avLst/>
          </a:prstGeom>
          <a:noFill/>
          <a:ln w="9525" algn="ctr">
            <a:noFill/>
            <a:miter lim="800000"/>
            <a:headEnd/>
            <a:tailEnd/>
          </a:ln>
        </p:spPr>
        <p:txBody>
          <a:bodyPr anchor="ctr">
            <a:spAutoFit/>
          </a:bodyPr>
          <a:lstStyle/>
          <a:p>
            <a:r>
              <a:rPr lang="tr-TR" sz="2000">
                <a:latin typeface="Univers"/>
                <a:cs typeface="Times New Roman" pitchFamily="18" charset="0"/>
              </a:rPr>
              <a:t>Büyüme, gelişme, çoğalma (üreme), beslenme, solunum yapma, uyarılara tepki verme ve hareket etme gibi ortak özelliklere sahip varlıklara </a:t>
            </a:r>
            <a:r>
              <a:rPr lang="tr-TR" sz="2000" b="1">
                <a:solidFill>
                  <a:srgbClr val="2515EF"/>
                </a:solidFill>
                <a:latin typeface="Univers"/>
                <a:cs typeface="Times New Roman" pitchFamily="18" charset="0"/>
              </a:rPr>
              <a:t>CANLI</a:t>
            </a:r>
            <a:r>
              <a:rPr lang="tr-TR" sz="2000">
                <a:latin typeface="Univers"/>
                <a:cs typeface="Times New Roman" pitchFamily="18" charset="0"/>
              </a:rPr>
              <a:t> adı verilir.</a:t>
            </a:r>
            <a:endParaRPr lang="tr-TR" sz="2000">
              <a:latin typeface="Calibri" pitchFamily="34" charset="0"/>
            </a:endParaRPr>
          </a:p>
          <a:p>
            <a:pPr eaLnBrk="0" hangingPunct="0"/>
            <a:r>
              <a:rPr lang="tr-TR" sz="2000">
                <a:latin typeface="Univers"/>
                <a:cs typeface="Times New Roman" pitchFamily="18" charset="0"/>
              </a:rPr>
              <a:t>Bilim adamları canlıları daha kolay inceleyebilmek ve karışıklıklara sebep olmamak için ortak bir sınıflandırma yöntemi geliştirmişleridir. Bu sınıflandırmada ortak özelliklere sahip canlıları aynı gruba dâhil etmişleridir. Aşağıdaki kavram haritasında canlı grupları verilmiştir.</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14"/>
          <p:cNvPicPr>
            <a:picLocks noChangeAspect="1" noChangeArrowheads="1"/>
          </p:cNvPicPr>
          <p:nvPr/>
        </p:nvPicPr>
        <p:blipFill>
          <a:blip r:embed="rId2"/>
          <a:srcRect/>
          <a:stretch>
            <a:fillRect/>
          </a:stretch>
        </p:blipFill>
        <p:spPr bwMode="auto">
          <a:xfrm>
            <a:off x="0" y="3200400"/>
            <a:ext cx="4572000" cy="3657600"/>
          </a:xfrm>
          <a:prstGeom prst="rect">
            <a:avLst/>
          </a:prstGeom>
          <a:noFill/>
          <a:ln w="9525">
            <a:noFill/>
            <a:miter lim="800000"/>
            <a:headEnd/>
            <a:tailEnd/>
          </a:ln>
        </p:spPr>
      </p:pic>
      <p:sp>
        <p:nvSpPr>
          <p:cNvPr id="31746"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31747"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31748"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31749"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pic>
        <p:nvPicPr>
          <p:cNvPr id="31750" name="Picture 5" descr="13"/>
          <p:cNvPicPr>
            <a:picLocks noChangeAspect="1" noChangeArrowheads="1"/>
          </p:cNvPicPr>
          <p:nvPr/>
        </p:nvPicPr>
        <p:blipFill>
          <a:blip r:embed="rId3"/>
          <a:srcRect/>
          <a:stretch>
            <a:fillRect/>
          </a:stretch>
        </p:blipFill>
        <p:spPr bwMode="auto">
          <a:xfrm>
            <a:off x="0" y="188913"/>
            <a:ext cx="4572000" cy="3168650"/>
          </a:xfrm>
          <a:prstGeom prst="rect">
            <a:avLst/>
          </a:prstGeom>
          <a:noFill/>
          <a:ln w="9525">
            <a:noFill/>
            <a:miter lim="800000"/>
            <a:headEnd/>
            <a:tailEnd/>
          </a:ln>
        </p:spPr>
      </p:pic>
      <p:sp>
        <p:nvSpPr>
          <p:cNvPr id="31751" name="Text Box 6"/>
          <p:cNvSpPr txBox="1">
            <a:spLocks noChangeArrowheads="1"/>
          </p:cNvSpPr>
          <p:nvPr/>
        </p:nvSpPr>
        <p:spPr bwMode="auto">
          <a:xfrm>
            <a:off x="4859338" y="908050"/>
            <a:ext cx="4067175" cy="4108450"/>
          </a:xfrm>
          <a:prstGeom prst="rect">
            <a:avLst/>
          </a:prstGeom>
          <a:noFill/>
          <a:ln w="9525">
            <a:noFill/>
            <a:miter lim="800000"/>
            <a:headEnd/>
            <a:tailEnd/>
          </a:ln>
        </p:spPr>
        <p:txBody>
          <a:bodyPr>
            <a:spAutoFit/>
          </a:bodyPr>
          <a:lstStyle/>
          <a:p>
            <a:pPr>
              <a:buFontTx/>
              <a:buBlip>
                <a:blip r:embed="rId4"/>
              </a:buBlip>
            </a:pPr>
            <a:r>
              <a:rPr lang="tr-TR" sz="2400">
                <a:latin typeface="Calibri" pitchFamily="34" charset="0"/>
              </a:rPr>
              <a:t> Bitkinin gövde ve dalları üzerin</a:t>
            </a:r>
          </a:p>
          <a:p>
            <a:r>
              <a:rPr lang="tr-TR" sz="2400">
                <a:latin typeface="Calibri" pitchFamily="34" charset="0"/>
              </a:rPr>
              <a:t>de bulunan kısımdır.</a:t>
            </a:r>
          </a:p>
          <a:p>
            <a:pPr>
              <a:buFontTx/>
              <a:buBlip>
                <a:blip r:embed="rId4"/>
              </a:buBlip>
            </a:pPr>
            <a:r>
              <a:rPr lang="tr-TR" sz="2400">
                <a:latin typeface="Calibri" pitchFamily="34" charset="0"/>
              </a:rPr>
              <a:t> Bitkinin güneşten yararlanmasını sağlar.</a:t>
            </a:r>
          </a:p>
          <a:p>
            <a:pPr>
              <a:buFontTx/>
              <a:buBlip>
                <a:blip r:embed="rId4"/>
              </a:buBlip>
            </a:pPr>
            <a:r>
              <a:rPr lang="tr-TR" sz="2400">
                <a:latin typeface="Calibri" pitchFamily="34" charset="0"/>
              </a:rPr>
              <a:t> Bitkinin gaz alışverişini sağlar.</a:t>
            </a:r>
          </a:p>
          <a:p>
            <a:r>
              <a:rPr lang="tr-TR" sz="2400">
                <a:latin typeface="Calibri" pitchFamily="34" charset="0"/>
              </a:rPr>
              <a:t> Bitkiler yaprakta üretilen besinle </a:t>
            </a:r>
          </a:p>
          <a:p>
            <a:r>
              <a:rPr lang="tr-TR" sz="2400">
                <a:latin typeface="Calibri" pitchFamily="34" charset="0"/>
              </a:rPr>
              <a:t>beslenir.</a:t>
            </a:r>
          </a:p>
          <a:p>
            <a:endParaRPr lang="tr-TR" sz="2400">
              <a:latin typeface="Calibri" pitchFamily="34" charset="0"/>
            </a:endParaRPr>
          </a:p>
        </p:txBody>
      </p:sp>
      <p:sp>
        <p:nvSpPr>
          <p:cNvPr id="31752" name="Rectangle 11"/>
          <p:cNvSpPr>
            <a:spLocks noChangeArrowheads="1"/>
          </p:cNvSpPr>
          <p:nvPr/>
        </p:nvSpPr>
        <p:spPr bwMode="auto">
          <a:xfrm>
            <a:off x="5724525" y="257175"/>
            <a:ext cx="1577975" cy="457200"/>
          </a:xfrm>
          <a:prstGeom prst="rect">
            <a:avLst/>
          </a:prstGeom>
          <a:noFill/>
          <a:ln w="9525" algn="ctr">
            <a:noFill/>
            <a:miter lim="800000"/>
            <a:headEnd/>
            <a:tailEnd/>
          </a:ln>
        </p:spPr>
        <p:txBody>
          <a:bodyPr wrap="none">
            <a:spAutoFit/>
          </a:bodyPr>
          <a:lstStyle/>
          <a:p>
            <a:r>
              <a:rPr lang="tr-TR" sz="2400" b="1">
                <a:solidFill>
                  <a:srgbClr val="2515EF"/>
                </a:solidFill>
                <a:latin typeface="Calibri" pitchFamily="34" charset="0"/>
              </a:rPr>
              <a:t>YAPRAK</a:t>
            </a:r>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Resim 030 1"/>
          <p:cNvPicPr>
            <a:picLocks noChangeAspect="1" noChangeArrowheads="1"/>
          </p:cNvPicPr>
          <p:nvPr/>
        </p:nvPicPr>
        <p:blipFill>
          <a:blip r:embed="rId2"/>
          <a:srcRect l="13020" r="15387" b="31966"/>
          <a:stretch>
            <a:fillRect/>
          </a:stretch>
        </p:blipFill>
        <p:spPr bwMode="auto">
          <a:xfrm>
            <a:off x="468313" y="0"/>
            <a:ext cx="8135937" cy="6597650"/>
          </a:xfrm>
          <a:prstGeom prst="rect">
            <a:avLst/>
          </a:prstGeom>
          <a:noFill/>
          <a:ln w="9525">
            <a:noFill/>
            <a:miter lim="800000"/>
            <a:headEnd/>
            <a:tailEnd/>
          </a:ln>
        </p:spPr>
      </p:pic>
      <p:sp>
        <p:nvSpPr>
          <p:cNvPr id="32770"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32771"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32772"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32773"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ChangeArrowheads="1"/>
          </p:cNvSpPr>
          <p:nvPr/>
        </p:nvSpPr>
        <p:spPr bwMode="auto">
          <a:xfrm>
            <a:off x="0" y="484188"/>
            <a:ext cx="9144000" cy="6010275"/>
          </a:xfrm>
          <a:prstGeom prst="rect">
            <a:avLst/>
          </a:prstGeom>
          <a:noFill/>
          <a:ln w="9525" algn="ctr">
            <a:noFill/>
            <a:miter lim="800000"/>
            <a:headEnd/>
            <a:tailEnd/>
          </a:ln>
        </p:spPr>
        <p:txBody>
          <a:bodyPr anchor="ctr">
            <a:spAutoFit/>
          </a:bodyPr>
          <a:lstStyle/>
          <a:p>
            <a:r>
              <a:rPr lang="tr-TR" sz="2000" b="1">
                <a:solidFill>
                  <a:schemeClr val="accent2"/>
                </a:solidFill>
                <a:latin typeface="Calibri" pitchFamily="34" charset="0"/>
              </a:rPr>
              <a:t>1. SOLUNUM YAPMA:</a:t>
            </a:r>
            <a:r>
              <a:rPr lang="tr-TR">
                <a:latin typeface="Calibri" pitchFamily="34" charset="0"/>
              </a:rPr>
              <a:t> </a:t>
            </a:r>
          </a:p>
          <a:p>
            <a:endParaRPr lang="tr-TR">
              <a:latin typeface="Calibri" pitchFamily="34" charset="0"/>
            </a:endParaRPr>
          </a:p>
          <a:p>
            <a:r>
              <a:rPr lang="tr-TR">
                <a:latin typeface="Calibri" pitchFamily="34" charset="0"/>
              </a:rPr>
              <a:t>Bitkiler yapraklarındaki gözeneklerle oksijen alırlar. Oksijenle besinleri yakarak büyüme ve gelişme için gerekli enerjiyi üretirler. </a:t>
            </a:r>
          </a:p>
          <a:p>
            <a:r>
              <a:rPr lang="tr-TR">
                <a:latin typeface="Calibri" pitchFamily="34" charset="0"/>
              </a:rPr>
              <a:t>Bitkilerde gece ve gündüz devam eden solunum sonucunda karbon dioksit ve su buharı açığa çıkar.</a:t>
            </a:r>
          </a:p>
          <a:p>
            <a:endParaRPr lang="tr-TR" sz="2000" b="1">
              <a:solidFill>
                <a:srgbClr val="FF0000"/>
              </a:solidFill>
              <a:latin typeface="Calibri" pitchFamily="34" charset="0"/>
            </a:endParaRPr>
          </a:p>
          <a:p>
            <a:r>
              <a:rPr lang="tr-TR" sz="2000" b="1">
                <a:solidFill>
                  <a:schemeClr val="accent2"/>
                </a:solidFill>
                <a:latin typeface="Calibri" pitchFamily="34" charset="0"/>
              </a:rPr>
              <a:t>2. BESİN VE OKSİJEN ÜRETİMİ:</a:t>
            </a:r>
          </a:p>
          <a:p>
            <a:r>
              <a:rPr lang="tr-TR">
                <a:latin typeface="Calibri" pitchFamily="34" charset="0"/>
              </a:rPr>
              <a:t> </a:t>
            </a:r>
          </a:p>
          <a:p>
            <a:r>
              <a:rPr lang="tr-TR">
                <a:latin typeface="Calibri" pitchFamily="34" charset="0"/>
              </a:rPr>
              <a:t>Kökler yardımı ile alınan su ve suda erimiş mineraller gövde aracılığı ile yapraklara ulaştırılır. </a:t>
            </a:r>
          </a:p>
          <a:p>
            <a:r>
              <a:rPr lang="tr-TR">
                <a:latin typeface="Calibri" pitchFamily="34" charset="0"/>
              </a:rPr>
              <a:t>Yapraklar havadan aldıkları karbon dioksiti, su ve güneş ışığını kullanarak besin ve oksijen üretir. </a:t>
            </a:r>
          </a:p>
          <a:p>
            <a:r>
              <a:rPr lang="tr-TR">
                <a:latin typeface="Calibri" pitchFamily="34" charset="0"/>
              </a:rPr>
              <a:t>Bu besinler basit şeker olup kök, gövde ve yaprak gibi bölümlerde depolanır. Üretilen oksijen gözeneklerden dışarı atılır.</a:t>
            </a:r>
          </a:p>
          <a:p>
            <a:r>
              <a:rPr lang="tr-TR">
                <a:latin typeface="Calibri" pitchFamily="34" charset="0"/>
              </a:rPr>
              <a:t>Yeryüzündeki tüm canlılar bu besin ve oksijeni kullanır.</a:t>
            </a:r>
          </a:p>
          <a:p>
            <a:endParaRPr lang="tr-TR" sz="2000" b="1">
              <a:solidFill>
                <a:srgbClr val="FF0000"/>
              </a:solidFill>
              <a:latin typeface="Calibri" pitchFamily="34" charset="0"/>
            </a:endParaRPr>
          </a:p>
          <a:p>
            <a:r>
              <a:rPr lang="tr-TR" sz="2000" b="1">
                <a:solidFill>
                  <a:schemeClr val="accent2"/>
                </a:solidFill>
                <a:latin typeface="Calibri" pitchFamily="34" charset="0"/>
              </a:rPr>
              <a:t>3. BOŞALTIM:</a:t>
            </a:r>
            <a:r>
              <a:rPr lang="tr-TR">
                <a:latin typeface="Calibri" pitchFamily="34" charset="0"/>
              </a:rPr>
              <a:t> </a:t>
            </a:r>
          </a:p>
          <a:p>
            <a:endParaRPr lang="tr-TR">
              <a:latin typeface="Calibri" pitchFamily="34" charset="0"/>
            </a:endParaRPr>
          </a:p>
          <a:p>
            <a:r>
              <a:rPr lang="tr-TR">
                <a:latin typeface="Calibri" pitchFamily="34" charset="0"/>
              </a:rPr>
              <a:t>Bitkiler aldıkları suyun fazlasını yapraklardaki gözeneklerden terleme yolu ile dışarı atarlar.</a:t>
            </a:r>
          </a:p>
        </p:txBody>
      </p:sp>
      <p:sp>
        <p:nvSpPr>
          <p:cNvPr id="33794"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33795"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33796"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33797"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33798" name="Rectangle 8"/>
          <p:cNvSpPr>
            <a:spLocks noChangeArrowheads="1"/>
          </p:cNvSpPr>
          <p:nvPr/>
        </p:nvSpPr>
        <p:spPr bwMode="auto">
          <a:xfrm>
            <a:off x="1331913" y="0"/>
            <a:ext cx="6678612" cy="519113"/>
          </a:xfrm>
          <a:prstGeom prst="rect">
            <a:avLst/>
          </a:prstGeom>
          <a:noFill/>
          <a:ln w="9525" algn="ctr">
            <a:noFill/>
            <a:miter lim="800000"/>
            <a:headEnd/>
            <a:tailEnd/>
          </a:ln>
        </p:spPr>
        <p:txBody>
          <a:bodyPr wrap="none">
            <a:spAutoFit/>
          </a:bodyPr>
          <a:lstStyle/>
          <a:p>
            <a:r>
              <a:rPr lang="tr-TR" sz="2800">
                <a:solidFill>
                  <a:srgbClr val="2515EF"/>
                </a:solidFill>
                <a:latin typeface="Calibri" pitchFamily="34" charset="0"/>
              </a:rPr>
              <a:t>YAPRAĞIN GÖREVLERİ ŞUNLARDIR:</a:t>
            </a: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38914"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38915"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38916"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38917" name="Rectangle 7"/>
          <p:cNvSpPr>
            <a:spLocks noChangeArrowheads="1"/>
          </p:cNvSpPr>
          <p:nvPr/>
        </p:nvSpPr>
        <p:spPr bwMode="auto">
          <a:xfrm>
            <a:off x="457200" y="274638"/>
            <a:ext cx="8229600" cy="706437"/>
          </a:xfrm>
          <a:prstGeom prst="rect">
            <a:avLst/>
          </a:prstGeom>
          <a:noFill/>
          <a:ln w="9525">
            <a:noFill/>
            <a:miter lim="800000"/>
            <a:headEnd/>
            <a:tailEnd/>
          </a:ln>
        </p:spPr>
        <p:txBody>
          <a:bodyPr anchor="ctr"/>
          <a:lstStyle/>
          <a:p>
            <a:pPr algn="ctr"/>
            <a:r>
              <a:rPr lang="tr-TR" sz="3600" b="1">
                <a:solidFill>
                  <a:srgbClr val="FF0000"/>
                </a:solidFill>
                <a:latin typeface="Calibri" pitchFamily="34" charset="0"/>
              </a:rPr>
              <a:t>ÇİÇEKSİZ BİTKİLER</a:t>
            </a:r>
          </a:p>
        </p:txBody>
      </p:sp>
      <p:sp>
        <p:nvSpPr>
          <p:cNvPr id="38918" name="Text Box 8"/>
          <p:cNvSpPr txBox="1">
            <a:spLocks noChangeArrowheads="1"/>
          </p:cNvSpPr>
          <p:nvPr/>
        </p:nvSpPr>
        <p:spPr bwMode="auto">
          <a:xfrm>
            <a:off x="2700338" y="1125538"/>
            <a:ext cx="3429000" cy="2378075"/>
          </a:xfrm>
          <a:prstGeom prst="rect">
            <a:avLst/>
          </a:prstGeom>
          <a:noFill/>
          <a:ln w="9525">
            <a:noFill/>
            <a:miter lim="800000"/>
            <a:headEnd/>
            <a:tailEnd/>
          </a:ln>
        </p:spPr>
        <p:txBody>
          <a:bodyPr>
            <a:spAutoFit/>
          </a:bodyPr>
          <a:lstStyle/>
          <a:p>
            <a:pPr>
              <a:spcBef>
                <a:spcPct val="50000"/>
              </a:spcBef>
            </a:pPr>
            <a:r>
              <a:rPr lang="tr-TR" sz="2000">
                <a:latin typeface="Calibri" pitchFamily="34" charset="0"/>
              </a:rPr>
              <a:t>Çiçekleri olmayan bitkilere </a:t>
            </a:r>
            <a:r>
              <a:rPr lang="tr-TR" sz="2000">
                <a:solidFill>
                  <a:srgbClr val="CC3300"/>
                </a:solidFill>
                <a:latin typeface="Calibri" pitchFamily="34" charset="0"/>
              </a:rPr>
              <a:t>çiçeksiz bitkiler</a:t>
            </a:r>
            <a:r>
              <a:rPr lang="tr-TR" sz="2000">
                <a:latin typeface="Calibri" pitchFamily="34" charset="0"/>
              </a:rPr>
              <a:t> denir. </a:t>
            </a:r>
          </a:p>
          <a:p>
            <a:pPr>
              <a:spcBef>
                <a:spcPct val="50000"/>
              </a:spcBef>
            </a:pPr>
            <a:r>
              <a:rPr lang="tr-TR" sz="2000">
                <a:latin typeface="Calibri" pitchFamily="34" charset="0"/>
              </a:rPr>
              <a:t>Bu bitkiler; bataklıklarda, nemli topraklarda ve ağaç gövdelerinde yaşarlar.</a:t>
            </a:r>
          </a:p>
        </p:txBody>
      </p:sp>
      <p:sp>
        <p:nvSpPr>
          <p:cNvPr id="38919" name="Oval 9" descr="atkurugu-equisetum_hiemale1ak"/>
          <p:cNvSpPr>
            <a:spLocks noChangeArrowheads="1"/>
          </p:cNvSpPr>
          <p:nvPr/>
        </p:nvSpPr>
        <p:spPr bwMode="auto">
          <a:xfrm>
            <a:off x="381000" y="1295400"/>
            <a:ext cx="2209800" cy="2057400"/>
          </a:xfrm>
          <a:prstGeom prst="ellipse">
            <a:avLst/>
          </a:prstGeom>
          <a:blipFill dpi="0" rotWithShape="1">
            <a:blip r:embed="rId2"/>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38920" name="Oval 10" descr="ebegumeci"/>
          <p:cNvSpPr>
            <a:spLocks noChangeArrowheads="1"/>
          </p:cNvSpPr>
          <p:nvPr/>
        </p:nvSpPr>
        <p:spPr bwMode="auto">
          <a:xfrm>
            <a:off x="381000" y="3733800"/>
            <a:ext cx="2209800" cy="2057400"/>
          </a:xfrm>
          <a:prstGeom prst="ellipse">
            <a:avLst/>
          </a:prstGeom>
          <a:blipFill dpi="0" rotWithShape="1">
            <a:blip r:embed="rId3"/>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38921" name="Oval 11" descr="egrelti2"/>
          <p:cNvSpPr>
            <a:spLocks noChangeArrowheads="1"/>
          </p:cNvSpPr>
          <p:nvPr/>
        </p:nvSpPr>
        <p:spPr bwMode="auto">
          <a:xfrm>
            <a:off x="3352800" y="4267200"/>
            <a:ext cx="2209800" cy="2057400"/>
          </a:xfrm>
          <a:prstGeom prst="ellipse">
            <a:avLst/>
          </a:prstGeom>
          <a:blipFill dpi="0" rotWithShape="1">
            <a:blip r:embed="rId4"/>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38922" name="Oval 12" descr="erguvan"/>
          <p:cNvSpPr>
            <a:spLocks noChangeArrowheads="1"/>
          </p:cNvSpPr>
          <p:nvPr/>
        </p:nvSpPr>
        <p:spPr bwMode="auto">
          <a:xfrm>
            <a:off x="6324600" y="3810000"/>
            <a:ext cx="2209800" cy="2057400"/>
          </a:xfrm>
          <a:prstGeom prst="ellipse">
            <a:avLst/>
          </a:prstGeom>
          <a:blipFill dpi="0" rotWithShape="1">
            <a:blip r:embed="rId5"/>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38923" name="Oval 13" descr="yosun"/>
          <p:cNvSpPr>
            <a:spLocks noChangeArrowheads="1"/>
          </p:cNvSpPr>
          <p:nvPr/>
        </p:nvSpPr>
        <p:spPr bwMode="auto">
          <a:xfrm>
            <a:off x="6248400" y="1295400"/>
            <a:ext cx="2209800" cy="2057400"/>
          </a:xfrm>
          <a:prstGeom prst="ellipse">
            <a:avLst/>
          </a:prstGeom>
          <a:blipFill dpi="0" rotWithShape="1">
            <a:blip r:embed="rId6"/>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38924" name="Text Box 14"/>
          <p:cNvSpPr txBox="1">
            <a:spLocks noChangeArrowheads="1"/>
          </p:cNvSpPr>
          <p:nvPr/>
        </p:nvSpPr>
        <p:spPr bwMode="auto">
          <a:xfrm>
            <a:off x="468313" y="3357563"/>
            <a:ext cx="1722437" cy="366712"/>
          </a:xfrm>
          <a:prstGeom prst="rect">
            <a:avLst/>
          </a:prstGeom>
          <a:noFill/>
          <a:ln w="9525">
            <a:noFill/>
            <a:miter lim="800000"/>
            <a:headEnd/>
            <a:tailEnd/>
          </a:ln>
        </p:spPr>
        <p:txBody>
          <a:bodyPr>
            <a:spAutoFit/>
          </a:bodyPr>
          <a:lstStyle/>
          <a:p>
            <a:pPr algn="ctr">
              <a:spcBef>
                <a:spcPct val="50000"/>
              </a:spcBef>
            </a:pPr>
            <a:r>
              <a:rPr lang="tr-TR" b="1">
                <a:latin typeface="Alfabe MEB"/>
              </a:rPr>
              <a:t>ATKUYRUĞU</a:t>
            </a:r>
          </a:p>
        </p:txBody>
      </p:sp>
      <p:sp>
        <p:nvSpPr>
          <p:cNvPr id="38925" name="Text Box 15"/>
          <p:cNvSpPr txBox="1">
            <a:spLocks noChangeArrowheads="1"/>
          </p:cNvSpPr>
          <p:nvPr/>
        </p:nvSpPr>
        <p:spPr bwMode="auto">
          <a:xfrm>
            <a:off x="762000" y="5791200"/>
            <a:ext cx="1793875" cy="366713"/>
          </a:xfrm>
          <a:prstGeom prst="rect">
            <a:avLst/>
          </a:prstGeom>
          <a:noFill/>
          <a:ln w="9525">
            <a:noFill/>
            <a:miter lim="800000"/>
            <a:headEnd/>
            <a:tailEnd/>
          </a:ln>
        </p:spPr>
        <p:txBody>
          <a:bodyPr>
            <a:spAutoFit/>
          </a:bodyPr>
          <a:lstStyle/>
          <a:p>
            <a:pPr algn="ctr">
              <a:spcBef>
                <a:spcPct val="50000"/>
              </a:spcBef>
            </a:pPr>
            <a:r>
              <a:rPr lang="tr-TR" b="1">
                <a:latin typeface="Alfabe MEB"/>
              </a:rPr>
              <a:t>EBEGÜMECİ</a:t>
            </a:r>
          </a:p>
        </p:txBody>
      </p:sp>
      <p:sp>
        <p:nvSpPr>
          <p:cNvPr id="38926" name="Text Box 16"/>
          <p:cNvSpPr txBox="1">
            <a:spLocks noChangeArrowheads="1"/>
          </p:cNvSpPr>
          <p:nvPr/>
        </p:nvSpPr>
        <p:spPr bwMode="auto">
          <a:xfrm>
            <a:off x="3492500" y="6308725"/>
            <a:ext cx="1914525" cy="366713"/>
          </a:xfrm>
          <a:prstGeom prst="rect">
            <a:avLst/>
          </a:prstGeom>
          <a:noFill/>
          <a:ln w="9525">
            <a:noFill/>
            <a:miter lim="800000"/>
            <a:headEnd/>
            <a:tailEnd/>
          </a:ln>
        </p:spPr>
        <p:txBody>
          <a:bodyPr>
            <a:spAutoFit/>
          </a:bodyPr>
          <a:lstStyle/>
          <a:p>
            <a:pPr algn="ctr">
              <a:spcBef>
                <a:spcPct val="50000"/>
              </a:spcBef>
            </a:pPr>
            <a:r>
              <a:rPr lang="tr-TR" b="1">
                <a:latin typeface="Alfabe MEB"/>
              </a:rPr>
              <a:t>EĞRELTİ OTU</a:t>
            </a:r>
          </a:p>
        </p:txBody>
      </p:sp>
      <p:sp>
        <p:nvSpPr>
          <p:cNvPr id="38927" name="Text Box 17"/>
          <p:cNvSpPr txBox="1">
            <a:spLocks noChangeArrowheads="1"/>
          </p:cNvSpPr>
          <p:nvPr/>
        </p:nvSpPr>
        <p:spPr bwMode="auto">
          <a:xfrm>
            <a:off x="6659563" y="5876925"/>
            <a:ext cx="1524000" cy="366713"/>
          </a:xfrm>
          <a:prstGeom prst="rect">
            <a:avLst/>
          </a:prstGeom>
          <a:noFill/>
          <a:ln w="9525">
            <a:noFill/>
            <a:miter lim="800000"/>
            <a:headEnd/>
            <a:tailEnd/>
          </a:ln>
        </p:spPr>
        <p:txBody>
          <a:bodyPr>
            <a:spAutoFit/>
          </a:bodyPr>
          <a:lstStyle/>
          <a:p>
            <a:pPr algn="ctr">
              <a:spcBef>
                <a:spcPct val="50000"/>
              </a:spcBef>
            </a:pPr>
            <a:r>
              <a:rPr lang="tr-TR" b="1">
                <a:latin typeface="Alfabe MEB"/>
              </a:rPr>
              <a:t>ERGUVAN</a:t>
            </a:r>
          </a:p>
        </p:txBody>
      </p:sp>
      <p:sp>
        <p:nvSpPr>
          <p:cNvPr id="38928" name="Text Box 18"/>
          <p:cNvSpPr txBox="1">
            <a:spLocks noChangeArrowheads="1"/>
          </p:cNvSpPr>
          <p:nvPr/>
        </p:nvSpPr>
        <p:spPr bwMode="auto">
          <a:xfrm>
            <a:off x="6553200" y="3352800"/>
            <a:ext cx="2122488" cy="366713"/>
          </a:xfrm>
          <a:prstGeom prst="rect">
            <a:avLst/>
          </a:prstGeom>
          <a:noFill/>
          <a:ln w="9525">
            <a:noFill/>
            <a:miter lim="800000"/>
            <a:headEnd/>
            <a:tailEnd/>
          </a:ln>
        </p:spPr>
        <p:txBody>
          <a:bodyPr>
            <a:spAutoFit/>
          </a:bodyPr>
          <a:lstStyle/>
          <a:p>
            <a:pPr algn="ctr">
              <a:spcBef>
                <a:spcPct val="50000"/>
              </a:spcBef>
            </a:pPr>
            <a:r>
              <a:rPr lang="tr-TR" b="1">
                <a:latin typeface="Alfabe MEB"/>
              </a:rPr>
              <a:t>KARA YOSUNU</a:t>
            </a: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39938"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39939"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39940"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39941" name="Rectangle 7"/>
          <p:cNvSpPr>
            <a:spLocks noChangeArrowheads="1"/>
          </p:cNvSpPr>
          <p:nvPr/>
        </p:nvSpPr>
        <p:spPr bwMode="auto">
          <a:xfrm>
            <a:off x="0" y="215900"/>
            <a:ext cx="6242050" cy="457200"/>
          </a:xfrm>
          <a:prstGeom prst="rect">
            <a:avLst/>
          </a:prstGeom>
          <a:noFill/>
          <a:ln w="9525" algn="ctr">
            <a:noFill/>
            <a:miter lim="800000"/>
            <a:headEnd/>
            <a:tailEnd/>
          </a:ln>
        </p:spPr>
        <p:txBody>
          <a:bodyPr wrap="none" anchor="ctr">
            <a:spAutoFit/>
          </a:bodyPr>
          <a:lstStyle/>
          <a:p>
            <a:r>
              <a:rPr lang="tr-TR" sz="2400" b="1">
                <a:solidFill>
                  <a:srgbClr val="FF0000"/>
                </a:solidFill>
                <a:latin typeface="Calibri" pitchFamily="34" charset="0"/>
              </a:rPr>
              <a:t>C. HAYVANLARI SINIFLANDIRALIM</a:t>
            </a:r>
          </a:p>
        </p:txBody>
      </p:sp>
      <p:sp>
        <p:nvSpPr>
          <p:cNvPr id="39942" name="Rectangle 8"/>
          <p:cNvSpPr>
            <a:spLocks noChangeArrowheads="1"/>
          </p:cNvSpPr>
          <p:nvPr/>
        </p:nvSpPr>
        <p:spPr bwMode="auto">
          <a:xfrm>
            <a:off x="0" y="908050"/>
            <a:ext cx="9144000" cy="1739900"/>
          </a:xfrm>
          <a:prstGeom prst="rect">
            <a:avLst/>
          </a:prstGeom>
          <a:noFill/>
          <a:ln w="9525" algn="ctr">
            <a:noFill/>
            <a:miter lim="800000"/>
            <a:headEnd/>
            <a:tailEnd/>
          </a:ln>
        </p:spPr>
        <p:txBody>
          <a:bodyPr anchor="ctr">
            <a:spAutoFit/>
          </a:bodyPr>
          <a:lstStyle/>
          <a:p>
            <a:r>
              <a:rPr lang="tr-TR">
                <a:latin typeface="Calibri" pitchFamily="34" charset="0"/>
              </a:rPr>
              <a:t>Bilim adamları canlıları sınıflandırırken benzer vücut yapıları, beslenme, üreme şekli, hareket biçimleri ve yaşama ortamları gibi birçok özelliklerini dikkate almışlardır.</a:t>
            </a:r>
          </a:p>
          <a:p>
            <a:endParaRPr lang="tr-TR">
              <a:latin typeface="Calibri" pitchFamily="34" charset="0"/>
            </a:endParaRPr>
          </a:p>
          <a:p>
            <a:r>
              <a:rPr lang="tr-TR">
                <a:latin typeface="Calibri" pitchFamily="34" charset="0"/>
              </a:rPr>
              <a:t>Hayvanlar ‘</a:t>
            </a:r>
            <a:r>
              <a:rPr lang="tr-TR" b="1">
                <a:solidFill>
                  <a:srgbClr val="FF0000"/>
                </a:solidFill>
                <a:latin typeface="Calibri" pitchFamily="34" charset="0"/>
              </a:rPr>
              <a:t>OMURGALI HAYVANLAR</a:t>
            </a:r>
            <a:r>
              <a:rPr lang="tr-TR">
                <a:latin typeface="Calibri" pitchFamily="34" charset="0"/>
              </a:rPr>
              <a:t>” ve “</a:t>
            </a:r>
            <a:r>
              <a:rPr lang="tr-TR" b="1">
                <a:solidFill>
                  <a:srgbClr val="FF0000"/>
                </a:solidFill>
                <a:latin typeface="Calibri" pitchFamily="34" charset="0"/>
              </a:rPr>
              <a:t>OMURGASIZ HAYVANLAR</a:t>
            </a:r>
            <a:r>
              <a:rPr lang="tr-TR">
                <a:latin typeface="Calibri" pitchFamily="34" charset="0"/>
              </a:rPr>
              <a:t>” olarak iki grupta incelenir.</a:t>
            </a:r>
          </a:p>
        </p:txBody>
      </p:sp>
      <p:pic>
        <p:nvPicPr>
          <p:cNvPr id="39943" name="Picture 9" descr="koç"/>
          <p:cNvPicPr>
            <a:picLocks noChangeAspect="1" noChangeArrowheads="1" noCrop="1"/>
          </p:cNvPicPr>
          <p:nvPr/>
        </p:nvPicPr>
        <p:blipFill>
          <a:blip r:embed="rId2"/>
          <a:srcRect/>
          <a:stretch>
            <a:fillRect/>
          </a:stretch>
        </p:blipFill>
        <p:spPr bwMode="auto">
          <a:xfrm>
            <a:off x="2555875" y="2636838"/>
            <a:ext cx="2736850" cy="1843087"/>
          </a:xfrm>
          <a:prstGeom prst="rect">
            <a:avLst/>
          </a:prstGeom>
          <a:noFill/>
          <a:ln w="9525">
            <a:noFill/>
            <a:miter lim="800000"/>
            <a:headEnd/>
            <a:tailEnd/>
          </a:ln>
        </p:spPr>
      </p:pic>
      <p:pic>
        <p:nvPicPr>
          <p:cNvPr id="39944" name="Picture 10" descr="at"/>
          <p:cNvPicPr>
            <a:picLocks noChangeAspect="1" noChangeArrowheads="1" noCrop="1"/>
          </p:cNvPicPr>
          <p:nvPr/>
        </p:nvPicPr>
        <p:blipFill>
          <a:blip r:embed="rId3"/>
          <a:srcRect/>
          <a:stretch>
            <a:fillRect/>
          </a:stretch>
        </p:blipFill>
        <p:spPr bwMode="auto">
          <a:xfrm>
            <a:off x="2268538" y="5157788"/>
            <a:ext cx="2159000" cy="1393825"/>
          </a:xfrm>
          <a:prstGeom prst="rect">
            <a:avLst/>
          </a:prstGeom>
          <a:noFill/>
          <a:ln w="9525">
            <a:noFill/>
            <a:miter lim="800000"/>
            <a:headEnd/>
            <a:tailEnd/>
          </a:ln>
        </p:spPr>
      </p:pic>
      <p:pic>
        <p:nvPicPr>
          <p:cNvPr id="39945" name="Picture 11" descr="boğa"/>
          <p:cNvPicPr>
            <a:picLocks noChangeAspect="1" noChangeArrowheads="1" noCrop="1"/>
          </p:cNvPicPr>
          <p:nvPr/>
        </p:nvPicPr>
        <p:blipFill>
          <a:blip r:embed="rId4"/>
          <a:srcRect/>
          <a:stretch>
            <a:fillRect/>
          </a:stretch>
        </p:blipFill>
        <p:spPr bwMode="auto">
          <a:xfrm>
            <a:off x="0" y="4941888"/>
            <a:ext cx="2376488" cy="1441450"/>
          </a:xfrm>
          <a:prstGeom prst="rect">
            <a:avLst/>
          </a:prstGeom>
          <a:noFill/>
          <a:ln w="9525">
            <a:noFill/>
            <a:miter lim="800000"/>
            <a:headEnd/>
            <a:tailEnd/>
          </a:ln>
        </p:spPr>
      </p:pic>
      <p:pic>
        <p:nvPicPr>
          <p:cNvPr id="39946" name="Picture 12" descr="kaplan"/>
          <p:cNvPicPr>
            <a:picLocks noChangeAspect="1" noChangeArrowheads="1" noCrop="1"/>
          </p:cNvPicPr>
          <p:nvPr/>
        </p:nvPicPr>
        <p:blipFill>
          <a:blip r:embed="rId5"/>
          <a:srcRect/>
          <a:stretch>
            <a:fillRect/>
          </a:stretch>
        </p:blipFill>
        <p:spPr bwMode="auto">
          <a:xfrm>
            <a:off x="0" y="2781300"/>
            <a:ext cx="2519363" cy="1744663"/>
          </a:xfrm>
          <a:prstGeom prst="rect">
            <a:avLst/>
          </a:prstGeom>
          <a:noFill/>
          <a:ln w="9525">
            <a:noFill/>
            <a:miter lim="800000"/>
            <a:headEnd/>
            <a:tailEnd/>
          </a:ln>
        </p:spPr>
      </p:pic>
      <p:pic>
        <p:nvPicPr>
          <p:cNvPr id="39947" name="Picture 13" descr="denizyildizi_starfish2"/>
          <p:cNvPicPr>
            <a:picLocks noChangeAspect="1" noChangeArrowheads="1"/>
          </p:cNvPicPr>
          <p:nvPr/>
        </p:nvPicPr>
        <p:blipFill>
          <a:blip r:embed="rId6"/>
          <a:srcRect/>
          <a:stretch>
            <a:fillRect/>
          </a:stretch>
        </p:blipFill>
        <p:spPr bwMode="auto">
          <a:xfrm>
            <a:off x="4572000" y="4437063"/>
            <a:ext cx="2303463" cy="1535112"/>
          </a:xfrm>
          <a:prstGeom prst="rect">
            <a:avLst/>
          </a:prstGeom>
          <a:noFill/>
          <a:ln w="9525">
            <a:noFill/>
            <a:miter lim="800000"/>
            <a:headEnd/>
            <a:tailEnd/>
          </a:ln>
        </p:spPr>
      </p:pic>
      <p:pic>
        <p:nvPicPr>
          <p:cNvPr id="39948" name="Picture 14" descr="medusa"/>
          <p:cNvPicPr>
            <a:picLocks noChangeAspect="1" noChangeArrowheads="1"/>
          </p:cNvPicPr>
          <p:nvPr/>
        </p:nvPicPr>
        <p:blipFill>
          <a:blip r:embed="rId7"/>
          <a:srcRect/>
          <a:stretch>
            <a:fillRect/>
          </a:stretch>
        </p:blipFill>
        <p:spPr bwMode="auto">
          <a:xfrm>
            <a:off x="5940425" y="2708275"/>
            <a:ext cx="2232025" cy="1587500"/>
          </a:xfrm>
          <a:prstGeom prst="rect">
            <a:avLst/>
          </a:prstGeom>
          <a:noFill/>
          <a:ln w="9525">
            <a:noFill/>
            <a:miter lim="800000"/>
            <a:headEnd/>
            <a:tailEnd/>
          </a:ln>
        </p:spPr>
      </p:pic>
      <p:pic>
        <p:nvPicPr>
          <p:cNvPr id="39949" name="Picture 15" descr="shell7"/>
          <p:cNvPicPr>
            <a:picLocks noChangeAspect="1" noChangeArrowheads="1"/>
          </p:cNvPicPr>
          <p:nvPr/>
        </p:nvPicPr>
        <p:blipFill>
          <a:blip r:embed="rId8"/>
          <a:srcRect/>
          <a:stretch>
            <a:fillRect/>
          </a:stretch>
        </p:blipFill>
        <p:spPr bwMode="auto">
          <a:xfrm>
            <a:off x="6992938" y="4437063"/>
            <a:ext cx="2151062" cy="171926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0962"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0963"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0964"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40965" name="Rectangle 7"/>
          <p:cNvSpPr>
            <a:spLocks noChangeArrowheads="1"/>
          </p:cNvSpPr>
          <p:nvPr/>
        </p:nvSpPr>
        <p:spPr bwMode="auto">
          <a:xfrm>
            <a:off x="0" y="412750"/>
            <a:ext cx="9144000" cy="2838450"/>
          </a:xfrm>
          <a:prstGeom prst="rect">
            <a:avLst/>
          </a:prstGeom>
          <a:noFill/>
          <a:ln w="9525" algn="ctr">
            <a:noFill/>
            <a:miter lim="800000"/>
            <a:headEnd/>
            <a:tailEnd/>
          </a:ln>
        </p:spPr>
        <p:txBody>
          <a:bodyPr anchor="ctr">
            <a:spAutoFit/>
          </a:bodyPr>
          <a:lstStyle/>
          <a:p>
            <a:r>
              <a:rPr lang="tr-TR">
                <a:latin typeface="Calibri" pitchFamily="34" charset="0"/>
              </a:rPr>
              <a:t>Vücudunda omurga olan hayvanlara omurgalı hayvanlar, omurga bulunmayanlara ise omurgasız hayvanlar adı verilir.</a:t>
            </a:r>
          </a:p>
          <a:p>
            <a:r>
              <a:rPr lang="tr-TR">
                <a:latin typeface="Calibri" pitchFamily="34" charset="0"/>
              </a:rPr>
              <a:t>Omurga iskelet sisteminde önemli bir yeri olan ve omur adı verilen kemiklerin ardı ardına dizilmesinden meydana gelir. Boyundan kuyruk sokumuna kadar uzanır. </a:t>
            </a:r>
          </a:p>
          <a:p>
            <a:r>
              <a:rPr lang="tr-TR">
                <a:latin typeface="Calibri" pitchFamily="34" charset="0"/>
              </a:rPr>
              <a:t>Omurgalı hayvanların vücudunda kemiklerden oluşan iskelet bulunur.</a:t>
            </a:r>
          </a:p>
          <a:p>
            <a:r>
              <a:rPr lang="tr-TR">
                <a:latin typeface="Calibri" pitchFamily="34" charset="0"/>
              </a:rPr>
              <a:t>Omurgalı hayvanlar deniz, nehir, dağ, orman ve çöl gibi çok geniş yaşam alanlarına sahiptir. </a:t>
            </a:r>
          </a:p>
          <a:p>
            <a:r>
              <a:rPr lang="tr-TR">
                <a:latin typeface="Calibri" pitchFamily="34" charset="0"/>
              </a:rPr>
              <a:t>Omurgalı hayvanlar kendi içlerinde kurbağalar, sürüngenler, kuşlar, balıklar ve memeliler olmak üzere 5 gruba ayrılırlar.</a:t>
            </a:r>
          </a:p>
        </p:txBody>
      </p:sp>
      <p:sp>
        <p:nvSpPr>
          <p:cNvPr id="40966" name="Rectangle 8"/>
          <p:cNvSpPr>
            <a:spLocks noChangeArrowheads="1"/>
          </p:cNvSpPr>
          <p:nvPr/>
        </p:nvSpPr>
        <p:spPr bwMode="auto">
          <a:xfrm>
            <a:off x="1187450" y="0"/>
            <a:ext cx="6530975" cy="457200"/>
          </a:xfrm>
          <a:prstGeom prst="rect">
            <a:avLst/>
          </a:prstGeom>
          <a:noFill/>
          <a:ln w="9525" algn="ctr">
            <a:noFill/>
            <a:miter lim="800000"/>
            <a:headEnd/>
            <a:tailEnd/>
          </a:ln>
        </p:spPr>
        <p:txBody>
          <a:bodyPr wrap="none">
            <a:spAutoFit/>
          </a:bodyPr>
          <a:lstStyle/>
          <a:p>
            <a:r>
              <a:rPr lang="tr-TR" sz="2400" b="1">
                <a:solidFill>
                  <a:srgbClr val="FF0000"/>
                </a:solidFill>
                <a:latin typeface="Calibri" pitchFamily="34" charset="0"/>
              </a:rPr>
              <a:t>OMURGALI HAYVANLARI TANIYALIM</a:t>
            </a:r>
          </a:p>
        </p:txBody>
      </p:sp>
      <p:pic>
        <p:nvPicPr>
          <p:cNvPr id="40967" name="Picture 9"/>
          <p:cNvPicPr>
            <a:picLocks noChangeAspect="1" noChangeArrowheads="1"/>
          </p:cNvPicPr>
          <p:nvPr/>
        </p:nvPicPr>
        <p:blipFill>
          <a:blip r:embed="rId2"/>
          <a:srcRect t="1581"/>
          <a:stretch>
            <a:fillRect/>
          </a:stretch>
        </p:blipFill>
        <p:spPr bwMode="auto">
          <a:xfrm>
            <a:off x="0" y="3284538"/>
            <a:ext cx="4500563" cy="2952750"/>
          </a:xfrm>
          <a:prstGeom prst="rect">
            <a:avLst/>
          </a:prstGeom>
          <a:noFill/>
          <a:ln w="9525">
            <a:noFill/>
            <a:miter lim="800000"/>
            <a:headEnd/>
            <a:tailEnd/>
          </a:ln>
        </p:spPr>
      </p:pic>
      <p:pic>
        <p:nvPicPr>
          <p:cNvPr id="40968" name="Picture 10"/>
          <p:cNvPicPr>
            <a:picLocks noChangeAspect="1" noChangeArrowheads="1"/>
          </p:cNvPicPr>
          <p:nvPr/>
        </p:nvPicPr>
        <p:blipFill>
          <a:blip r:embed="rId3"/>
          <a:srcRect/>
          <a:stretch>
            <a:fillRect/>
          </a:stretch>
        </p:blipFill>
        <p:spPr bwMode="auto">
          <a:xfrm>
            <a:off x="4572000" y="3284538"/>
            <a:ext cx="4365625" cy="288131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7"/>
          <p:cNvPicPr>
            <a:picLocks noChangeAspect="1" noChangeArrowheads="1"/>
          </p:cNvPicPr>
          <p:nvPr/>
        </p:nvPicPr>
        <p:blipFill>
          <a:blip r:embed="rId2"/>
          <a:srcRect/>
          <a:stretch>
            <a:fillRect/>
          </a:stretch>
        </p:blipFill>
        <p:spPr bwMode="auto">
          <a:xfrm>
            <a:off x="0" y="0"/>
            <a:ext cx="9144000" cy="6597650"/>
          </a:xfrm>
          <a:prstGeom prst="rect">
            <a:avLst/>
          </a:prstGeom>
          <a:noFill/>
          <a:ln w="9525">
            <a:noFill/>
            <a:miter lim="800000"/>
            <a:headEnd/>
            <a:tailEnd/>
          </a:ln>
        </p:spPr>
      </p:pic>
      <p:sp>
        <p:nvSpPr>
          <p:cNvPr id="41986"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1987"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1988"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1989"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p:cNvPicPr>
            <a:picLocks noChangeAspect="1" noChangeArrowheads="1"/>
          </p:cNvPicPr>
          <p:nvPr/>
        </p:nvPicPr>
        <p:blipFill>
          <a:blip r:embed="rId2"/>
          <a:srcRect b="1639"/>
          <a:stretch>
            <a:fillRect/>
          </a:stretch>
        </p:blipFill>
        <p:spPr bwMode="auto">
          <a:xfrm>
            <a:off x="0" y="333375"/>
            <a:ext cx="9144000" cy="5832475"/>
          </a:xfrm>
          <a:prstGeom prst="rect">
            <a:avLst/>
          </a:prstGeom>
          <a:noFill/>
          <a:ln w="9525">
            <a:noFill/>
            <a:miter lim="800000"/>
            <a:headEnd/>
            <a:tailEnd/>
          </a:ln>
        </p:spPr>
      </p:pic>
      <p:sp>
        <p:nvSpPr>
          <p:cNvPr id="43010"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3011"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3012"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3013"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7"/>
          <p:cNvPicPr>
            <a:picLocks noChangeAspect="1" noChangeArrowheads="1"/>
          </p:cNvPicPr>
          <p:nvPr/>
        </p:nvPicPr>
        <p:blipFill>
          <a:blip r:embed="rId2"/>
          <a:srcRect/>
          <a:stretch>
            <a:fillRect/>
          </a:stretch>
        </p:blipFill>
        <p:spPr bwMode="auto">
          <a:xfrm>
            <a:off x="0" y="333375"/>
            <a:ext cx="9144000" cy="6191250"/>
          </a:xfrm>
          <a:prstGeom prst="rect">
            <a:avLst/>
          </a:prstGeom>
          <a:noFill/>
          <a:ln w="9525">
            <a:noFill/>
            <a:miter lim="800000"/>
            <a:headEnd/>
            <a:tailEnd/>
          </a:ln>
        </p:spPr>
      </p:pic>
      <p:sp>
        <p:nvSpPr>
          <p:cNvPr id="44034"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4035"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4036"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4037"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Picture 7"/>
          <p:cNvSpPr>
            <a:spLocks noChangeAspect="1" noChangeArrowheads="1"/>
          </p:cNvSpPr>
          <p:nvPr/>
        </p:nvSpPr>
        <p:spPr bwMode="auto">
          <a:xfrm>
            <a:off x="0" y="333375"/>
            <a:ext cx="9144000" cy="6264275"/>
          </a:xfrm>
          <a:prstGeom prst="rect">
            <a:avLst/>
          </a:prstGeom>
          <a:noFill/>
          <a:ln w="9525">
            <a:noFill/>
            <a:miter lim="800000"/>
            <a:headEnd/>
            <a:tailEnd/>
          </a:ln>
        </p:spPr>
        <p:txBody>
          <a:bodyPr/>
          <a:lstStyle/>
          <a:p>
            <a:endParaRPr lang="tr-TR"/>
          </a:p>
        </p:txBody>
      </p:sp>
      <p:sp>
        <p:nvSpPr>
          <p:cNvPr id="45058"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5059"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5060"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5061"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Resim 027 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5362"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15363"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15364"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15365"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15366" name="Rectangle 7"/>
          <p:cNvSpPr>
            <a:spLocks noChangeArrowheads="1"/>
          </p:cNvSpPr>
          <p:nvPr/>
        </p:nvSpPr>
        <p:spPr bwMode="auto">
          <a:xfrm>
            <a:off x="0" y="446088"/>
            <a:ext cx="9144000" cy="701675"/>
          </a:xfrm>
          <a:prstGeom prst="rect">
            <a:avLst/>
          </a:prstGeom>
          <a:noFill/>
          <a:ln w="9525" algn="ctr">
            <a:noFill/>
            <a:miter lim="800000"/>
            <a:headEnd/>
            <a:tailEnd/>
          </a:ln>
        </p:spPr>
        <p:txBody>
          <a:bodyPr anchor="ctr">
            <a:spAutoFit/>
          </a:bodyPr>
          <a:lstStyle/>
          <a:p>
            <a:pPr algn="ctr"/>
            <a:r>
              <a:rPr lang="tr-TR" sz="2000">
                <a:latin typeface="Calibri" pitchFamily="34" charset="0"/>
              </a:rPr>
              <a:t>Doğadaki bitkiler çiçekli ve çiçeksiz bitkiler olmak üzere 2 grupta incelenir.</a:t>
            </a:r>
          </a:p>
        </p:txBody>
      </p:sp>
      <p:sp>
        <p:nvSpPr>
          <p:cNvPr id="15367" name="Rectangle 8"/>
          <p:cNvSpPr>
            <a:spLocks noChangeArrowheads="1"/>
          </p:cNvSpPr>
          <p:nvPr/>
        </p:nvSpPr>
        <p:spPr bwMode="auto">
          <a:xfrm>
            <a:off x="0" y="174625"/>
            <a:ext cx="4849813" cy="396875"/>
          </a:xfrm>
          <a:prstGeom prst="rect">
            <a:avLst/>
          </a:prstGeom>
          <a:noFill/>
          <a:ln w="9525" algn="ctr">
            <a:noFill/>
            <a:miter lim="800000"/>
            <a:headEnd/>
            <a:tailEnd/>
          </a:ln>
        </p:spPr>
        <p:txBody>
          <a:bodyPr wrap="none" anchor="ctr">
            <a:spAutoFit/>
          </a:bodyPr>
          <a:lstStyle/>
          <a:p>
            <a:r>
              <a:rPr lang="tr-TR" sz="2000" b="1">
                <a:solidFill>
                  <a:srgbClr val="FF0000"/>
                </a:solidFill>
                <a:latin typeface="Calibri" pitchFamily="34" charset="0"/>
              </a:rPr>
              <a:t>B. BİTKİLERİ SINIFLANDIRALIM</a:t>
            </a: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7"/>
          <p:cNvPicPr>
            <a:picLocks noChangeAspect="1" noChangeArrowheads="1"/>
          </p:cNvPicPr>
          <p:nvPr/>
        </p:nvPicPr>
        <p:blipFill>
          <a:blip r:embed="rId2"/>
          <a:srcRect/>
          <a:stretch>
            <a:fillRect/>
          </a:stretch>
        </p:blipFill>
        <p:spPr bwMode="auto">
          <a:xfrm>
            <a:off x="0" y="260350"/>
            <a:ext cx="9144000" cy="6192838"/>
          </a:xfrm>
          <a:prstGeom prst="rect">
            <a:avLst/>
          </a:prstGeom>
          <a:noFill/>
          <a:ln w="9525">
            <a:noFill/>
            <a:miter lim="800000"/>
            <a:headEnd/>
            <a:tailEnd/>
          </a:ln>
        </p:spPr>
      </p:pic>
      <p:sp>
        <p:nvSpPr>
          <p:cNvPr id="46082"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6083"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6084"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6085"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7106"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7107"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7108"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47109" name="Rectangle 7"/>
          <p:cNvSpPr>
            <a:spLocks noChangeArrowheads="1"/>
          </p:cNvSpPr>
          <p:nvPr/>
        </p:nvSpPr>
        <p:spPr bwMode="auto">
          <a:xfrm>
            <a:off x="468313" y="188913"/>
            <a:ext cx="8229600" cy="549275"/>
          </a:xfrm>
          <a:prstGeom prst="rect">
            <a:avLst/>
          </a:prstGeom>
          <a:noFill/>
          <a:ln w="9525" algn="ctr">
            <a:noFill/>
            <a:miter lim="800000"/>
            <a:headEnd/>
            <a:tailEnd/>
          </a:ln>
        </p:spPr>
        <p:txBody>
          <a:bodyPr/>
          <a:lstStyle/>
          <a:p>
            <a:pPr algn="ctr">
              <a:lnSpc>
                <a:spcPct val="90000"/>
              </a:lnSpc>
              <a:spcBef>
                <a:spcPct val="20000"/>
              </a:spcBef>
            </a:pPr>
            <a:r>
              <a:rPr lang="tr-TR" sz="2800" b="1">
                <a:latin typeface="Calibri" pitchFamily="34" charset="0"/>
              </a:rPr>
              <a:t>OMURGALI HAYVANLAR</a:t>
            </a:r>
          </a:p>
        </p:txBody>
      </p:sp>
      <p:sp>
        <p:nvSpPr>
          <p:cNvPr id="47110" name="Rectangle 8"/>
          <p:cNvSpPr>
            <a:spLocks noChangeArrowheads="1"/>
          </p:cNvSpPr>
          <p:nvPr/>
        </p:nvSpPr>
        <p:spPr bwMode="auto">
          <a:xfrm>
            <a:off x="2700338" y="1530350"/>
            <a:ext cx="3886200" cy="838200"/>
          </a:xfrm>
          <a:prstGeom prst="rect">
            <a:avLst/>
          </a:prstGeom>
          <a:noFill/>
          <a:ln w="9525">
            <a:noFill/>
            <a:miter lim="800000"/>
            <a:headEnd/>
            <a:tailEnd/>
          </a:ln>
        </p:spPr>
        <p:txBody>
          <a:bodyPr/>
          <a:lstStyle/>
          <a:p>
            <a:pPr algn="ctr">
              <a:lnSpc>
                <a:spcPct val="90000"/>
              </a:lnSpc>
              <a:spcBef>
                <a:spcPct val="20000"/>
              </a:spcBef>
            </a:pPr>
            <a:r>
              <a:rPr lang="tr-TR" sz="2000">
                <a:latin typeface="Calibri" pitchFamily="34" charset="0"/>
              </a:rPr>
              <a:t>Omurgası bulunan hayvanlara </a:t>
            </a:r>
          </a:p>
          <a:p>
            <a:pPr algn="ctr">
              <a:lnSpc>
                <a:spcPct val="90000"/>
              </a:lnSpc>
              <a:spcBef>
                <a:spcPct val="20000"/>
              </a:spcBef>
            </a:pPr>
            <a:r>
              <a:rPr lang="tr-TR" sz="2000" b="1">
                <a:solidFill>
                  <a:srgbClr val="CC3300"/>
                </a:solidFill>
                <a:latin typeface="Calibri" pitchFamily="34" charset="0"/>
              </a:rPr>
              <a:t>omurgalı hayvanlar</a:t>
            </a:r>
            <a:r>
              <a:rPr lang="tr-TR" sz="2000">
                <a:latin typeface="Calibri" pitchFamily="34" charset="0"/>
              </a:rPr>
              <a:t> denir. </a:t>
            </a:r>
          </a:p>
        </p:txBody>
      </p:sp>
      <p:sp>
        <p:nvSpPr>
          <p:cNvPr id="47111" name="Oval 9" descr="ayi42"/>
          <p:cNvSpPr>
            <a:spLocks noChangeArrowheads="1"/>
          </p:cNvSpPr>
          <p:nvPr/>
        </p:nvSpPr>
        <p:spPr bwMode="auto">
          <a:xfrm>
            <a:off x="304800" y="1128713"/>
            <a:ext cx="2133600" cy="2057400"/>
          </a:xfrm>
          <a:prstGeom prst="ellipse">
            <a:avLst/>
          </a:prstGeom>
          <a:blipFill dpi="0" rotWithShape="1">
            <a:blip r:embed="rId2"/>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47112" name="Oval 10" descr="horoz"/>
          <p:cNvSpPr>
            <a:spLocks noChangeArrowheads="1"/>
          </p:cNvSpPr>
          <p:nvPr/>
        </p:nvSpPr>
        <p:spPr bwMode="auto">
          <a:xfrm>
            <a:off x="6781800" y="3484563"/>
            <a:ext cx="2133600" cy="2057400"/>
          </a:xfrm>
          <a:prstGeom prst="ellipse">
            <a:avLst/>
          </a:prstGeom>
          <a:blipFill dpi="0" rotWithShape="1">
            <a:blip r:embed="rId3"/>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47113" name="Oval 11" descr="balik38"/>
          <p:cNvSpPr>
            <a:spLocks noChangeArrowheads="1"/>
          </p:cNvSpPr>
          <p:nvPr/>
        </p:nvSpPr>
        <p:spPr bwMode="auto">
          <a:xfrm>
            <a:off x="381000" y="3636963"/>
            <a:ext cx="2133600" cy="2057400"/>
          </a:xfrm>
          <a:prstGeom prst="ellipse">
            <a:avLst/>
          </a:prstGeom>
          <a:blipFill dpi="0" rotWithShape="1">
            <a:blip r:embed="rId4"/>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47114" name="Oval 12" descr="kurbaga"/>
          <p:cNvSpPr>
            <a:spLocks noChangeArrowheads="1"/>
          </p:cNvSpPr>
          <p:nvPr/>
        </p:nvSpPr>
        <p:spPr bwMode="auto">
          <a:xfrm>
            <a:off x="3492500" y="2538413"/>
            <a:ext cx="2133600" cy="2057400"/>
          </a:xfrm>
          <a:prstGeom prst="ellipse">
            <a:avLst/>
          </a:prstGeom>
          <a:blipFill dpi="0" rotWithShape="1">
            <a:blip r:embed="rId5"/>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47115" name="Oval 13" descr="bukalemun4"/>
          <p:cNvSpPr>
            <a:spLocks noChangeArrowheads="1"/>
          </p:cNvSpPr>
          <p:nvPr/>
        </p:nvSpPr>
        <p:spPr bwMode="auto">
          <a:xfrm>
            <a:off x="6781800" y="1052513"/>
            <a:ext cx="2133600" cy="2057400"/>
          </a:xfrm>
          <a:prstGeom prst="ellipse">
            <a:avLst/>
          </a:prstGeom>
          <a:blipFill dpi="0" rotWithShape="1">
            <a:blip r:embed="rId6"/>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47116" name="Rectangle 14"/>
          <p:cNvSpPr>
            <a:spLocks noChangeArrowheads="1"/>
          </p:cNvSpPr>
          <p:nvPr/>
        </p:nvSpPr>
        <p:spPr bwMode="auto">
          <a:xfrm>
            <a:off x="685800" y="3338513"/>
            <a:ext cx="1447800" cy="228600"/>
          </a:xfrm>
          <a:prstGeom prst="rect">
            <a:avLst/>
          </a:prstGeom>
          <a:noFill/>
          <a:ln w="9525">
            <a:noFill/>
            <a:miter lim="800000"/>
            <a:headEnd/>
            <a:tailEnd/>
          </a:ln>
        </p:spPr>
        <p:txBody>
          <a:bodyPr/>
          <a:lstStyle/>
          <a:p>
            <a:pPr algn="ctr">
              <a:lnSpc>
                <a:spcPct val="90000"/>
              </a:lnSpc>
              <a:spcBef>
                <a:spcPct val="20000"/>
              </a:spcBef>
            </a:pPr>
            <a:endParaRPr lang="tr-TR" sz="2000"/>
          </a:p>
        </p:txBody>
      </p:sp>
      <p:sp>
        <p:nvSpPr>
          <p:cNvPr id="47117" name="Rectangle 15"/>
          <p:cNvSpPr>
            <a:spLocks noChangeArrowheads="1"/>
          </p:cNvSpPr>
          <p:nvPr/>
        </p:nvSpPr>
        <p:spPr bwMode="auto">
          <a:xfrm>
            <a:off x="533400" y="3186113"/>
            <a:ext cx="1878013" cy="360362"/>
          </a:xfrm>
          <a:prstGeom prst="rect">
            <a:avLst/>
          </a:prstGeom>
          <a:noFill/>
          <a:ln w="9525" algn="ctr">
            <a:noFill/>
            <a:miter lim="800000"/>
            <a:headEnd/>
            <a:tailEnd/>
          </a:ln>
        </p:spPr>
        <p:txBody>
          <a:bodyPr/>
          <a:lstStyle/>
          <a:p>
            <a:pPr algn="ctr">
              <a:lnSpc>
                <a:spcPct val="90000"/>
              </a:lnSpc>
              <a:spcBef>
                <a:spcPct val="20000"/>
              </a:spcBef>
            </a:pPr>
            <a:r>
              <a:rPr lang="tr-TR" sz="2000" b="1">
                <a:latin typeface="Calibri" pitchFamily="34" charset="0"/>
              </a:rPr>
              <a:t>MEMELİLER</a:t>
            </a:r>
          </a:p>
        </p:txBody>
      </p:sp>
      <p:sp>
        <p:nvSpPr>
          <p:cNvPr id="47118" name="Rectangle 16"/>
          <p:cNvSpPr>
            <a:spLocks noChangeArrowheads="1"/>
          </p:cNvSpPr>
          <p:nvPr/>
        </p:nvSpPr>
        <p:spPr bwMode="auto">
          <a:xfrm>
            <a:off x="609600" y="5937250"/>
            <a:ext cx="1730375" cy="371475"/>
          </a:xfrm>
          <a:prstGeom prst="rect">
            <a:avLst/>
          </a:prstGeom>
          <a:noFill/>
          <a:ln w="9525" algn="ctr">
            <a:noFill/>
            <a:miter lim="800000"/>
            <a:headEnd/>
            <a:tailEnd/>
          </a:ln>
        </p:spPr>
        <p:txBody>
          <a:bodyPr/>
          <a:lstStyle/>
          <a:p>
            <a:pPr algn="ctr">
              <a:lnSpc>
                <a:spcPct val="90000"/>
              </a:lnSpc>
              <a:spcBef>
                <a:spcPct val="20000"/>
              </a:spcBef>
            </a:pPr>
            <a:r>
              <a:rPr lang="tr-TR" sz="2000" b="1">
                <a:latin typeface="Calibri" pitchFamily="34" charset="0"/>
              </a:rPr>
              <a:t>BALIKLAR</a:t>
            </a:r>
          </a:p>
        </p:txBody>
      </p:sp>
      <p:sp>
        <p:nvSpPr>
          <p:cNvPr id="47119" name="Rectangle 17"/>
          <p:cNvSpPr>
            <a:spLocks noChangeArrowheads="1"/>
          </p:cNvSpPr>
          <p:nvPr/>
        </p:nvSpPr>
        <p:spPr bwMode="auto">
          <a:xfrm>
            <a:off x="3708400" y="4625975"/>
            <a:ext cx="2159000" cy="288925"/>
          </a:xfrm>
          <a:prstGeom prst="rect">
            <a:avLst/>
          </a:prstGeom>
          <a:noFill/>
          <a:ln w="9525" algn="ctr">
            <a:noFill/>
            <a:miter lim="800000"/>
            <a:headEnd/>
            <a:tailEnd/>
          </a:ln>
        </p:spPr>
        <p:txBody>
          <a:bodyPr/>
          <a:lstStyle/>
          <a:p>
            <a:pPr algn="ctr">
              <a:lnSpc>
                <a:spcPct val="90000"/>
              </a:lnSpc>
              <a:spcBef>
                <a:spcPct val="20000"/>
              </a:spcBef>
            </a:pPr>
            <a:r>
              <a:rPr lang="tr-TR" sz="2000" b="1">
                <a:latin typeface="Calibri" pitchFamily="34" charset="0"/>
              </a:rPr>
              <a:t>KURBAĞALAR</a:t>
            </a:r>
          </a:p>
        </p:txBody>
      </p:sp>
      <p:sp>
        <p:nvSpPr>
          <p:cNvPr id="47120" name="Rectangle 18"/>
          <p:cNvSpPr>
            <a:spLocks noChangeArrowheads="1"/>
          </p:cNvSpPr>
          <p:nvPr/>
        </p:nvSpPr>
        <p:spPr bwMode="auto">
          <a:xfrm>
            <a:off x="6659563" y="3114675"/>
            <a:ext cx="2484437" cy="431800"/>
          </a:xfrm>
          <a:prstGeom prst="rect">
            <a:avLst/>
          </a:prstGeom>
          <a:noFill/>
          <a:ln w="9525" algn="ctr">
            <a:noFill/>
            <a:miter lim="800000"/>
            <a:headEnd/>
            <a:tailEnd/>
          </a:ln>
        </p:spPr>
        <p:txBody>
          <a:bodyPr/>
          <a:lstStyle/>
          <a:p>
            <a:pPr algn="ctr">
              <a:lnSpc>
                <a:spcPct val="90000"/>
              </a:lnSpc>
              <a:spcBef>
                <a:spcPct val="20000"/>
              </a:spcBef>
            </a:pPr>
            <a:r>
              <a:rPr lang="tr-TR" sz="2000" b="1">
                <a:latin typeface="Calibri" pitchFamily="34" charset="0"/>
              </a:rPr>
              <a:t>SÜRÜNGENLER</a:t>
            </a:r>
          </a:p>
        </p:txBody>
      </p:sp>
      <p:sp>
        <p:nvSpPr>
          <p:cNvPr id="47121" name="Rectangle 19"/>
          <p:cNvSpPr>
            <a:spLocks noChangeArrowheads="1"/>
          </p:cNvSpPr>
          <p:nvPr/>
        </p:nvSpPr>
        <p:spPr bwMode="auto">
          <a:xfrm>
            <a:off x="7086600" y="5861050"/>
            <a:ext cx="1806575" cy="376238"/>
          </a:xfrm>
          <a:prstGeom prst="rect">
            <a:avLst/>
          </a:prstGeom>
          <a:noFill/>
          <a:ln w="9525">
            <a:noFill/>
            <a:miter lim="800000"/>
            <a:headEnd/>
            <a:tailEnd/>
          </a:ln>
        </p:spPr>
        <p:txBody>
          <a:bodyPr/>
          <a:lstStyle/>
          <a:p>
            <a:pPr algn="ctr">
              <a:lnSpc>
                <a:spcPct val="90000"/>
              </a:lnSpc>
              <a:spcBef>
                <a:spcPct val="20000"/>
              </a:spcBef>
            </a:pPr>
            <a:r>
              <a:rPr lang="tr-TR" sz="2000" b="1">
                <a:latin typeface="Calibri" pitchFamily="34" charset="0"/>
              </a:rPr>
              <a:t>KUŞLAR</a:t>
            </a: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8130"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8131"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8132"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pic>
        <p:nvPicPr>
          <p:cNvPr id="48133" name="Picture 7" descr="bukalemun2"/>
          <p:cNvPicPr>
            <a:picLocks noChangeAspect="1" noChangeArrowheads="1"/>
          </p:cNvPicPr>
          <p:nvPr/>
        </p:nvPicPr>
        <p:blipFill>
          <a:blip r:embed="rId2"/>
          <a:srcRect/>
          <a:stretch>
            <a:fillRect/>
          </a:stretch>
        </p:blipFill>
        <p:spPr bwMode="auto">
          <a:xfrm>
            <a:off x="6096000" y="2362200"/>
            <a:ext cx="2362200" cy="1981200"/>
          </a:xfrm>
          <a:prstGeom prst="rect">
            <a:avLst/>
          </a:prstGeom>
          <a:noFill/>
          <a:ln w="9525">
            <a:solidFill>
              <a:srgbClr val="000000"/>
            </a:solidFill>
            <a:prstDash val="lgDashDot"/>
            <a:miter lim="800000"/>
            <a:headEnd/>
            <a:tailEnd/>
          </a:ln>
        </p:spPr>
      </p:pic>
      <p:pic>
        <p:nvPicPr>
          <p:cNvPr id="48134" name="Picture 8" descr="balik96"/>
          <p:cNvPicPr>
            <a:picLocks noChangeAspect="1" noChangeArrowheads="1"/>
          </p:cNvPicPr>
          <p:nvPr/>
        </p:nvPicPr>
        <p:blipFill>
          <a:blip r:embed="rId3"/>
          <a:srcRect l="5000" t="4503" r="3999" b="3940"/>
          <a:stretch>
            <a:fillRect/>
          </a:stretch>
        </p:blipFill>
        <p:spPr bwMode="auto">
          <a:xfrm>
            <a:off x="533400" y="2362200"/>
            <a:ext cx="2971800" cy="1981200"/>
          </a:xfrm>
          <a:prstGeom prst="rect">
            <a:avLst/>
          </a:prstGeom>
          <a:noFill/>
          <a:ln w="9525">
            <a:solidFill>
              <a:srgbClr val="000000"/>
            </a:solidFill>
            <a:prstDash val="lgDashDot"/>
            <a:miter lim="800000"/>
            <a:headEnd/>
            <a:tailEnd/>
          </a:ln>
        </p:spPr>
      </p:pic>
      <p:pic>
        <p:nvPicPr>
          <p:cNvPr id="48135" name="Picture 9" descr="buffalo05"/>
          <p:cNvPicPr>
            <a:picLocks noChangeAspect="1" noChangeArrowheads="1"/>
          </p:cNvPicPr>
          <p:nvPr/>
        </p:nvPicPr>
        <p:blipFill>
          <a:blip r:embed="rId4"/>
          <a:srcRect/>
          <a:stretch>
            <a:fillRect/>
          </a:stretch>
        </p:blipFill>
        <p:spPr bwMode="auto">
          <a:xfrm>
            <a:off x="533400" y="4648200"/>
            <a:ext cx="3048000" cy="1905000"/>
          </a:xfrm>
          <a:prstGeom prst="rect">
            <a:avLst/>
          </a:prstGeom>
          <a:noFill/>
          <a:ln w="9525">
            <a:solidFill>
              <a:srgbClr val="000000"/>
            </a:solidFill>
            <a:prstDash val="lgDashDot"/>
            <a:miter lim="800000"/>
            <a:headEnd/>
            <a:tailEnd/>
          </a:ln>
        </p:spPr>
      </p:pic>
      <p:pic>
        <p:nvPicPr>
          <p:cNvPr id="48136" name="Picture 10" descr="hayv9"/>
          <p:cNvPicPr>
            <a:picLocks noChangeAspect="1" noChangeArrowheads="1"/>
          </p:cNvPicPr>
          <p:nvPr/>
        </p:nvPicPr>
        <p:blipFill>
          <a:blip r:embed="rId5"/>
          <a:srcRect/>
          <a:stretch>
            <a:fillRect/>
          </a:stretch>
        </p:blipFill>
        <p:spPr bwMode="auto">
          <a:xfrm>
            <a:off x="6096000" y="457200"/>
            <a:ext cx="2362200" cy="1600200"/>
          </a:xfrm>
          <a:prstGeom prst="rect">
            <a:avLst/>
          </a:prstGeom>
          <a:noFill/>
          <a:ln w="9525">
            <a:solidFill>
              <a:srgbClr val="000000"/>
            </a:solidFill>
            <a:prstDash val="lgDashDot"/>
            <a:miter lim="800000"/>
            <a:headEnd/>
            <a:tailEnd/>
          </a:ln>
        </p:spPr>
      </p:pic>
      <p:pic>
        <p:nvPicPr>
          <p:cNvPr id="48137" name="Picture 11" descr="ordek"/>
          <p:cNvPicPr>
            <a:picLocks noChangeAspect="1" noChangeArrowheads="1"/>
          </p:cNvPicPr>
          <p:nvPr/>
        </p:nvPicPr>
        <p:blipFill>
          <a:blip r:embed="rId6"/>
          <a:srcRect/>
          <a:stretch>
            <a:fillRect/>
          </a:stretch>
        </p:blipFill>
        <p:spPr bwMode="auto">
          <a:xfrm>
            <a:off x="3810000" y="4648200"/>
            <a:ext cx="2022475" cy="1933575"/>
          </a:xfrm>
          <a:prstGeom prst="rect">
            <a:avLst/>
          </a:prstGeom>
          <a:noFill/>
          <a:ln w="9525">
            <a:solidFill>
              <a:srgbClr val="000000"/>
            </a:solidFill>
            <a:prstDash val="lgDashDot"/>
            <a:miter lim="800000"/>
            <a:headEnd/>
            <a:tailEnd/>
          </a:ln>
        </p:spPr>
      </p:pic>
      <p:pic>
        <p:nvPicPr>
          <p:cNvPr id="48138" name="Picture 12" descr="penguen"/>
          <p:cNvPicPr>
            <a:picLocks noChangeAspect="1" noChangeArrowheads="1"/>
          </p:cNvPicPr>
          <p:nvPr/>
        </p:nvPicPr>
        <p:blipFill>
          <a:blip r:embed="rId7"/>
          <a:srcRect/>
          <a:stretch>
            <a:fillRect/>
          </a:stretch>
        </p:blipFill>
        <p:spPr bwMode="auto">
          <a:xfrm>
            <a:off x="3733800" y="2362200"/>
            <a:ext cx="2057400" cy="2057400"/>
          </a:xfrm>
          <a:prstGeom prst="rect">
            <a:avLst/>
          </a:prstGeom>
          <a:noFill/>
          <a:ln w="9525">
            <a:solidFill>
              <a:srgbClr val="000000"/>
            </a:solidFill>
            <a:prstDash val="lgDashDot"/>
            <a:miter lim="800000"/>
            <a:headEnd/>
            <a:tailEnd/>
          </a:ln>
        </p:spPr>
      </p:pic>
      <p:pic>
        <p:nvPicPr>
          <p:cNvPr id="48139" name="Picture 13" descr="balik04"/>
          <p:cNvPicPr>
            <a:picLocks noChangeAspect="1" noChangeArrowheads="1"/>
          </p:cNvPicPr>
          <p:nvPr/>
        </p:nvPicPr>
        <p:blipFill>
          <a:blip r:embed="rId8"/>
          <a:srcRect/>
          <a:stretch>
            <a:fillRect/>
          </a:stretch>
        </p:blipFill>
        <p:spPr bwMode="auto">
          <a:xfrm>
            <a:off x="3733800" y="457200"/>
            <a:ext cx="2057400" cy="1604963"/>
          </a:xfrm>
          <a:prstGeom prst="rect">
            <a:avLst/>
          </a:prstGeom>
          <a:noFill/>
          <a:ln w="9525">
            <a:solidFill>
              <a:srgbClr val="000000"/>
            </a:solidFill>
            <a:prstDash val="lgDashDot"/>
            <a:miter lim="800000"/>
            <a:headEnd/>
            <a:tailEnd/>
          </a:ln>
        </p:spPr>
      </p:pic>
      <p:pic>
        <p:nvPicPr>
          <p:cNvPr id="48140" name="Picture 14" descr="kugu"/>
          <p:cNvPicPr>
            <a:picLocks noChangeAspect="1" noChangeArrowheads="1"/>
          </p:cNvPicPr>
          <p:nvPr/>
        </p:nvPicPr>
        <p:blipFill>
          <a:blip r:embed="rId9"/>
          <a:srcRect/>
          <a:stretch>
            <a:fillRect/>
          </a:stretch>
        </p:blipFill>
        <p:spPr bwMode="auto">
          <a:xfrm>
            <a:off x="6172200" y="4648200"/>
            <a:ext cx="2286000" cy="1905000"/>
          </a:xfrm>
          <a:prstGeom prst="rect">
            <a:avLst/>
          </a:prstGeom>
          <a:noFill/>
          <a:ln w="9525">
            <a:solidFill>
              <a:srgbClr val="000000"/>
            </a:solidFill>
            <a:prstDash val="lgDashDot"/>
            <a:miter lim="800000"/>
            <a:headEnd/>
            <a:tailEnd/>
          </a:ln>
        </p:spPr>
      </p:pic>
      <p:pic>
        <p:nvPicPr>
          <p:cNvPr id="48141" name="Picture 15" descr="ayi116"/>
          <p:cNvPicPr>
            <a:picLocks noChangeAspect="1" noChangeArrowheads="1"/>
          </p:cNvPicPr>
          <p:nvPr/>
        </p:nvPicPr>
        <p:blipFill>
          <a:blip r:embed="rId10"/>
          <a:srcRect/>
          <a:stretch>
            <a:fillRect/>
          </a:stretch>
        </p:blipFill>
        <p:spPr bwMode="auto">
          <a:xfrm>
            <a:off x="609600" y="457200"/>
            <a:ext cx="2819400" cy="1600200"/>
          </a:xfrm>
          <a:prstGeom prst="rect">
            <a:avLst/>
          </a:prstGeom>
          <a:noFill/>
          <a:ln w="9525">
            <a:solidFill>
              <a:srgbClr val="000000"/>
            </a:solidFill>
            <a:prstDash val="lgDashDot"/>
            <a:miter lim="800000"/>
            <a:headEnd/>
            <a:tailEnd/>
          </a:ln>
        </p:spPr>
      </p:pic>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7"/>
          <p:cNvPicPr>
            <a:picLocks noChangeAspect="1" noChangeArrowheads="1"/>
          </p:cNvPicPr>
          <p:nvPr/>
        </p:nvPicPr>
        <p:blipFill>
          <a:blip r:embed="rId2"/>
          <a:srcRect/>
          <a:stretch>
            <a:fillRect/>
          </a:stretch>
        </p:blipFill>
        <p:spPr bwMode="auto">
          <a:xfrm>
            <a:off x="0" y="260350"/>
            <a:ext cx="9144000" cy="6337300"/>
          </a:xfrm>
          <a:prstGeom prst="rect">
            <a:avLst/>
          </a:prstGeom>
          <a:noFill/>
          <a:ln w="9525">
            <a:noFill/>
            <a:miter lim="800000"/>
            <a:headEnd/>
            <a:tailEnd/>
          </a:ln>
        </p:spPr>
      </p:pic>
      <p:sp>
        <p:nvSpPr>
          <p:cNvPr id="49154"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49155"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49156"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49157"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0178"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0179"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0180"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50181" name="Rectangle 7"/>
          <p:cNvSpPr>
            <a:spLocks noChangeArrowheads="1"/>
          </p:cNvSpPr>
          <p:nvPr/>
        </p:nvSpPr>
        <p:spPr bwMode="auto">
          <a:xfrm>
            <a:off x="468313" y="0"/>
            <a:ext cx="8229600" cy="490538"/>
          </a:xfrm>
          <a:prstGeom prst="rect">
            <a:avLst/>
          </a:prstGeom>
          <a:noFill/>
          <a:ln w="9525">
            <a:noFill/>
            <a:miter lim="800000"/>
            <a:headEnd/>
            <a:tailEnd/>
          </a:ln>
        </p:spPr>
        <p:txBody>
          <a:bodyPr anchor="ctr"/>
          <a:lstStyle/>
          <a:p>
            <a:pPr algn="ctr"/>
            <a:r>
              <a:rPr lang="tr-TR" sz="2800" b="1">
                <a:solidFill>
                  <a:srgbClr val="FF0000"/>
                </a:solidFill>
                <a:latin typeface="Calibri" pitchFamily="34" charset="0"/>
              </a:rPr>
              <a:t>OMURGASIZ HAYVANLAR</a:t>
            </a:r>
          </a:p>
        </p:txBody>
      </p:sp>
      <p:sp>
        <p:nvSpPr>
          <p:cNvPr id="50182" name="Rectangle 8"/>
          <p:cNvSpPr>
            <a:spLocks noChangeArrowheads="1"/>
          </p:cNvSpPr>
          <p:nvPr/>
        </p:nvSpPr>
        <p:spPr bwMode="auto">
          <a:xfrm>
            <a:off x="2384425" y="1298575"/>
            <a:ext cx="4267200" cy="990600"/>
          </a:xfrm>
          <a:prstGeom prst="rect">
            <a:avLst/>
          </a:prstGeom>
          <a:noFill/>
          <a:ln w="9525">
            <a:noFill/>
            <a:miter lim="800000"/>
            <a:headEnd/>
            <a:tailEnd/>
          </a:ln>
        </p:spPr>
        <p:txBody>
          <a:bodyPr/>
          <a:lstStyle/>
          <a:p>
            <a:pPr algn="ctr">
              <a:lnSpc>
                <a:spcPct val="80000"/>
              </a:lnSpc>
              <a:spcBef>
                <a:spcPct val="20000"/>
              </a:spcBef>
            </a:pPr>
            <a:r>
              <a:rPr lang="tr-TR" sz="2400">
                <a:latin typeface="Calibri" pitchFamily="34" charset="0"/>
              </a:rPr>
              <a:t>Omurgası bulunmayan hayvanlara </a:t>
            </a:r>
          </a:p>
          <a:p>
            <a:pPr algn="ctr">
              <a:lnSpc>
                <a:spcPct val="80000"/>
              </a:lnSpc>
              <a:spcBef>
                <a:spcPct val="20000"/>
              </a:spcBef>
            </a:pPr>
            <a:r>
              <a:rPr lang="tr-TR" sz="2400" b="1">
                <a:solidFill>
                  <a:srgbClr val="CC3300"/>
                </a:solidFill>
                <a:latin typeface="Calibri" pitchFamily="34" charset="0"/>
              </a:rPr>
              <a:t>Omurgasız hayvanlar</a:t>
            </a:r>
          </a:p>
          <a:p>
            <a:pPr algn="ctr">
              <a:lnSpc>
                <a:spcPct val="80000"/>
              </a:lnSpc>
              <a:spcBef>
                <a:spcPct val="20000"/>
              </a:spcBef>
            </a:pPr>
            <a:r>
              <a:rPr lang="tr-TR" sz="2400">
                <a:latin typeface="Calibri" pitchFamily="34" charset="0"/>
              </a:rPr>
              <a:t>denir.</a:t>
            </a:r>
          </a:p>
        </p:txBody>
      </p:sp>
      <p:sp>
        <p:nvSpPr>
          <p:cNvPr id="50183" name="Oval 9" descr="arilar17"/>
          <p:cNvSpPr>
            <a:spLocks noChangeArrowheads="1"/>
          </p:cNvSpPr>
          <p:nvPr/>
        </p:nvSpPr>
        <p:spPr bwMode="auto">
          <a:xfrm>
            <a:off x="250825" y="765175"/>
            <a:ext cx="2133600" cy="2057400"/>
          </a:xfrm>
          <a:prstGeom prst="ellipse">
            <a:avLst/>
          </a:prstGeom>
          <a:blipFill dpi="0" rotWithShape="1">
            <a:blip r:embed="rId2"/>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50184" name="Oval 10" descr="denizyildizi10"/>
          <p:cNvSpPr>
            <a:spLocks noChangeArrowheads="1"/>
          </p:cNvSpPr>
          <p:nvPr/>
        </p:nvSpPr>
        <p:spPr bwMode="auto">
          <a:xfrm>
            <a:off x="174625" y="4041775"/>
            <a:ext cx="2133600" cy="2057400"/>
          </a:xfrm>
          <a:prstGeom prst="ellipse">
            <a:avLst/>
          </a:prstGeom>
          <a:blipFill dpi="0" rotWithShape="1">
            <a:blip r:embed="rId3"/>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50185" name="Oval 11" descr="cekirge_0019"/>
          <p:cNvSpPr>
            <a:spLocks noChangeArrowheads="1"/>
          </p:cNvSpPr>
          <p:nvPr/>
        </p:nvSpPr>
        <p:spPr bwMode="auto">
          <a:xfrm>
            <a:off x="1774825" y="2517775"/>
            <a:ext cx="2133600" cy="2057400"/>
          </a:xfrm>
          <a:prstGeom prst="ellipse">
            <a:avLst/>
          </a:prstGeom>
          <a:blipFill dpi="0" rotWithShape="1">
            <a:blip r:embed="rId4"/>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50186" name="Oval 12" descr="gelinbocegi_0010"/>
          <p:cNvSpPr>
            <a:spLocks noChangeArrowheads="1"/>
          </p:cNvSpPr>
          <p:nvPr/>
        </p:nvSpPr>
        <p:spPr bwMode="auto">
          <a:xfrm>
            <a:off x="3375025" y="4041775"/>
            <a:ext cx="2133600" cy="2057400"/>
          </a:xfrm>
          <a:prstGeom prst="ellipse">
            <a:avLst/>
          </a:prstGeom>
          <a:blipFill dpi="0" rotWithShape="1">
            <a:blip r:embed="rId5"/>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50187" name="Oval 13" descr="kelebek"/>
          <p:cNvSpPr>
            <a:spLocks noChangeArrowheads="1"/>
          </p:cNvSpPr>
          <p:nvPr/>
        </p:nvSpPr>
        <p:spPr bwMode="auto">
          <a:xfrm>
            <a:off x="5127625" y="2593975"/>
            <a:ext cx="2133600" cy="2057400"/>
          </a:xfrm>
          <a:prstGeom prst="ellipse">
            <a:avLst/>
          </a:prstGeom>
          <a:blipFill dpi="0" rotWithShape="1">
            <a:blip r:embed="rId6"/>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50188" name="Oval 14" descr="tirtil-011"/>
          <p:cNvSpPr>
            <a:spLocks noChangeArrowheads="1"/>
          </p:cNvSpPr>
          <p:nvPr/>
        </p:nvSpPr>
        <p:spPr bwMode="auto">
          <a:xfrm>
            <a:off x="6804025" y="4041775"/>
            <a:ext cx="2133600" cy="2057400"/>
          </a:xfrm>
          <a:prstGeom prst="ellipse">
            <a:avLst/>
          </a:prstGeom>
          <a:blipFill dpi="0" rotWithShape="1">
            <a:blip r:embed="rId7"/>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
        <p:nvSpPr>
          <p:cNvPr id="50189" name="Oval 15" descr="orumcek2"/>
          <p:cNvSpPr>
            <a:spLocks noChangeArrowheads="1"/>
          </p:cNvSpPr>
          <p:nvPr/>
        </p:nvSpPr>
        <p:spPr bwMode="auto">
          <a:xfrm>
            <a:off x="6804025" y="841375"/>
            <a:ext cx="2133600" cy="2057400"/>
          </a:xfrm>
          <a:prstGeom prst="ellipse">
            <a:avLst/>
          </a:prstGeom>
          <a:blipFill dpi="0" rotWithShape="1">
            <a:blip r:embed="rId8"/>
            <a:srcRect/>
            <a:stretch>
              <a:fillRect/>
            </a:stretch>
          </a:blipFill>
          <a:ln w="9525">
            <a:solidFill>
              <a:schemeClr val="tx1"/>
            </a:solidFill>
            <a:prstDash val="lgDashDot"/>
            <a:round/>
            <a:headEnd/>
            <a:tailEnd/>
          </a:ln>
        </p:spPr>
        <p:txBody>
          <a:bodyPr wrap="none" anchor="ctr"/>
          <a:lstStyle/>
          <a:p>
            <a:endParaRPr lang="tr-TR">
              <a:latin typeface="Calibri" pitchFamily="34" charset="0"/>
            </a:endParaRP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1202"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1203"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1204"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51205" name="WordArt 7"/>
          <p:cNvSpPr>
            <a:spLocks noChangeArrowheads="1" noChangeShapeType="1" noTextEdit="1"/>
          </p:cNvSpPr>
          <p:nvPr/>
        </p:nvSpPr>
        <p:spPr bwMode="auto">
          <a:xfrm>
            <a:off x="1835150" y="188913"/>
            <a:ext cx="4876800" cy="495300"/>
          </a:xfrm>
          <a:prstGeom prst="rect">
            <a:avLst/>
          </a:prstGeom>
        </p:spPr>
        <p:txBody>
          <a:bodyPr wrap="none" fromWordArt="1">
            <a:prstTxWarp prst="textPlain">
              <a:avLst>
                <a:gd name="adj" fmla="val 50000"/>
              </a:avLst>
            </a:prstTxWarp>
          </a:bodyPr>
          <a:lstStyle/>
          <a:p>
            <a:pPr algn="ctr"/>
            <a:r>
              <a:rPr lang="tr-TR" sz="2800" kern="10">
                <a:ln w="9525">
                  <a:solidFill>
                    <a:srgbClr val="2515EF"/>
                  </a:solidFill>
                  <a:round/>
                  <a:headEnd/>
                  <a:tailEnd/>
                </a:ln>
                <a:solidFill>
                  <a:srgbClr val="FF0000"/>
                </a:solidFill>
                <a:latin typeface="Arial Black"/>
              </a:rPr>
              <a:t>MESLEKLERİ TANIYALIM</a:t>
            </a:r>
          </a:p>
        </p:txBody>
      </p:sp>
      <p:pic>
        <p:nvPicPr>
          <p:cNvPr id="51206" name="Picture 8"/>
          <p:cNvPicPr>
            <a:picLocks noChangeAspect="1" noChangeArrowheads="1"/>
          </p:cNvPicPr>
          <p:nvPr/>
        </p:nvPicPr>
        <p:blipFill>
          <a:blip r:embed="rId2"/>
          <a:srcRect/>
          <a:stretch>
            <a:fillRect/>
          </a:stretch>
        </p:blipFill>
        <p:spPr bwMode="auto">
          <a:xfrm>
            <a:off x="0" y="1125538"/>
            <a:ext cx="9144000" cy="2808287"/>
          </a:xfrm>
          <a:prstGeom prst="rect">
            <a:avLst/>
          </a:prstGeom>
          <a:noFill/>
          <a:ln w="9525">
            <a:noFill/>
            <a:miter lim="800000"/>
            <a:headEnd/>
            <a:tailEnd/>
          </a:ln>
        </p:spPr>
      </p:pic>
      <p:pic>
        <p:nvPicPr>
          <p:cNvPr id="51207" name="Picture 9" descr="0hay3"/>
          <p:cNvPicPr>
            <a:picLocks noChangeAspect="1" noChangeArrowheads="1" noCrop="1"/>
          </p:cNvPicPr>
          <p:nvPr/>
        </p:nvPicPr>
        <p:blipFill>
          <a:blip r:embed="rId3"/>
          <a:srcRect/>
          <a:stretch>
            <a:fillRect/>
          </a:stretch>
        </p:blipFill>
        <p:spPr bwMode="auto">
          <a:xfrm>
            <a:off x="250825" y="4005263"/>
            <a:ext cx="2520950" cy="1914525"/>
          </a:xfrm>
          <a:prstGeom prst="rect">
            <a:avLst/>
          </a:prstGeom>
          <a:noFill/>
          <a:ln w="9525">
            <a:noFill/>
            <a:miter lim="800000"/>
            <a:headEnd/>
            <a:tailEnd/>
          </a:ln>
        </p:spPr>
      </p:pic>
      <p:pic>
        <p:nvPicPr>
          <p:cNvPr id="51208" name="Picture 10" descr="01ayi"/>
          <p:cNvPicPr>
            <a:picLocks noChangeAspect="1" noChangeArrowheads="1" noCrop="1"/>
          </p:cNvPicPr>
          <p:nvPr/>
        </p:nvPicPr>
        <p:blipFill>
          <a:blip r:embed="rId4"/>
          <a:srcRect/>
          <a:stretch>
            <a:fillRect/>
          </a:stretch>
        </p:blipFill>
        <p:spPr bwMode="auto">
          <a:xfrm>
            <a:off x="5651500" y="4076700"/>
            <a:ext cx="2520950" cy="1981200"/>
          </a:xfrm>
          <a:prstGeom prst="rect">
            <a:avLst/>
          </a:prstGeom>
          <a:noFill/>
          <a:ln w="9525">
            <a:noFill/>
            <a:miter lim="800000"/>
            <a:headEnd/>
            <a:tailEnd/>
          </a:ln>
        </p:spPr>
      </p:pic>
      <p:pic>
        <p:nvPicPr>
          <p:cNvPr id="51209" name="Picture 11" descr="0kop1"/>
          <p:cNvPicPr>
            <a:picLocks noChangeAspect="1" noChangeArrowheads="1" noCrop="1"/>
          </p:cNvPicPr>
          <p:nvPr/>
        </p:nvPicPr>
        <p:blipFill>
          <a:blip r:embed="rId5"/>
          <a:srcRect/>
          <a:stretch>
            <a:fillRect/>
          </a:stretch>
        </p:blipFill>
        <p:spPr bwMode="auto">
          <a:xfrm>
            <a:off x="2987675" y="4076700"/>
            <a:ext cx="2089150" cy="20161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7"/>
          <p:cNvPicPr>
            <a:picLocks noChangeAspect="1" noChangeArrowheads="1"/>
          </p:cNvPicPr>
          <p:nvPr/>
        </p:nvPicPr>
        <p:blipFill>
          <a:blip r:embed="rId2"/>
          <a:srcRect/>
          <a:stretch>
            <a:fillRect/>
          </a:stretch>
        </p:blipFill>
        <p:spPr bwMode="auto">
          <a:xfrm>
            <a:off x="0" y="188913"/>
            <a:ext cx="9144000" cy="6408737"/>
          </a:xfrm>
          <a:prstGeom prst="rect">
            <a:avLst/>
          </a:prstGeom>
          <a:noFill/>
          <a:ln w="9525">
            <a:noFill/>
            <a:miter lim="800000"/>
            <a:headEnd/>
            <a:tailEnd/>
          </a:ln>
        </p:spPr>
      </p:pic>
      <p:sp>
        <p:nvSpPr>
          <p:cNvPr id="52226"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2227"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2228"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2229"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3250"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3251"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3252"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53253" name="Rectangle 7"/>
          <p:cNvSpPr>
            <a:spLocks noChangeArrowheads="1"/>
          </p:cNvSpPr>
          <p:nvPr/>
        </p:nvSpPr>
        <p:spPr bwMode="auto">
          <a:xfrm>
            <a:off x="457200" y="274638"/>
            <a:ext cx="8229600" cy="561975"/>
          </a:xfrm>
          <a:prstGeom prst="rect">
            <a:avLst/>
          </a:prstGeom>
          <a:noFill/>
          <a:ln w="9525">
            <a:noFill/>
            <a:miter lim="800000"/>
            <a:headEnd/>
            <a:tailEnd/>
          </a:ln>
        </p:spPr>
        <p:txBody>
          <a:bodyPr anchor="ctr"/>
          <a:lstStyle/>
          <a:p>
            <a:pPr algn="ctr"/>
            <a:r>
              <a:rPr lang="tr-TR" sz="3200" b="1">
                <a:solidFill>
                  <a:srgbClr val="FF0000"/>
                </a:solidFill>
                <a:latin typeface="Calibri" pitchFamily="34" charset="0"/>
              </a:rPr>
              <a:t>MANTARLARI TANIYALIM</a:t>
            </a:r>
          </a:p>
        </p:txBody>
      </p:sp>
      <p:sp>
        <p:nvSpPr>
          <p:cNvPr id="53254" name="Rectangle 8"/>
          <p:cNvSpPr>
            <a:spLocks noChangeArrowheads="1"/>
          </p:cNvSpPr>
          <p:nvPr/>
        </p:nvSpPr>
        <p:spPr bwMode="auto">
          <a:xfrm>
            <a:off x="762000" y="908050"/>
            <a:ext cx="7315200" cy="1600200"/>
          </a:xfrm>
          <a:prstGeom prst="rect">
            <a:avLst/>
          </a:prstGeom>
          <a:noFill/>
          <a:ln w="9525">
            <a:noFill/>
            <a:miter lim="800000"/>
            <a:headEnd/>
            <a:tailEnd/>
          </a:ln>
        </p:spPr>
        <p:txBody>
          <a:bodyPr/>
          <a:lstStyle/>
          <a:p>
            <a:pPr algn="ctr">
              <a:lnSpc>
                <a:spcPct val="80000"/>
              </a:lnSpc>
              <a:spcBef>
                <a:spcPct val="20000"/>
              </a:spcBef>
            </a:pPr>
            <a:r>
              <a:rPr lang="tr-TR" sz="2800">
                <a:latin typeface="Calibri" pitchFamily="34" charset="0"/>
              </a:rPr>
              <a:t>    Mantarlar hepimizin bildiği gibi bitki değildirler. Onları bitkilerden ayıran en belirgin özellik besinlerini kendileri üretememeleridir.</a:t>
            </a:r>
          </a:p>
        </p:txBody>
      </p:sp>
      <p:sp>
        <p:nvSpPr>
          <p:cNvPr id="53255" name="Oval 9" descr="mantarv19"/>
          <p:cNvSpPr>
            <a:spLocks noChangeArrowheads="1"/>
          </p:cNvSpPr>
          <p:nvPr/>
        </p:nvSpPr>
        <p:spPr bwMode="auto">
          <a:xfrm>
            <a:off x="6858000" y="2279650"/>
            <a:ext cx="2133600" cy="2057400"/>
          </a:xfrm>
          <a:prstGeom prst="ellipse">
            <a:avLst/>
          </a:prstGeom>
          <a:blipFill dpi="0" rotWithShape="1">
            <a:blip r:embed="rId2"/>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53256" name="Oval 10" descr="mantar13"/>
          <p:cNvSpPr>
            <a:spLocks noChangeArrowheads="1"/>
          </p:cNvSpPr>
          <p:nvPr/>
        </p:nvSpPr>
        <p:spPr bwMode="auto">
          <a:xfrm>
            <a:off x="152400" y="2355850"/>
            <a:ext cx="2133600" cy="2057400"/>
          </a:xfrm>
          <a:prstGeom prst="ellipse">
            <a:avLst/>
          </a:prstGeom>
          <a:blipFill dpi="0" rotWithShape="1">
            <a:blip r:embed="rId3"/>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53257" name="Oval 11" descr="mantar24"/>
          <p:cNvSpPr>
            <a:spLocks noChangeArrowheads="1"/>
          </p:cNvSpPr>
          <p:nvPr/>
        </p:nvSpPr>
        <p:spPr bwMode="auto">
          <a:xfrm>
            <a:off x="1752600" y="3956050"/>
            <a:ext cx="2133600" cy="2057400"/>
          </a:xfrm>
          <a:prstGeom prst="ellipse">
            <a:avLst/>
          </a:prstGeom>
          <a:blipFill dpi="0" rotWithShape="1">
            <a:blip r:embed="rId4"/>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53258" name="Oval 12" descr="mantarv12"/>
          <p:cNvSpPr>
            <a:spLocks noChangeArrowheads="1"/>
          </p:cNvSpPr>
          <p:nvPr/>
        </p:nvSpPr>
        <p:spPr bwMode="auto">
          <a:xfrm>
            <a:off x="5181600" y="3956050"/>
            <a:ext cx="2133600" cy="2057400"/>
          </a:xfrm>
          <a:prstGeom prst="ellipse">
            <a:avLst/>
          </a:prstGeom>
          <a:blipFill dpi="0" rotWithShape="1">
            <a:blip r:embed="rId5"/>
            <a:srcRect/>
            <a:stretch>
              <a:fillRect/>
            </a:stretch>
          </a:blipFill>
          <a:ln w="9525">
            <a:solidFill>
              <a:schemeClr val="tx1"/>
            </a:solidFill>
            <a:round/>
            <a:headEnd/>
            <a:tailEnd/>
          </a:ln>
        </p:spPr>
        <p:txBody>
          <a:bodyPr wrap="none" anchor="ctr"/>
          <a:lstStyle/>
          <a:p>
            <a:endParaRPr lang="tr-TR">
              <a:latin typeface="Calibri" pitchFamily="34" charset="0"/>
            </a:endParaRPr>
          </a:p>
        </p:txBody>
      </p:sp>
      <p:sp>
        <p:nvSpPr>
          <p:cNvPr id="53259" name="Oval 13" descr="mantar05"/>
          <p:cNvSpPr>
            <a:spLocks noChangeArrowheads="1"/>
          </p:cNvSpPr>
          <p:nvPr/>
        </p:nvSpPr>
        <p:spPr bwMode="auto">
          <a:xfrm>
            <a:off x="3505200" y="2355850"/>
            <a:ext cx="2133600" cy="2057400"/>
          </a:xfrm>
          <a:prstGeom prst="ellipse">
            <a:avLst/>
          </a:prstGeom>
          <a:blipFill dpi="0" rotWithShape="1">
            <a:blip r:embed="rId6"/>
            <a:srcRect/>
            <a:stretch>
              <a:fillRect/>
            </a:stretch>
          </a:blipFill>
          <a:ln w="9525">
            <a:solidFill>
              <a:schemeClr val="tx1"/>
            </a:solidFill>
            <a:round/>
            <a:headEnd/>
            <a:tailEnd/>
          </a:ln>
        </p:spPr>
        <p:txBody>
          <a:bodyPr wrap="none" anchor="ctr"/>
          <a:lstStyle/>
          <a:p>
            <a:endParaRPr lang="tr-TR">
              <a:latin typeface="Calibri" pitchFamily="34" charset="0"/>
            </a:endParaRPr>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4274"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4275"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4276"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54277" name="Rectangle 7"/>
          <p:cNvSpPr>
            <a:spLocks noChangeArrowheads="1"/>
          </p:cNvSpPr>
          <p:nvPr/>
        </p:nvSpPr>
        <p:spPr bwMode="auto">
          <a:xfrm>
            <a:off x="323850" y="0"/>
            <a:ext cx="8229600" cy="417513"/>
          </a:xfrm>
          <a:prstGeom prst="rect">
            <a:avLst/>
          </a:prstGeom>
          <a:noFill/>
          <a:ln w="9525">
            <a:noFill/>
            <a:miter lim="800000"/>
            <a:headEnd/>
            <a:tailEnd/>
          </a:ln>
        </p:spPr>
        <p:txBody>
          <a:bodyPr anchor="ctr"/>
          <a:lstStyle/>
          <a:p>
            <a:pPr algn="ctr"/>
            <a:r>
              <a:rPr lang="tr-TR" sz="3200" b="1" u="sng">
                <a:solidFill>
                  <a:srgbClr val="FF0000"/>
                </a:solidFill>
                <a:latin typeface="Calibri" pitchFamily="34" charset="0"/>
              </a:rPr>
              <a:t>MANTAR ÇEŞİTLERİ</a:t>
            </a:r>
          </a:p>
        </p:txBody>
      </p:sp>
      <p:sp>
        <p:nvSpPr>
          <p:cNvPr id="54278" name="Rectangle 8"/>
          <p:cNvSpPr>
            <a:spLocks noChangeArrowheads="1"/>
          </p:cNvSpPr>
          <p:nvPr/>
        </p:nvSpPr>
        <p:spPr bwMode="auto">
          <a:xfrm>
            <a:off x="457200" y="549275"/>
            <a:ext cx="4038600" cy="2667000"/>
          </a:xfrm>
          <a:prstGeom prst="rect">
            <a:avLst/>
          </a:prstGeom>
          <a:noFill/>
          <a:ln w="9525">
            <a:noFill/>
            <a:miter lim="800000"/>
            <a:headEnd/>
            <a:tailEnd/>
          </a:ln>
        </p:spPr>
        <p:txBody>
          <a:bodyPr/>
          <a:lstStyle/>
          <a:p>
            <a:pPr marL="342900" indent="-342900">
              <a:spcBef>
                <a:spcPct val="20000"/>
              </a:spcBef>
            </a:pPr>
            <a:r>
              <a:rPr lang="tr-TR" b="1" u="sng">
                <a:latin typeface="Calibri" pitchFamily="34" charset="0"/>
              </a:rPr>
              <a:t>YARARLI MANTARLAR</a:t>
            </a:r>
          </a:p>
          <a:p>
            <a:pPr marL="342900" indent="-342900">
              <a:spcBef>
                <a:spcPct val="20000"/>
              </a:spcBef>
              <a:buFontTx/>
              <a:buChar char="•"/>
            </a:pPr>
            <a:r>
              <a:rPr lang="tr-TR">
                <a:latin typeface="Calibri" pitchFamily="34" charset="0"/>
              </a:rPr>
              <a:t>Besin olarak kullanılır.</a:t>
            </a:r>
          </a:p>
          <a:p>
            <a:pPr marL="342900" indent="-342900">
              <a:spcBef>
                <a:spcPct val="20000"/>
              </a:spcBef>
              <a:buFontTx/>
              <a:buChar char="•"/>
            </a:pPr>
            <a:r>
              <a:rPr lang="tr-TR">
                <a:latin typeface="Calibri" pitchFamily="34" charset="0"/>
              </a:rPr>
              <a:t>Çeşitli besinlerin elde edilmesinde kullanılır.</a:t>
            </a:r>
          </a:p>
          <a:p>
            <a:pPr marL="342900" indent="-342900">
              <a:spcBef>
                <a:spcPct val="20000"/>
              </a:spcBef>
              <a:buFontTx/>
              <a:buChar char="•"/>
            </a:pPr>
            <a:r>
              <a:rPr lang="tr-TR">
                <a:latin typeface="Calibri" pitchFamily="34" charset="0"/>
              </a:rPr>
              <a:t>Hamurun kabarmasında kullanılır.</a:t>
            </a:r>
          </a:p>
          <a:p>
            <a:pPr marL="342900" indent="-342900">
              <a:spcBef>
                <a:spcPct val="20000"/>
              </a:spcBef>
              <a:buFontTx/>
              <a:buChar char="•"/>
            </a:pPr>
            <a:r>
              <a:rPr lang="tr-TR">
                <a:latin typeface="Calibri" pitchFamily="34" charset="0"/>
              </a:rPr>
              <a:t>Penisilin gibi antibiyotiklerin yapımında kullanılır.</a:t>
            </a:r>
          </a:p>
          <a:p>
            <a:pPr marL="342900" indent="-342900">
              <a:spcBef>
                <a:spcPct val="20000"/>
              </a:spcBef>
              <a:buFontTx/>
              <a:buChar char="•"/>
            </a:pPr>
            <a:endParaRPr lang="tr-TR">
              <a:latin typeface="Calibri" pitchFamily="34" charset="0"/>
            </a:endParaRPr>
          </a:p>
        </p:txBody>
      </p:sp>
      <p:sp>
        <p:nvSpPr>
          <p:cNvPr id="54279" name="Rectangle 9"/>
          <p:cNvSpPr>
            <a:spLocks noChangeArrowheads="1"/>
          </p:cNvSpPr>
          <p:nvPr/>
        </p:nvSpPr>
        <p:spPr bwMode="auto">
          <a:xfrm>
            <a:off x="4648200" y="549275"/>
            <a:ext cx="4038600" cy="2895600"/>
          </a:xfrm>
          <a:prstGeom prst="rect">
            <a:avLst/>
          </a:prstGeom>
          <a:noFill/>
          <a:ln w="9525">
            <a:noFill/>
            <a:miter lim="800000"/>
            <a:headEnd/>
            <a:tailEnd/>
          </a:ln>
        </p:spPr>
        <p:txBody>
          <a:bodyPr/>
          <a:lstStyle/>
          <a:p>
            <a:pPr marL="342900" indent="-342900">
              <a:spcBef>
                <a:spcPct val="20000"/>
              </a:spcBef>
            </a:pPr>
            <a:r>
              <a:rPr lang="tr-TR" b="1" u="sng">
                <a:latin typeface="Calibri" pitchFamily="34" charset="0"/>
              </a:rPr>
              <a:t>ZARARLI MANTARLAR</a:t>
            </a:r>
          </a:p>
          <a:p>
            <a:pPr marL="342900" indent="-342900">
              <a:spcBef>
                <a:spcPct val="20000"/>
              </a:spcBef>
              <a:buFontTx/>
              <a:buChar char="•"/>
            </a:pPr>
            <a:r>
              <a:rPr lang="tr-TR">
                <a:latin typeface="Calibri" pitchFamily="34" charset="0"/>
              </a:rPr>
              <a:t>Besinlerin küflenmesine yol açar.</a:t>
            </a:r>
          </a:p>
          <a:p>
            <a:pPr marL="342900" indent="-342900">
              <a:spcBef>
                <a:spcPct val="20000"/>
              </a:spcBef>
              <a:buFontTx/>
              <a:buChar char="•"/>
            </a:pPr>
            <a:r>
              <a:rPr lang="tr-TR">
                <a:latin typeface="Calibri" pitchFamily="34" charset="0"/>
              </a:rPr>
              <a:t>Bazı türleri zehirlenmelere yol açar.</a:t>
            </a:r>
          </a:p>
          <a:p>
            <a:pPr marL="342900" indent="-342900">
              <a:spcBef>
                <a:spcPct val="20000"/>
              </a:spcBef>
              <a:buFontTx/>
              <a:buChar char="•"/>
            </a:pPr>
            <a:r>
              <a:rPr lang="tr-TR">
                <a:latin typeface="Calibri" pitchFamily="34" charset="0"/>
              </a:rPr>
              <a:t>Buğday, mısır, çavdar, asma gibi birçok bitkide hastalıklara yol açar.</a:t>
            </a:r>
          </a:p>
          <a:p>
            <a:pPr marL="342900" indent="-342900">
              <a:spcBef>
                <a:spcPct val="20000"/>
              </a:spcBef>
              <a:buFontTx/>
              <a:buChar char="•"/>
            </a:pPr>
            <a:r>
              <a:rPr lang="tr-TR">
                <a:latin typeface="Calibri" pitchFamily="34" charset="0"/>
              </a:rPr>
              <a:t>İnsanlarda saç kıran hastalığına, el ve ayaklarda kaşıntılara sebep olur</a:t>
            </a:r>
          </a:p>
          <a:p>
            <a:pPr marL="342900" indent="-342900">
              <a:spcBef>
                <a:spcPct val="20000"/>
              </a:spcBef>
              <a:buFontTx/>
              <a:buChar char="•"/>
            </a:pPr>
            <a:endParaRPr lang="tr-TR">
              <a:latin typeface="Calibri" pitchFamily="34" charset="0"/>
            </a:endParaRPr>
          </a:p>
        </p:txBody>
      </p:sp>
      <p:pic>
        <p:nvPicPr>
          <p:cNvPr id="54280" name="Picture 10" descr="mantar33"/>
          <p:cNvPicPr>
            <a:picLocks noChangeAspect="1" noChangeArrowheads="1"/>
          </p:cNvPicPr>
          <p:nvPr/>
        </p:nvPicPr>
        <p:blipFill>
          <a:blip r:embed="rId2"/>
          <a:srcRect/>
          <a:stretch>
            <a:fillRect/>
          </a:stretch>
        </p:blipFill>
        <p:spPr bwMode="auto">
          <a:xfrm>
            <a:off x="5257800" y="4241800"/>
            <a:ext cx="3124200" cy="1524000"/>
          </a:xfrm>
          <a:prstGeom prst="rect">
            <a:avLst/>
          </a:prstGeom>
          <a:noFill/>
          <a:ln w="9525">
            <a:solidFill>
              <a:srgbClr val="000000"/>
            </a:solidFill>
            <a:prstDash val="lgDashDot"/>
            <a:miter lim="800000"/>
            <a:headEnd/>
            <a:tailEnd/>
          </a:ln>
        </p:spPr>
      </p:pic>
      <p:pic>
        <p:nvPicPr>
          <p:cNvPr id="54281" name="Picture 11" descr="mantarv09"/>
          <p:cNvPicPr>
            <a:picLocks noChangeAspect="1" noChangeArrowheads="1"/>
          </p:cNvPicPr>
          <p:nvPr/>
        </p:nvPicPr>
        <p:blipFill>
          <a:blip r:embed="rId3"/>
          <a:srcRect/>
          <a:stretch>
            <a:fillRect/>
          </a:stretch>
        </p:blipFill>
        <p:spPr bwMode="auto">
          <a:xfrm>
            <a:off x="533400" y="3860800"/>
            <a:ext cx="1162050" cy="1905000"/>
          </a:xfrm>
          <a:prstGeom prst="rect">
            <a:avLst/>
          </a:prstGeom>
          <a:noFill/>
          <a:ln w="9525">
            <a:solidFill>
              <a:srgbClr val="000000"/>
            </a:solidFill>
            <a:prstDash val="lgDashDot"/>
            <a:miter lim="800000"/>
            <a:headEnd/>
            <a:tailEnd/>
          </a:ln>
        </p:spPr>
      </p:pic>
      <p:pic>
        <p:nvPicPr>
          <p:cNvPr id="54282" name="Picture 12" descr="mantarv07"/>
          <p:cNvPicPr>
            <a:picLocks noChangeAspect="1" noChangeArrowheads="1"/>
          </p:cNvPicPr>
          <p:nvPr/>
        </p:nvPicPr>
        <p:blipFill>
          <a:blip r:embed="rId4"/>
          <a:srcRect/>
          <a:stretch>
            <a:fillRect/>
          </a:stretch>
        </p:blipFill>
        <p:spPr bwMode="auto">
          <a:xfrm>
            <a:off x="1981200" y="3860800"/>
            <a:ext cx="1216025" cy="1905000"/>
          </a:xfrm>
          <a:prstGeom prst="rect">
            <a:avLst/>
          </a:prstGeom>
          <a:noFill/>
          <a:ln w="9525">
            <a:solidFill>
              <a:srgbClr val="000000"/>
            </a:solidFill>
            <a:prstDash val="lgDashDot"/>
            <a:miter lim="800000"/>
            <a:headEnd/>
            <a:tailEnd/>
          </a:ln>
        </p:spPr>
      </p:pic>
      <p:pic>
        <p:nvPicPr>
          <p:cNvPr id="54283" name="Picture 13" descr="mantar15"/>
          <p:cNvPicPr>
            <a:picLocks noChangeAspect="1" noChangeArrowheads="1"/>
          </p:cNvPicPr>
          <p:nvPr/>
        </p:nvPicPr>
        <p:blipFill>
          <a:blip r:embed="rId5"/>
          <a:srcRect/>
          <a:stretch>
            <a:fillRect/>
          </a:stretch>
        </p:blipFill>
        <p:spPr bwMode="auto">
          <a:xfrm>
            <a:off x="3581400" y="3860800"/>
            <a:ext cx="1219200" cy="1905000"/>
          </a:xfrm>
          <a:prstGeom prst="rect">
            <a:avLst/>
          </a:prstGeom>
          <a:noFill/>
          <a:ln w="9525">
            <a:solidFill>
              <a:srgbClr val="000000"/>
            </a:solidFill>
            <a:prstDash val="lgDashDot"/>
            <a:miter lim="800000"/>
            <a:headEnd/>
            <a:tailEnd/>
          </a:ln>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7"/>
          <p:cNvPicPr>
            <a:picLocks noChangeAspect="1" noChangeArrowheads="1"/>
          </p:cNvPicPr>
          <p:nvPr/>
        </p:nvPicPr>
        <p:blipFill>
          <a:blip r:embed="rId2"/>
          <a:srcRect t="856"/>
          <a:stretch>
            <a:fillRect/>
          </a:stretch>
        </p:blipFill>
        <p:spPr bwMode="auto">
          <a:xfrm>
            <a:off x="0" y="115888"/>
            <a:ext cx="9144000" cy="6121400"/>
          </a:xfrm>
          <a:prstGeom prst="rect">
            <a:avLst/>
          </a:prstGeom>
          <a:noFill/>
          <a:ln w="9525">
            <a:noFill/>
            <a:miter lim="800000"/>
            <a:headEnd/>
            <a:tailEnd/>
          </a:ln>
        </p:spPr>
      </p:pic>
      <p:sp>
        <p:nvSpPr>
          <p:cNvPr id="55298"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5299"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5300"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5301"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16386"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16387"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16388"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pic>
        <p:nvPicPr>
          <p:cNvPr id="16389" name="Picture 16" descr="17"/>
          <p:cNvPicPr>
            <a:picLocks noChangeAspect="1" noChangeArrowheads="1"/>
          </p:cNvPicPr>
          <p:nvPr/>
        </p:nvPicPr>
        <p:blipFill>
          <a:blip r:embed="rId2"/>
          <a:srcRect/>
          <a:stretch>
            <a:fillRect/>
          </a:stretch>
        </p:blipFill>
        <p:spPr bwMode="auto">
          <a:xfrm>
            <a:off x="2555875" y="981075"/>
            <a:ext cx="3132138" cy="3352800"/>
          </a:xfrm>
          <a:prstGeom prst="rect">
            <a:avLst/>
          </a:prstGeom>
          <a:noFill/>
          <a:ln w="9525">
            <a:noFill/>
            <a:miter lim="800000"/>
            <a:headEnd/>
            <a:tailEnd/>
          </a:ln>
        </p:spPr>
      </p:pic>
      <p:sp>
        <p:nvSpPr>
          <p:cNvPr id="16390" name="Line 17"/>
          <p:cNvSpPr>
            <a:spLocks noChangeShapeType="1"/>
          </p:cNvSpPr>
          <p:nvPr/>
        </p:nvSpPr>
        <p:spPr bwMode="auto">
          <a:xfrm>
            <a:off x="5146675" y="1438275"/>
            <a:ext cx="1069975" cy="1588"/>
          </a:xfrm>
          <a:prstGeom prst="line">
            <a:avLst/>
          </a:prstGeom>
          <a:noFill/>
          <a:ln w="19050">
            <a:solidFill>
              <a:schemeClr val="tx1"/>
            </a:solidFill>
            <a:round/>
            <a:headEnd/>
            <a:tailEnd type="triangle" w="med" len="med"/>
          </a:ln>
        </p:spPr>
        <p:txBody>
          <a:bodyPr/>
          <a:lstStyle/>
          <a:p>
            <a:endParaRPr lang="tr-TR"/>
          </a:p>
        </p:txBody>
      </p:sp>
      <p:sp>
        <p:nvSpPr>
          <p:cNvPr id="16391" name="Line 18"/>
          <p:cNvSpPr>
            <a:spLocks noChangeShapeType="1"/>
          </p:cNvSpPr>
          <p:nvPr/>
        </p:nvSpPr>
        <p:spPr bwMode="auto">
          <a:xfrm>
            <a:off x="4765675" y="2428875"/>
            <a:ext cx="1604963" cy="1588"/>
          </a:xfrm>
          <a:prstGeom prst="line">
            <a:avLst/>
          </a:prstGeom>
          <a:noFill/>
          <a:ln w="19050">
            <a:solidFill>
              <a:schemeClr val="tx1"/>
            </a:solidFill>
            <a:round/>
            <a:headEnd/>
            <a:tailEnd type="triangle" w="med" len="med"/>
          </a:ln>
        </p:spPr>
        <p:txBody>
          <a:bodyPr/>
          <a:lstStyle/>
          <a:p>
            <a:endParaRPr lang="tr-TR"/>
          </a:p>
        </p:txBody>
      </p:sp>
      <p:sp>
        <p:nvSpPr>
          <p:cNvPr id="16392" name="Line 19"/>
          <p:cNvSpPr>
            <a:spLocks noChangeShapeType="1"/>
          </p:cNvSpPr>
          <p:nvPr/>
        </p:nvSpPr>
        <p:spPr bwMode="auto">
          <a:xfrm flipH="1">
            <a:off x="2251075" y="1819275"/>
            <a:ext cx="1146175" cy="1588"/>
          </a:xfrm>
          <a:prstGeom prst="line">
            <a:avLst/>
          </a:prstGeom>
          <a:noFill/>
          <a:ln w="19050">
            <a:solidFill>
              <a:schemeClr val="tx1"/>
            </a:solidFill>
            <a:round/>
            <a:headEnd/>
            <a:tailEnd type="triangle" w="med" len="med"/>
          </a:ln>
        </p:spPr>
        <p:txBody>
          <a:bodyPr/>
          <a:lstStyle/>
          <a:p>
            <a:endParaRPr lang="tr-TR"/>
          </a:p>
        </p:txBody>
      </p:sp>
      <p:sp>
        <p:nvSpPr>
          <p:cNvPr id="16393" name="Line 20"/>
          <p:cNvSpPr>
            <a:spLocks noChangeShapeType="1"/>
          </p:cNvSpPr>
          <p:nvPr/>
        </p:nvSpPr>
        <p:spPr bwMode="auto">
          <a:xfrm flipV="1">
            <a:off x="1687513" y="3649663"/>
            <a:ext cx="1025525" cy="14287"/>
          </a:xfrm>
          <a:prstGeom prst="line">
            <a:avLst/>
          </a:prstGeom>
          <a:noFill/>
          <a:ln w="19050">
            <a:solidFill>
              <a:schemeClr val="tx1"/>
            </a:solidFill>
            <a:round/>
            <a:headEnd/>
            <a:tailEnd type="triangle" w="med" len="med"/>
          </a:ln>
        </p:spPr>
        <p:txBody>
          <a:bodyPr/>
          <a:lstStyle/>
          <a:p>
            <a:endParaRPr lang="tr-TR"/>
          </a:p>
        </p:txBody>
      </p:sp>
      <p:sp>
        <p:nvSpPr>
          <p:cNvPr id="16394" name="Text Box 21"/>
          <p:cNvSpPr txBox="1">
            <a:spLocks noChangeArrowheads="1"/>
          </p:cNvSpPr>
          <p:nvPr/>
        </p:nvSpPr>
        <p:spPr bwMode="auto">
          <a:xfrm>
            <a:off x="6289675" y="1209675"/>
            <a:ext cx="1301750" cy="457200"/>
          </a:xfrm>
          <a:prstGeom prst="rect">
            <a:avLst/>
          </a:prstGeom>
          <a:noFill/>
          <a:ln w="9525">
            <a:noFill/>
            <a:miter lim="800000"/>
            <a:headEnd/>
            <a:tailEnd/>
          </a:ln>
        </p:spPr>
        <p:txBody>
          <a:bodyPr>
            <a:spAutoFit/>
          </a:bodyPr>
          <a:lstStyle/>
          <a:p>
            <a:r>
              <a:rPr lang="tr-TR" sz="2400" b="1">
                <a:latin typeface="Calibri" pitchFamily="34" charset="0"/>
              </a:rPr>
              <a:t>ÇİÇEK</a:t>
            </a:r>
          </a:p>
        </p:txBody>
      </p:sp>
      <p:sp>
        <p:nvSpPr>
          <p:cNvPr id="16395" name="Text Box 22"/>
          <p:cNvSpPr txBox="1">
            <a:spLocks noChangeArrowheads="1"/>
          </p:cNvSpPr>
          <p:nvPr/>
        </p:nvSpPr>
        <p:spPr bwMode="auto">
          <a:xfrm>
            <a:off x="6365875" y="2124075"/>
            <a:ext cx="1577975" cy="457200"/>
          </a:xfrm>
          <a:prstGeom prst="rect">
            <a:avLst/>
          </a:prstGeom>
          <a:noFill/>
          <a:ln w="9525">
            <a:noFill/>
            <a:miter lim="800000"/>
            <a:headEnd/>
            <a:tailEnd/>
          </a:ln>
        </p:spPr>
        <p:txBody>
          <a:bodyPr wrap="none">
            <a:spAutoFit/>
          </a:bodyPr>
          <a:lstStyle/>
          <a:p>
            <a:r>
              <a:rPr lang="tr-TR" sz="2400" b="1">
                <a:latin typeface="Calibri" pitchFamily="34" charset="0"/>
              </a:rPr>
              <a:t>YAPRAK</a:t>
            </a:r>
          </a:p>
        </p:txBody>
      </p:sp>
      <p:sp>
        <p:nvSpPr>
          <p:cNvPr id="16396" name="Text Box 23"/>
          <p:cNvSpPr txBox="1">
            <a:spLocks noChangeArrowheads="1"/>
          </p:cNvSpPr>
          <p:nvPr/>
        </p:nvSpPr>
        <p:spPr bwMode="auto">
          <a:xfrm>
            <a:off x="787400" y="3446463"/>
            <a:ext cx="912813" cy="457200"/>
          </a:xfrm>
          <a:prstGeom prst="rect">
            <a:avLst/>
          </a:prstGeom>
          <a:noFill/>
          <a:ln w="9525">
            <a:noFill/>
            <a:miter lim="800000"/>
            <a:headEnd/>
            <a:tailEnd/>
          </a:ln>
        </p:spPr>
        <p:txBody>
          <a:bodyPr wrap="none">
            <a:spAutoFit/>
          </a:bodyPr>
          <a:lstStyle/>
          <a:p>
            <a:r>
              <a:rPr lang="tr-TR" sz="2400" b="1">
                <a:latin typeface="Calibri" pitchFamily="34" charset="0"/>
              </a:rPr>
              <a:t>KÖK</a:t>
            </a:r>
          </a:p>
        </p:txBody>
      </p:sp>
      <p:sp>
        <p:nvSpPr>
          <p:cNvPr id="16397" name="Text Box 24"/>
          <p:cNvSpPr txBox="1">
            <a:spLocks noChangeArrowheads="1"/>
          </p:cNvSpPr>
          <p:nvPr/>
        </p:nvSpPr>
        <p:spPr bwMode="auto">
          <a:xfrm>
            <a:off x="1403350" y="1628775"/>
            <a:ext cx="860425" cy="457200"/>
          </a:xfrm>
          <a:prstGeom prst="rect">
            <a:avLst/>
          </a:prstGeom>
          <a:noFill/>
          <a:ln w="9525">
            <a:noFill/>
            <a:miter lim="800000"/>
            <a:headEnd/>
            <a:tailEnd/>
          </a:ln>
        </p:spPr>
        <p:txBody>
          <a:bodyPr wrap="none">
            <a:spAutoFit/>
          </a:bodyPr>
          <a:lstStyle/>
          <a:p>
            <a:r>
              <a:rPr lang="tr-TR" sz="2400" b="1">
                <a:latin typeface="Calibri" pitchFamily="34" charset="0"/>
              </a:rPr>
              <a:t>SAP</a:t>
            </a:r>
          </a:p>
        </p:txBody>
      </p:sp>
      <p:sp>
        <p:nvSpPr>
          <p:cNvPr id="16398" name="Text Box 25"/>
          <p:cNvSpPr txBox="1">
            <a:spLocks noChangeArrowheads="1"/>
          </p:cNvSpPr>
          <p:nvPr/>
        </p:nvSpPr>
        <p:spPr bwMode="auto">
          <a:xfrm>
            <a:off x="0" y="4797425"/>
            <a:ext cx="9144000" cy="1006475"/>
          </a:xfrm>
          <a:prstGeom prst="rect">
            <a:avLst/>
          </a:prstGeom>
          <a:noFill/>
          <a:ln w="9525">
            <a:noFill/>
            <a:miter lim="800000"/>
            <a:headEnd/>
            <a:tailEnd/>
          </a:ln>
        </p:spPr>
        <p:txBody>
          <a:bodyPr>
            <a:spAutoFit/>
          </a:bodyPr>
          <a:lstStyle/>
          <a:p>
            <a:r>
              <a:rPr lang="tr-TR" sz="2000">
                <a:latin typeface="Calibri" pitchFamily="34" charset="0"/>
              </a:rPr>
              <a:t>Çevremizi güzelleştiren gül, lale, menekşe ve papatyanın yanı sıra elma, armut, kiraz, şeftali vb. ağaçlar çiçekli bitkilerdendir.</a:t>
            </a:r>
          </a:p>
          <a:p>
            <a:r>
              <a:rPr lang="tr-TR" sz="2000">
                <a:latin typeface="Calibri" pitchFamily="34" charset="0"/>
              </a:rPr>
              <a:t>Kök, gövde, yaprak  ve çiçek olmak üzere dört kısımdan oluşmuştur.</a:t>
            </a:r>
          </a:p>
        </p:txBody>
      </p:sp>
      <p:sp>
        <p:nvSpPr>
          <p:cNvPr id="16399" name="Rectangle 15"/>
          <p:cNvSpPr>
            <a:spLocks noChangeArrowheads="1"/>
          </p:cNvSpPr>
          <p:nvPr/>
        </p:nvSpPr>
        <p:spPr bwMode="auto">
          <a:xfrm>
            <a:off x="1042988" y="0"/>
            <a:ext cx="6550025" cy="658813"/>
          </a:xfrm>
          <a:prstGeom prst="rect">
            <a:avLst/>
          </a:prstGeom>
          <a:noFill/>
          <a:ln w="9525">
            <a:noFill/>
            <a:miter lim="800000"/>
            <a:headEnd/>
            <a:tailEnd/>
          </a:ln>
        </p:spPr>
        <p:txBody>
          <a:bodyPr anchor="ctr"/>
          <a:lstStyle/>
          <a:p>
            <a:pPr algn="ctr"/>
            <a:r>
              <a:rPr lang="tr-TR" sz="3200" b="1">
                <a:solidFill>
                  <a:srgbClr val="2515EF"/>
                </a:solidFill>
              </a:rPr>
              <a:t>ÇİÇEKLİ BİTKİLER</a:t>
            </a: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6322"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6323"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6324"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56325" name="Rectangle 7"/>
          <p:cNvSpPr>
            <a:spLocks noChangeArrowheads="1"/>
          </p:cNvSpPr>
          <p:nvPr/>
        </p:nvSpPr>
        <p:spPr bwMode="auto">
          <a:xfrm>
            <a:off x="457200" y="274638"/>
            <a:ext cx="8229600" cy="417512"/>
          </a:xfrm>
          <a:prstGeom prst="rect">
            <a:avLst/>
          </a:prstGeom>
          <a:noFill/>
          <a:ln w="9525">
            <a:noFill/>
            <a:miter lim="800000"/>
            <a:headEnd/>
            <a:tailEnd/>
          </a:ln>
        </p:spPr>
        <p:txBody>
          <a:bodyPr anchor="ctr"/>
          <a:lstStyle/>
          <a:p>
            <a:pPr algn="ctr"/>
            <a:r>
              <a:rPr lang="tr-TR" sz="2400" b="1">
                <a:solidFill>
                  <a:srgbClr val="FF0000"/>
                </a:solidFill>
                <a:latin typeface="Calibri" pitchFamily="34" charset="0"/>
              </a:rPr>
              <a:t>MİKROSKOBİK CANLILARI TANIYALIM</a:t>
            </a:r>
          </a:p>
        </p:txBody>
      </p:sp>
      <p:sp>
        <p:nvSpPr>
          <p:cNvPr id="56326" name="Rectangle 8"/>
          <p:cNvSpPr>
            <a:spLocks noChangeArrowheads="1"/>
          </p:cNvSpPr>
          <p:nvPr/>
        </p:nvSpPr>
        <p:spPr bwMode="auto">
          <a:xfrm>
            <a:off x="395288" y="765175"/>
            <a:ext cx="8229600" cy="2667000"/>
          </a:xfrm>
          <a:prstGeom prst="rect">
            <a:avLst/>
          </a:prstGeom>
          <a:noFill/>
          <a:ln w="9525">
            <a:noFill/>
            <a:miter lim="800000"/>
            <a:headEnd/>
            <a:tailEnd/>
          </a:ln>
        </p:spPr>
        <p:txBody>
          <a:bodyPr/>
          <a:lstStyle/>
          <a:p>
            <a:pPr algn="ctr">
              <a:spcBef>
                <a:spcPct val="20000"/>
              </a:spcBef>
            </a:pPr>
            <a:r>
              <a:rPr lang="tr-TR" sz="2800" b="1">
                <a:latin typeface="Calibri" pitchFamily="34" charset="0"/>
              </a:rPr>
              <a:t>Bitkiler, hayvanlar ve mantarlar dışındaki bir başka canlı grubu da </a:t>
            </a:r>
            <a:r>
              <a:rPr lang="tr-TR" sz="2800" b="1" i="1" u="sng">
                <a:solidFill>
                  <a:srgbClr val="CC3300"/>
                </a:solidFill>
                <a:latin typeface="Calibri" pitchFamily="34" charset="0"/>
              </a:rPr>
              <a:t>mikroskobik canlılardır</a:t>
            </a:r>
            <a:r>
              <a:rPr lang="tr-TR" sz="2800" b="1" u="sng">
                <a:solidFill>
                  <a:srgbClr val="CC3300"/>
                </a:solidFill>
                <a:latin typeface="Calibri" pitchFamily="34" charset="0"/>
              </a:rPr>
              <a:t>.</a:t>
            </a:r>
          </a:p>
          <a:p>
            <a:pPr algn="ctr">
              <a:spcBef>
                <a:spcPct val="20000"/>
              </a:spcBef>
            </a:pPr>
            <a:r>
              <a:rPr lang="tr-TR" sz="2800" b="1">
                <a:latin typeface="Calibri" pitchFamily="34" charset="0"/>
              </a:rPr>
              <a:t>Mikroskobik canlılar toprakta, suda, besinlerimizde ve vücudumuzda yaşar.</a:t>
            </a:r>
          </a:p>
        </p:txBody>
      </p:sp>
      <p:pic>
        <p:nvPicPr>
          <p:cNvPr id="56327" name="Picture 9" descr="diatom_c"/>
          <p:cNvPicPr>
            <a:picLocks noChangeAspect="1" noChangeArrowheads="1"/>
          </p:cNvPicPr>
          <p:nvPr/>
        </p:nvPicPr>
        <p:blipFill>
          <a:blip r:embed="rId2"/>
          <a:srcRect/>
          <a:stretch>
            <a:fillRect/>
          </a:stretch>
        </p:blipFill>
        <p:spPr bwMode="auto">
          <a:xfrm>
            <a:off x="236538" y="3429000"/>
            <a:ext cx="3111500" cy="2305050"/>
          </a:xfrm>
          <a:prstGeom prst="rect">
            <a:avLst/>
          </a:prstGeom>
          <a:noFill/>
          <a:ln w="9525">
            <a:solidFill>
              <a:srgbClr val="000000"/>
            </a:solidFill>
            <a:prstDash val="lgDashDot"/>
            <a:miter lim="800000"/>
            <a:headEnd/>
            <a:tailEnd/>
          </a:ln>
        </p:spPr>
      </p:pic>
      <p:pic>
        <p:nvPicPr>
          <p:cNvPr id="56328" name="Picture 10" descr="daitome2"/>
          <p:cNvPicPr>
            <a:picLocks noChangeAspect="1" noChangeArrowheads="1"/>
          </p:cNvPicPr>
          <p:nvPr/>
        </p:nvPicPr>
        <p:blipFill>
          <a:blip r:embed="rId3"/>
          <a:srcRect/>
          <a:stretch>
            <a:fillRect/>
          </a:stretch>
        </p:blipFill>
        <p:spPr bwMode="auto">
          <a:xfrm>
            <a:off x="3492500" y="3357563"/>
            <a:ext cx="2519363" cy="2298700"/>
          </a:xfrm>
          <a:prstGeom prst="rect">
            <a:avLst/>
          </a:prstGeom>
          <a:noFill/>
          <a:ln w="9525">
            <a:noFill/>
            <a:miter lim="800000"/>
            <a:headEnd/>
            <a:tailEnd/>
          </a:ln>
        </p:spPr>
      </p:pic>
      <p:pic>
        <p:nvPicPr>
          <p:cNvPr id="56329" name="Picture 11" descr="daitome4"/>
          <p:cNvPicPr>
            <a:picLocks noChangeAspect="1" noChangeArrowheads="1"/>
          </p:cNvPicPr>
          <p:nvPr/>
        </p:nvPicPr>
        <p:blipFill>
          <a:blip r:embed="rId4"/>
          <a:srcRect/>
          <a:stretch>
            <a:fillRect/>
          </a:stretch>
        </p:blipFill>
        <p:spPr bwMode="auto">
          <a:xfrm>
            <a:off x="6227763" y="3284538"/>
            <a:ext cx="2733675" cy="241458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8" descr="diatom"/>
          <p:cNvPicPr>
            <a:picLocks noChangeAspect="1" noChangeArrowheads="1"/>
          </p:cNvPicPr>
          <p:nvPr/>
        </p:nvPicPr>
        <p:blipFill>
          <a:blip r:embed="rId2"/>
          <a:srcRect/>
          <a:stretch>
            <a:fillRect/>
          </a:stretch>
        </p:blipFill>
        <p:spPr bwMode="auto">
          <a:xfrm>
            <a:off x="4787900" y="2420938"/>
            <a:ext cx="3995738" cy="3887787"/>
          </a:xfrm>
          <a:prstGeom prst="rect">
            <a:avLst/>
          </a:prstGeom>
          <a:noFill/>
          <a:ln w="9525">
            <a:noFill/>
            <a:miter lim="800000"/>
            <a:headEnd/>
            <a:tailEnd/>
          </a:ln>
        </p:spPr>
      </p:pic>
      <p:sp>
        <p:nvSpPr>
          <p:cNvPr id="57346"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57347"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57348"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57349"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57350" name="Rectangle 7"/>
          <p:cNvSpPr>
            <a:spLocks noChangeArrowheads="1"/>
          </p:cNvSpPr>
          <p:nvPr/>
        </p:nvSpPr>
        <p:spPr bwMode="auto">
          <a:xfrm>
            <a:off x="304800" y="404813"/>
            <a:ext cx="8229600" cy="2185987"/>
          </a:xfrm>
          <a:prstGeom prst="rect">
            <a:avLst/>
          </a:prstGeom>
          <a:noFill/>
          <a:ln w="9525">
            <a:noFill/>
            <a:miter lim="800000"/>
            <a:headEnd/>
            <a:tailEnd/>
          </a:ln>
        </p:spPr>
        <p:txBody>
          <a:bodyPr anchor="ctr"/>
          <a:lstStyle/>
          <a:p>
            <a:pPr algn="ctr"/>
            <a:r>
              <a:rPr lang="tr-TR" sz="2800">
                <a:solidFill>
                  <a:schemeClr val="tx2"/>
                </a:solidFill>
                <a:latin typeface="Calibri" pitchFamily="34" charset="0"/>
              </a:rPr>
              <a:t>Mikroskobik canlıların hastalıklara yol açan türleri dışında yararları da vardır. Sütten peynir ve yoğurt, üzüm suyundan sirke yapılmasında rol oynar. Topraktaki canlı atıkların çürümesine yardımcı olur.</a:t>
            </a:r>
            <a:r>
              <a:rPr lang="tr-TR" sz="2400">
                <a:solidFill>
                  <a:schemeClr val="tx2"/>
                </a:solidFill>
                <a:latin typeface="Calibri" pitchFamily="34" charset="0"/>
              </a:rPr>
              <a:t/>
            </a:r>
            <a:br>
              <a:rPr lang="tr-TR" sz="2400">
                <a:solidFill>
                  <a:schemeClr val="tx2"/>
                </a:solidFill>
                <a:latin typeface="Calibri" pitchFamily="34" charset="0"/>
              </a:rPr>
            </a:br>
            <a:endParaRPr lang="tr-TR" sz="2400">
              <a:solidFill>
                <a:schemeClr val="tx2"/>
              </a:solidFill>
              <a:latin typeface="Calibri" pitchFamily="34" charset="0"/>
            </a:endParaRPr>
          </a:p>
        </p:txBody>
      </p:sp>
      <p:pic>
        <p:nvPicPr>
          <p:cNvPr id="57351" name="Picture 9" descr="diatom2"/>
          <p:cNvPicPr>
            <a:picLocks noChangeAspect="1" noChangeArrowheads="1"/>
          </p:cNvPicPr>
          <p:nvPr/>
        </p:nvPicPr>
        <p:blipFill>
          <a:blip r:embed="rId3"/>
          <a:srcRect/>
          <a:stretch>
            <a:fillRect/>
          </a:stretch>
        </p:blipFill>
        <p:spPr bwMode="auto">
          <a:xfrm>
            <a:off x="250825" y="2492375"/>
            <a:ext cx="3924300" cy="37671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2"/>
          <p:cNvSpPr>
            <a:spLocks noChangeArrowheads="1"/>
          </p:cNvSpPr>
          <p:nvPr/>
        </p:nvSpPr>
        <p:spPr bwMode="auto">
          <a:xfrm>
            <a:off x="0" y="4327525"/>
            <a:ext cx="9144000" cy="2530475"/>
          </a:xfrm>
          <a:prstGeom prst="rect">
            <a:avLst/>
          </a:prstGeom>
          <a:noFill/>
          <a:ln w="9525" algn="ctr">
            <a:noFill/>
            <a:miter lim="800000"/>
            <a:headEnd/>
            <a:tailEnd/>
          </a:ln>
        </p:spPr>
        <p:txBody>
          <a:bodyPr anchor="ctr">
            <a:spAutoFit/>
          </a:bodyPr>
          <a:lstStyle/>
          <a:p>
            <a:pPr algn="ctr"/>
            <a:r>
              <a:rPr lang="tr-TR" sz="2000" b="1">
                <a:solidFill>
                  <a:srgbClr val="2515EF"/>
                </a:solidFill>
                <a:latin typeface="Univers"/>
                <a:cs typeface="Times New Roman" pitchFamily="18" charset="0"/>
              </a:rPr>
              <a:t>Bunların yanı sıra çevreye olumlu katkılar yapan insanlar da vardır. Bunları şu şekilde sıralayabiliriz.</a:t>
            </a:r>
            <a:endParaRPr lang="tr-TR" sz="2000" b="1">
              <a:solidFill>
                <a:srgbClr val="2515EF"/>
              </a:solidFill>
              <a:latin typeface="Calibri" pitchFamily="34" charset="0"/>
            </a:endParaRPr>
          </a:p>
          <a:p>
            <a:pPr eaLnBrk="0" hangingPunct="0"/>
            <a:r>
              <a:rPr lang="tr-TR" sz="2000">
                <a:latin typeface="Univers"/>
                <a:cs typeface="Times New Roman" pitchFamily="18" charset="0"/>
              </a:rPr>
              <a:t>*Çöpleri çöp kutusuna atanlar.</a:t>
            </a:r>
            <a:endParaRPr lang="tr-TR" sz="2000">
              <a:latin typeface="Calibri" pitchFamily="34" charset="0"/>
            </a:endParaRPr>
          </a:p>
          <a:p>
            <a:pPr eaLnBrk="0" hangingPunct="0"/>
            <a:r>
              <a:rPr lang="tr-TR" sz="2000">
                <a:latin typeface="Univers"/>
                <a:cs typeface="Times New Roman" pitchFamily="18" charset="0"/>
              </a:rPr>
              <a:t>*Ağaçlandırma faaliyetine katılanlar.</a:t>
            </a:r>
            <a:endParaRPr lang="tr-TR" sz="2000">
              <a:latin typeface="Calibri" pitchFamily="34" charset="0"/>
            </a:endParaRPr>
          </a:p>
          <a:p>
            <a:pPr eaLnBrk="0" hangingPunct="0"/>
            <a:r>
              <a:rPr lang="tr-TR" sz="2000">
                <a:latin typeface="Univers"/>
                <a:cs typeface="Times New Roman" pitchFamily="18" charset="0"/>
              </a:rPr>
              <a:t>• Erozyonu önleme çalışması yapanlar</a:t>
            </a:r>
            <a:endParaRPr lang="tr-TR" sz="2000">
              <a:latin typeface="Calibri" pitchFamily="34" charset="0"/>
            </a:endParaRPr>
          </a:p>
          <a:p>
            <a:pPr eaLnBrk="0" hangingPunct="0"/>
            <a:r>
              <a:rPr lang="tr-TR" sz="2000">
                <a:latin typeface="Univers"/>
                <a:cs typeface="Times New Roman" pitchFamily="18" charset="0"/>
              </a:rPr>
              <a:t>• Yok, olma tehlikesi altındaki canlıları koruma altına alanlar.</a:t>
            </a:r>
            <a:endParaRPr lang="tr-TR" sz="2000">
              <a:latin typeface="Calibri" pitchFamily="34" charset="0"/>
            </a:endParaRPr>
          </a:p>
          <a:p>
            <a:pPr eaLnBrk="0" hangingPunct="0"/>
            <a:r>
              <a:rPr lang="tr-TR" sz="2000">
                <a:latin typeface="Univers"/>
                <a:cs typeface="Times New Roman" pitchFamily="18" charset="0"/>
              </a:rPr>
              <a:t>• Su vb. kaynakları israf etmeden kullananlar.</a:t>
            </a:r>
            <a:endParaRPr lang="tr-TR" sz="2000">
              <a:latin typeface="Calibri" pitchFamily="34" charset="0"/>
            </a:endParaRPr>
          </a:p>
          <a:p>
            <a:pPr eaLnBrk="0" hangingPunct="0"/>
            <a:endParaRPr lang="tr-TR" sz="2000"/>
          </a:p>
        </p:txBody>
      </p:sp>
      <p:sp>
        <p:nvSpPr>
          <p:cNvPr id="66562"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66563"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66564"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66565"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pic>
        <p:nvPicPr>
          <p:cNvPr id="66566" name="Picture 7"/>
          <p:cNvPicPr>
            <a:picLocks noChangeAspect="1" noChangeArrowheads="1"/>
          </p:cNvPicPr>
          <p:nvPr/>
        </p:nvPicPr>
        <p:blipFill>
          <a:blip r:embed="rId2"/>
          <a:srcRect/>
          <a:stretch>
            <a:fillRect/>
          </a:stretch>
        </p:blipFill>
        <p:spPr bwMode="auto">
          <a:xfrm>
            <a:off x="1835150" y="0"/>
            <a:ext cx="5545138" cy="620713"/>
          </a:xfrm>
          <a:prstGeom prst="rect">
            <a:avLst/>
          </a:prstGeom>
          <a:noFill/>
          <a:ln w="57150" cmpd="thickThin">
            <a:solidFill>
              <a:srgbClr val="2515EF"/>
            </a:solidFill>
            <a:miter lim="800000"/>
            <a:headEnd/>
            <a:tailEnd/>
          </a:ln>
        </p:spPr>
      </p:pic>
      <p:sp>
        <p:nvSpPr>
          <p:cNvPr id="66567" name="Rectangle 8"/>
          <p:cNvSpPr>
            <a:spLocks noChangeArrowheads="1"/>
          </p:cNvSpPr>
          <p:nvPr/>
        </p:nvSpPr>
        <p:spPr bwMode="auto">
          <a:xfrm>
            <a:off x="0" y="1196975"/>
            <a:ext cx="9144000" cy="3113088"/>
          </a:xfrm>
          <a:prstGeom prst="rect">
            <a:avLst/>
          </a:prstGeom>
          <a:noFill/>
          <a:ln w="9525" algn="ctr">
            <a:noFill/>
            <a:miter lim="800000"/>
            <a:headEnd/>
            <a:tailEnd/>
          </a:ln>
        </p:spPr>
        <p:txBody>
          <a:bodyPr anchor="ctr">
            <a:spAutoFit/>
          </a:bodyPr>
          <a:lstStyle/>
          <a:p>
            <a:r>
              <a:rPr lang="tr-TR">
                <a:latin typeface="Calibri" pitchFamily="34" charset="0"/>
              </a:rPr>
              <a:t>İnsanlar yüzlerce yıl çevre ile iç içe ve uyum içinde yaşamışlardır. Bu süre içinde çevreye olumlu etkilerinin yanında olumsuz etkileri de olmuştur. </a:t>
            </a:r>
          </a:p>
          <a:p>
            <a:r>
              <a:rPr lang="tr-TR">
                <a:latin typeface="Calibri" pitchFamily="34" charset="0"/>
              </a:rPr>
              <a:t>Fakat çevreye verilen zarar 1900 ve 2000’li yıllardaki kadar hiçbir zaman olmamıştır. Sanayileşme, şehirlere göç ve plansız şehirleşme sonucu pek çok zararlar verilmiştir. Bu zararlara aşağıdaki örnekleri verebiliriz.</a:t>
            </a:r>
          </a:p>
          <a:p>
            <a:r>
              <a:rPr lang="tr-TR">
                <a:latin typeface="Calibri" pitchFamily="34" charset="0"/>
              </a:rPr>
              <a:t>• Tarım ilaçlarının gelişi güzel kullanımı</a:t>
            </a:r>
          </a:p>
          <a:p>
            <a:r>
              <a:rPr lang="tr-TR">
                <a:latin typeface="Calibri" pitchFamily="34" charset="0"/>
              </a:rPr>
              <a:t>• Ağaçların kesilmesi ve orman yangınları</a:t>
            </a:r>
          </a:p>
          <a:p>
            <a:r>
              <a:rPr lang="tr-TR">
                <a:latin typeface="Calibri" pitchFamily="34" charset="0"/>
              </a:rPr>
              <a:t>• Deodorant ve böcek ilaçlarının havaya karışması </a:t>
            </a:r>
          </a:p>
          <a:p>
            <a:r>
              <a:rPr lang="tr-TR">
                <a:latin typeface="Calibri" pitchFamily="34" charset="0"/>
              </a:rPr>
              <a:t>•Fabrikalardan toprak, su ve havaya bırakılan zehirli atıklar.</a:t>
            </a:r>
          </a:p>
          <a:p>
            <a:r>
              <a:rPr lang="tr-TR">
                <a:latin typeface="Calibri" pitchFamily="34" charset="0"/>
              </a:rPr>
              <a:t>• Atmosferde meydana gelen küresel ısınma sonucu buzulların erimesi ve iklim değişiklikleri.</a:t>
            </a:r>
          </a:p>
        </p:txBody>
      </p:sp>
      <p:sp>
        <p:nvSpPr>
          <p:cNvPr id="66568" name="Rectangle 9"/>
          <p:cNvSpPr>
            <a:spLocks noChangeArrowheads="1"/>
          </p:cNvSpPr>
          <p:nvPr/>
        </p:nvSpPr>
        <p:spPr bwMode="auto">
          <a:xfrm>
            <a:off x="0" y="765175"/>
            <a:ext cx="7532688" cy="366713"/>
          </a:xfrm>
          <a:prstGeom prst="rect">
            <a:avLst/>
          </a:prstGeom>
          <a:noFill/>
          <a:ln w="9525" algn="ctr">
            <a:noFill/>
            <a:miter lim="800000"/>
            <a:headEnd/>
            <a:tailEnd/>
          </a:ln>
        </p:spPr>
        <p:txBody>
          <a:bodyPr wrap="none">
            <a:spAutoFit/>
          </a:bodyPr>
          <a:lstStyle/>
          <a:p>
            <a:r>
              <a:rPr lang="tr-TR" b="1">
                <a:solidFill>
                  <a:srgbClr val="FF0000"/>
                </a:solidFill>
                <a:latin typeface="Calibri" pitchFamily="34" charset="0"/>
              </a:rPr>
              <a:t>A. İNSANLARIN ÇEVREYE OLUMLUVE OLUMSUZ ETKİLERİ</a:t>
            </a:r>
          </a:p>
        </p:txBody>
      </p:sp>
      <p:sp>
        <p:nvSpPr>
          <p:cNvPr id="66569" name="Rectangle 11"/>
          <p:cNvSpPr>
            <a:spLocks noChangeArrowheads="1"/>
          </p:cNvSpPr>
          <p:nvPr/>
        </p:nvSpPr>
        <p:spPr bwMode="auto">
          <a:xfrm>
            <a:off x="0" y="2544763"/>
            <a:ext cx="9144000" cy="0"/>
          </a:xfrm>
          <a:prstGeom prst="rect">
            <a:avLst/>
          </a:prstGeom>
          <a:noFill/>
          <a:ln w="9525" algn="ctr">
            <a:noFill/>
            <a:miter lim="800000"/>
            <a:headEnd/>
            <a:tailEnd/>
          </a:ln>
        </p:spPr>
        <p:txBody>
          <a:bodyPr wrap="none" anchor="ctr">
            <a:spAutoFit/>
          </a:bodyPr>
          <a:lstStyle/>
          <a:p>
            <a:endParaRPr lang="tr-TR">
              <a:latin typeface="Calibri" pitchFamily="34" charset="0"/>
            </a:endParaRPr>
          </a:p>
        </p:txBody>
      </p:sp>
      <p:pic>
        <p:nvPicPr>
          <p:cNvPr id="66570" name="Picture 10"/>
          <p:cNvPicPr>
            <a:picLocks noChangeAspect="1" noChangeArrowheads="1"/>
          </p:cNvPicPr>
          <p:nvPr/>
        </p:nvPicPr>
        <p:blipFill>
          <a:blip r:embed="rId3"/>
          <a:srcRect/>
          <a:stretch>
            <a:fillRect/>
          </a:stretch>
        </p:blipFill>
        <p:spPr bwMode="auto">
          <a:xfrm>
            <a:off x="7164388" y="4797425"/>
            <a:ext cx="1979612" cy="139382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17410"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17411"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17412"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17413" name="Rectangle 5"/>
          <p:cNvSpPr>
            <a:spLocks noChangeArrowheads="1"/>
          </p:cNvSpPr>
          <p:nvPr/>
        </p:nvSpPr>
        <p:spPr bwMode="auto">
          <a:xfrm>
            <a:off x="684213" y="404813"/>
            <a:ext cx="7772400" cy="431800"/>
          </a:xfrm>
          <a:prstGeom prst="rect">
            <a:avLst/>
          </a:prstGeom>
          <a:noFill/>
          <a:ln w="9525">
            <a:noFill/>
            <a:miter lim="800000"/>
            <a:headEnd/>
            <a:tailEnd/>
          </a:ln>
        </p:spPr>
        <p:txBody>
          <a:bodyPr anchor="ctr"/>
          <a:lstStyle/>
          <a:p>
            <a:pPr algn="ctr"/>
            <a:r>
              <a:rPr lang="tr-TR" sz="2800" b="1">
                <a:solidFill>
                  <a:srgbClr val="2515EF"/>
                </a:solidFill>
                <a:latin typeface="Calibri" pitchFamily="34" charset="0"/>
              </a:rPr>
              <a:t>KÖK VE YAPISI</a:t>
            </a:r>
            <a:br>
              <a:rPr lang="tr-TR" sz="2800" b="1">
                <a:solidFill>
                  <a:srgbClr val="2515EF"/>
                </a:solidFill>
                <a:latin typeface="Calibri" pitchFamily="34" charset="0"/>
              </a:rPr>
            </a:br>
            <a:endParaRPr lang="tr-TR" sz="2800" b="1">
              <a:solidFill>
                <a:srgbClr val="2515EF"/>
              </a:solidFill>
              <a:latin typeface="Calibri" pitchFamily="34" charset="0"/>
            </a:endParaRPr>
          </a:p>
        </p:txBody>
      </p:sp>
      <p:sp>
        <p:nvSpPr>
          <p:cNvPr id="17414" name="Text Box 7"/>
          <p:cNvSpPr txBox="1">
            <a:spLocks noChangeArrowheads="1"/>
          </p:cNvSpPr>
          <p:nvPr/>
        </p:nvSpPr>
        <p:spPr bwMode="auto">
          <a:xfrm>
            <a:off x="3995738" y="692150"/>
            <a:ext cx="5148262" cy="3140075"/>
          </a:xfrm>
          <a:prstGeom prst="rect">
            <a:avLst/>
          </a:prstGeom>
          <a:noFill/>
          <a:ln w="9525">
            <a:noFill/>
            <a:miter lim="800000"/>
            <a:headEnd/>
            <a:tailEnd/>
          </a:ln>
        </p:spPr>
        <p:txBody>
          <a:bodyPr>
            <a:spAutoFit/>
          </a:bodyPr>
          <a:lstStyle/>
          <a:p>
            <a:r>
              <a:rPr lang="tr-TR" sz="2000">
                <a:latin typeface="Calibri" pitchFamily="34" charset="0"/>
              </a:rPr>
              <a:t>      Bitkiyi toprağa bağlayan, topraktan su ve madensel tuzların emilimini sağlayan bir organdır.</a:t>
            </a:r>
          </a:p>
          <a:p>
            <a:r>
              <a:rPr lang="tr-TR" sz="2000">
                <a:latin typeface="Calibri" pitchFamily="34" charset="0"/>
              </a:rPr>
              <a:t>      </a:t>
            </a:r>
          </a:p>
          <a:p>
            <a:r>
              <a:rPr lang="tr-TR" sz="2000">
                <a:latin typeface="Calibri" pitchFamily="34" charset="0"/>
              </a:rPr>
              <a:t>Görevi:</a:t>
            </a:r>
          </a:p>
          <a:p>
            <a:r>
              <a:rPr lang="tr-TR" sz="2000">
                <a:latin typeface="Calibri" pitchFamily="34" charset="0"/>
              </a:rPr>
              <a:t>Kök ucundaki emici tüyler topraktan su ve suda çözünmüş madensel tuzların emilmesini sağlar. Ömürleri çok kısadır. Fakat kökün ucuna yakın yerlerden yenileri meydana gelir. Yüksük kökü dış etkilerden korur.</a:t>
            </a:r>
          </a:p>
        </p:txBody>
      </p:sp>
      <p:pic>
        <p:nvPicPr>
          <p:cNvPr id="17415" name="Picture 9"/>
          <p:cNvPicPr>
            <a:picLocks noChangeAspect="1" noChangeArrowheads="1"/>
          </p:cNvPicPr>
          <p:nvPr/>
        </p:nvPicPr>
        <p:blipFill>
          <a:blip r:embed="rId2"/>
          <a:srcRect/>
          <a:stretch>
            <a:fillRect/>
          </a:stretch>
        </p:blipFill>
        <p:spPr bwMode="auto">
          <a:xfrm>
            <a:off x="0" y="692150"/>
            <a:ext cx="4038600" cy="54737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srcRect/>
          <a:stretch>
            <a:fillRect/>
          </a:stretch>
        </p:blipFill>
        <p:spPr bwMode="auto">
          <a:xfrm>
            <a:off x="6300788" y="3141663"/>
            <a:ext cx="2843212" cy="3095625"/>
          </a:xfrm>
          <a:prstGeom prst="rect">
            <a:avLst/>
          </a:prstGeom>
          <a:noFill/>
          <a:ln w="9525">
            <a:noFill/>
            <a:miter lim="800000"/>
            <a:headEnd/>
            <a:tailEnd/>
          </a:ln>
        </p:spPr>
      </p:pic>
      <p:sp>
        <p:nvSpPr>
          <p:cNvPr id="2052"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2053"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2054"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2055"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graphicFrame>
        <p:nvGraphicFramePr>
          <p:cNvPr id="2050" name="Object 5"/>
          <p:cNvGraphicFramePr>
            <a:graphicFrameLocks noChangeAspect="1"/>
          </p:cNvGraphicFramePr>
          <p:nvPr/>
        </p:nvGraphicFramePr>
        <p:xfrm>
          <a:off x="0" y="549275"/>
          <a:ext cx="2679700" cy="5832475"/>
        </p:xfrm>
        <a:graphic>
          <a:graphicData uri="http://schemas.openxmlformats.org/presentationml/2006/ole">
            <p:oleObj spid="_x0000_s2050" name="Bit Eşlem Resmi" r:id="rId4" imgW="2553056" imgH="3809524" progId="PBrush">
              <p:embed/>
            </p:oleObj>
          </a:graphicData>
        </a:graphic>
      </p:graphicFrame>
      <p:sp>
        <p:nvSpPr>
          <p:cNvPr id="2056" name="Rectangle 6"/>
          <p:cNvSpPr>
            <a:spLocks noChangeArrowheads="1"/>
          </p:cNvSpPr>
          <p:nvPr/>
        </p:nvSpPr>
        <p:spPr bwMode="auto">
          <a:xfrm>
            <a:off x="611188" y="0"/>
            <a:ext cx="7772400" cy="442913"/>
          </a:xfrm>
          <a:prstGeom prst="rect">
            <a:avLst/>
          </a:prstGeom>
          <a:noFill/>
          <a:ln w="9525">
            <a:noFill/>
            <a:miter lim="800000"/>
            <a:headEnd/>
            <a:tailEnd/>
          </a:ln>
        </p:spPr>
        <p:txBody>
          <a:bodyPr anchor="ctr"/>
          <a:lstStyle/>
          <a:p>
            <a:pPr algn="ctr"/>
            <a:r>
              <a:rPr lang="tr-TR" sz="2800">
                <a:solidFill>
                  <a:srgbClr val="2515EF"/>
                </a:solidFill>
                <a:latin typeface="Calibri" pitchFamily="34" charset="0"/>
              </a:rPr>
              <a:t>GÖVDE VE ÇEŞİTLER</a:t>
            </a:r>
          </a:p>
        </p:txBody>
      </p:sp>
      <p:sp>
        <p:nvSpPr>
          <p:cNvPr id="2057" name="Text Box 7"/>
          <p:cNvSpPr txBox="1">
            <a:spLocks noChangeArrowheads="1"/>
          </p:cNvSpPr>
          <p:nvPr/>
        </p:nvSpPr>
        <p:spPr bwMode="auto">
          <a:xfrm>
            <a:off x="2700338" y="549275"/>
            <a:ext cx="6443662" cy="2530475"/>
          </a:xfrm>
          <a:prstGeom prst="rect">
            <a:avLst/>
          </a:prstGeom>
          <a:noFill/>
          <a:ln w="9525">
            <a:noFill/>
            <a:miter lim="800000"/>
            <a:headEnd/>
            <a:tailEnd/>
          </a:ln>
        </p:spPr>
        <p:txBody>
          <a:bodyPr>
            <a:spAutoFit/>
          </a:bodyPr>
          <a:lstStyle/>
          <a:p>
            <a:r>
              <a:rPr lang="tr-TR" sz="2000">
                <a:latin typeface="Calibri" pitchFamily="34" charset="0"/>
              </a:rPr>
              <a:t>       Genellikle bitkilerin toprak üstünde bulunan yaprak,çiçek gibi organlarını taşıyan kısmıdır.</a:t>
            </a:r>
          </a:p>
          <a:p>
            <a:endParaRPr lang="tr-TR" sz="2000">
              <a:latin typeface="Calibri" pitchFamily="34" charset="0"/>
            </a:endParaRPr>
          </a:p>
          <a:p>
            <a:r>
              <a:rPr lang="tr-TR" sz="2000">
                <a:latin typeface="Calibri" pitchFamily="34" charset="0"/>
              </a:rPr>
              <a:t>GÖREVLERİ: </a:t>
            </a:r>
          </a:p>
          <a:p>
            <a:endParaRPr lang="tr-TR" sz="2000">
              <a:latin typeface="Calibri" pitchFamily="34" charset="0"/>
            </a:endParaRPr>
          </a:p>
          <a:p>
            <a:r>
              <a:rPr lang="tr-TR" sz="2000">
                <a:latin typeface="Calibri" pitchFamily="34" charset="0"/>
              </a:rPr>
              <a:t>Köklerden gelen suyu,su kanalları ile yapraklara; yapraklardan gelen besini ise besin kanalları ile bitkinin diğer bölümlerine iletir. </a:t>
            </a:r>
          </a:p>
        </p:txBody>
      </p:sp>
      <p:pic>
        <p:nvPicPr>
          <p:cNvPr id="2058" name="Picture 8"/>
          <p:cNvPicPr>
            <a:picLocks noChangeAspect="1" noChangeArrowheads="1"/>
          </p:cNvPicPr>
          <p:nvPr/>
        </p:nvPicPr>
        <p:blipFill>
          <a:blip r:embed="rId5"/>
          <a:srcRect/>
          <a:stretch>
            <a:fillRect/>
          </a:stretch>
        </p:blipFill>
        <p:spPr bwMode="auto">
          <a:xfrm>
            <a:off x="4557713" y="3414713"/>
            <a:ext cx="28575" cy="28575"/>
          </a:xfrm>
          <a:prstGeom prst="rect">
            <a:avLst/>
          </a:prstGeom>
          <a:noFill/>
          <a:ln w="9525">
            <a:noFill/>
            <a:miter lim="800000"/>
            <a:headEnd/>
            <a:tailEnd/>
          </a:ln>
        </p:spPr>
      </p:pic>
      <p:pic>
        <p:nvPicPr>
          <p:cNvPr id="2059" name="Picture 11"/>
          <p:cNvPicPr>
            <a:picLocks noChangeAspect="1" noChangeArrowheads="1"/>
          </p:cNvPicPr>
          <p:nvPr/>
        </p:nvPicPr>
        <p:blipFill>
          <a:blip r:embed="rId6"/>
          <a:srcRect/>
          <a:stretch>
            <a:fillRect/>
          </a:stretch>
        </p:blipFill>
        <p:spPr bwMode="auto">
          <a:xfrm>
            <a:off x="2700338" y="3141663"/>
            <a:ext cx="3527425" cy="31940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22530"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22531"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22532"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22533" name="Rectangle 4"/>
          <p:cNvSpPr>
            <a:spLocks noChangeArrowheads="1"/>
          </p:cNvSpPr>
          <p:nvPr/>
        </p:nvSpPr>
        <p:spPr bwMode="auto">
          <a:xfrm>
            <a:off x="609600" y="381000"/>
            <a:ext cx="7772400" cy="384175"/>
          </a:xfrm>
          <a:prstGeom prst="rect">
            <a:avLst/>
          </a:prstGeom>
          <a:noFill/>
          <a:ln w="9525">
            <a:noFill/>
            <a:miter lim="800000"/>
            <a:headEnd/>
            <a:tailEnd/>
          </a:ln>
        </p:spPr>
        <p:txBody>
          <a:bodyPr anchor="ctr"/>
          <a:lstStyle/>
          <a:p>
            <a:pPr algn="ctr"/>
            <a:r>
              <a:rPr lang="tr-TR" sz="2800" b="1">
                <a:solidFill>
                  <a:srgbClr val="2515EF"/>
                </a:solidFill>
              </a:rPr>
              <a:t>GÖVDE</a:t>
            </a:r>
          </a:p>
        </p:txBody>
      </p:sp>
      <p:pic>
        <p:nvPicPr>
          <p:cNvPr id="22534" name="Picture 5" descr="15"/>
          <p:cNvPicPr>
            <a:picLocks noChangeAspect="1" noChangeArrowheads="1"/>
          </p:cNvPicPr>
          <p:nvPr/>
        </p:nvPicPr>
        <p:blipFill>
          <a:blip r:embed="rId2"/>
          <a:srcRect/>
          <a:stretch>
            <a:fillRect/>
          </a:stretch>
        </p:blipFill>
        <p:spPr bwMode="auto">
          <a:xfrm>
            <a:off x="2051050" y="908050"/>
            <a:ext cx="5545138" cy="3759200"/>
          </a:xfrm>
          <a:prstGeom prst="rect">
            <a:avLst/>
          </a:prstGeom>
          <a:noFill/>
          <a:ln w="9525">
            <a:noFill/>
            <a:miter lim="800000"/>
            <a:headEnd/>
            <a:tailEnd/>
          </a:ln>
        </p:spPr>
      </p:pic>
      <p:sp>
        <p:nvSpPr>
          <p:cNvPr id="22535" name="Text Box 6"/>
          <p:cNvSpPr txBox="1">
            <a:spLocks noChangeArrowheads="1"/>
          </p:cNvSpPr>
          <p:nvPr/>
        </p:nvSpPr>
        <p:spPr bwMode="auto">
          <a:xfrm>
            <a:off x="0" y="4581525"/>
            <a:ext cx="8382000" cy="1552575"/>
          </a:xfrm>
          <a:prstGeom prst="rect">
            <a:avLst/>
          </a:prstGeom>
          <a:noFill/>
          <a:ln w="9525">
            <a:noFill/>
            <a:miter lim="800000"/>
            <a:headEnd/>
            <a:tailEnd/>
          </a:ln>
        </p:spPr>
        <p:txBody>
          <a:bodyPr>
            <a:spAutoFit/>
          </a:bodyPr>
          <a:lstStyle/>
          <a:p>
            <a:pPr>
              <a:buFontTx/>
              <a:buBlip>
                <a:blip r:embed="rId3"/>
              </a:buBlip>
            </a:pPr>
            <a:r>
              <a:rPr lang="tr-TR" sz="2400">
                <a:latin typeface="Calibri" pitchFamily="34" charset="0"/>
              </a:rPr>
              <a:t> Bitkiyi dik tutar.</a:t>
            </a:r>
          </a:p>
          <a:p>
            <a:pPr>
              <a:buFontTx/>
              <a:buBlip>
                <a:blip r:embed="rId3"/>
              </a:buBlip>
            </a:pPr>
            <a:r>
              <a:rPr lang="tr-TR" sz="2400">
                <a:latin typeface="Calibri" pitchFamily="34" charset="0"/>
              </a:rPr>
              <a:t> Su ve besinleri köklerden bitkinin diğer bölümlere taşınmasını </a:t>
            </a:r>
          </a:p>
          <a:p>
            <a:r>
              <a:rPr lang="tr-TR" sz="2400">
                <a:latin typeface="Calibri" pitchFamily="34" charset="0"/>
              </a:rPr>
              <a:t>küçük borucuklar yardımı ile sağlar.</a:t>
            </a: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4859338" y="404813"/>
          <a:ext cx="4284662" cy="6119812"/>
        </p:xfrm>
        <a:graphic>
          <a:graphicData uri="http://schemas.openxmlformats.org/presentationml/2006/ole">
            <p:oleObj spid="_x0000_s3074" name="Bit Eşlem Resmi" r:id="rId3" imgW="6114286" imgH="4552381" progId="PBrush">
              <p:embed/>
            </p:oleObj>
          </a:graphicData>
        </a:graphic>
      </p:graphicFrame>
      <p:sp>
        <p:nvSpPr>
          <p:cNvPr id="3076"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3077"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3078"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3079"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graphicFrame>
        <p:nvGraphicFramePr>
          <p:cNvPr id="3075" name="Object 3"/>
          <p:cNvGraphicFramePr>
            <a:graphicFrameLocks noChangeAspect="1"/>
          </p:cNvGraphicFramePr>
          <p:nvPr/>
        </p:nvGraphicFramePr>
        <p:xfrm>
          <a:off x="0" y="0"/>
          <a:ext cx="4859338" cy="6453188"/>
        </p:xfrm>
        <a:graphic>
          <a:graphicData uri="http://schemas.openxmlformats.org/presentationml/2006/ole">
            <p:oleObj spid="_x0000_s3075" name="Bit Eşlem Resmi" r:id="rId4" imgW="6114286" imgH="4552381" progId="PBrush">
              <p:embed/>
            </p:oleObj>
          </a:graphicData>
        </a:graphic>
      </p:graphicFrame>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12"/>
          <p:cNvGrpSpPr>
            <a:grpSpLocks/>
          </p:cNvGrpSpPr>
          <p:nvPr/>
        </p:nvGrpSpPr>
        <p:grpSpPr bwMode="auto">
          <a:xfrm>
            <a:off x="0" y="0"/>
            <a:ext cx="9144000" cy="6597650"/>
            <a:chOff x="0" y="0"/>
            <a:chExt cx="5760" cy="4156"/>
          </a:xfrm>
        </p:grpSpPr>
        <p:grpSp>
          <p:nvGrpSpPr>
            <p:cNvPr id="29703" name="Group 10"/>
            <p:cNvGrpSpPr>
              <a:grpSpLocks/>
            </p:cNvGrpSpPr>
            <p:nvPr/>
          </p:nvGrpSpPr>
          <p:grpSpPr bwMode="auto">
            <a:xfrm>
              <a:off x="2200" y="119"/>
              <a:ext cx="3560" cy="3991"/>
              <a:chOff x="2472" y="1389"/>
              <a:chExt cx="1678" cy="1497"/>
            </a:xfrm>
          </p:grpSpPr>
          <p:pic>
            <p:nvPicPr>
              <p:cNvPr id="29705" name="Picture 4" descr="Resim 029 1"/>
              <p:cNvPicPr>
                <a:picLocks noChangeAspect="1" noChangeArrowheads="1"/>
              </p:cNvPicPr>
              <p:nvPr/>
            </p:nvPicPr>
            <p:blipFill>
              <a:blip r:embed="rId2"/>
              <a:srcRect l="50000" t="25856" r="20868" b="51042"/>
              <a:stretch>
                <a:fillRect/>
              </a:stretch>
            </p:blipFill>
            <p:spPr bwMode="auto">
              <a:xfrm>
                <a:off x="2472" y="1389"/>
                <a:ext cx="1678" cy="998"/>
              </a:xfrm>
              <a:prstGeom prst="rect">
                <a:avLst/>
              </a:prstGeom>
              <a:noFill/>
              <a:ln w="9525">
                <a:noFill/>
                <a:miter lim="800000"/>
                <a:headEnd/>
                <a:tailEnd/>
              </a:ln>
            </p:spPr>
          </p:pic>
          <p:pic>
            <p:nvPicPr>
              <p:cNvPr id="29706" name="Picture 4" descr="Resim 029 1"/>
              <p:cNvPicPr>
                <a:picLocks noChangeAspect="1" noChangeArrowheads="1"/>
              </p:cNvPicPr>
              <p:nvPr/>
            </p:nvPicPr>
            <p:blipFill>
              <a:blip r:embed="rId2"/>
              <a:srcRect l="12206" t="73102" r="56302" b="15346"/>
              <a:stretch>
                <a:fillRect/>
              </a:stretch>
            </p:blipFill>
            <p:spPr bwMode="auto">
              <a:xfrm>
                <a:off x="2472" y="2387"/>
                <a:ext cx="1678" cy="499"/>
              </a:xfrm>
              <a:prstGeom prst="rect">
                <a:avLst/>
              </a:prstGeom>
              <a:noFill/>
              <a:ln w="9525">
                <a:noFill/>
                <a:miter lim="800000"/>
                <a:headEnd/>
                <a:tailEnd/>
              </a:ln>
            </p:spPr>
          </p:pic>
        </p:grpSp>
        <p:pic>
          <p:nvPicPr>
            <p:cNvPr id="29704" name="Picture 4" descr="Resim 029 1"/>
            <p:cNvPicPr>
              <a:picLocks noChangeAspect="1" noChangeArrowheads="1"/>
            </p:cNvPicPr>
            <p:nvPr/>
          </p:nvPicPr>
          <p:blipFill>
            <a:blip r:embed="rId2"/>
            <a:srcRect l="17708" t="11157" r="59445" b="31111"/>
            <a:stretch>
              <a:fillRect/>
            </a:stretch>
          </p:blipFill>
          <p:spPr bwMode="auto">
            <a:xfrm>
              <a:off x="0" y="0"/>
              <a:ext cx="2290" cy="4156"/>
            </a:xfrm>
            <a:prstGeom prst="rect">
              <a:avLst/>
            </a:prstGeom>
            <a:noFill/>
            <a:ln w="9525">
              <a:noFill/>
              <a:miter lim="800000"/>
              <a:headEnd/>
              <a:tailEnd/>
            </a:ln>
          </p:spPr>
        </p:pic>
      </p:grpSp>
      <p:sp>
        <p:nvSpPr>
          <p:cNvPr id="29698"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29699"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29700"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29701"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29702" name="WordArt 11"/>
          <p:cNvSpPr>
            <a:spLocks noChangeArrowheads="1" noChangeShapeType="1" noTextEdit="1"/>
          </p:cNvSpPr>
          <p:nvPr/>
        </p:nvSpPr>
        <p:spPr bwMode="auto">
          <a:xfrm>
            <a:off x="179388" y="0"/>
            <a:ext cx="1638300" cy="428625"/>
          </a:xfrm>
          <a:prstGeom prst="rect">
            <a:avLst/>
          </a:prstGeom>
        </p:spPr>
        <p:txBody>
          <a:bodyPr wrap="none" fromWordArt="1">
            <a:prstTxWarp prst="textPlain">
              <a:avLst>
                <a:gd name="adj" fmla="val 50000"/>
              </a:avLst>
            </a:prstTxWarp>
          </a:bodyPr>
          <a:lstStyle/>
          <a:p>
            <a:pPr algn="ctr"/>
            <a:r>
              <a:rPr lang="tr-TR" sz="2400" kern="10">
                <a:ln w="9525">
                  <a:solidFill>
                    <a:srgbClr val="2515EF"/>
                  </a:solidFill>
                  <a:round/>
                  <a:headEnd/>
                  <a:tailEnd/>
                </a:ln>
                <a:solidFill>
                  <a:srgbClr val="FF0000"/>
                </a:solidFill>
                <a:latin typeface="Arial Black"/>
              </a:rPr>
              <a:t>ETKİNLİK :</a:t>
            </a: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2">
            <a:hlinkClick r:id="" action="ppaction://hlinkshowjump?jump=endshow" highlightClick="1"/>
          </p:cNvPr>
          <p:cNvSpPr>
            <a:spLocks noChangeArrowheads="1"/>
          </p:cNvSpPr>
          <p:nvPr/>
        </p:nvSpPr>
        <p:spPr bwMode="auto">
          <a:xfrm>
            <a:off x="8675688" y="38100"/>
            <a:ext cx="395287" cy="288925"/>
          </a:xfrm>
          <a:prstGeom prst="actionButtonBlank">
            <a:avLst/>
          </a:prstGeom>
          <a:solidFill>
            <a:srgbClr val="000080"/>
          </a:solidFill>
          <a:ln w="9525">
            <a:noFill/>
            <a:miter lim="800000"/>
            <a:headEnd/>
            <a:tailEnd/>
          </a:ln>
        </p:spPr>
        <p:txBody>
          <a:bodyPr wrap="none" anchor="ctr"/>
          <a:lstStyle/>
          <a:p>
            <a:pPr algn="ctr"/>
            <a:r>
              <a:rPr lang="tr-TR" b="1">
                <a:solidFill>
                  <a:srgbClr val="FF0000"/>
                </a:solidFill>
              </a:rPr>
              <a:t>X</a:t>
            </a:r>
          </a:p>
        </p:txBody>
      </p:sp>
      <p:sp>
        <p:nvSpPr>
          <p:cNvPr id="30722" name="AutoShape 4">
            <a:hlinkClick r:id="" action="ppaction://hlinkshowjump?jump=nextslide" highlightClick="1"/>
          </p:cNvPr>
          <p:cNvSpPr>
            <a:spLocks noChangeArrowheads="1"/>
          </p:cNvSpPr>
          <p:nvPr/>
        </p:nvSpPr>
        <p:spPr bwMode="auto">
          <a:xfrm>
            <a:off x="8532813" y="6308725"/>
            <a:ext cx="576262" cy="504825"/>
          </a:xfrm>
          <a:prstGeom prst="actionButtonForwardNext">
            <a:avLst/>
          </a:prstGeom>
          <a:solidFill>
            <a:srgbClr val="000070"/>
          </a:solidFill>
          <a:ln w="9525">
            <a:noFill/>
            <a:miter lim="800000"/>
            <a:headEnd/>
            <a:tailEnd/>
          </a:ln>
        </p:spPr>
        <p:txBody>
          <a:bodyPr wrap="none" anchor="ctr"/>
          <a:lstStyle/>
          <a:p>
            <a:endParaRPr lang="tr-TR">
              <a:latin typeface="Calibri" pitchFamily="34" charset="0"/>
            </a:endParaRPr>
          </a:p>
        </p:txBody>
      </p:sp>
      <p:sp>
        <p:nvSpPr>
          <p:cNvPr id="30723" name="AutoShape 5">
            <a:hlinkClick r:id="" action="ppaction://hlinkshowjump?jump=previousslide" highlightClick="1"/>
          </p:cNvPr>
          <p:cNvSpPr>
            <a:spLocks noChangeArrowheads="1"/>
          </p:cNvSpPr>
          <p:nvPr/>
        </p:nvSpPr>
        <p:spPr bwMode="auto">
          <a:xfrm>
            <a:off x="7880350" y="6308725"/>
            <a:ext cx="576263" cy="504825"/>
          </a:xfrm>
          <a:prstGeom prst="actionButtonBackPrevious">
            <a:avLst/>
          </a:prstGeom>
          <a:solidFill>
            <a:srgbClr val="FFFF00"/>
          </a:solidFill>
          <a:ln w="9525">
            <a:noFill/>
            <a:miter lim="800000"/>
            <a:headEnd/>
            <a:tailEnd/>
          </a:ln>
        </p:spPr>
        <p:txBody>
          <a:bodyPr wrap="none" anchor="ctr"/>
          <a:lstStyle/>
          <a:p>
            <a:endParaRPr lang="tr-TR">
              <a:latin typeface="Calibri" pitchFamily="34" charset="0"/>
            </a:endParaRPr>
          </a:p>
        </p:txBody>
      </p:sp>
      <p:sp>
        <p:nvSpPr>
          <p:cNvPr id="30724" name="AutoShape 6"/>
          <p:cNvSpPr>
            <a:spLocks noChangeArrowheads="1"/>
          </p:cNvSpPr>
          <p:nvPr/>
        </p:nvSpPr>
        <p:spPr bwMode="auto">
          <a:xfrm rot="10800000">
            <a:off x="7164388" y="6165850"/>
            <a:ext cx="647700" cy="792163"/>
          </a:xfrm>
          <a:custGeom>
            <a:avLst/>
            <a:gdLst>
              <a:gd name="T0" fmla="*/ 485775 w 21600"/>
              <a:gd name="T1" fmla="*/ 0 h 21600"/>
              <a:gd name="T2" fmla="*/ 0 w 21600"/>
              <a:gd name="T3" fmla="*/ 396082 h 21600"/>
              <a:gd name="T4" fmla="*/ 485775 w 21600"/>
              <a:gd name="T5" fmla="*/ 792163 h 21600"/>
              <a:gd name="T6" fmla="*/ 647700 w 21600"/>
              <a:gd name="T7" fmla="*/ 39608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00"/>
              </a:gs>
              <a:gs pos="100000">
                <a:srgbClr val="000066"/>
              </a:gs>
            </a:gsLst>
            <a:path path="rect">
              <a:fillToRect r="100000" b="100000"/>
            </a:path>
          </a:gradFill>
          <a:ln w="9525" algn="ctr">
            <a:solidFill>
              <a:srgbClr val="FF2F2F"/>
            </a:solidFill>
            <a:miter lim="800000"/>
            <a:headEnd/>
            <a:tailEnd/>
          </a:ln>
        </p:spPr>
        <p:txBody>
          <a:bodyPr anchor="ctr">
            <a:spAutoFit/>
          </a:bodyPr>
          <a:lstStyle/>
          <a:p>
            <a:endParaRPr lang="tr-TR"/>
          </a:p>
        </p:txBody>
      </p:sp>
      <p:sp>
        <p:nvSpPr>
          <p:cNvPr id="30725" name="Rectangle 11"/>
          <p:cNvSpPr>
            <a:spLocks noChangeArrowheads="1"/>
          </p:cNvSpPr>
          <p:nvPr/>
        </p:nvSpPr>
        <p:spPr bwMode="auto">
          <a:xfrm>
            <a:off x="611188" y="0"/>
            <a:ext cx="7772400" cy="549275"/>
          </a:xfrm>
          <a:prstGeom prst="rect">
            <a:avLst/>
          </a:prstGeom>
          <a:noFill/>
          <a:ln w="9525">
            <a:noFill/>
            <a:miter lim="800000"/>
            <a:headEnd/>
            <a:tailEnd/>
          </a:ln>
        </p:spPr>
        <p:txBody>
          <a:bodyPr anchor="ctr"/>
          <a:lstStyle/>
          <a:p>
            <a:pPr algn="ctr"/>
            <a:r>
              <a:rPr lang="tr-TR" sz="2800" b="1">
                <a:solidFill>
                  <a:srgbClr val="2515EF"/>
                </a:solidFill>
              </a:rPr>
              <a:t>YAPRAK VE YAPISI</a:t>
            </a:r>
          </a:p>
        </p:txBody>
      </p:sp>
      <p:sp>
        <p:nvSpPr>
          <p:cNvPr id="30726" name="Rectangle 14"/>
          <p:cNvSpPr>
            <a:spLocks noChangeArrowheads="1"/>
          </p:cNvSpPr>
          <p:nvPr/>
        </p:nvSpPr>
        <p:spPr bwMode="auto">
          <a:xfrm>
            <a:off x="4572000" y="549275"/>
            <a:ext cx="4572000" cy="822325"/>
          </a:xfrm>
          <a:prstGeom prst="rect">
            <a:avLst/>
          </a:prstGeom>
          <a:noFill/>
          <a:ln w="9525">
            <a:noFill/>
            <a:miter lim="800000"/>
            <a:headEnd/>
            <a:tailEnd/>
          </a:ln>
        </p:spPr>
        <p:txBody>
          <a:bodyPr>
            <a:spAutoFit/>
          </a:bodyPr>
          <a:lstStyle/>
          <a:p>
            <a:pPr>
              <a:spcBef>
                <a:spcPct val="50000"/>
              </a:spcBef>
            </a:pPr>
            <a:r>
              <a:rPr lang="tr-TR" sz="2400">
                <a:latin typeface="Calibri" pitchFamily="34" charset="0"/>
              </a:rPr>
              <a:t>Bitkinin yassılaşmış yeşil renkli organıdır.                                       </a:t>
            </a:r>
          </a:p>
        </p:txBody>
      </p:sp>
      <p:pic>
        <p:nvPicPr>
          <p:cNvPr id="30727" name="Picture 15"/>
          <p:cNvPicPr>
            <a:picLocks noChangeAspect="1" noChangeArrowheads="1"/>
          </p:cNvPicPr>
          <p:nvPr/>
        </p:nvPicPr>
        <p:blipFill>
          <a:blip r:embed="rId2"/>
          <a:srcRect/>
          <a:stretch>
            <a:fillRect/>
          </a:stretch>
        </p:blipFill>
        <p:spPr bwMode="auto">
          <a:xfrm>
            <a:off x="0" y="620713"/>
            <a:ext cx="4500563" cy="2465387"/>
          </a:xfrm>
          <a:prstGeom prst="rect">
            <a:avLst/>
          </a:prstGeom>
          <a:noFill/>
          <a:ln w="9525">
            <a:noFill/>
            <a:miter lim="800000"/>
            <a:headEnd/>
            <a:tailEnd/>
          </a:ln>
        </p:spPr>
      </p:pic>
      <p:pic>
        <p:nvPicPr>
          <p:cNvPr id="30728" name="Picture 16"/>
          <p:cNvPicPr>
            <a:picLocks noChangeAspect="1" noChangeArrowheads="1"/>
          </p:cNvPicPr>
          <p:nvPr/>
        </p:nvPicPr>
        <p:blipFill>
          <a:blip r:embed="rId3"/>
          <a:srcRect/>
          <a:stretch>
            <a:fillRect/>
          </a:stretch>
        </p:blipFill>
        <p:spPr bwMode="auto">
          <a:xfrm>
            <a:off x="0" y="3068638"/>
            <a:ext cx="4572000" cy="3455987"/>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765</Words>
  <PresentationFormat>Ekran Gösterisi (4:3)</PresentationFormat>
  <Paragraphs>145</Paragraphs>
  <Slides>32</Slides>
  <Notes>0</Notes>
  <HiddenSlides>0</HiddenSlides>
  <MMClips>0</MMClips>
  <ScaleCrop>false</ScaleCrop>
  <HeadingPairs>
    <vt:vector size="8" baseType="variant">
      <vt:variant>
        <vt:lpstr>Kullanılan Yazı Tipleri</vt:lpstr>
      </vt:variant>
      <vt:variant>
        <vt:i4>5</vt:i4>
      </vt:variant>
      <vt:variant>
        <vt:lpstr>Tasarım Şablonu</vt:lpstr>
      </vt:variant>
      <vt:variant>
        <vt:i4>1</vt:i4>
      </vt:variant>
      <vt:variant>
        <vt:lpstr>Katıştırılmış OLE Hizmet Programları</vt:lpstr>
      </vt:variant>
      <vt:variant>
        <vt:i4>1</vt:i4>
      </vt:variant>
      <vt:variant>
        <vt:lpstr>Slayt Başlıkları</vt:lpstr>
      </vt:variant>
      <vt:variant>
        <vt:i4>32</vt:i4>
      </vt:variant>
    </vt:vector>
  </HeadingPairs>
  <TitlesOfParts>
    <vt:vector size="39" baseType="lpstr">
      <vt:lpstr>Calibri</vt:lpstr>
      <vt:lpstr>Arial</vt:lpstr>
      <vt:lpstr>Univers</vt:lpstr>
      <vt:lpstr>Times New Roman</vt:lpstr>
      <vt:lpstr>Alfabe MEB</vt:lpstr>
      <vt:lpstr>Ofis Teması</vt:lpstr>
      <vt:lpstr>Bit Eşlem Resmi</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s</dc:creator>
  <cp:lastModifiedBy>yusuf</cp:lastModifiedBy>
  <cp:revision>2</cp:revision>
  <dcterms:created xsi:type="dcterms:W3CDTF">2010-08-14T01:56:38Z</dcterms:created>
  <dcterms:modified xsi:type="dcterms:W3CDTF">2014-04-08T11:49:54Z</dcterms:modified>
</cp:coreProperties>
</file>