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70" r:id="rId4"/>
    <p:sldId id="271" r:id="rId5"/>
    <p:sldId id="267" r:id="rId6"/>
    <p:sldId id="266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68" r:id="rId16"/>
    <p:sldId id="269" r:id="rId17"/>
    <p:sldId id="265" r:id="rId18"/>
    <p:sldId id="264" r:id="rId19"/>
    <p:sldId id="263" r:id="rId20"/>
    <p:sldId id="262" r:id="rId21"/>
    <p:sldId id="258" r:id="rId22"/>
    <p:sldId id="259" r:id="rId23"/>
    <p:sldId id="261" r:id="rId24"/>
    <p:sldId id="260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B1B3-835B-42CC-9F6E-F6D96CFC506E}" type="datetimeFigureOut">
              <a:rPr lang="tr-TR" smtClean="0"/>
              <a:pPr/>
              <a:t>29.12.2015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77B5-A297-4E2F-8EB5-085D0F6119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B1B3-835B-42CC-9F6E-F6D96CFC506E}" type="datetimeFigureOut">
              <a:rPr lang="tr-TR" smtClean="0"/>
              <a:pPr/>
              <a:t>29.12.2015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77B5-A297-4E2F-8EB5-085D0F6119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B1B3-835B-42CC-9F6E-F6D96CFC506E}" type="datetimeFigureOut">
              <a:rPr lang="tr-TR" smtClean="0"/>
              <a:pPr/>
              <a:t>29.12.2015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77B5-A297-4E2F-8EB5-085D0F6119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B1B3-835B-42CC-9F6E-F6D96CFC506E}" type="datetimeFigureOut">
              <a:rPr lang="tr-TR" smtClean="0"/>
              <a:pPr/>
              <a:t>29.12.2015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77B5-A297-4E2F-8EB5-085D0F6119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B1B3-835B-42CC-9F6E-F6D96CFC506E}" type="datetimeFigureOut">
              <a:rPr lang="tr-TR" smtClean="0"/>
              <a:pPr/>
              <a:t>29.12.2015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77B5-A297-4E2F-8EB5-085D0F6119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B1B3-835B-42CC-9F6E-F6D96CFC506E}" type="datetimeFigureOut">
              <a:rPr lang="tr-TR" smtClean="0"/>
              <a:pPr/>
              <a:t>29.12.2015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77B5-A297-4E2F-8EB5-085D0F6119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B1B3-835B-42CC-9F6E-F6D96CFC506E}" type="datetimeFigureOut">
              <a:rPr lang="tr-TR" smtClean="0"/>
              <a:pPr/>
              <a:t>29.12.2015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77B5-A297-4E2F-8EB5-085D0F6119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B1B3-835B-42CC-9F6E-F6D96CFC506E}" type="datetimeFigureOut">
              <a:rPr lang="tr-TR" smtClean="0"/>
              <a:pPr/>
              <a:t>29.12.2015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77B5-A297-4E2F-8EB5-085D0F6119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B1B3-835B-42CC-9F6E-F6D96CFC506E}" type="datetimeFigureOut">
              <a:rPr lang="tr-TR" smtClean="0"/>
              <a:pPr/>
              <a:t>29.12.2015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77B5-A297-4E2F-8EB5-085D0F6119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B1B3-835B-42CC-9F6E-F6D96CFC506E}" type="datetimeFigureOut">
              <a:rPr lang="tr-TR" smtClean="0"/>
              <a:pPr/>
              <a:t>29.12.2015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77B5-A297-4E2F-8EB5-085D0F6119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B1B3-835B-42CC-9F6E-F6D96CFC506E}" type="datetimeFigureOut">
              <a:rPr lang="tr-TR" smtClean="0"/>
              <a:pPr/>
              <a:t>29.12.2015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77B5-A297-4E2F-8EB5-085D0F61199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5B1B3-835B-42CC-9F6E-F6D96CFC506E}" type="datetimeFigureOut">
              <a:rPr lang="tr-TR" smtClean="0"/>
              <a:pPr/>
              <a:t>29.12.2015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D77B5-A297-4E2F-8EB5-085D0F61199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armabilgi.net/fiziksel-ve-kimyasal-degisi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928662" y="428604"/>
            <a:ext cx="74295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hlinkClick r:id="rId2" tooltip="Permanent Link: Fiziksel ve Kimyasal Değişim"/>
              </a:rPr>
              <a:t>Fiziksel ve Kimyasal Değişim</a:t>
            </a:r>
            <a:endParaRPr lang="tr-TR" sz="2400" b="1" dirty="0" smtClean="0"/>
          </a:p>
          <a:p>
            <a:endParaRPr lang="tr-TR" dirty="0" smtClean="0"/>
          </a:p>
          <a:p>
            <a:r>
              <a:rPr lang="tr-TR" dirty="0" smtClean="0"/>
              <a:t>**</a:t>
            </a:r>
            <a:r>
              <a:rPr lang="tr-TR" b="1" dirty="0" smtClean="0"/>
              <a:t>Maddelerde meydana gelen değişimler fiziksel ve kimyasal değişim olarak ikiye ayrılır.</a:t>
            </a:r>
            <a:endParaRPr lang="tr-T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3116"/>
            <a:ext cx="4500593" cy="3733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071678"/>
            <a:ext cx="3429024" cy="442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r>
              <a:rPr kumimoji="0" lang="tr-TR" sz="4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&lt;</a:t>
            </a:r>
            <a: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="" a=""&gt; </a:t>
            </a:r>
          </a:p>
        </p:txBody>
      </p:sp>
      <p:pic>
        <p:nvPicPr>
          <p:cNvPr id="33794" name="Picture 2" descr="http://www.erguven.net/medya/www.erguven.net-fiziksel_ve_kimyasal_degiSmeler_%2825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8001055" cy="6000792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714348" y="5715016"/>
            <a:ext cx="107157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K.D</a:t>
            </a:r>
            <a:endParaRPr lang="tr-TR" dirty="0"/>
          </a:p>
        </p:txBody>
      </p:sp>
      <p:sp>
        <p:nvSpPr>
          <p:cNvPr id="7" name="6 Oval"/>
          <p:cNvSpPr/>
          <p:nvPr/>
        </p:nvSpPr>
        <p:spPr>
          <a:xfrm>
            <a:off x="7786710" y="5715016"/>
            <a:ext cx="428628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r>
              <a:rPr kumimoji="0" lang="tr-TR" sz="4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&lt;</a:t>
            </a:r>
            <a: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="" a=""&gt; </a:t>
            </a:r>
          </a:p>
        </p:txBody>
      </p:sp>
      <p:pic>
        <p:nvPicPr>
          <p:cNvPr id="34818" name="Picture 2" descr="http://www.erguven.net/medya/www.erguven.net-fiziksel_ve_kimyasal_degiSmeler_%2827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86744" cy="6215059"/>
          </a:xfrm>
          <a:prstGeom prst="rect">
            <a:avLst/>
          </a:prstGeom>
          <a:noFill/>
        </p:spPr>
      </p:pic>
      <p:sp>
        <p:nvSpPr>
          <p:cNvPr id="8" name="7 Dikdörtgen"/>
          <p:cNvSpPr/>
          <p:nvPr/>
        </p:nvSpPr>
        <p:spPr>
          <a:xfrm>
            <a:off x="785786" y="5857892"/>
            <a:ext cx="107157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K.D</a:t>
            </a:r>
            <a:endParaRPr lang="tr-TR" dirty="0"/>
          </a:p>
        </p:txBody>
      </p:sp>
      <p:sp>
        <p:nvSpPr>
          <p:cNvPr id="9" name="8 Oval"/>
          <p:cNvSpPr/>
          <p:nvPr/>
        </p:nvSpPr>
        <p:spPr>
          <a:xfrm>
            <a:off x="8001024" y="5857892"/>
            <a:ext cx="285752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r>
              <a:rPr kumimoji="0" lang="tr-TR" sz="4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&lt;</a:t>
            </a:r>
            <a: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="" a=""&gt; </a:t>
            </a:r>
          </a:p>
        </p:txBody>
      </p:sp>
      <p:pic>
        <p:nvPicPr>
          <p:cNvPr id="35842" name="Picture 2" descr="http://www.erguven.net/medya/www.erguven.net-fiziksel_ve_kimyasal_degiSmeler_%2828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82027" cy="6286521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571472" y="6072206"/>
            <a:ext cx="121444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Oval"/>
          <p:cNvSpPr/>
          <p:nvPr/>
        </p:nvSpPr>
        <p:spPr>
          <a:xfrm>
            <a:off x="8072462" y="6000768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r>
              <a:rPr kumimoji="0" lang="tr-TR" sz="4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&lt;</a:t>
            </a:r>
            <a: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="" a=""&gt; </a:t>
            </a:r>
          </a:p>
        </p:txBody>
      </p:sp>
      <p:pic>
        <p:nvPicPr>
          <p:cNvPr id="36866" name="Picture 2" descr="http://www.erguven.net/medya/www.erguven.net-fiziksel_ve_kimyasal_degiSmeler_%2832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63028" cy="6572272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357158" y="6000768"/>
            <a:ext cx="114300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K.D</a:t>
            </a:r>
            <a:endParaRPr lang="tr-TR" dirty="0"/>
          </a:p>
        </p:txBody>
      </p:sp>
      <p:sp>
        <p:nvSpPr>
          <p:cNvPr id="7" name="6 Oval"/>
          <p:cNvSpPr/>
          <p:nvPr/>
        </p:nvSpPr>
        <p:spPr>
          <a:xfrm>
            <a:off x="8143900" y="5929330"/>
            <a:ext cx="428628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r>
              <a:rPr kumimoji="0" lang="tr-TR" sz="4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&lt;</a:t>
            </a:r>
            <a: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="" a=""&gt; </a:t>
            </a:r>
          </a:p>
        </p:txBody>
      </p:sp>
      <p:pic>
        <p:nvPicPr>
          <p:cNvPr id="37890" name="Picture 2" descr="http://www.erguven.net/medya/www.erguven.net-fiziksel_ve_kimyasal_degiSmeler_%2834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50" y="0"/>
            <a:ext cx="10787138" cy="7286676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-357222" y="6572272"/>
            <a:ext cx="135732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Oval"/>
          <p:cNvSpPr/>
          <p:nvPr/>
        </p:nvSpPr>
        <p:spPr>
          <a:xfrm>
            <a:off x="8858280" y="657227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857488" y="142852"/>
            <a:ext cx="3683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Kimyasal değişime örnekler</a:t>
            </a:r>
            <a:endParaRPr lang="tr-TR" sz="2400" dirty="0">
              <a:solidFill>
                <a:srgbClr val="FF0000"/>
              </a:solidFill>
            </a:endParaRPr>
          </a:p>
        </p:txBody>
      </p:sp>
      <p:pic>
        <p:nvPicPr>
          <p:cNvPr id="25602" name="Picture 2" descr="http://www.karmabilgi.net/images/kimyasal-degisi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6572296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428596" y="214290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Fiziksel ve kimyasal değişimde atomların nasıl göründüğü de önemlidir.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26626" name="Picture 2" descr="http://www.karmabilgi.net/images/fiziksel-kimyasal-degisi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14356"/>
            <a:ext cx="7072362" cy="6143644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7929586" y="3214686"/>
            <a:ext cx="214314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sers.metu.edu.tr/e143553/fidatsu-9/3-2.1.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8"/>
            <a:ext cx="9144000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845404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642910" y="785794"/>
          <a:ext cx="7786742" cy="5214971"/>
        </p:xfrm>
        <a:graphic>
          <a:graphicData uri="http://schemas.openxmlformats.org/drawingml/2006/table">
            <a:tbl>
              <a:tblPr/>
              <a:tblGrid>
                <a:gridCol w="5594358"/>
                <a:gridCol w="1058392"/>
                <a:gridCol w="1133992"/>
              </a:tblGrid>
              <a:tr h="10835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Cambria"/>
                        </a:rPr>
                        <a:t>OLAY</a:t>
                      </a:r>
                      <a:endParaRPr lang="tr-TR" sz="1600" dirty="0"/>
                    </a:p>
                  </a:txBody>
                  <a:tcPr marL="67442" marR="6744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Cambria"/>
                        </a:rPr>
                        <a:t>Fiziksel değişim</a:t>
                      </a:r>
                      <a:endParaRPr lang="tr-TR" sz="1600" dirty="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>
                          <a:latin typeface="Cambria"/>
                        </a:rPr>
                        <a:t>Kimyasal değişim</a:t>
                      </a:r>
                      <a:endParaRPr lang="tr-TR" sz="160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6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>
                          <a:latin typeface="Cambria"/>
                        </a:rPr>
                        <a:t>Kar oluşumu</a:t>
                      </a:r>
                      <a:endParaRPr lang="tr-TR" sz="1600"/>
                    </a:p>
                  </a:txBody>
                  <a:tcPr marL="67442" marR="6744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 dirty="0"/>
                        <a:t> </a:t>
                      </a:r>
                      <a:endParaRPr lang="tr-TR" sz="1600" dirty="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 dirty="0"/>
                        <a:t> </a:t>
                      </a:r>
                      <a:endParaRPr lang="tr-TR" sz="1600" dirty="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736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>
                          <a:latin typeface="Cambria"/>
                        </a:rPr>
                        <a:t>Fotosentez olayı</a:t>
                      </a:r>
                      <a:endParaRPr lang="tr-TR" sz="1600"/>
                    </a:p>
                  </a:txBody>
                  <a:tcPr marL="67442" marR="6744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/>
                        <a:t> </a:t>
                      </a:r>
                      <a:endParaRPr lang="tr-TR" sz="160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 dirty="0"/>
                        <a:t> </a:t>
                      </a:r>
                      <a:endParaRPr lang="tr-TR" sz="1600" dirty="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6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>
                          <a:latin typeface="Cambria"/>
                        </a:rPr>
                        <a:t>Peynirin küflenmesi</a:t>
                      </a:r>
                      <a:endParaRPr lang="tr-TR" sz="1600"/>
                    </a:p>
                  </a:txBody>
                  <a:tcPr marL="67442" marR="6744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/>
                        <a:t> </a:t>
                      </a:r>
                      <a:endParaRPr lang="tr-TR" sz="160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 dirty="0"/>
                        <a:t> </a:t>
                      </a:r>
                      <a:endParaRPr lang="tr-TR" sz="1600" dirty="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736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>
                          <a:latin typeface="Cambria"/>
                        </a:rPr>
                        <a:t>Sütün ekşimesi</a:t>
                      </a:r>
                      <a:endParaRPr lang="tr-TR" sz="1600"/>
                    </a:p>
                  </a:txBody>
                  <a:tcPr marL="67442" marR="6744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/>
                        <a:t> </a:t>
                      </a:r>
                      <a:endParaRPr lang="tr-TR" sz="160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 dirty="0"/>
                        <a:t> </a:t>
                      </a:r>
                      <a:endParaRPr lang="tr-TR" sz="1600" dirty="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6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>
                          <a:latin typeface="Cambria"/>
                        </a:rPr>
                        <a:t>Yaprağın sararması</a:t>
                      </a:r>
                      <a:endParaRPr lang="tr-TR" sz="1600"/>
                    </a:p>
                  </a:txBody>
                  <a:tcPr marL="67442" marR="6744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/>
                        <a:t> </a:t>
                      </a:r>
                      <a:endParaRPr lang="tr-TR" sz="160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 dirty="0"/>
                        <a:t> </a:t>
                      </a:r>
                      <a:endParaRPr lang="tr-TR" sz="1600" dirty="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946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>
                          <a:latin typeface="Cambria"/>
                        </a:rPr>
                        <a:t>Alkolün buharlaşması</a:t>
                      </a:r>
                      <a:endParaRPr lang="tr-TR" sz="1600"/>
                    </a:p>
                  </a:txBody>
                  <a:tcPr marL="67442" marR="6744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/>
                        <a:t> </a:t>
                      </a:r>
                      <a:endParaRPr lang="tr-TR" sz="160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 dirty="0"/>
                        <a:t> </a:t>
                      </a:r>
                      <a:endParaRPr lang="tr-TR" sz="1600" dirty="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6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>
                          <a:latin typeface="Cambria"/>
                        </a:rPr>
                        <a:t>Naftalin süblimleşmesi</a:t>
                      </a:r>
                      <a:endParaRPr lang="tr-TR" sz="1600"/>
                    </a:p>
                  </a:txBody>
                  <a:tcPr marL="67442" marR="6744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/>
                        <a:t> </a:t>
                      </a:r>
                      <a:endParaRPr lang="tr-TR" sz="160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 dirty="0"/>
                        <a:t> </a:t>
                      </a:r>
                      <a:endParaRPr lang="tr-TR" sz="1600" dirty="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736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>
                          <a:latin typeface="Cambria"/>
                        </a:rPr>
                        <a:t>Şekerin suda çözünmesi</a:t>
                      </a:r>
                      <a:endParaRPr lang="tr-TR" sz="1600"/>
                    </a:p>
                  </a:txBody>
                  <a:tcPr marL="67442" marR="6744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/>
                        <a:t> </a:t>
                      </a:r>
                      <a:endParaRPr lang="tr-TR" sz="160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 dirty="0"/>
                        <a:t> </a:t>
                      </a:r>
                      <a:endParaRPr lang="tr-TR" sz="1600" dirty="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6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>
                          <a:latin typeface="Cambria"/>
                        </a:rPr>
                        <a:t>Hamurun mayalanması</a:t>
                      </a:r>
                      <a:endParaRPr lang="tr-TR" sz="1600"/>
                    </a:p>
                  </a:txBody>
                  <a:tcPr marL="67442" marR="6744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/>
                        <a:t> </a:t>
                      </a:r>
                      <a:endParaRPr lang="tr-TR" sz="160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 dirty="0"/>
                        <a:t> </a:t>
                      </a:r>
                      <a:endParaRPr lang="tr-TR" sz="1600" dirty="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736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>
                          <a:latin typeface="Cambria"/>
                        </a:rPr>
                        <a:t>Sütten yoğurt yapılması</a:t>
                      </a:r>
                      <a:endParaRPr lang="tr-TR" sz="1600"/>
                    </a:p>
                  </a:txBody>
                  <a:tcPr marL="67442" marR="6744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/>
                        <a:t> </a:t>
                      </a:r>
                      <a:endParaRPr lang="tr-TR" sz="160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 dirty="0"/>
                        <a:t> </a:t>
                      </a:r>
                      <a:endParaRPr lang="tr-TR" sz="1600" dirty="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6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>
                          <a:latin typeface="Cambria"/>
                        </a:rPr>
                        <a:t>Reçelde şekerlenme olması</a:t>
                      </a:r>
                      <a:endParaRPr lang="tr-TR" sz="1600"/>
                    </a:p>
                  </a:txBody>
                  <a:tcPr marL="67442" marR="6744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/>
                        <a:t> </a:t>
                      </a:r>
                      <a:endParaRPr lang="tr-TR" sz="160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 dirty="0"/>
                        <a:t> </a:t>
                      </a:r>
                      <a:endParaRPr lang="tr-TR" sz="1600" dirty="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</a:tbl>
          </a:graphicData>
        </a:graphic>
      </p:graphicFrame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users.metu.edu.tr/e143553/fidatsu-9/3-2.1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7643866" cy="571504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642910" y="5572140"/>
            <a:ext cx="342902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-Maddelerin kimlikleri değişmez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o"/>
          <p:cNvGraphicFramePr>
            <a:graphicFrameLocks noGrp="1"/>
          </p:cNvGraphicFramePr>
          <p:nvPr/>
        </p:nvGraphicFramePr>
        <p:xfrm>
          <a:off x="928662" y="928670"/>
          <a:ext cx="7715304" cy="5632888"/>
        </p:xfrm>
        <a:graphic>
          <a:graphicData uri="http://schemas.openxmlformats.org/drawingml/2006/table">
            <a:tbl>
              <a:tblPr/>
              <a:tblGrid>
                <a:gridCol w="5600705"/>
                <a:gridCol w="968840"/>
                <a:gridCol w="1145759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tr-TR" sz="1600" dirty="0"/>
                    </a:p>
                  </a:txBody>
                  <a:tcPr marL="67442" marR="6744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/>
                        <a:t> </a:t>
                      </a:r>
                      <a:endParaRPr lang="tr-TR" sz="180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/>
                        <a:t> </a:t>
                      </a:r>
                      <a:endParaRPr lang="tr-TR" sz="180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Cambria"/>
                        </a:rPr>
                        <a:t>Zeytin yağından sabun elde edilmesi</a:t>
                      </a:r>
                      <a:endParaRPr lang="tr-TR" sz="1600" dirty="0"/>
                    </a:p>
                  </a:txBody>
                  <a:tcPr marL="67442" marR="6744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/>
                        <a:t> </a:t>
                      </a:r>
                      <a:endParaRPr lang="tr-TR" sz="180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/>
                        <a:t> </a:t>
                      </a:r>
                      <a:endParaRPr lang="tr-TR" sz="180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Cambria"/>
                        </a:rPr>
                        <a:t>Bakır telden elektriğin geçmesi</a:t>
                      </a:r>
                      <a:endParaRPr lang="tr-TR" sz="1600" dirty="0"/>
                    </a:p>
                  </a:txBody>
                  <a:tcPr marL="67442" marR="6744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/>
                        <a:t> </a:t>
                      </a:r>
                      <a:endParaRPr lang="tr-TR" sz="180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/>
                        <a:t> </a:t>
                      </a:r>
                      <a:endParaRPr lang="tr-TR" sz="180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Cambria"/>
                        </a:rPr>
                        <a:t>Çaya limon damlatıldığında renginin açılması</a:t>
                      </a:r>
                      <a:endParaRPr lang="tr-TR" sz="1600" dirty="0"/>
                    </a:p>
                  </a:txBody>
                  <a:tcPr marL="67442" marR="6744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/>
                        <a:t> </a:t>
                      </a:r>
                      <a:endParaRPr lang="tr-TR" sz="180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/>
                        <a:t> </a:t>
                      </a:r>
                      <a:endParaRPr lang="tr-TR" sz="180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5214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Cambria"/>
                        </a:rPr>
                        <a:t>Havadan oksijen ve azot gazlarının elde edilmesi</a:t>
                      </a:r>
                      <a:endParaRPr lang="tr-TR" sz="1600" dirty="0"/>
                    </a:p>
                  </a:txBody>
                  <a:tcPr marL="67442" marR="6744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/>
                        <a:t> </a:t>
                      </a:r>
                      <a:endParaRPr lang="tr-TR" sz="180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/>
                        <a:t> </a:t>
                      </a:r>
                      <a:endParaRPr lang="tr-TR" sz="180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Cambria"/>
                        </a:rPr>
                        <a:t>Suyun donarken cam şişesinin patlatması</a:t>
                      </a:r>
                      <a:endParaRPr lang="tr-TR" sz="1600" dirty="0"/>
                    </a:p>
                  </a:txBody>
                  <a:tcPr marL="67442" marR="6744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/>
                        <a:t> </a:t>
                      </a:r>
                      <a:endParaRPr lang="tr-TR" sz="180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/>
                        <a:t> </a:t>
                      </a:r>
                      <a:endParaRPr lang="tr-TR" sz="180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5214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>
                          <a:latin typeface="Cambria"/>
                        </a:rPr>
                        <a:t>Günbatımında gökyüzünün maviden kırmızıya dönmesi</a:t>
                      </a:r>
                      <a:endParaRPr lang="tr-TR" sz="1600"/>
                    </a:p>
                  </a:txBody>
                  <a:tcPr marL="67442" marR="6744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/>
                        <a:t> </a:t>
                      </a:r>
                      <a:endParaRPr lang="tr-TR" sz="180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/>
                        <a:t> </a:t>
                      </a:r>
                      <a:endParaRPr lang="tr-TR" sz="180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Cambria"/>
                        </a:rPr>
                        <a:t>Kağıdın parçalara ayrılması</a:t>
                      </a:r>
                      <a:endParaRPr lang="tr-TR" sz="1600" dirty="0"/>
                    </a:p>
                  </a:txBody>
                  <a:tcPr marL="67442" marR="6744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/>
                        <a:t> </a:t>
                      </a:r>
                      <a:endParaRPr lang="tr-TR" sz="180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/>
                        <a:t> </a:t>
                      </a:r>
                      <a:endParaRPr lang="tr-TR" sz="180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812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Cambria"/>
                        </a:rPr>
                        <a:t>Üzüm suyundan sirke oluşması</a:t>
                      </a:r>
                      <a:endParaRPr lang="tr-TR" sz="1600" dirty="0"/>
                    </a:p>
                  </a:txBody>
                  <a:tcPr marL="67442" marR="6744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/>
                        <a:t> </a:t>
                      </a:r>
                      <a:endParaRPr lang="tr-TR" sz="180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/>
                        <a:t> </a:t>
                      </a:r>
                      <a:endParaRPr lang="tr-TR" sz="180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Cambria"/>
                        </a:rPr>
                        <a:t>Odundan talaş elde edilmesi</a:t>
                      </a:r>
                      <a:endParaRPr lang="tr-TR" sz="1600" dirty="0"/>
                    </a:p>
                  </a:txBody>
                  <a:tcPr marL="67442" marR="6744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/>
                        <a:t> </a:t>
                      </a:r>
                      <a:endParaRPr lang="tr-TR" sz="180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/>
                        <a:t> </a:t>
                      </a:r>
                      <a:endParaRPr lang="tr-TR" sz="180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2607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>
                          <a:latin typeface="Cambria"/>
                        </a:rPr>
                        <a:t>Yoğurttan ayran yapılması</a:t>
                      </a:r>
                      <a:endParaRPr lang="tr-TR" sz="1600"/>
                    </a:p>
                  </a:txBody>
                  <a:tcPr marL="67442" marR="6744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/>
                        <a:t> </a:t>
                      </a:r>
                      <a:endParaRPr lang="tr-TR" sz="180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/>
                        <a:t> </a:t>
                      </a:r>
                      <a:endParaRPr lang="tr-TR" sz="180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Cambria"/>
                        </a:rPr>
                        <a:t>Meyvenin çürümesi</a:t>
                      </a:r>
                      <a:endParaRPr lang="tr-TR" sz="1600" dirty="0"/>
                    </a:p>
                  </a:txBody>
                  <a:tcPr marL="67442" marR="6744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/>
                        <a:t> </a:t>
                      </a:r>
                      <a:endParaRPr lang="tr-TR" sz="180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/>
                        <a:t> </a:t>
                      </a:r>
                      <a:endParaRPr lang="tr-TR" sz="180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2607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Cambria"/>
                        </a:rPr>
                        <a:t>Yağların donması</a:t>
                      </a:r>
                      <a:endParaRPr lang="tr-TR" sz="1600" dirty="0"/>
                    </a:p>
                  </a:txBody>
                  <a:tcPr marL="67442" marR="6744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/>
                        <a:t> </a:t>
                      </a:r>
                      <a:endParaRPr lang="tr-TR" sz="180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/>
                        <a:t> </a:t>
                      </a:r>
                      <a:endParaRPr lang="tr-TR" sz="180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Cambria"/>
                        </a:rPr>
                        <a:t>Demirin paslanması</a:t>
                      </a:r>
                      <a:endParaRPr lang="tr-TR" sz="1600" dirty="0"/>
                    </a:p>
                  </a:txBody>
                  <a:tcPr marL="67442" marR="6744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/>
                        <a:t> </a:t>
                      </a:r>
                      <a:endParaRPr lang="tr-TR" sz="180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/>
                        <a:t> </a:t>
                      </a:r>
                      <a:endParaRPr lang="tr-TR" sz="180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2607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Cambria"/>
                        </a:rPr>
                        <a:t>Camın kırılması </a:t>
                      </a:r>
                      <a:endParaRPr lang="tr-TR" sz="1600" dirty="0"/>
                    </a:p>
                  </a:txBody>
                  <a:tcPr marL="67442" marR="6744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/>
                        <a:t> </a:t>
                      </a:r>
                      <a:endParaRPr lang="tr-TR" sz="180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/>
                        <a:t> </a:t>
                      </a:r>
                      <a:endParaRPr lang="tr-TR" sz="180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Cambria"/>
                        </a:rPr>
                        <a:t>Etin kokması</a:t>
                      </a:r>
                      <a:endParaRPr lang="tr-TR" sz="1600" dirty="0"/>
                    </a:p>
                  </a:txBody>
                  <a:tcPr marL="67442" marR="6744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/>
                        <a:t> </a:t>
                      </a:r>
                      <a:endParaRPr lang="tr-TR" sz="180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/>
                        <a:t> </a:t>
                      </a:r>
                      <a:endParaRPr lang="tr-TR" sz="180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5214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Cambria"/>
                        </a:rPr>
                        <a:t>Üzerine limon suyu damlatılan mermerin aşınması</a:t>
                      </a:r>
                      <a:endParaRPr lang="tr-TR" sz="1600" dirty="0"/>
                    </a:p>
                  </a:txBody>
                  <a:tcPr marL="67442" marR="6744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/>
                        <a:t> </a:t>
                      </a:r>
                      <a:endParaRPr lang="tr-TR" sz="180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b="1" dirty="0"/>
                        <a:t> </a:t>
                      </a:r>
                      <a:endParaRPr lang="tr-TR" sz="1800" dirty="0"/>
                    </a:p>
                  </a:txBody>
                  <a:tcPr marL="67442" marR="67442" marT="0" marB="0">
                    <a:lnL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4" name="3 Dikdörtgen"/>
          <p:cNvSpPr/>
          <p:nvPr/>
        </p:nvSpPr>
        <p:spPr>
          <a:xfrm>
            <a:off x="6429388" y="357166"/>
            <a:ext cx="107157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FİZİKSEL</a:t>
            </a:r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7572396" y="357166"/>
            <a:ext cx="121444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KİMYASAL</a:t>
            </a:r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enokulu.net/haldegisi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8"/>
            <a:ext cx="7572428" cy="4074624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785786" y="785794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NOT: Hal Değişim Olaylarının Tümü Fiziksel Değişimdir </a:t>
            </a:r>
          </a:p>
          <a:p>
            <a:endParaRPr lang="tr-TR" dirty="0" smtClean="0"/>
          </a:p>
          <a:p>
            <a:r>
              <a:rPr lang="tr-TR" dirty="0"/>
              <a:t> </a:t>
            </a:r>
            <a:r>
              <a:rPr lang="tr-TR" dirty="0" smtClean="0"/>
              <a:t>   Bir maddenin dışarıdan ısı (enerji) alarak veya dışarıya ısı (enerji) vererek bir halden başka bir hale geçmesine; “hal değiştirme” denir.</a:t>
            </a:r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086725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714722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Dikdörtgen"/>
          <p:cNvSpPr/>
          <p:nvPr/>
        </p:nvSpPr>
        <p:spPr>
          <a:xfrm>
            <a:off x="3929058" y="500042"/>
            <a:ext cx="435771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AŞAĞIDAKİ SORULARI DEFTERİNİZE YAPINIZ</a:t>
            </a:r>
          </a:p>
          <a:p>
            <a:pPr algn="ctr"/>
            <a:r>
              <a:rPr lang="tr-TR" b="1" dirty="0" smtClean="0"/>
              <a:t>DERS KİTABI-SAYFA 80</a:t>
            </a:r>
            <a:endParaRPr lang="tr-TR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r>
              <a:rPr kumimoji="0" lang="tr-TR" sz="4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&lt;</a:t>
            </a:r>
            <a: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="" a=""&gt; </a:t>
            </a:r>
          </a:p>
        </p:txBody>
      </p:sp>
      <p:pic>
        <p:nvPicPr>
          <p:cNvPr id="27650" name="Picture 2" descr="http://www.erguven.net/medya/www.erguven.net-fiziksel_ve_kimyasal_degiSmeler_%2813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285720" y="5929330"/>
            <a:ext cx="278608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FİZİKSEL DEĞİŞİM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r>
              <a:rPr kumimoji="0" lang="tr-TR" sz="4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&lt;</a:t>
            </a:r>
            <a: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="" a=""&gt; </a:t>
            </a:r>
          </a:p>
        </p:txBody>
      </p:sp>
      <p:pic>
        <p:nvPicPr>
          <p:cNvPr id="28674" name="Picture 2" descr="http://www.erguven.net/medya/www.erguven.net-fiziksel_ve_kimyasal_degiSmeler_%2814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67809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1928794" y="214290"/>
            <a:ext cx="5072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Fiziksel değişime örnekler</a:t>
            </a:r>
            <a:endParaRPr lang="tr-TR" sz="2400" dirty="0">
              <a:solidFill>
                <a:srgbClr val="FF0000"/>
              </a:solidFill>
            </a:endParaRPr>
          </a:p>
        </p:txBody>
      </p:sp>
      <p:pic>
        <p:nvPicPr>
          <p:cNvPr id="24578" name="Picture 2" descr="http://www.karmabilgi.net/images/fiziksel-degisi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714356"/>
            <a:ext cx="6000792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sers.metu.edu.tr/e143553/fidatsu-9/3-2.1.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7929619" cy="6357982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500034" y="5429264"/>
            <a:ext cx="378621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-maddelerin kimliği değişir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r>
              <a:rPr kumimoji="0" lang="tr-TR" sz="4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&lt;</a:t>
            </a:r>
            <a: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="" a=""&gt; </a:t>
            </a:r>
          </a:p>
        </p:txBody>
      </p:sp>
      <p:pic>
        <p:nvPicPr>
          <p:cNvPr id="30722" name="Picture 2" descr="http://www.erguven.net/medya/www.erguven.net-fiziksel_ve_kimyasal_degiSmeler_%2822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286807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r>
              <a:rPr kumimoji="0" lang="tr-TR" sz="4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&lt;</a:t>
            </a:r>
            <a: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="" a=""&gt; </a:t>
            </a:r>
          </a:p>
        </p:txBody>
      </p:sp>
      <p:pic>
        <p:nvPicPr>
          <p:cNvPr id="29698" name="Picture 2" descr="http://www.erguven.net/medya/www.erguven.net-fiziksel_ve_kimyasal_degiSmeler_%2823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63060" cy="6572296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214282" y="5929330"/>
            <a:ext cx="157163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K.D</a:t>
            </a:r>
            <a:endParaRPr lang="tr-TR" dirty="0"/>
          </a:p>
        </p:txBody>
      </p:sp>
      <p:sp>
        <p:nvSpPr>
          <p:cNvPr id="5" name="4 Oval"/>
          <p:cNvSpPr/>
          <p:nvPr/>
        </p:nvSpPr>
        <p:spPr>
          <a:xfrm>
            <a:off x="7929586" y="5857892"/>
            <a:ext cx="428628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r>
              <a:rPr kumimoji="0" lang="tr-TR" sz="4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&lt;</a:t>
            </a:r>
            <a: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="" a=""&gt; </a:t>
            </a:r>
          </a:p>
        </p:txBody>
      </p:sp>
      <p:pic>
        <p:nvPicPr>
          <p:cNvPr id="32770" name="Picture 2" descr="http://www.erguven.net/medya/www.erguven.net-fiziksel_ve_kimyasal_degiSmeler_%2824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143900" cy="6107926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714348" y="5715016"/>
            <a:ext cx="185738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K.D.</a:t>
            </a:r>
            <a:endParaRPr lang="tr-TR" dirty="0"/>
          </a:p>
        </p:txBody>
      </p:sp>
      <p:sp>
        <p:nvSpPr>
          <p:cNvPr id="7" name="6 Oval"/>
          <p:cNvSpPr/>
          <p:nvPr/>
        </p:nvSpPr>
        <p:spPr>
          <a:xfrm>
            <a:off x="8001024" y="5857892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226</Words>
  <Application>Microsoft Office PowerPoint</Application>
  <PresentationFormat>Ekran Gösterisi (4:3)</PresentationFormat>
  <Paragraphs>117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PC</dc:creator>
  <cp:lastModifiedBy>PC</cp:lastModifiedBy>
  <cp:revision>5</cp:revision>
  <dcterms:created xsi:type="dcterms:W3CDTF">2015-12-29T10:08:18Z</dcterms:created>
  <dcterms:modified xsi:type="dcterms:W3CDTF">2015-12-29T10:41:58Z</dcterms:modified>
</cp:coreProperties>
</file>