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87" r:id="rId5"/>
    <p:sldId id="267" r:id="rId6"/>
    <p:sldId id="289" r:id="rId7"/>
    <p:sldId id="283" r:id="rId8"/>
    <p:sldId id="285" r:id="rId9"/>
    <p:sldId id="288" r:id="rId10"/>
    <p:sldId id="266" r:id="rId11"/>
    <p:sldId id="258" r:id="rId12"/>
    <p:sldId id="264" r:id="rId13"/>
    <p:sldId id="263" r:id="rId14"/>
    <p:sldId id="262" r:id="rId15"/>
    <p:sldId id="286" r:id="rId16"/>
    <p:sldId id="261" r:id="rId17"/>
    <p:sldId id="259" r:id="rId18"/>
    <p:sldId id="272" r:id="rId19"/>
    <p:sldId id="260" r:id="rId20"/>
    <p:sldId id="269" r:id="rId21"/>
    <p:sldId id="284" r:id="rId22"/>
    <p:sldId id="271" r:id="rId23"/>
    <p:sldId id="270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E4A2-FC63-497D-8593-5192857A193D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7FAC-81A4-4596-998F-FFB8873E212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9397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143380"/>
            <a:ext cx="52149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5929322" y="28572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 err="1" smtClean="0">
                <a:solidFill>
                  <a:srgbClr val="FF0000"/>
                </a:solidFill>
              </a:rPr>
              <a:t>Özkütle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571604" y="857232"/>
          <a:ext cx="5429288" cy="5500718"/>
        </p:xfrm>
        <a:graphic>
          <a:graphicData uri="http://schemas.openxmlformats.org/drawingml/2006/table">
            <a:tbl>
              <a:tblPr/>
              <a:tblGrid>
                <a:gridCol w="2723262"/>
                <a:gridCol w="2706026"/>
              </a:tblGrid>
              <a:tr h="846266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Maddeler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Yoğunluk (g/cm</a:t>
                      </a:r>
                      <a:r>
                        <a:rPr lang="tr-TR" b="1" baseline="30000"/>
                        <a:t>3</a:t>
                      </a:r>
                      <a:r>
                        <a:rPr lang="tr-TR" b="1"/>
                        <a:t>)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Su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Etil Alkol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0,78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Ayçiçek</a:t>
                      </a:r>
                      <a:r>
                        <a:rPr lang="tr-TR" dirty="0"/>
                        <a:t> Yağı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0,92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Mum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Çinko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Demir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Bakır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Alüminyum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Altın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Gümüş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10,5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132"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Cıva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500042"/>
            <a:ext cx="470442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Farklı Maddelerin Yoğunlukları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22 Grup"/>
          <p:cNvGrpSpPr/>
          <p:nvPr/>
        </p:nvGrpSpPr>
        <p:grpSpPr>
          <a:xfrm>
            <a:off x="1571604" y="2143116"/>
            <a:ext cx="5796002" cy="3715570"/>
            <a:chOff x="1571604" y="2143116"/>
            <a:chExt cx="5796002" cy="3715570"/>
          </a:xfrm>
        </p:grpSpPr>
        <p:cxnSp>
          <p:nvCxnSpPr>
            <p:cNvPr id="7" name="6 Düz Bağlayıcı"/>
            <p:cNvCxnSpPr/>
            <p:nvPr/>
          </p:nvCxnSpPr>
          <p:spPr>
            <a:xfrm>
              <a:off x="1571604" y="2143116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Düz Bağlayıcı"/>
            <p:cNvCxnSpPr/>
            <p:nvPr/>
          </p:nvCxnSpPr>
          <p:spPr>
            <a:xfrm>
              <a:off x="1643042" y="2571744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Düz Bağlayıcı"/>
            <p:cNvCxnSpPr/>
            <p:nvPr/>
          </p:nvCxnSpPr>
          <p:spPr>
            <a:xfrm>
              <a:off x="1724004" y="2928934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>
              <a:off x="1724004" y="3355974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Düz Bağlayıcı"/>
            <p:cNvCxnSpPr/>
            <p:nvPr/>
          </p:nvCxnSpPr>
          <p:spPr>
            <a:xfrm>
              <a:off x="1714480" y="3786190"/>
              <a:ext cx="54292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>
              <a:off x="1785918" y="4286256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>
              <a:off x="1866880" y="4641858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üz Bağlayıcı"/>
            <p:cNvCxnSpPr/>
            <p:nvPr/>
          </p:nvCxnSpPr>
          <p:spPr>
            <a:xfrm>
              <a:off x="1866880" y="5070486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Düz Bağlayıcı"/>
            <p:cNvCxnSpPr/>
            <p:nvPr/>
          </p:nvCxnSpPr>
          <p:spPr>
            <a:xfrm>
              <a:off x="1866880" y="5427676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>
              <a:off x="1866880" y="5856304"/>
              <a:ext cx="55007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Düz Bağlayıcı"/>
            <p:cNvCxnSpPr/>
            <p:nvPr/>
          </p:nvCxnSpPr>
          <p:spPr>
            <a:xfrm rot="5400000">
              <a:off x="-214346" y="4000504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>
              <a:off x="5214942" y="4000504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6771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6858016" y="285728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D.K. SAYFA:84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5342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0199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572140"/>
            <a:ext cx="771530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714348" y="28572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Düzgün olmayan katıların hacmi nasıl ölçülür ? </a:t>
            </a:r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- Düzgün olmayan katı maddelerin hacminin ölçülmesi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sp>
        <p:nvSpPr>
          <p:cNvPr id="9219" name="AutoShape 3" descr="Düzgün olmayan katıların hacmi nasıl ölçülür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21" name="Picture 5" descr="Düzgün olmayan katıların hacmi nasıl ölçülür 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0112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• Sıcaklı&amp;gbreve;ı de&amp;gbreve;i&amp;scedil;tirmeden bir maddenin kütlesini artırmak özkütlesini de&amp;gbreve;i&amp;scedil;tirmez&#10;• Sıcaklı&amp;gbreve;ı de&amp;gbreve;i&amp;scedil;tirmeden bir maddenin 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46" cy="650083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572132" y="428604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3012" name="Picture 4" descr="YO&amp;Gbreve;UNLUK SORULARI FEN B&amp;Idot;LG&amp;Idot;S&amp;Idot;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267325"/>
            <a:ext cx="2867025" cy="15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485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78295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8771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5628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4314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642910" y="42860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Hacim: </a:t>
            </a:r>
          </a:p>
          <a:p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b="1" dirty="0" smtClean="0"/>
              <a:t>Maddenin uzayda kapladığı yere hacim denir. </a:t>
            </a:r>
          </a:p>
          <a:p>
            <a:endParaRPr lang="tr-TR" b="1" dirty="0"/>
          </a:p>
          <a:p>
            <a:r>
              <a:rPr lang="tr-TR" b="1" dirty="0" smtClean="0"/>
              <a:t>Hacim birimi mililitre (mL) ya da santimetreküp (cm</a:t>
            </a:r>
            <a:r>
              <a:rPr lang="tr-TR" b="1" baseline="30000" dirty="0" smtClean="0"/>
              <a:t>3</a:t>
            </a:r>
            <a:r>
              <a:rPr lang="tr-TR" b="1" dirty="0" smtClean="0"/>
              <a:t>), Litre (L) ya da desimetreküp (dm</a:t>
            </a:r>
            <a:r>
              <a:rPr lang="tr-TR" b="1" baseline="30000" dirty="0" smtClean="0"/>
              <a:t>3</a:t>
            </a:r>
            <a:r>
              <a:rPr lang="tr-TR" b="1" dirty="0" smtClean="0"/>
              <a:t>), ve metreküp (m</a:t>
            </a:r>
            <a:r>
              <a:rPr lang="tr-TR" b="1" baseline="30000" dirty="0" smtClean="0"/>
              <a:t>3</a:t>
            </a:r>
            <a:r>
              <a:rPr lang="tr-TR" b="1" dirty="0" smtClean="0"/>
              <a:t>) kullanılır. </a:t>
            </a:r>
            <a:r>
              <a:rPr lang="tr-TR" b="1" u="sng" dirty="0" smtClean="0"/>
              <a:t>Hacim “v” sembolü ile gösterilir.</a:t>
            </a:r>
            <a:endParaRPr lang="tr-TR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miniklerveanneleri.files.wordpress.com/2012/10/062.jpg?w=553&amp;h=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15172" cy="5286412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0010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30194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encebilim.com/fen/deneyler/resimler/maddeler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4786346" cy="521497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85786" y="428604"/>
            <a:ext cx="27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su, sonra zeytinyağı, ispirto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571868" y="428604"/>
            <a:ext cx="91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gaz yağı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8576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8786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69294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285852" y="42860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Aşağıdaki</a:t>
            </a:r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7153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30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76866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6962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69818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0724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001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086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00100" y="571480"/>
            <a:ext cx="70009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Yoğunluk nedir?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/>
              <a:t>**Yoğunluk bir maddenin birim hacimdeki kütlesine denir. </a:t>
            </a:r>
          </a:p>
          <a:p>
            <a:r>
              <a:rPr lang="tr-TR" sz="2400" dirty="0" smtClean="0"/>
              <a:t>**Maddenin ayırt edici özelliğidir,  </a:t>
            </a:r>
            <a:r>
              <a:rPr lang="tr-TR" sz="2400" u="sng" dirty="0" smtClean="0"/>
              <a:t>“</a:t>
            </a:r>
            <a:r>
              <a:rPr lang="tr-TR" sz="2400" b="1" u="sng" dirty="0" smtClean="0"/>
              <a:t>d”</a:t>
            </a:r>
            <a:r>
              <a:rPr lang="tr-TR" sz="2400" dirty="0" smtClean="0"/>
              <a:t> sembolüyle gösterilir.</a:t>
            </a:r>
          </a:p>
          <a:p>
            <a:endParaRPr lang="tr-TR" sz="2400" b="1" dirty="0" smtClean="0"/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Örnek: </a:t>
            </a:r>
          </a:p>
          <a:p>
            <a:endParaRPr lang="tr-TR" sz="2400" dirty="0"/>
          </a:p>
          <a:p>
            <a:r>
              <a:rPr lang="tr-TR" sz="2400" dirty="0" smtClean="0"/>
              <a:t>Sınıf içinde öğrenci sayısı artarsa yoğunluk artmış olur.</a:t>
            </a:r>
            <a:br>
              <a:rPr lang="tr-TR" sz="2400" dirty="0" smtClean="0"/>
            </a:b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  Aynı yolda giden araç sayısı artarsa trafik yoğun deriz. Birim hacimde madde miktarı artarsa yoğunluk artar.</a:t>
            </a:r>
            <a:endParaRPr lang="tr-T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9296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32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ol Sağ Ok"/>
          <p:cNvSpPr/>
          <p:nvPr/>
        </p:nvSpPr>
        <p:spPr>
          <a:xfrm>
            <a:off x="0" y="3000372"/>
            <a:ext cx="89297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Örnek: 3. Grafikte verilen X ve Y maddelerinin özkütlelerini hesaplayınız.&#10;Çözüm : X Y&#10;Örnek :2.. Grafikte verilen X ve 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34454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86446" y="0"/>
            <a:ext cx="3357554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6929454" y="5286388"/>
            <a:ext cx="2428892" cy="157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gun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3786214" cy="781051"/>
          </a:xfrm>
          <a:prstGeom prst="rect">
            <a:avLst/>
          </a:prstGeom>
          <a:noFill/>
        </p:spPr>
      </p:pic>
      <p:pic>
        <p:nvPicPr>
          <p:cNvPr id="4100" name="Picture 4" descr="yogunlu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2857520" cy="1643074"/>
          </a:xfrm>
          <a:prstGeom prst="rect">
            <a:avLst/>
          </a:prstGeom>
          <a:noFill/>
        </p:spPr>
      </p:pic>
      <p:pic>
        <p:nvPicPr>
          <p:cNvPr id="4102" name="Picture 6" descr="yogunl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929066"/>
            <a:ext cx="521497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ilgiyelpazesi.com/egitim_ogretim/yazili_sorulari_yazili_arsivi/fen_ve_teknoloji_dersi_yazili_sorulari/fen_ve_teknoloji_dersi_5_1_3_yazili/fen_ve_teknoloji_5_sinif_1_donem_3_yazili_sorulari_5_test_dosyalar/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357850" cy="178595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071538" y="100010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  Kütlesi </a:t>
            </a:r>
            <a:r>
              <a:rPr lang="tr-TR" sz="2400" dirty="0" smtClean="0"/>
              <a:t>320 g, hacmi 40 mL olan bir maddenin yoğunluğu aşağıda hesaplanmıştır. </a:t>
            </a:r>
            <a:r>
              <a:rPr lang="tr-TR" sz="2400" b="1" dirty="0" smtClean="0"/>
              <a:t>Bu hesaplardan hangisi doğrudur?</a:t>
            </a:r>
            <a:endParaRPr lang="tr-T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&amp;gbreve;un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72428" cy="328614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642910" y="78579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Aşağıdaki maddelerin yoğunluklarını hesaplayın.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8.sınıf Fen ve Teknoloji Bazı Cisimler Neden Yüzer? soru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428868"/>
            <a:ext cx="6929486" cy="335758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857224" y="57148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(2013 TEOG I.Dönem Sorusu)</a:t>
            </a:r>
            <a:br>
              <a:rPr lang="tr-TR" dirty="0" smtClean="0"/>
            </a:br>
            <a:r>
              <a:rPr lang="tr-TR" dirty="0" smtClean="0"/>
              <a:t>K, L, M ve N cisimlerine ait kütle ve hacim büyüklük değerleri tabloda verilmiştir.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642910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Buna göre, hangi cismin yoğunluğu (öz kütle) en büyüktür?</a:t>
            </a:r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286380" y="2571744"/>
          <a:ext cx="3286148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</a:tblGrid>
              <a:tr h="61436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YOĞUNLUK</a:t>
                      </a:r>
                      <a:endParaRPr lang="tr-TR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436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uyun sıcaklı&amp;gbreve;ı + 4 0&#10;C ye kadar&#10;dü&amp;scedil;ürülürse ;&#10;Suyun ; Hacmi (V) AZALIR&#10;Özkütlesi (d )ARTAR.&#10;+ 4 0&#10;C nin altındaki suyu y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69" y="214290"/>
            <a:ext cx="8849031" cy="664371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6500826" y="5000636"/>
            <a:ext cx="2643174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715008" y="285728"/>
            <a:ext cx="34289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285852" y="6572272"/>
            <a:ext cx="2928958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171</Words>
  <Application>Microsoft Office PowerPoint</Application>
  <PresentationFormat>Ekran Gösterisi (4:3)</PresentationFormat>
  <Paragraphs>53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7</cp:revision>
  <dcterms:created xsi:type="dcterms:W3CDTF">2015-12-29T10:45:43Z</dcterms:created>
  <dcterms:modified xsi:type="dcterms:W3CDTF">2015-12-29T11:47:08Z</dcterms:modified>
</cp:coreProperties>
</file>