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85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68" r:id="rId19"/>
    <p:sldId id="269" r:id="rId20"/>
    <p:sldId id="270" r:id="rId21"/>
    <p:sldId id="277" r:id="rId22"/>
    <p:sldId id="271" r:id="rId23"/>
    <p:sldId id="272" r:id="rId24"/>
    <p:sldId id="273" r:id="rId25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68C1C"/>
    <a:srgbClr val="760057"/>
    <a:srgbClr val="A8007C"/>
    <a:srgbClr val="700000"/>
    <a:srgbClr val="663300"/>
    <a:srgbClr val="8A005F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8" d="100"/>
          <a:sy n="68" d="100"/>
        </p:scale>
        <p:origin x="-133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5C125-AF1E-4C52-B119-C215E65AE975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0341A9-6261-4BF3-B5ED-7260B11D432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2457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21675D-E441-49B0-8CB0-F199D6C4411A}" type="slidenum">
              <a:rPr lang="tr-T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tr-T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39939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1109C3-3F6A-44AB-8A94-DB54B56D4D6B}" type="slidenum">
              <a:rPr lang="tr-T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tr-T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71B7C-E794-4A3C-B13D-014A11757765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5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7DC32-EA78-41F4-AE47-5CC69C4DBD3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47702-F28B-4BFD-82DF-71077DC7515A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7B5E4-7AE9-466E-879E-8C6C51C494E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9AFA-46C8-450A-9266-B4E84B50C140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99569-1D24-41BE-BFE9-726A69E708E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B10EE-9A12-4600-BEAE-8C002444E799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5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E4C36-65BC-4759-A5D2-F7B0EF945B4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8FDC6-8AB2-4520-88B9-74A42BF8C0D8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A1257-73F1-4A5B-A16F-8AF13B3E15A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23D38-1382-44FF-8B7B-AF278B9BB5B0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C798-8EB5-4613-A544-52F32A361CD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24A71-5E8A-453A-ACEB-56DD4EC07492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8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F3CBC-841F-46A5-BF9B-0F2CEB23631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3045-1680-42A2-8EF4-ECD3182FFA73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4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C551-8248-49C7-88B0-59C93EFE1E9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97D93-44C2-4D96-845F-44EEDD7E0647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3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6B3B-CEA3-428D-BB3D-AB38047CAC6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15D57-8BB2-4141-9A4E-43060CDD44F5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6" name="21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1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77BC4-747F-405A-AB11-F5A728554AD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Tek Köşesi Kesik ve Yuvarlatılmış Dikdörtgen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Dik Üçgen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9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62438-4DEB-4BC3-B61F-BEF70B6B0632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10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7DEC-BD59-4252-81B7-75C422EFB04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8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9" name="29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CE1DFE-F2B6-42AB-B9EA-6396D6537B06}" type="datetimeFigureOut">
              <a:rPr lang="tr-TR"/>
              <a:pPr>
                <a:defRPr/>
              </a:pPr>
              <a:t>22.09.2014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CAD8C5-CD72-4443-9E4D-301F318119E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grpSp>
        <p:nvGrpSpPr>
          <p:cNvPr id="1033" name="1 Grup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6" r:id="rId9"/>
    <p:sldLayoutId id="2147483677" r:id="rId10"/>
    <p:sldLayoutId id="21474836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FF6566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FF6566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FF210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http://imgcash6.imageshack.us/img405/9459/soganhucresiicx6.gif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http://www.bilimvesaglik.com/files/kan-h%C3%BCcreleri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imgcash6.imageshack.us/img405/9459/soganhucresiicx6.gi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429684" cy="1000132"/>
          </a:xfr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7200" dirty="0" smtClean="0">
                <a:solidFill>
                  <a:srgbClr val="FFFF00"/>
                </a:solidFill>
              </a:rPr>
              <a:t>HÜCRE NEDİR?</a:t>
            </a:r>
            <a:endParaRPr lang="tr-TR" sz="7200" dirty="0">
              <a:solidFill>
                <a:srgbClr val="FFFF00"/>
              </a:solidFill>
            </a:endParaRPr>
          </a:p>
        </p:txBody>
      </p:sp>
      <p:pic>
        <p:nvPicPr>
          <p:cNvPr id="1031" name="Picture 7" descr="C:\Users\KRYL\Desktop\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1428750"/>
            <a:ext cx="2311400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8" descr="C:\Users\KRYL\Desktop\AAAAAAA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16970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KRYL\Desktop\Micro_13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3150" y="3500438"/>
            <a:ext cx="157003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 descr="http://imgcash6.imageshack.us/img405/9459/soganhucresiicx6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4500562" y="3786190"/>
            <a:ext cx="1769473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F:\hucre-zar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14875"/>
            <a:ext cx="325755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KRYL\Desktop\Fen Resim\btkhcrs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7375" y="1285875"/>
            <a:ext cx="3857625" cy="247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KRYL\Desktop\sentroill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00" y="5211763"/>
            <a:ext cx="2608263" cy="164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KRYL\Desktop\golgi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0438" y="4875213"/>
            <a:ext cx="2714625" cy="1982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3" descr="C:\Users\KRYL\Desktop\klloroplast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3967658">
            <a:off x="5103813" y="2433638"/>
            <a:ext cx="2817812" cy="143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C:\Users\KRYL\Desktop\kloroplast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3214688"/>
            <a:ext cx="240823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Users\KRYL\Desktop\a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149518">
            <a:off x="2692400" y="3573463"/>
            <a:ext cx="2239963" cy="162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F:\resim\dnnaa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00813" y="4643438"/>
            <a:ext cx="1074737" cy="64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785813"/>
            <a:ext cx="5572125" cy="5286375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612503"/>
                </a:solidFill>
                <a:latin typeface="+mj-lt"/>
              </a:rPr>
              <a:t>4. GOLGİ AYGITI</a:t>
            </a:r>
            <a:r>
              <a:rPr lang="tr-TR" sz="2800" b="1" dirty="0" smtClean="0">
                <a:solidFill>
                  <a:srgbClr val="663300"/>
                </a:solidFill>
                <a:latin typeface="+mj-lt"/>
              </a:rPr>
              <a:t>:</a:t>
            </a:r>
            <a:r>
              <a:rPr lang="tr-TR" sz="2800" b="1" dirty="0" smtClean="0">
                <a:solidFill>
                  <a:srgbClr val="048237"/>
                </a:solidFill>
                <a:latin typeface="+mj-lt"/>
              </a:rPr>
              <a:t> </a:t>
            </a:r>
            <a:r>
              <a:rPr lang="tr-TR" sz="2300" dirty="0" smtClean="0">
                <a:latin typeface="+mj-lt"/>
              </a:rPr>
              <a:t>Salgı üretilmesi ve bunların depolanmasını sağlar. Salgı yapan ter bezleri,tükürük bezleri ve süt bezleri gibi bez hücrelerinde bol miktarda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4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800" b="1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0000FF"/>
                </a:solidFill>
                <a:latin typeface="+mj-lt"/>
              </a:rPr>
              <a:t>5. KOFUL: </a:t>
            </a:r>
            <a:r>
              <a:rPr lang="tr-TR" sz="2300" dirty="0" smtClean="0">
                <a:latin typeface="+mj-lt"/>
              </a:rPr>
              <a:t>Hayvan hücrelerinde küçük ve çok, bitki hücrelerin de büyük ve azdır. Kısaca görevi depo etmektir.</a:t>
            </a:r>
            <a:endParaRPr lang="tr-TR" sz="2300" b="1" dirty="0" smtClean="0">
              <a:solidFill>
                <a:srgbClr val="FF0000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solidFill>
                <a:srgbClr val="FF0000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solidFill>
                <a:srgbClr val="FF0000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solidFill>
                <a:srgbClr val="FF0000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>
              <a:latin typeface="+mj-lt"/>
            </a:endParaRPr>
          </a:p>
        </p:txBody>
      </p:sp>
      <p:pic>
        <p:nvPicPr>
          <p:cNvPr id="3074" name="Picture 2" descr="C:\Users\KRYL\Desktop\golg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214313"/>
            <a:ext cx="3619500" cy="26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KRYL\Desktop\kful.pn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5500694" y="3643314"/>
            <a:ext cx="3365504" cy="255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6000750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FF0000"/>
                </a:solidFill>
                <a:latin typeface="+mj-lt"/>
              </a:rPr>
              <a:t>6. LİZOZOM: </a:t>
            </a:r>
            <a:r>
              <a:rPr lang="tr-TR" sz="2300" dirty="0" smtClean="0">
                <a:latin typeface="+mj-lt"/>
              </a:rPr>
              <a:t>Hücre içi sindirimde görevlidir. Yaşlanmış </a:t>
            </a:r>
            <a:r>
              <a:rPr lang="tr-TR" sz="2300" dirty="0" err="1" smtClean="0">
                <a:latin typeface="+mj-lt"/>
              </a:rPr>
              <a:t>organelleri</a:t>
            </a:r>
            <a:r>
              <a:rPr lang="tr-TR" sz="2300" dirty="0" smtClean="0">
                <a:latin typeface="+mj-lt"/>
              </a:rPr>
              <a:t> , besinleri, hücreye giren yabancı madde ve mikropları sindirir.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>
              <a:latin typeface="+mj-lt"/>
            </a:endParaRPr>
          </a:p>
        </p:txBody>
      </p:sp>
      <p:pic>
        <p:nvPicPr>
          <p:cNvPr id="25602" name="Picture 2" descr="C:\Users\KRYL\Desktop\lizoz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928813"/>
            <a:ext cx="8485188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60007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0000FF"/>
                </a:solidFill>
                <a:latin typeface="+mj-lt"/>
              </a:rPr>
              <a:t>7. MİTOKONDRİ: </a:t>
            </a:r>
            <a:r>
              <a:rPr lang="tr-TR" sz="2300" dirty="0" smtClean="0">
                <a:latin typeface="+mj-lt"/>
              </a:rPr>
              <a:t>Çift zarla çevrilidir ve hücrenin enerji santralidir.  Çok çalışan organlarda sayısı fazladır.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300" dirty="0" smtClean="0">
                <a:latin typeface="+mj-lt"/>
              </a:rPr>
              <a:t>    </a:t>
            </a:r>
            <a:r>
              <a:rPr lang="tr-TR" sz="2300" b="1" dirty="0" smtClean="0">
                <a:latin typeface="+mj-lt"/>
              </a:rPr>
              <a:t>Ör</a:t>
            </a:r>
            <a:r>
              <a:rPr lang="tr-TR" sz="2300" dirty="0" smtClean="0">
                <a:latin typeface="+mj-lt"/>
              </a:rPr>
              <a:t>; Beyin, Kas, Kalp, Karaciğer…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>
              <a:latin typeface="+mj-lt"/>
            </a:endParaRPr>
          </a:p>
        </p:txBody>
      </p:sp>
      <p:pic>
        <p:nvPicPr>
          <p:cNvPr id="26626" name="Picture 3" descr="C:\Users\KRYL\Desktop\Fen Resim\mitekondri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3214688"/>
            <a:ext cx="48577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C:\Users\KRYL\Desktop\Fen Resim\mitokondr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8938"/>
            <a:ext cx="4964113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785813"/>
            <a:ext cx="6357938" cy="607218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A8007C"/>
                </a:solidFill>
                <a:latin typeface="+mj-lt"/>
              </a:rPr>
              <a:t>8. PLASTİDLER</a:t>
            </a:r>
            <a:r>
              <a:rPr lang="tr-TR" sz="2400" b="1" dirty="0" smtClean="0">
                <a:solidFill>
                  <a:srgbClr val="A8007C"/>
                </a:solidFill>
                <a:latin typeface="+mj-lt"/>
              </a:rPr>
              <a:t>: </a:t>
            </a:r>
            <a:r>
              <a:rPr lang="tr-TR" sz="2300" dirty="0" smtClean="0">
                <a:latin typeface="+mj-lt"/>
              </a:rPr>
              <a:t>Sadece bitki hücrelerinde bulunurlar.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300" dirty="0" smtClean="0">
                <a:latin typeface="+mj-lt"/>
              </a:rPr>
              <a:t>    3 çeşittir;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300" dirty="0" smtClean="0">
                <a:latin typeface="+mj-lt"/>
              </a:rPr>
              <a:t>    </a:t>
            </a:r>
            <a:r>
              <a:rPr lang="tr-TR" sz="2300" b="1" i="1" u="sng" dirty="0" smtClean="0">
                <a:latin typeface="+mj-lt"/>
              </a:rPr>
              <a:t>a. Kloroplast: </a:t>
            </a:r>
            <a:r>
              <a:rPr lang="tr-TR" sz="2300" dirty="0" smtClean="0">
                <a:latin typeface="+mj-lt"/>
              </a:rPr>
              <a:t>İçerisinde </a:t>
            </a:r>
            <a:r>
              <a:rPr lang="tr-TR" sz="2300" b="1" dirty="0" smtClean="0">
                <a:solidFill>
                  <a:srgbClr val="008000"/>
                </a:solidFill>
                <a:latin typeface="+mj-lt"/>
              </a:rPr>
              <a:t>Klorofil</a:t>
            </a:r>
            <a:r>
              <a:rPr lang="tr-TR" sz="2300" dirty="0" smtClean="0">
                <a:latin typeface="+mj-lt"/>
              </a:rPr>
              <a:t> bulunur ve bitkiye yeşil renk verir. Yapraklara renk verir. Fotosentez yapar.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300" dirty="0" smtClean="0">
                <a:latin typeface="+mj-lt"/>
              </a:rPr>
              <a:t>   </a:t>
            </a:r>
            <a:r>
              <a:rPr lang="tr-TR" sz="2300" b="1" i="1" u="sng" dirty="0" smtClean="0">
                <a:latin typeface="+mj-lt"/>
              </a:rPr>
              <a:t>b. Kromoplast: </a:t>
            </a:r>
            <a:r>
              <a:rPr lang="tr-TR" sz="2300" dirty="0" smtClean="0">
                <a:latin typeface="+mj-lt"/>
              </a:rPr>
              <a:t>Yeşil dışındaki </a:t>
            </a:r>
            <a:r>
              <a:rPr lang="tr-TR" sz="2300" dirty="0" smtClean="0">
                <a:solidFill>
                  <a:srgbClr val="FF0000"/>
                </a:solidFill>
                <a:latin typeface="+mj-lt"/>
              </a:rPr>
              <a:t>re</a:t>
            </a:r>
            <a:r>
              <a:rPr lang="tr-TR" sz="2300" dirty="0" smtClean="0">
                <a:solidFill>
                  <a:srgbClr val="0000FF"/>
                </a:solidFill>
                <a:latin typeface="+mj-lt"/>
              </a:rPr>
              <a:t>nk</a:t>
            </a:r>
            <a:r>
              <a:rPr lang="tr-TR" sz="2300" dirty="0" smtClean="0">
                <a:solidFill>
                  <a:srgbClr val="532476"/>
                </a:solidFill>
                <a:latin typeface="+mj-lt"/>
              </a:rPr>
              <a:t>le</a:t>
            </a:r>
            <a:r>
              <a:rPr lang="tr-TR" sz="2300" dirty="0" smtClean="0">
                <a:solidFill>
                  <a:srgbClr val="612503"/>
                </a:solidFill>
                <a:latin typeface="+mj-lt"/>
              </a:rPr>
              <a:t>ri</a:t>
            </a:r>
            <a:r>
              <a:rPr lang="tr-TR" sz="2300" dirty="0" smtClean="0">
                <a:latin typeface="+mj-lt"/>
              </a:rPr>
              <a:t> verir. Meyveye renk verir.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300" dirty="0" smtClean="0">
                <a:latin typeface="+mj-lt"/>
              </a:rPr>
              <a:t>   </a:t>
            </a:r>
            <a:r>
              <a:rPr lang="tr-TR" sz="2300" b="1" i="1" u="sng" dirty="0" smtClean="0">
                <a:latin typeface="+mj-lt"/>
              </a:rPr>
              <a:t>c. Lökoplast: </a:t>
            </a:r>
            <a:r>
              <a:rPr lang="tr-TR" sz="2300" dirty="0" smtClean="0">
                <a:latin typeface="+mj-lt"/>
              </a:rPr>
              <a:t>Renksizdir. Kök kısmında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200" b="1" i="1" dirty="0" smtClean="0">
                <a:solidFill>
                  <a:srgbClr val="FF0000"/>
                </a:solidFill>
                <a:latin typeface="+mj-lt"/>
              </a:rPr>
              <a:t>   Not: </a:t>
            </a:r>
            <a:r>
              <a:rPr lang="tr-TR" sz="2200" i="1" dirty="0" smtClean="0">
                <a:solidFill>
                  <a:srgbClr val="0000CC"/>
                </a:solidFill>
                <a:latin typeface="+mj-lt"/>
              </a:rPr>
              <a:t>Tüm </a:t>
            </a:r>
            <a:r>
              <a:rPr lang="tr-TR" sz="2200" i="1" dirty="0" err="1" smtClean="0">
                <a:solidFill>
                  <a:srgbClr val="0000CC"/>
                </a:solidFill>
                <a:latin typeface="+mj-lt"/>
              </a:rPr>
              <a:t>plastidler</a:t>
            </a:r>
            <a:r>
              <a:rPr lang="tr-TR" sz="2200" i="1" dirty="0" smtClean="0">
                <a:solidFill>
                  <a:srgbClr val="0000CC"/>
                </a:solidFill>
                <a:latin typeface="+mj-lt"/>
              </a:rPr>
              <a:t> birbirine dönüşebilir.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>
              <a:latin typeface="+mj-lt"/>
            </a:endParaRPr>
          </a:p>
        </p:txBody>
      </p:sp>
      <p:pic>
        <p:nvPicPr>
          <p:cNvPr id="6147" name="Picture 3" descr="C:\Users\KRYL\Desktop\klloroplas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967658">
            <a:off x="4905375" y="2159000"/>
            <a:ext cx="4357688" cy="221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50" y="714375"/>
            <a:ext cx="8858250" cy="61436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00A400"/>
                </a:solidFill>
                <a:latin typeface="+mj-lt"/>
              </a:rPr>
              <a:t>Kloroplast…</a:t>
            </a:r>
            <a:endParaRPr lang="tr-TR" sz="2800" b="1" dirty="0">
              <a:solidFill>
                <a:srgbClr val="00A400"/>
              </a:solidFill>
              <a:latin typeface="+mj-lt"/>
            </a:endParaRPr>
          </a:p>
        </p:txBody>
      </p:sp>
      <p:pic>
        <p:nvPicPr>
          <p:cNvPr id="7170" name="Picture 2" descr="C:\Users\KRYL\Desktop\kloroplas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71563"/>
            <a:ext cx="8715375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60007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b="1" dirty="0" smtClean="0">
                <a:solidFill>
                  <a:srgbClr val="7030A0"/>
                </a:solidFill>
                <a:latin typeface="+mj-lt"/>
              </a:rPr>
              <a:t>ÇEKİRDEK</a:t>
            </a:r>
            <a:endParaRPr lang="tr-TR" sz="32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026" name="Picture 2" descr="C:\Users\KRYL\Desktop\Fen Resim\Adsı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14438"/>
            <a:ext cx="8642350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785813"/>
            <a:ext cx="9144000" cy="607218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b="1" dirty="0" smtClean="0">
                <a:solidFill>
                  <a:srgbClr val="8A005F"/>
                </a:solidFill>
                <a:latin typeface="+mj-lt"/>
              </a:rPr>
              <a:t>HAYVAN HÜCRESİ</a:t>
            </a:r>
            <a:endParaRPr lang="tr-TR" sz="3200" b="1" dirty="0">
              <a:solidFill>
                <a:srgbClr val="8A005F"/>
              </a:solidFill>
              <a:latin typeface="+mj-lt"/>
            </a:endParaRPr>
          </a:p>
        </p:txBody>
      </p:sp>
      <p:pic>
        <p:nvPicPr>
          <p:cNvPr id="10242" name="Picture 2" descr="C:\Users\KRYL\Desktop\www.erguve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85875"/>
            <a:ext cx="7858125" cy="530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0063" y="642938"/>
            <a:ext cx="8643937" cy="621506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3200" b="1" dirty="0" smtClean="0">
                <a:solidFill>
                  <a:srgbClr val="008000"/>
                </a:solidFill>
                <a:latin typeface="+mj-lt"/>
              </a:rPr>
              <a:t>BİTKİ HÜCRESİ</a:t>
            </a:r>
            <a:endParaRPr lang="tr-TR" sz="3200" b="1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31746" name="Picture 2" descr="C:\Users\KRYL\Desktop\Fen Resim\bitki hücresi.jpg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500063" y="1143000"/>
            <a:ext cx="8143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</p:nvPr>
        </p:nvGraphicFramePr>
        <p:xfrm>
          <a:off x="285720" y="1428736"/>
          <a:ext cx="8572560" cy="435771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286280"/>
                <a:gridCol w="4286280"/>
              </a:tblGrid>
              <a:tr h="904882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HAYVAN HÜCRESİ</a:t>
                      </a:r>
                      <a:endParaRPr lang="tr-TR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BİTKİ</a:t>
                      </a:r>
                      <a:r>
                        <a:rPr lang="tr-TR" sz="3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lang="tr-TR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HÜCRESİ</a:t>
                      </a:r>
                      <a:endParaRPr lang="tr-TR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</a:t>
                      </a:r>
                      <a:r>
                        <a:rPr lang="tr-TR" sz="2300" baseline="0" dirty="0" smtClean="0">
                          <a:latin typeface="+mj-lt"/>
                        </a:rPr>
                        <a:t> </a:t>
                      </a:r>
                      <a:r>
                        <a:rPr lang="tr-TR" sz="2300" dirty="0" smtClean="0">
                          <a:latin typeface="+mj-lt"/>
                        </a:rPr>
                        <a:t>Hücre çeperi yoktur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Hücre çeperi vardır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</a:t>
                      </a:r>
                      <a:r>
                        <a:rPr lang="tr-TR" sz="2300" dirty="0" err="1" smtClean="0">
                          <a:latin typeface="+mj-lt"/>
                        </a:rPr>
                        <a:t>Plastidler</a:t>
                      </a:r>
                      <a:r>
                        <a:rPr lang="tr-TR" sz="2300" dirty="0" smtClean="0">
                          <a:latin typeface="+mj-lt"/>
                        </a:rPr>
                        <a:t> bulunmaz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</a:t>
                      </a:r>
                      <a:r>
                        <a:rPr lang="tr-TR" sz="2300" dirty="0" err="1" smtClean="0">
                          <a:latin typeface="+mj-lt"/>
                        </a:rPr>
                        <a:t>Plastidler</a:t>
                      </a:r>
                      <a:r>
                        <a:rPr lang="tr-TR" sz="2300" baseline="0" dirty="0" smtClean="0">
                          <a:latin typeface="+mj-lt"/>
                        </a:rPr>
                        <a:t> bulunur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Kofullar küçük ve çok</a:t>
                      </a:r>
                      <a:r>
                        <a:rPr lang="tr-TR" sz="2300" baseline="0" dirty="0" smtClean="0">
                          <a:latin typeface="+mj-lt"/>
                        </a:rPr>
                        <a:t> </a:t>
                      </a:r>
                      <a:r>
                        <a:rPr lang="tr-TR" sz="2300" dirty="0" smtClean="0">
                          <a:latin typeface="+mj-lt"/>
                        </a:rPr>
                        <a:t>sayıdadır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Kofullar büyük ve az sayıdadır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Genellikle yuvarlak şekildedir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Genellikle dikdörtgen</a:t>
                      </a:r>
                      <a:r>
                        <a:rPr lang="tr-TR" sz="2300" baseline="0" dirty="0" smtClean="0">
                          <a:latin typeface="+mj-lt"/>
                        </a:rPr>
                        <a:t> şekildedir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</a:t>
                      </a:r>
                      <a:r>
                        <a:rPr lang="tr-TR" sz="2300" baseline="0" dirty="0" smtClean="0">
                          <a:latin typeface="+mj-lt"/>
                        </a:rPr>
                        <a:t> </a:t>
                      </a:r>
                      <a:r>
                        <a:rPr lang="tr-TR" sz="2300" baseline="0" dirty="0" err="1" smtClean="0">
                          <a:latin typeface="+mj-lt"/>
                        </a:rPr>
                        <a:t>Sentrozom</a:t>
                      </a:r>
                      <a:r>
                        <a:rPr lang="tr-TR" sz="2300" baseline="0" dirty="0" smtClean="0">
                          <a:latin typeface="+mj-lt"/>
                        </a:rPr>
                        <a:t> bulunur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300" dirty="0" smtClean="0">
                          <a:latin typeface="+mj-lt"/>
                        </a:rPr>
                        <a:t>- </a:t>
                      </a:r>
                      <a:r>
                        <a:rPr lang="tr-TR" sz="2300" dirty="0" err="1" smtClean="0">
                          <a:latin typeface="+mj-lt"/>
                        </a:rPr>
                        <a:t>Sentrozom</a:t>
                      </a:r>
                      <a:r>
                        <a:rPr lang="tr-TR" sz="2300" dirty="0" smtClean="0">
                          <a:latin typeface="+mj-lt"/>
                        </a:rPr>
                        <a:t> bulunmaz</a:t>
                      </a:r>
                      <a:endParaRPr lang="tr-TR" sz="23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85750" y="214313"/>
            <a:ext cx="8572500" cy="714375"/>
          </a:xfr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4000" b="1" dirty="0" smtClean="0">
                <a:solidFill>
                  <a:srgbClr val="FF0000"/>
                </a:solidFill>
                <a:latin typeface="+mj-lt"/>
              </a:rPr>
              <a:t>FARKLI HÜCRE ÖRNEKLERİ</a:t>
            </a:r>
            <a:endParaRPr lang="tr-TR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91" name="Picture 19" descr="C:\Users\KRYL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071546"/>
            <a:ext cx="2428892" cy="264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795" name="Group 20"/>
          <p:cNvGrpSpPr>
            <a:grpSpLocks/>
          </p:cNvGrpSpPr>
          <p:nvPr/>
        </p:nvGrpSpPr>
        <p:grpSpPr bwMode="auto">
          <a:xfrm>
            <a:off x="214313" y="1071563"/>
            <a:ext cx="8929687" cy="5572125"/>
            <a:chOff x="1605" y="-223"/>
            <a:chExt cx="11604" cy="9253"/>
          </a:xfrm>
        </p:grpSpPr>
        <p:sp>
          <p:nvSpPr>
            <p:cNvPr id="33804" name="Text Box 29"/>
            <p:cNvSpPr txBox="1">
              <a:spLocks noChangeArrowheads="1"/>
            </p:cNvSpPr>
            <p:nvPr/>
          </p:nvSpPr>
          <p:spPr bwMode="auto">
            <a:xfrm>
              <a:off x="1605" y="8318"/>
              <a:ext cx="4270" cy="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tr-TR" sz="2000" b="1">
                  <a:latin typeface="Calibri" pitchFamily="34" charset="0"/>
                </a:rPr>
                <a:t>BEYİN HÜCRESİ</a:t>
              </a:r>
              <a:endParaRPr lang="tr-TR" sz="2000" b="1"/>
            </a:p>
          </p:txBody>
        </p:sp>
        <p:grpSp>
          <p:nvGrpSpPr>
            <p:cNvPr id="33805" name="Group 33"/>
            <p:cNvGrpSpPr>
              <a:grpSpLocks/>
            </p:cNvGrpSpPr>
            <p:nvPr/>
          </p:nvGrpSpPr>
          <p:grpSpPr bwMode="auto">
            <a:xfrm>
              <a:off x="9310" y="-223"/>
              <a:ext cx="3899" cy="5017"/>
              <a:chOff x="8950" y="3197"/>
              <a:chExt cx="3899" cy="5017"/>
            </a:xfrm>
          </p:grpSpPr>
          <p:pic>
            <p:nvPicPr>
              <p:cNvPr id="3106" name="Picture 34" descr="http://www.bilimvesaglik.com/files/kan-h%C3%BCcreleri.jpg"/>
              <p:cNvPicPr>
                <a:picLocks noChangeAspect="1" noChangeArrowheads="1"/>
              </p:cNvPicPr>
              <p:nvPr/>
            </p:nvPicPr>
            <p:blipFill>
              <a:blip r:embed="rId3" r:link="rId4"/>
              <a:srcRect/>
              <a:stretch>
                <a:fillRect/>
              </a:stretch>
            </p:blipFill>
            <p:spPr bwMode="auto">
              <a:xfrm>
                <a:off x="9043" y="3197"/>
                <a:ext cx="3435" cy="43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3807" name="Text Box 35"/>
              <p:cNvSpPr txBox="1">
                <a:spLocks noChangeArrowheads="1"/>
              </p:cNvSpPr>
              <p:nvPr/>
            </p:nvSpPr>
            <p:spPr bwMode="auto">
              <a:xfrm>
                <a:off x="8950" y="7349"/>
                <a:ext cx="3899" cy="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tr-TR" sz="2000" b="1">
                    <a:latin typeface="Calibri" pitchFamily="34" charset="0"/>
                  </a:rPr>
                  <a:t>          KAN HÜCRELERİ</a:t>
                </a:r>
                <a:endParaRPr lang="tr-TR" sz="2000" b="1"/>
              </a:p>
            </p:txBody>
          </p:sp>
        </p:grpSp>
      </p:grpSp>
      <p:sp>
        <p:nvSpPr>
          <p:cNvPr id="33796" name="Text Box 29"/>
          <p:cNvSpPr txBox="1">
            <a:spLocks noChangeArrowheads="1"/>
          </p:cNvSpPr>
          <p:nvPr/>
        </p:nvSpPr>
        <p:spPr bwMode="auto">
          <a:xfrm>
            <a:off x="285750" y="3571875"/>
            <a:ext cx="27146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>
                <a:latin typeface="Calibri" pitchFamily="34" charset="0"/>
              </a:rPr>
              <a:t>YUMURTA HÜCRESİ</a:t>
            </a:r>
            <a:endParaRPr lang="tr-TR" sz="2000" b="1"/>
          </a:p>
        </p:txBody>
      </p:sp>
      <p:sp>
        <p:nvSpPr>
          <p:cNvPr id="33797" name="Text Box 29"/>
          <p:cNvSpPr txBox="1">
            <a:spLocks noChangeArrowheads="1"/>
          </p:cNvSpPr>
          <p:nvPr/>
        </p:nvSpPr>
        <p:spPr bwMode="auto">
          <a:xfrm>
            <a:off x="3500438" y="3643313"/>
            <a:ext cx="2286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>
                <a:latin typeface="Calibri" pitchFamily="34" charset="0"/>
              </a:rPr>
              <a:t>SPERM HÜCRESİ</a:t>
            </a:r>
            <a:endParaRPr lang="tr-TR" sz="2000" b="1"/>
          </a:p>
        </p:txBody>
      </p:sp>
      <p:sp>
        <p:nvSpPr>
          <p:cNvPr id="33798" name="Text Box 29"/>
          <p:cNvSpPr txBox="1">
            <a:spLocks noChangeArrowheads="1"/>
          </p:cNvSpPr>
          <p:nvPr/>
        </p:nvSpPr>
        <p:spPr bwMode="auto">
          <a:xfrm>
            <a:off x="3286125" y="6215063"/>
            <a:ext cx="20716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>
                <a:latin typeface="Calibri" pitchFamily="34" charset="0"/>
              </a:rPr>
              <a:t>BAKTERİ HÜCRESİ</a:t>
            </a:r>
            <a:endParaRPr lang="tr-TR" sz="2000" b="1"/>
          </a:p>
        </p:txBody>
      </p:sp>
      <p:sp>
        <p:nvSpPr>
          <p:cNvPr id="33799" name="Text Box 29"/>
          <p:cNvSpPr txBox="1">
            <a:spLocks noChangeArrowheads="1"/>
          </p:cNvSpPr>
          <p:nvPr/>
        </p:nvSpPr>
        <p:spPr bwMode="auto">
          <a:xfrm>
            <a:off x="6572250" y="6215063"/>
            <a:ext cx="22145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tr-TR" sz="2000" b="1">
                <a:latin typeface="Calibri" pitchFamily="34" charset="0"/>
              </a:rPr>
              <a:t>SİNİR HÜCRESİ</a:t>
            </a:r>
            <a:endParaRPr lang="tr-TR" sz="2000" b="1"/>
          </a:p>
        </p:txBody>
      </p:sp>
      <p:pic>
        <p:nvPicPr>
          <p:cNvPr id="2050" name="Picture 2" descr="C:\Users\KRYL\Desktop\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4143375"/>
            <a:ext cx="3357562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KRYL\Desktop\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4572000"/>
            <a:ext cx="24892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KRYL\Desktop\Micro_13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1000125"/>
            <a:ext cx="2643187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3" name="Picture 5" descr="C:\Users\KRYL\Desktop\AAAAAAA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57563" y="4000500"/>
            <a:ext cx="221297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1 Başlık"/>
          <p:cNvSpPr>
            <a:spLocks noGrp="1"/>
          </p:cNvSpPr>
          <p:nvPr>
            <p:ph type="title"/>
          </p:nvPr>
        </p:nvSpPr>
        <p:spPr>
          <a:xfrm>
            <a:off x="214313" y="857250"/>
            <a:ext cx="8929687" cy="2714625"/>
          </a:xfrm>
        </p:spPr>
        <p:txBody>
          <a:bodyPr/>
          <a:lstStyle/>
          <a:p>
            <a:r>
              <a:rPr lang="tr-TR" sz="2300" smtClean="0">
                <a:solidFill>
                  <a:schemeClr val="tx1"/>
                </a:solidFill>
              </a:rPr>
              <a:t>Canlıların, </a:t>
            </a:r>
            <a:r>
              <a:rPr lang="tr-TR" sz="2300" u="sng" smtClean="0">
                <a:solidFill>
                  <a:schemeClr val="tx1"/>
                </a:solidFill>
              </a:rPr>
              <a:t>canlılık özelliğini gösteren </a:t>
            </a:r>
            <a:r>
              <a:rPr lang="tr-TR" sz="2300" smtClean="0">
                <a:solidFill>
                  <a:schemeClr val="tx1"/>
                </a:solidFill>
              </a:rPr>
              <a:t>en küçük yapı birimine </a:t>
            </a:r>
            <a:r>
              <a:rPr lang="tr-TR" sz="2300" b="1" smtClean="0">
                <a:solidFill>
                  <a:schemeClr val="tx1"/>
                </a:solidFill>
              </a:rPr>
              <a:t>“</a:t>
            </a:r>
            <a:r>
              <a:rPr lang="tr-TR" sz="2300" b="1" smtClean="0">
                <a:solidFill>
                  <a:srgbClr val="0000CC"/>
                </a:solidFill>
              </a:rPr>
              <a:t>Hücre</a:t>
            </a:r>
            <a:r>
              <a:rPr lang="tr-TR" sz="2300" b="1" smtClean="0">
                <a:solidFill>
                  <a:schemeClr val="tx1"/>
                </a:solidFill>
              </a:rPr>
              <a:t>” </a:t>
            </a:r>
            <a:r>
              <a:rPr lang="tr-TR" sz="2300" smtClean="0">
                <a:solidFill>
                  <a:schemeClr val="tx1"/>
                </a:solidFill>
              </a:rPr>
              <a:t>denir. Hücreyi ilk keşfeden kişi Robert Hooke kabul edilir.</a:t>
            </a:r>
            <a:br>
              <a:rPr lang="tr-TR" sz="2300" smtClean="0">
                <a:solidFill>
                  <a:schemeClr val="tx1"/>
                </a:solidFill>
              </a:rPr>
            </a:br>
            <a:r>
              <a:rPr lang="tr-TR" sz="2300" smtClean="0">
                <a:solidFill>
                  <a:schemeClr val="tx1"/>
                </a:solidFill>
              </a:rPr>
              <a:t>Bir hücre temelde 3 kısımdan oluşur;</a:t>
            </a:r>
            <a:br>
              <a:rPr lang="tr-TR" sz="2300" smtClean="0">
                <a:solidFill>
                  <a:schemeClr val="tx1"/>
                </a:solidFill>
              </a:rPr>
            </a:br>
            <a:r>
              <a:rPr lang="tr-TR" sz="2300" b="1" smtClean="0">
                <a:solidFill>
                  <a:schemeClr val="tx1"/>
                </a:solidFill>
              </a:rPr>
              <a:t>1</a:t>
            </a:r>
            <a:r>
              <a:rPr lang="tr-TR" sz="2300" smtClean="0">
                <a:solidFill>
                  <a:schemeClr val="tx1"/>
                </a:solidFill>
              </a:rPr>
              <a:t>-</a:t>
            </a:r>
            <a:r>
              <a:rPr lang="tr-TR" sz="2300" smtClean="0">
                <a:solidFill>
                  <a:srgbClr val="0000CC"/>
                </a:solidFill>
              </a:rPr>
              <a:t> Hücre Zarı</a:t>
            </a:r>
            <a:r>
              <a:rPr lang="tr-TR" sz="2300" smtClean="0">
                <a:solidFill>
                  <a:schemeClr val="tx1"/>
                </a:solidFill>
              </a:rPr>
              <a:t/>
            </a:r>
            <a:br>
              <a:rPr lang="tr-TR" sz="2300" smtClean="0">
                <a:solidFill>
                  <a:schemeClr val="tx1"/>
                </a:solidFill>
              </a:rPr>
            </a:br>
            <a:r>
              <a:rPr lang="tr-TR" sz="2300" b="1" smtClean="0">
                <a:solidFill>
                  <a:schemeClr val="tx1"/>
                </a:solidFill>
              </a:rPr>
              <a:t>2</a:t>
            </a:r>
            <a:r>
              <a:rPr lang="tr-TR" sz="2300" smtClean="0">
                <a:solidFill>
                  <a:schemeClr val="tx1"/>
                </a:solidFill>
              </a:rPr>
              <a:t>-</a:t>
            </a:r>
            <a:r>
              <a:rPr lang="tr-TR" sz="2300" smtClean="0">
                <a:solidFill>
                  <a:srgbClr val="068C1C"/>
                </a:solidFill>
              </a:rPr>
              <a:t> Sitoplazma</a:t>
            </a:r>
            <a:r>
              <a:rPr lang="tr-TR" sz="2300" smtClean="0">
                <a:solidFill>
                  <a:schemeClr val="tx1"/>
                </a:solidFill>
              </a:rPr>
              <a:t/>
            </a:r>
            <a:br>
              <a:rPr lang="tr-TR" sz="2300" smtClean="0">
                <a:solidFill>
                  <a:schemeClr val="tx1"/>
                </a:solidFill>
              </a:rPr>
            </a:br>
            <a:r>
              <a:rPr lang="tr-TR" sz="2300" b="1" smtClean="0">
                <a:solidFill>
                  <a:schemeClr val="tx1"/>
                </a:solidFill>
              </a:rPr>
              <a:t>3</a:t>
            </a:r>
            <a:r>
              <a:rPr lang="tr-TR" sz="2300" smtClean="0">
                <a:solidFill>
                  <a:schemeClr val="tx1"/>
                </a:solidFill>
              </a:rPr>
              <a:t>-</a:t>
            </a:r>
            <a:r>
              <a:rPr lang="tr-TR" sz="2300" smtClean="0">
                <a:solidFill>
                  <a:srgbClr val="760057"/>
                </a:solidFill>
              </a:rPr>
              <a:t> Çekirdek</a:t>
            </a:r>
            <a:r>
              <a:rPr lang="tr-TR" sz="4000" smtClean="0"/>
              <a:t/>
            </a:r>
            <a:br>
              <a:rPr lang="tr-TR" sz="4000" smtClean="0"/>
            </a:br>
            <a:endParaRPr lang="tr-TR" sz="4000" smtClean="0"/>
          </a:p>
        </p:txBody>
      </p:sp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3714750" y="3286125"/>
            <a:ext cx="5429250" cy="3357563"/>
            <a:chOff x="4768" y="1265"/>
            <a:chExt cx="7211" cy="4087"/>
          </a:xfrm>
        </p:grpSpPr>
        <p:pic>
          <p:nvPicPr>
            <p:cNvPr id="2057" name="Picture 9" descr="http://imgcash6.imageshack.us/img405/9459/soganhucresiicx6.gif"/>
            <p:cNvPicPr>
              <a:picLocks noChangeAspect="1" noChangeArrowheads="1"/>
            </p:cNvPicPr>
            <p:nvPr/>
          </p:nvPicPr>
          <p:blipFill>
            <a:blip r:embed="rId2" r:link="rId3">
              <a:lum contrast="30000"/>
            </a:blip>
            <a:srcRect/>
            <a:stretch>
              <a:fillRect/>
            </a:stretch>
          </p:blipFill>
          <p:spPr bwMode="auto">
            <a:xfrm>
              <a:off x="5906" y="1700"/>
              <a:ext cx="5807" cy="3652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4768" y="1265"/>
              <a:ext cx="7211" cy="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  <a:defRPr/>
              </a:pPr>
              <a:r>
                <a:rPr lang="tr-TR" sz="1600" b="1" i="1" dirty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                                 Mikroskop Altında Soğan Hücreleri</a:t>
              </a:r>
            </a:p>
          </p:txBody>
        </p:sp>
      </p:grpSp>
      <p:pic>
        <p:nvPicPr>
          <p:cNvPr id="1026" name="Picture 2" descr="F:\1-Canlılarda Üreme Büyüme ve Gelişme\eptl.jp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285720" y="3693638"/>
            <a:ext cx="4143404" cy="2918861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42875" y="3286125"/>
            <a:ext cx="47148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r-TR" sz="1600" b="1" i="1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 </a:t>
            </a:r>
            <a:r>
              <a:rPr lang="tr-TR" sz="1600" b="1" i="1" dirty="0">
                <a:solidFill>
                  <a:srgbClr val="0000CC"/>
                </a:solidFill>
                <a:latin typeface="+mj-lt"/>
                <a:cs typeface="Arial" pitchFamily="34" charset="0"/>
              </a:rPr>
              <a:t>Mikroskop Altında Ağız İçi </a:t>
            </a:r>
            <a:r>
              <a:rPr lang="tr-TR" sz="1600" b="1" i="1" dirty="0" err="1">
                <a:solidFill>
                  <a:srgbClr val="0000CC"/>
                </a:solidFill>
                <a:latin typeface="+mj-lt"/>
                <a:cs typeface="Arial" pitchFamily="34" charset="0"/>
              </a:rPr>
              <a:t>Epitel</a:t>
            </a:r>
            <a:r>
              <a:rPr lang="tr-TR" sz="1600" b="1" i="1" dirty="0">
                <a:solidFill>
                  <a:srgbClr val="0000CC"/>
                </a:solidFill>
                <a:latin typeface="+mj-lt"/>
                <a:cs typeface="Arial" pitchFamily="34" charset="0"/>
              </a:rPr>
              <a:t> Hücreleri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4857750"/>
            <a:ext cx="9144000" cy="20002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HÜCRE</a:t>
            </a:r>
            <a:r>
              <a:rPr lang="tr-TR" sz="2300" dirty="0" err="1" smtClean="0">
                <a:latin typeface="+mj-lt"/>
              </a:rPr>
              <a:t>’ler</a:t>
            </a:r>
            <a:r>
              <a:rPr lang="tr-TR" sz="2300" dirty="0" smtClean="0">
                <a:latin typeface="+mj-lt"/>
              </a:rPr>
              <a:t> bir araya gelerek </a:t>
            </a: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DOKU</a:t>
            </a:r>
            <a:r>
              <a:rPr lang="tr-TR" sz="2300" dirty="0" err="1" smtClean="0">
                <a:latin typeface="+mj-lt"/>
              </a:rPr>
              <a:t>’ları</a:t>
            </a:r>
            <a:r>
              <a:rPr lang="tr-TR" sz="2300" dirty="0" smtClean="0">
                <a:latin typeface="+mj-lt"/>
              </a:rPr>
              <a:t>,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Dokular bir araya gelerek </a:t>
            </a: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ORGAN</a:t>
            </a:r>
            <a:r>
              <a:rPr lang="tr-TR" sz="2300" dirty="0" err="1" smtClean="0">
                <a:latin typeface="+mj-lt"/>
              </a:rPr>
              <a:t>’ları</a:t>
            </a:r>
            <a:r>
              <a:rPr lang="tr-TR" sz="2300" dirty="0" smtClean="0">
                <a:latin typeface="+mj-lt"/>
              </a:rPr>
              <a:t>,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Organlar bir araya gelerek </a:t>
            </a: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SİSTEM</a:t>
            </a:r>
            <a:r>
              <a:rPr lang="tr-TR" sz="2300" dirty="0" err="1" smtClean="0">
                <a:latin typeface="+mj-lt"/>
              </a:rPr>
              <a:t>’leri</a:t>
            </a:r>
            <a:r>
              <a:rPr lang="tr-TR" sz="2300" dirty="0" smtClean="0">
                <a:latin typeface="+mj-lt"/>
              </a:rPr>
              <a:t>,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Sistemler bir araya gelerek </a:t>
            </a: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ORGANİZMA</a:t>
            </a:r>
            <a:r>
              <a:rPr lang="tr-TR" sz="2300" dirty="0" err="1" smtClean="0">
                <a:latin typeface="+mj-lt"/>
              </a:rPr>
              <a:t>’yı</a:t>
            </a:r>
            <a:r>
              <a:rPr lang="tr-TR" sz="2300" dirty="0" smtClean="0">
                <a:latin typeface="+mj-lt"/>
              </a:rPr>
              <a:t> oluşturur.</a:t>
            </a:r>
            <a:endParaRPr lang="tr-TR" sz="2300" dirty="0">
              <a:latin typeface="+mj-lt"/>
            </a:endParaRPr>
          </a:p>
        </p:txBody>
      </p:sp>
      <p:pic>
        <p:nvPicPr>
          <p:cNvPr id="34818" name="Picture 3" descr="C:\Users\KRYL\Desktop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248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5842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5843" name="Picture 2" descr="C:\Users\KRYL\Desktop\1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6866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6867" name="Picture 3" descr="C:\Users\KRYL\Desktop\2.p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smtClean="0"/>
          </a:p>
        </p:txBody>
      </p:sp>
      <p:sp>
        <p:nvSpPr>
          <p:cNvPr id="37890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smtClean="0"/>
          </a:p>
        </p:txBody>
      </p:sp>
      <p:pic>
        <p:nvPicPr>
          <p:cNvPr id="37891" name="Picture 2" descr="C:\Users\KRYL\Desktop\5.pn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214438"/>
            <a:ext cx="9144000" cy="5643562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1</a:t>
            </a:r>
            <a:r>
              <a:rPr lang="tr-TR" sz="2300" dirty="0" smtClean="0">
                <a:latin typeface="+mj-lt"/>
              </a:rPr>
              <a:t>- Canlıların en küçük yapı taşlarına ……………... denir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2</a:t>
            </a:r>
            <a:r>
              <a:rPr lang="tr-TR" sz="2300" dirty="0" smtClean="0">
                <a:latin typeface="+mj-lt"/>
              </a:rPr>
              <a:t>- Hücrenin temel kısımları ……….   ,   ……….   ve  ……….  </a:t>
            </a:r>
            <a:r>
              <a:rPr lang="tr-TR" sz="2300" dirty="0" err="1" smtClean="0">
                <a:latin typeface="+mj-lt"/>
              </a:rPr>
              <a:t>dir</a:t>
            </a:r>
            <a:r>
              <a:rPr lang="tr-TR" sz="2300" dirty="0" smtClean="0">
                <a:latin typeface="+mj-lt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3</a:t>
            </a:r>
            <a:r>
              <a:rPr lang="tr-TR" sz="2300" dirty="0" smtClean="0">
                <a:latin typeface="+mj-lt"/>
              </a:rPr>
              <a:t>- </a:t>
            </a:r>
            <a:r>
              <a:rPr lang="tr-TR" sz="2300" dirty="0" err="1" smtClean="0">
                <a:latin typeface="+mj-lt"/>
              </a:rPr>
              <a:t>Organeller</a:t>
            </a:r>
            <a:r>
              <a:rPr lang="tr-TR" sz="2300" dirty="0" smtClean="0">
                <a:latin typeface="+mj-lt"/>
              </a:rPr>
              <a:t> ………….…. içerisinde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4</a:t>
            </a:r>
            <a:r>
              <a:rPr lang="tr-TR" sz="2300" dirty="0" smtClean="0">
                <a:latin typeface="+mj-lt"/>
              </a:rPr>
              <a:t>- Hücre içi sindirimi ……… </a:t>
            </a:r>
            <a:r>
              <a:rPr lang="tr-TR" sz="2300" dirty="0" err="1" smtClean="0">
                <a:latin typeface="+mj-lt"/>
              </a:rPr>
              <a:t>organeli</a:t>
            </a:r>
            <a:r>
              <a:rPr lang="tr-TR" sz="2300" dirty="0" smtClean="0">
                <a:latin typeface="+mj-lt"/>
              </a:rPr>
              <a:t> yapar.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5</a:t>
            </a:r>
            <a:r>
              <a:rPr lang="tr-TR" sz="2300" dirty="0" smtClean="0">
                <a:latin typeface="+mj-lt"/>
              </a:rPr>
              <a:t>- Protein sentezini ………… </a:t>
            </a:r>
            <a:r>
              <a:rPr lang="tr-TR" sz="2300" dirty="0" err="1" smtClean="0">
                <a:latin typeface="+mj-lt"/>
              </a:rPr>
              <a:t>organeli</a:t>
            </a:r>
            <a:r>
              <a:rPr lang="tr-TR" sz="2300" dirty="0" smtClean="0">
                <a:latin typeface="+mj-lt"/>
              </a:rPr>
              <a:t> yapar.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6</a:t>
            </a:r>
            <a:r>
              <a:rPr lang="tr-TR" sz="2300" dirty="0" smtClean="0">
                <a:latin typeface="+mj-lt"/>
              </a:rPr>
              <a:t>- Kloroplast bitkiye ………… rengi verir.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7</a:t>
            </a:r>
            <a:r>
              <a:rPr lang="tr-TR" sz="2300" dirty="0" smtClean="0">
                <a:latin typeface="+mj-lt"/>
              </a:rPr>
              <a:t>- ………. hücresinde kofullar küçük ve çok sayıdadır.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8</a:t>
            </a:r>
            <a:r>
              <a:rPr lang="tr-TR" sz="2300" dirty="0" smtClean="0">
                <a:latin typeface="+mj-lt"/>
              </a:rPr>
              <a:t>- …………. hücrenin enerji santralidir.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9</a:t>
            </a:r>
            <a:r>
              <a:rPr lang="tr-TR" sz="2300" dirty="0" smtClean="0">
                <a:latin typeface="+mj-lt"/>
              </a:rPr>
              <a:t>- Hücrede depo işlerini ………… yapar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b="1" dirty="0" smtClean="0">
                <a:latin typeface="+mj-lt"/>
              </a:rPr>
              <a:t>10</a:t>
            </a:r>
            <a:r>
              <a:rPr lang="tr-TR" sz="2300" dirty="0" smtClean="0">
                <a:latin typeface="+mj-lt"/>
              </a:rPr>
              <a:t>- </a:t>
            </a:r>
            <a:r>
              <a:rPr lang="tr-TR" sz="2300" dirty="0" err="1" smtClean="0">
                <a:latin typeface="+mj-lt"/>
              </a:rPr>
              <a:t>Sentrozom</a:t>
            </a:r>
            <a:r>
              <a:rPr lang="tr-TR" sz="2300" dirty="0" smtClean="0">
                <a:latin typeface="+mj-lt"/>
              </a:rPr>
              <a:t> sadece ………… hücresinde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>
              <a:latin typeface="+mj-lt"/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214313" y="285750"/>
            <a:ext cx="8715375" cy="714375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dk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4000" b="1" dirty="0">
                <a:solidFill>
                  <a:srgbClr val="FF0000"/>
                </a:solidFill>
                <a:latin typeface="+mj-lt"/>
              </a:rPr>
              <a:t>Aşağıdaki</a:t>
            </a:r>
            <a:r>
              <a:rPr lang="tr-TR" sz="4000" b="1" dirty="0">
                <a:latin typeface="+mj-lt"/>
              </a:rPr>
              <a:t> </a:t>
            </a:r>
            <a:r>
              <a:rPr lang="tr-TR" sz="4000" b="1" dirty="0">
                <a:solidFill>
                  <a:srgbClr val="0070C0"/>
                </a:solidFill>
                <a:latin typeface="+mj-lt"/>
              </a:rPr>
              <a:t>Soruları</a:t>
            </a:r>
            <a:r>
              <a:rPr lang="tr-TR" sz="4000" b="1" dirty="0">
                <a:latin typeface="+mj-lt"/>
              </a:rPr>
              <a:t> </a:t>
            </a:r>
            <a:r>
              <a:rPr lang="tr-TR" sz="4000" b="1" dirty="0">
                <a:solidFill>
                  <a:srgbClr val="097204"/>
                </a:solidFill>
                <a:latin typeface="+mj-lt"/>
              </a:rPr>
              <a:t>Cevaplayalım</a:t>
            </a:r>
            <a:r>
              <a:rPr lang="tr-TR" sz="4000" b="1" dirty="0">
                <a:latin typeface="+mj-lt"/>
              </a:rPr>
              <a:t> </a:t>
            </a:r>
            <a:r>
              <a:rPr lang="tr-TR" sz="4000" b="1" dirty="0">
                <a:latin typeface="+mj-lt"/>
                <a:sym typeface="Wingdings" pitchFamily="2" charset="2"/>
              </a:rPr>
              <a:t></a:t>
            </a:r>
            <a:endParaRPr lang="tr-TR" sz="4000" b="1" dirty="0">
              <a:latin typeface="+mj-lt"/>
            </a:endParaRPr>
          </a:p>
        </p:txBody>
      </p:sp>
      <p:pic>
        <p:nvPicPr>
          <p:cNvPr id="5" name="Picture 2" descr="C:\Users\KRYL\Desktop\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98086">
            <a:off x="6718300" y="5018088"/>
            <a:ext cx="2490788" cy="180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KRYL\Desktop\sentroill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8" y="5715000"/>
            <a:ext cx="1584325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KRYL\Desktop\golgi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411538">
            <a:off x="7739856" y="1183482"/>
            <a:ext cx="1285875" cy="93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KRYL\Desktop\kful.png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/>
          <a:stretch>
            <a:fillRect/>
          </a:stretch>
        </p:blipFill>
        <p:spPr bwMode="auto">
          <a:xfrm rot="18637358">
            <a:off x="785128" y="5742401"/>
            <a:ext cx="1143008" cy="86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KRYL\Desktop\klloroplas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156379">
            <a:off x="7308056" y="3471069"/>
            <a:ext cx="1825625" cy="92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Users\KRYL\Desktop\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279731">
            <a:off x="5259388" y="4203700"/>
            <a:ext cx="1352550" cy="1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KRYL\Desktop\Micro_13-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2286000"/>
            <a:ext cx="1571625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F:\hucre-zari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547811">
            <a:off x="4976813" y="5789613"/>
            <a:ext cx="1266825" cy="83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23" name="Picture 7" descr="F:\resim\dnnaa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15794">
            <a:off x="7234238" y="2286000"/>
            <a:ext cx="19097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 descr="10271484_10152411874883481_4412784068682851017_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600075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200" b="1" i="1" dirty="0" smtClean="0">
                <a:solidFill>
                  <a:srgbClr val="FF0000"/>
                </a:solidFill>
                <a:latin typeface="+mj-lt"/>
              </a:rPr>
              <a:t>     Not: </a:t>
            </a:r>
            <a:r>
              <a:rPr lang="tr-TR" sz="2200" i="1" dirty="0" smtClean="0">
                <a:solidFill>
                  <a:srgbClr val="0000CC"/>
                </a:solidFill>
                <a:latin typeface="+mj-lt"/>
              </a:rPr>
              <a:t>Canlıların büyük çoğunluğu birçok hücreden oluşsa da sadece tek bir hücreye sahip canlılarda vardır. </a:t>
            </a:r>
            <a:r>
              <a:rPr lang="tr-TR" sz="2200" i="1" dirty="0" smtClean="0">
                <a:solidFill>
                  <a:srgbClr val="FF0000"/>
                </a:solidFill>
                <a:latin typeface="+mj-lt"/>
              </a:rPr>
              <a:t>Ör; </a:t>
            </a:r>
            <a:r>
              <a:rPr lang="tr-TR" sz="2200" i="1" dirty="0" smtClean="0">
                <a:solidFill>
                  <a:srgbClr val="0000CC"/>
                </a:solidFill>
                <a:latin typeface="+mj-lt"/>
              </a:rPr>
              <a:t>amip, öglena, bakteri vs. bunlardan bazılarıdır.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tr-TR" sz="2200" i="1" dirty="0" smtClean="0">
                <a:solidFill>
                  <a:srgbClr val="0000CC"/>
                </a:solidFill>
                <a:latin typeface="+mj-lt"/>
              </a:rPr>
              <a:t>     Amip, öglena gibi tek hücrelilerin kalıtsal bilgileri (DNA) çekirdeklerinde bulunur. Fakat bakteriler gibi çekirdeği olmayanlarda kalıtsal bilgi sitoplazmada dağınık halde bulunur.</a:t>
            </a:r>
            <a:endParaRPr lang="tr-TR" sz="2200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028" name="Picture 4" descr="F:\resim\öglenaa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2714625"/>
            <a:ext cx="348297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resim\aami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000375"/>
            <a:ext cx="3433762" cy="324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resim\bkttre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3857625"/>
            <a:ext cx="3003550" cy="274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F:\resim\dnna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5913" y="5214938"/>
            <a:ext cx="2746375" cy="1643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Başlık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r>
              <a:rPr lang="tr-TR" sz="3200" b="1" smtClean="0">
                <a:solidFill>
                  <a:srgbClr val="0000CC"/>
                </a:solidFill>
              </a:rPr>
              <a:t>1. HÜCRE ZARI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half" idx="2"/>
          </p:nvPr>
        </p:nvSpPr>
        <p:spPr>
          <a:xfrm>
            <a:off x="0" y="1643063"/>
            <a:ext cx="9144000" cy="47212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 içindeki  çekirdek ve sitoplazmanın dışarıya  dağılmasını engelleyen, hücreyi dış kısımdan saran bir zardır.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Hücreye şekil verir.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Yapısında karbonhidrat, protein ve yağ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Hücreye madde giriş-çıkışını “</a:t>
            </a: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Por</a:t>
            </a:r>
            <a:r>
              <a:rPr lang="tr-TR" sz="2300" dirty="0" smtClean="0">
                <a:latin typeface="+mj-lt"/>
              </a:rPr>
              <a:t>” delikçikleriyle kontrol eder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Hücreyi dış etkilere karşı korur.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Seçici geçirgen bir özelliğe sahiptir.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300" dirty="0">
              <a:latin typeface="+mj-lt"/>
            </a:endParaRPr>
          </a:p>
        </p:txBody>
      </p:sp>
      <p:pic>
        <p:nvPicPr>
          <p:cNvPr id="17411" name="Picture 3" descr="F:\za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3708400"/>
            <a:ext cx="478631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Başlık"/>
          <p:cNvSpPr>
            <a:spLocks noGrp="1"/>
          </p:cNvSpPr>
          <p:nvPr>
            <p:ph type="title"/>
          </p:nvPr>
        </p:nvSpPr>
        <p:spPr>
          <a:xfrm>
            <a:off x="357188" y="428625"/>
            <a:ext cx="8501062" cy="1143000"/>
          </a:xfrm>
        </p:spPr>
        <p:txBody>
          <a:bodyPr/>
          <a:lstStyle/>
          <a:p>
            <a:r>
              <a:rPr lang="tr-TR" sz="3200" b="1" smtClean="0">
                <a:solidFill>
                  <a:srgbClr val="068C1C"/>
                </a:solidFill>
              </a:rPr>
              <a:t>2. SİTOPLAZMA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714500"/>
            <a:ext cx="9144000" cy="4389438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 zarı ile çekirdek arasını dolduran, yarısaydam , yumurta akı kıvamında bir sıvıdır.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Canlılık olaylarının (üreme, boşaltım, sindirim, enerji üretimi ) gerçekleştirildiği yerdir.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Sitoplazma içerisinde, hayati olayları gerçekleştiren “</a:t>
            </a:r>
            <a:r>
              <a:rPr lang="tr-TR" sz="2300" b="1" dirty="0" err="1" smtClean="0">
                <a:solidFill>
                  <a:srgbClr val="FF0000"/>
                </a:solidFill>
                <a:latin typeface="+mj-lt"/>
              </a:rPr>
              <a:t>organeller</a:t>
            </a:r>
            <a:r>
              <a:rPr lang="tr-TR" sz="2300" b="1" dirty="0" smtClean="0">
                <a:latin typeface="+mj-lt"/>
              </a:rPr>
              <a:t>” </a:t>
            </a:r>
            <a:r>
              <a:rPr lang="tr-TR" sz="2300" dirty="0" smtClean="0">
                <a:latin typeface="+mj-lt"/>
              </a:rPr>
              <a:t>bulunur</a:t>
            </a:r>
            <a:r>
              <a:rPr lang="tr-TR" sz="2400" dirty="0" smtClean="0">
                <a:latin typeface="+mj-lt"/>
              </a:rPr>
              <a:t>.</a:t>
            </a:r>
            <a:endParaRPr lang="tr-TR" sz="2400" dirty="0">
              <a:latin typeface="+mj-lt"/>
            </a:endParaRPr>
          </a:p>
        </p:txBody>
      </p:sp>
      <p:pic>
        <p:nvPicPr>
          <p:cNvPr id="4" name="Picture 2" descr="F:\hucre-zar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3113" y="3857625"/>
            <a:ext cx="4560887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2" descr="C:\Users\KRYL\Desktop\agua_png_by_eross_666-d56zrm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65563"/>
            <a:ext cx="4071938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Başlık"/>
          <p:cNvSpPr>
            <a:spLocks noGrp="1"/>
          </p:cNvSpPr>
          <p:nvPr>
            <p:ph type="title"/>
          </p:nvPr>
        </p:nvSpPr>
        <p:spPr>
          <a:xfrm>
            <a:off x="357188" y="428625"/>
            <a:ext cx="8572500" cy="1143000"/>
          </a:xfrm>
        </p:spPr>
        <p:txBody>
          <a:bodyPr/>
          <a:lstStyle/>
          <a:p>
            <a:r>
              <a:rPr lang="tr-TR" sz="3200" b="1" smtClean="0">
                <a:solidFill>
                  <a:srgbClr val="760057"/>
                </a:solidFill>
              </a:rPr>
              <a:t>3. ÇEKİRDEK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43063"/>
            <a:ext cx="9144000" cy="43894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Hücreyi yöneten merkezdir.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Çift katlı bir zara sahiptir. Zarında </a:t>
            </a:r>
            <a:r>
              <a:rPr lang="tr-TR" sz="2300" dirty="0" err="1" smtClean="0">
                <a:latin typeface="+mj-lt"/>
              </a:rPr>
              <a:t>porlar</a:t>
            </a:r>
            <a:r>
              <a:rPr lang="tr-TR" sz="2300" dirty="0" smtClean="0">
                <a:latin typeface="+mj-lt"/>
              </a:rPr>
              <a:t>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Hücrenin kalıtım maddesi olan </a:t>
            </a:r>
            <a:r>
              <a:rPr lang="tr-TR" sz="2300" b="1" dirty="0" smtClean="0">
                <a:solidFill>
                  <a:srgbClr val="FF0000"/>
                </a:solidFill>
                <a:latin typeface="+mj-lt"/>
              </a:rPr>
              <a:t>DNA</a:t>
            </a:r>
            <a:r>
              <a:rPr lang="tr-TR" sz="2300" dirty="0" smtClean="0">
                <a:latin typeface="+mj-lt"/>
              </a:rPr>
              <a:t>’yı  taşır.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Çekirdeğin içinde aynı zamanda “</a:t>
            </a:r>
            <a:r>
              <a:rPr lang="tr-TR" sz="2300" b="1" dirty="0" smtClean="0">
                <a:latin typeface="+mj-lt"/>
              </a:rPr>
              <a:t>çekirdekçik</a:t>
            </a:r>
            <a:r>
              <a:rPr lang="tr-TR" sz="2300" dirty="0" smtClean="0">
                <a:latin typeface="+mj-lt"/>
              </a:rPr>
              <a:t>” bulunur. Çekirdekçik sayısı her hücrede farklı olabilir.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 smtClean="0">
              <a:latin typeface="+mj-lt"/>
            </a:endParaRPr>
          </a:p>
        </p:txBody>
      </p:sp>
      <p:pic>
        <p:nvPicPr>
          <p:cNvPr id="4" name="Picture 2" descr="F:\hucre-zar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3427413"/>
            <a:ext cx="5214937" cy="343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F:\resim\dnna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54305">
            <a:off x="198438" y="4230688"/>
            <a:ext cx="4179887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Başlık"/>
          <p:cNvSpPr>
            <a:spLocks noGrp="1"/>
          </p:cNvSpPr>
          <p:nvPr>
            <p:ph type="title"/>
          </p:nvPr>
        </p:nvSpPr>
        <p:spPr>
          <a:xfrm>
            <a:off x="0" y="642938"/>
            <a:ext cx="8858250" cy="1143000"/>
          </a:xfrm>
        </p:spPr>
        <p:txBody>
          <a:bodyPr/>
          <a:lstStyle/>
          <a:p>
            <a:r>
              <a:rPr lang="tr-TR" sz="3200" b="1" smtClean="0">
                <a:solidFill>
                  <a:srgbClr val="002060"/>
                </a:solidFill>
              </a:rPr>
              <a:t>   * HÜCRE DUVARI (ÇEPERİ)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928813"/>
            <a:ext cx="8686800" cy="492918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Sadece bitki hücrelerinde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Hücreye sertlik ve diklik kazandırır.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Üzerinde </a:t>
            </a:r>
            <a:r>
              <a:rPr lang="tr-TR" sz="2300" dirty="0" err="1" smtClean="0">
                <a:latin typeface="+mj-lt"/>
              </a:rPr>
              <a:t>porlar</a:t>
            </a:r>
            <a:r>
              <a:rPr lang="tr-TR" sz="2300" dirty="0" smtClean="0">
                <a:latin typeface="+mj-lt"/>
              </a:rPr>
              <a:t> bulunur.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Cansızdır ve seçici geçirgen özelliği yoktur.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3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300" dirty="0" smtClean="0">
                <a:latin typeface="+mj-lt"/>
              </a:rPr>
              <a:t>Yapısında selüloz  bulunur.</a:t>
            </a:r>
          </a:p>
        </p:txBody>
      </p:sp>
      <p:pic>
        <p:nvPicPr>
          <p:cNvPr id="3078" name="Picture 6" descr="C:\Users\KRYL\Desktop\Fen Resim\btkhcr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725488"/>
            <a:ext cx="3929062" cy="61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Başlık"/>
          <p:cNvSpPr>
            <a:spLocks noGrp="1"/>
          </p:cNvSpPr>
          <p:nvPr>
            <p:ph type="title"/>
          </p:nvPr>
        </p:nvSpPr>
        <p:spPr>
          <a:xfrm>
            <a:off x="214313" y="285750"/>
            <a:ext cx="8929687" cy="1143000"/>
          </a:xfrm>
        </p:spPr>
        <p:txBody>
          <a:bodyPr/>
          <a:lstStyle/>
          <a:p>
            <a:r>
              <a:rPr lang="tr-TR" sz="3200" b="1" smtClean="0">
                <a:solidFill>
                  <a:srgbClr val="FF0000"/>
                </a:solidFill>
              </a:rPr>
              <a:t> ORGANELLER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785938"/>
            <a:ext cx="5786438" cy="5072062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3366FF"/>
                </a:solidFill>
                <a:latin typeface="+mj-lt"/>
              </a:rPr>
              <a:t>1. RİBOZOM:  </a:t>
            </a:r>
            <a:r>
              <a:rPr lang="tr-TR" sz="2300" dirty="0" smtClean="0">
                <a:latin typeface="+mj-lt"/>
              </a:rPr>
              <a:t>Virüsler hariç tüm canlı hücrelerde bulunur. Protein üretimi yapar.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C00000"/>
                </a:solidFill>
                <a:latin typeface="+mj-lt"/>
              </a:rPr>
              <a:t>2. SENTROZOM: </a:t>
            </a:r>
            <a:r>
              <a:rPr lang="tr-TR" sz="2300" dirty="0" err="1" smtClean="0">
                <a:latin typeface="+mj-lt"/>
              </a:rPr>
              <a:t>Sentroillerden</a:t>
            </a:r>
            <a:r>
              <a:rPr lang="tr-TR" sz="2300" dirty="0" smtClean="0">
                <a:latin typeface="+mj-lt"/>
              </a:rPr>
              <a:t> oluşur. Sadece  hayvan hücresinde bulunur. Hücre bölünmesi sırasında iğ ipliklerinin oluşmasını sağlar.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tr-TR" sz="2800" dirty="0" smtClean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 smtClean="0">
              <a:latin typeface="+mj-lt"/>
            </a:endParaRPr>
          </a:p>
        </p:txBody>
      </p:sp>
      <p:pic>
        <p:nvPicPr>
          <p:cNvPr id="1027" name="Picture 3" descr="C:\Users\KRYL\Desktop\sentroill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4286250"/>
            <a:ext cx="3209925" cy="2027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8" name="Picture 3" descr="D:\MASA ÜSTÜ\Fen Resim\ribozommmm.pn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5572125" y="1285875"/>
            <a:ext cx="28130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785813"/>
            <a:ext cx="9144000" cy="5500687"/>
          </a:xfrm>
        </p:spPr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tr-TR" sz="2800" b="1" dirty="0" smtClean="0">
                <a:solidFill>
                  <a:srgbClr val="E6005D"/>
                </a:solidFill>
                <a:latin typeface="+mj-lt"/>
              </a:rPr>
              <a:t>3. ENDOPLAZMİK RETİKULUM</a:t>
            </a:r>
            <a:r>
              <a:rPr lang="tr-TR" sz="2800" b="1" dirty="0" smtClean="0">
                <a:solidFill>
                  <a:srgbClr val="FF0066"/>
                </a:solidFill>
                <a:latin typeface="+mj-lt"/>
              </a:rPr>
              <a:t>: </a:t>
            </a:r>
            <a:r>
              <a:rPr lang="tr-TR" sz="2300" dirty="0" smtClean="0">
                <a:latin typeface="+mj-lt"/>
              </a:rPr>
              <a:t>İlkel hücreler hariç tüm hücrelerde bulunur. Kanal sisteminden oluşur  ve bu kanallardan madde taşınması sağlanır</a:t>
            </a:r>
            <a:r>
              <a:rPr lang="tr-TR" sz="2300" dirty="0" smtClean="0"/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solidFill>
                <a:srgbClr val="048237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2800" b="1" dirty="0" smtClean="0">
              <a:solidFill>
                <a:srgbClr val="048237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tr-TR" sz="3200" dirty="0">
              <a:latin typeface="+mj-lt"/>
            </a:endParaRPr>
          </a:p>
        </p:txBody>
      </p:sp>
      <p:pic>
        <p:nvPicPr>
          <p:cNvPr id="2050" name="Picture 2" descr="C:\Users\KRYL\Desktop\endoplasmicreticulumpt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643063"/>
            <a:ext cx="7715250" cy="50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Sallama-7">
      <a:dk1>
        <a:sysClr val="windowText" lastClr="000000"/>
      </a:dk1>
      <a:lt1>
        <a:sysClr val="window" lastClr="FFFFFF"/>
      </a:lt1>
      <a:dk2>
        <a:srgbClr val="C4FFA7"/>
      </a:dk2>
      <a:lt2>
        <a:srgbClr val="FFFFC5"/>
      </a:lt2>
      <a:accent1>
        <a:srgbClr val="B2E9F2"/>
      </a:accent1>
      <a:accent2>
        <a:srgbClr val="08D61C"/>
      </a:accent2>
      <a:accent3>
        <a:srgbClr val="FF6566"/>
      </a:accent3>
      <a:accent4>
        <a:srgbClr val="FFF210"/>
      </a:accent4>
      <a:accent5>
        <a:srgbClr val="FF0000"/>
      </a:accent5>
      <a:accent6>
        <a:srgbClr val="A5C249"/>
      </a:accent6>
      <a:hlink>
        <a:srgbClr val="E2D700"/>
      </a:hlink>
      <a:folHlink>
        <a:srgbClr val="5DF0F6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allama-7">
    <a:dk1>
      <a:sysClr val="windowText" lastClr="000000"/>
    </a:dk1>
    <a:lt1>
      <a:sysClr val="window" lastClr="FFFFFF"/>
    </a:lt1>
    <a:dk2>
      <a:srgbClr val="C4FFA7"/>
    </a:dk2>
    <a:lt2>
      <a:srgbClr val="FFFFC5"/>
    </a:lt2>
    <a:accent1>
      <a:srgbClr val="B2E9F2"/>
    </a:accent1>
    <a:accent2>
      <a:srgbClr val="08D61C"/>
    </a:accent2>
    <a:accent3>
      <a:srgbClr val="FF6566"/>
    </a:accent3>
    <a:accent4>
      <a:srgbClr val="FFF210"/>
    </a:accent4>
    <a:accent5>
      <a:srgbClr val="FF0000"/>
    </a:accent5>
    <a:accent6>
      <a:srgbClr val="A5C249"/>
    </a:accent6>
    <a:hlink>
      <a:srgbClr val="E2D700"/>
    </a:hlink>
    <a:folHlink>
      <a:srgbClr val="5DF0F6"/>
    </a:folHlink>
  </a:clrScheme>
</a:themeOverride>
</file>

<file path=ppt/theme/themeOverride2.xml><?xml version="1.0" encoding="utf-8"?>
<a:themeOverride xmlns:a="http://schemas.openxmlformats.org/drawingml/2006/main">
  <a:clrScheme name="Sallama-7">
    <a:dk1>
      <a:sysClr val="windowText" lastClr="000000"/>
    </a:dk1>
    <a:lt1>
      <a:sysClr val="window" lastClr="FFFFFF"/>
    </a:lt1>
    <a:dk2>
      <a:srgbClr val="C4FFA7"/>
    </a:dk2>
    <a:lt2>
      <a:srgbClr val="FFFFC5"/>
    </a:lt2>
    <a:accent1>
      <a:srgbClr val="B2E9F2"/>
    </a:accent1>
    <a:accent2>
      <a:srgbClr val="08D61C"/>
    </a:accent2>
    <a:accent3>
      <a:srgbClr val="FF6566"/>
    </a:accent3>
    <a:accent4>
      <a:srgbClr val="FFF210"/>
    </a:accent4>
    <a:accent5>
      <a:srgbClr val="FF0000"/>
    </a:accent5>
    <a:accent6>
      <a:srgbClr val="A5C249"/>
    </a:accent6>
    <a:hlink>
      <a:srgbClr val="E2D700"/>
    </a:hlink>
    <a:folHlink>
      <a:srgbClr val="5DF0F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625</TotalTime>
  <Words>476</Words>
  <PresentationFormat>Ekran Gösterisi (4:3)</PresentationFormat>
  <Paragraphs>104</Paragraphs>
  <Slides>24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Tasarım Şablonu</vt:lpstr>
      </vt:variant>
      <vt:variant>
        <vt:i4>4</vt:i4>
      </vt:variant>
      <vt:variant>
        <vt:lpstr>Slayt Başlıkları</vt:lpstr>
      </vt:variant>
      <vt:variant>
        <vt:i4>24</vt:i4>
      </vt:variant>
    </vt:vector>
  </HeadingPairs>
  <TitlesOfParts>
    <vt:vector size="33" baseType="lpstr">
      <vt:lpstr>Constantia</vt:lpstr>
      <vt:lpstr>Arial</vt:lpstr>
      <vt:lpstr>Calibri</vt:lpstr>
      <vt:lpstr>Wingdings 2</vt:lpstr>
      <vt:lpstr>Wingdings</vt:lpstr>
      <vt:lpstr>Akış</vt:lpstr>
      <vt:lpstr>Akış</vt:lpstr>
      <vt:lpstr>Akış</vt:lpstr>
      <vt:lpstr>Akış</vt:lpstr>
      <vt:lpstr>Slayt 1</vt:lpstr>
      <vt:lpstr>Canlıların, canlılık özelliğini gösteren en küçük yapı birimine “Hücre” denir. Hücreyi ilk keşfeden kişi Robert Hooke kabul edilir. Bir hücre temelde 3 kısımdan oluşur; 1- Hücre Zarı 2- Sitoplazma 3- Çekirdek </vt:lpstr>
      <vt:lpstr>Slayt 3</vt:lpstr>
      <vt:lpstr>1. HÜCRE ZARI</vt:lpstr>
      <vt:lpstr>2. SİTOPLAZMA</vt:lpstr>
      <vt:lpstr>3. ÇEKİRDEK</vt:lpstr>
      <vt:lpstr>   * HÜCRE DUVARI (ÇEPERİ)</vt:lpstr>
      <vt:lpstr> ORGANELLER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FARKLI HÜCRE ÖRNEKLERİ</vt:lpstr>
      <vt:lpstr>Slayt 20</vt:lpstr>
      <vt:lpstr>Slayt 21</vt:lpstr>
      <vt:lpstr>Slayt 22</vt:lpstr>
      <vt:lpstr>Slayt 23</vt:lpstr>
      <vt:lpstr>Slayt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HÜCRE NEDİR?</dc:title>
  <dc:creator>-KARAYEL-</dc:creator>
  <cp:lastModifiedBy>yusuf</cp:lastModifiedBy>
  <cp:revision>158</cp:revision>
  <dcterms:created xsi:type="dcterms:W3CDTF">2014-06-01T08:11:05Z</dcterms:created>
  <dcterms:modified xsi:type="dcterms:W3CDTF">2014-09-22T16:51:37Z</dcterms:modified>
</cp:coreProperties>
</file>