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315" r:id="rId5"/>
    <p:sldId id="302" r:id="rId6"/>
    <p:sldId id="303" r:id="rId7"/>
    <p:sldId id="321" r:id="rId8"/>
    <p:sldId id="259" r:id="rId9"/>
    <p:sldId id="316" r:id="rId10"/>
    <p:sldId id="260" r:id="rId11"/>
    <p:sldId id="312" r:id="rId12"/>
    <p:sldId id="261" r:id="rId13"/>
    <p:sldId id="317" r:id="rId14"/>
    <p:sldId id="311" r:id="rId15"/>
    <p:sldId id="310" r:id="rId16"/>
    <p:sldId id="262" r:id="rId17"/>
    <p:sldId id="263" r:id="rId18"/>
    <p:sldId id="264" r:id="rId19"/>
    <p:sldId id="265" r:id="rId20"/>
    <p:sldId id="307" r:id="rId21"/>
    <p:sldId id="266" r:id="rId22"/>
    <p:sldId id="305" r:id="rId23"/>
    <p:sldId id="304" r:id="rId24"/>
    <p:sldId id="268" r:id="rId25"/>
    <p:sldId id="269" r:id="rId26"/>
    <p:sldId id="306" r:id="rId27"/>
    <p:sldId id="314" r:id="rId28"/>
    <p:sldId id="313" r:id="rId29"/>
    <p:sldId id="270" r:id="rId30"/>
    <p:sldId id="271" r:id="rId31"/>
    <p:sldId id="272" r:id="rId32"/>
    <p:sldId id="273" r:id="rId33"/>
    <p:sldId id="274" r:id="rId34"/>
    <p:sldId id="309" r:id="rId35"/>
    <p:sldId id="320" r:id="rId36"/>
    <p:sldId id="275" r:id="rId37"/>
    <p:sldId id="319" r:id="rId38"/>
    <p:sldId id="276" r:id="rId39"/>
    <p:sldId id="277" r:id="rId40"/>
    <p:sldId id="279" r:id="rId41"/>
    <p:sldId id="280" r:id="rId42"/>
    <p:sldId id="281" r:id="rId43"/>
    <p:sldId id="282" r:id="rId44"/>
    <p:sldId id="308" r:id="rId45"/>
    <p:sldId id="318" r:id="rId46"/>
    <p:sldId id="283" r:id="rId47"/>
    <p:sldId id="284" r:id="rId48"/>
    <p:sldId id="285" r:id="rId49"/>
    <p:sldId id="286" r:id="rId50"/>
    <p:sldId id="294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5" r:id="rId59"/>
    <p:sldId id="296" r:id="rId60"/>
    <p:sldId id="297" r:id="rId61"/>
    <p:sldId id="298" r:id="rId62"/>
    <p:sldId id="299" r:id="rId63"/>
    <p:sldId id="300" r:id="rId64"/>
  </p:sldIdLst>
  <p:sldSz cx="9144000" cy="6858000" type="screen4x3"/>
  <p:notesSz cx="6858000" cy="9144000"/>
  <p:custDataLst>
    <p:tags r:id="rId66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786" y="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FDC6-A2F7-4465-960B-BFDB08B316E2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8E2F7-BF59-4084-B33A-A09C6C957A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04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03.11.2014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5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19" y="27275"/>
            <a:ext cx="3925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/>
              <a:t>DOLAŞIM SİSTEMİMİZ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083" y="1340768"/>
            <a:ext cx="870593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Belirtme Çizgisi 2"/>
          <p:cNvSpPr/>
          <p:nvPr/>
        </p:nvSpPr>
        <p:spPr>
          <a:xfrm>
            <a:off x="755576" y="620688"/>
            <a:ext cx="3528392" cy="1368152"/>
          </a:xfrm>
          <a:prstGeom prst="wedgeRectCallout">
            <a:avLst>
              <a:gd name="adj1" fmla="val 26318"/>
              <a:gd name="adj2" fmla="val 931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dirty="0" err="1"/>
              <a:t>Ohh</a:t>
            </a:r>
            <a:r>
              <a:rPr lang="tr-TR" dirty="0"/>
              <a:t>! Dışarıda çok güzel bir</a:t>
            </a:r>
          </a:p>
          <a:p>
            <a:r>
              <a:rPr lang="tr-TR" dirty="0"/>
              <a:t>hava var. Akciğerlerimi oksijenle</a:t>
            </a:r>
          </a:p>
          <a:p>
            <a:r>
              <a:rPr lang="tr-TR" dirty="0"/>
              <a:t>doldurdum.</a:t>
            </a:r>
          </a:p>
        </p:txBody>
      </p:sp>
      <p:sp>
        <p:nvSpPr>
          <p:cNvPr id="5" name="Dikdörtgen Belirtme Çizgisi 4"/>
          <p:cNvSpPr/>
          <p:nvPr/>
        </p:nvSpPr>
        <p:spPr>
          <a:xfrm>
            <a:off x="4860032" y="27784"/>
            <a:ext cx="4131502" cy="1368152"/>
          </a:xfrm>
          <a:prstGeom prst="wedgeRectCallout">
            <a:avLst>
              <a:gd name="adj1" fmla="val 5924"/>
              <a:gd name="adj2" fmla="val 9872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dirty="0"/>
              <a:t>Kerem, oksijen akciğerlerimizdeki </a:t>
            </a:r>
            <a:r>
              <a:rPr lang="tr-TR" dirty="0" smtClean="0"/>
              <a:t>alveollere kadar </a:t>
            </a:r>
            <a:r>
              <a:rPr lang="tr-TR" dirty="0"/>
              <a:t>gitti. Oksijen </a:t>
            </a:r>
            <a:r>
              <a:rPr lang="tr-TR" dirty="0" err="1"/>
              <a:t>burda</a:t>
            </a:r>
            <a:r>
              <a:rPr lang="tr-TR" dirty="0"/>
              <a:t> </a:t>
            </a:r>
            <a:r>
              <a:rPr lang="tr-TR" dirty="0" smtClean="0"/>
              <a:t>kalıyor mu </a:t>
            </a:r>
            <a:r>
              <a:rPr lang="tr-TR" dirty="0"/>
              <a:t>yoksa yolculuğuna devam mı ediyor?</a:t>
            </a:r>
          </a:p>
        </p:txBody>
      </p:sp>
    </p:spTree>
    <p:extLst>
      <p:ext uri="{BB962C8B-B14F-4D97-AF65-F5344CB8AC3E}">
        <p14:creationId xmlns:p14="http://schemas.microsoft.com/office/powerpoint/2010/main" val="6276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Dolaşım sistemini, bilgisayar oyunundaki taşımacılığa benzetmiştiniz. Buna göre kanın içinde </a:t>
            </a:r>
            <a:r>
              <a:rPr lang="tr-TR" sz="2400" dirty="0" smtClean="0"/>
              <a:t>ilerleyebileceği yollara </a:t>
            </a:r>
            <a:r>
              <a:rPr lang="tr-TR" sz="2400" dirty="0"/>
              <a:t>ihtiyacı vardır. Kanın ilerleyeceği yollar damarlarınızdır. Trafikteki ana yollar </a:t>
            </a:r>
            <a:r>
              <a:rPr lang="tr-TR" sz="2400" dirty="0" smtClean="0"/>
              <a:t>geniştir. Ana </a:t>
            </a:r>
            <a:r>
              <a:rPr lang="tr-TR" sz="2400" dirty="0"/>
              <a:t>damarlar da bu geniş yollara benzer. Kılcal damarlar ara sokaklar gibi dardır.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99" y="1959181"/>
            <a:ext cx="8139594" cy="478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3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9462" name="ShockwaveFlash1" r:id="rId2" imgW="7777601" imgH="5733333"/>
        </mc:Choice>
        <mc:Fallback>
          <p:control name="ShockwaveFlash1" r:id="rId2" imgW="7777601" imgH="573333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650" y="0"/>
                  <a:ext cx="7777163" cy="57340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8009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1688"/>
            <a:ext cx="5184576" cy="680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0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5606" name="ShockwaveFlash1" r:id="rId2" imgW="8819048" imgH="6350701"/>
        </mc:Choice>
        <mc:Fallback>
          <p:control name="ShockwaveFlash1" r:id="rId2" imgW="8819048" imgH="6350701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388" y="0"/>
                  <a:ext cx="8820150" cy="6350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103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66037" y="6417448"/>
            <a:ext cx="2644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Fareyi sağ tıkla </a:t>
            </a:r>
            <a:r>
              <a:rPr lang="tr-TR" dirty="0" err="1" smtClean="0"/>
              <a:t>oynatı</a:t>
            </a:r>
            <a:r>
              <a:rPr lang="tr-TR" dirty="0" smtClean="0"/>
              <a:t> tıkla</a:t>
            </a:r>
            <a:endParaRPr lang="tr-TR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8438" name="ShockwaveFlash1" r:id="rId2" imgW="6409524" imgH="6380952"/>
        </mc:Choice>
        <mc:Fallback>
          <p:control name="ShockwaveFlash1" r:id="rId2" imgW="6409524" imgH="6380952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8888" y="0"/>
                  <a:ext cx="6192837" cy="6092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5140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1511" name="ShockwaveFlash1" r:id="rId2" imgW="7704762" imgH="5616076"/>
        </mc:Choice>
        <mc:Fallback>
          <p:control name="ShockwaveFlash1" r:id="rId2" imgW="7704762" imgH="561607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650" y="333375"/>
                  <a:ext cx="7704138" cy="5616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836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8" y="-38914"/>
            <a:ext cx="9117185" cy="527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4508" y="5245425"/>
            <a:ext cx="9087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Dolaşım sistemini, bilgisayar oyunundaki taşımacılığa benzetmiştiniz. Buna göre kanın içinde </a:t>
            </a:r>
            <a:r>
              <a:rPr lang="tr-TR" sz="2400" dirty="0" smtClean="0"/>
              <a:t>ilerleyebileceği yollara </a:t>
            </a:r>
            <a:r>
              <a:rPr lang="tr-TR" sz="2400" dirty="0"/>
              <a:t>ihtiyacı vardır. Kanın ilerleyeceği yollar damarlarınızdır. Trafikteki ana yollar </a:t>
            </a:r>
            <a:r>
              <a:rPr lang="tr-TR" sz="2400" dirty="0" smtClean="0"/>
              <a:t>geniştir. Ana </a:t>
            </a:r>
            <a:r>
              <a:rPr lang="tr-TR" sz="2400" dirty="0"/>
              <a:t>damarlar da bu geniş yollara benzer. </a:t>
            </a:r>
          </a:p>
        </p:txBody>
      </p:sp>
    </p:spTree>
    <p:extLst>
      <p:ext uri="{BB962C8B-B14F-4D97-AF65-F5344CB8AC3E}">
        <p14:creationId xmlns:p14="http://schemas.microsoft.com/office/powerpoint/2010/main" val="253416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12542" y="188640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Vücudunuzda üç çeşit damar vardır: </a:t>
            </a:r>
            <a:r>
              <a:rPr lang="tr-TR" sz="2400" dirty="0" smtClean="0"/>
              <a:t>Toplardamar, atardamar </a:t>
            </a:r>
            <a:r>
              <a:rPr lang="tr-TR" sz="2400" dirty="0"/>
              <a:t>ve kılcal damar.</a:t>
            </a:r>
          </a:p>
          <a:p>
            <a:r>
              <a:rPr lang="tr-TR" sz="2400" b="1" dirty="0"/>
              <a:t>Kılcal damar: </a:t>
            </a:r>
            <a:r>
              <a:rPr lang="tr-TR" sz="2400" dirty="0"/>
              <a:t>Çok incedir. Bu özellikleri nedeniyle vücudun</a:t>
            </a:r>
          </a:p>
          <a:p>
            <a:r>
              <a:rPr lang="tr-TR" sz="2400" dirty="0"/>
              <a:t>çok küçük bölgelerine ve hücrelerine kadar ulaşır.</a:t>
            </a:r>
          </a:p>
          <a:p>
            <a:r>
              <a:rPr lang="tr-TR" sz="2400" dirty="0"/>
              <a:t>Hücrelerle madde alışverişini sağlar. Atardamar ve toplardamarları</a:t>
            </a:r>
          </a:p>
          <a:p>
            <a:r>
              <a:rPr lang="tr-TR" sz="2400" dirty="0"/>
              <a:t>birleştirir</a:t>
            </a:r>
            <a:r>
              <a:rPr lang="tr-TR" sz="2400" dirty="0" smtClean="0"/>
              <a:t>.</a:t>
            </a:r>
            <a:endParaRPr lang="tr-T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9830" y="2276872"/>
            <a:ext cx="5458236" cy="426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4179435" y="6210374"/>
            <a:ext cx="1359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Kılcal damar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96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7504" y="4466729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Atardamar: </a:t>
            </a:r>
            <a:r>
              <a:rPr lang="tr-TR" sz="2400" dirty="0"/>
              <a:t>Kalbin pompaladığı kanı vücudun </a:t>
            </a:r>
            <a:r>
              <a:rPr lang="tr-TR" sz="2400" dirty="0" smtClean="0"/>
              <a:t>farklı bölgelerine </a:t>
            </a:r>
            <a:r>
              <a:rPr lang="tr-TR" sz="2400" dirty="0"/>
              <a:t>taşıyan damarlardır. Atardamarlar, </a:t>
            </a:r>
            <a:r>
              <a:rPr lang="tr-TR" sz="2400" dirty="0" smtClean="0"/>
              <a:t>oksijence zengin </a:t>
            </a:r>
            <a:r>
              <a:rPr lang="tr-TR" sz="2400" dirty="0"/>
              <a:t>olan hücrelere kanı taşır. </a:t>
            </a:r>
            <a:r>
              <a:rPr lang="tr-T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Atardamarlardan </a:t>
            </a: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sadece akciğer </a:t>
            </a:r>
            <a:r>
              <a:rPr lang="tr-T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atardamarındaki kanda oksijen azdır</a:t>
            </a: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tr-T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1798" y="0"/>
            <a:ext cx="5458236" cy="426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7092280" y="2132611"/>
            <a:ext cx="1208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Atardamar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8517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2444" y="4162204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Toplardamar: </a:t>
            </a:r>
            <a:r>
              <a:rPr lang="tr-TR" sz="2400" dirty="0"/>
              <a:t>Vücutta dolaşan kanı, tekrar kalbe taşır.</a:t>
            </a:r>
          </a:p>
          <a:p>
            <a:r>
              <a:rPr lang="tr-TR" sz="2400" dirty="0"/>
              <a:t>Toplardamarlar oksijence fakir olan kanı taşır. Bu damarlardan</a:t>
            </a:r>
          </a:p>
          <a:p>
            <a:r>
              <a:rPr lang="tr-TR" sz="2400" dirty="0">
                <a:solidFill>
                  <a:srgbClr val="FF0000"/>
                </a:solidFill>
              </a:rPr>
              <a:t>sadece akciğer toplardamarındaki kan oksijence zengindir</a:t>
            </a:r>
            <a:r>
              <a:rPr lang="tr-TR" sz="2400" dirty="0"/>
              <a:t>. </a:t>
            </a:r>
            <a:endParaRPr lang="tr-TR" sz="2400" dirty="0" smtClean="0"/>
          </a:p>
          <a:p>
            <a:r>
              <a:rPr lang="tr-TR" sz="2400" dirty="0" smtClean="0"/>
              <a:t>Kalbin </a:t>
            </a:r>
            <a:r>
              <a:rPr lang="tr-TR" sz="2400" dirty="0"/>
              <a:t>pompaladığı kan, </a:t>
            </a:r>
            <a:r>
              <a:rPr lang="tr-TR" sz="2400" dirty="0" smtClean="0"/>
              <a:t>vücutta atardamarlar</a:t>
            </a:r>
            <a:r>
              <a:rPr lang="tr-TR" sz="2400" dirty="0"/>
              <a:t>, toplardamarlar ve kılcal damarlar içinde düzenli bir şekilde dolaşır. </a:t>
            </a:r>
            <a:endParaRPr lang="tr-TR" sz="2400" dirty="0" smtClean="0"/>
          </a:p>
          <a:p>
            <a:r>
              <a:rPr lang="tr-TR" sz="2400" b="1" dirty="0" smtClean="0"/>
              <a:t>Bu </a:t>
            </a:r>
            <a:r>
              <a:rPr lang="tr-TR" sz="2400" b="1" dirty="0"/>
              <a:t>dolanım </a:t>
            </a:r>
            <a:r>
              <a:rPr lang="tr-TR" sz="2400" b="1" dirty="0">
                <a:solidFill>
                  <a:srgbClr val="FF0000"/>
                </a:solidFill>
              </a:rPr>
              <a:t>büyük</a:t>
            </a:r>
            <a:r>
              <a:rPr lang="tr-TR" sz="2400" b="1" dirty="0"/>
              <a:t> ve </a:t>
            </a:r>
            <a:r>
              <a:rPr lang="tr-TR" sz="2400" b="1" dirty="0">
                <a:solidFill>
                  <a:srgbClr val="FF0000"/>
                </a:solidFill>
              </a:rPr>
              <a:t>küçük</a:t>
            </a:r>
            <a:r>
              <a:rPr lang="tr-TR" sz="2400" b="1" dirty="0"/>
              <a:t> olmak üzere iki kısımda incelenir.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1798" y="0"/>
            <a:ext cx="5458236" cy="426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827584" y="1763279"/>
            <a:ext cx="139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Toplardamar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865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6244" y="334954"/>
            <a:ext cx="4596789" cy="352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94879" y="476672"/>
            <a:ext cx="46211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Küçük bir bilgisayar oyunu </a:t>
            </a:r>
            <a:r>
              <a:rPr lang="tr-TR" sz="2400" dirty="0" smtClean="0"/>
              <a:t>oynamaya ne </a:t>
            </a:r>
            <a:r>
              <a:rPr lang="tr-TR" sz="2400" dirty="0"/>
              <a:t>dersiniz? Depoda bulunan </a:t>
            </a:r>
            <a:r>
              <a:rPr lang="tr-TR" sz="2400" dirty="0" smtClean="0"/>
              <a:t>yiyecekleri yükleyip </a:t>
            </a:r>
            <a:r>
              <a:rPr lang="tr-TR" sz="2400" dirty="0"/>
              <a:t>adalardaki insanlara taşımanız</a:t>
            </a:r>
          </a:p>
          <a:p>
            <a:r>
              <a:rPr lang="tr-TR" sz="2400" dirty="0"/>
              <a:t>gerekiyor. Taşıma işlemini başarmak </a:t>
            </a:r>
            <a:r>
              <a:rPr lang="tr-TR" sz="2400" dirty="0" smtClean="0"/>
              <a:t>için nelere </a:t>
            </a:r>
            <a:r>
              <a:rPr lang="tr-TR" sz="2400" dirty="0"/>
              <a:t>ihtiyacınız var? İhtiyacınız </a:t>
            </a:r>
            <a:r>
              <a:rPr lang="tr-TR" sz="2400" dirty="0" smtClean="0"/>
              <a:t>olan araçları </a:t>
            </a:r>
            <a:r>
              <a:rPr lang="tr-TR" sz="2400" dirty="0"/>
              <a:t>ekranın sağındaki menüden seçiniz.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88033" y="4077072"/>
            <a:ext cx="8954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Oyunda öncelikle yiyecekleri </a:t>
            </a:r>
            <a:r>
              <a:rPr lang="tr-TR" sz="2400" dirty="0" smtClean="0"/>
              <a:t>taşımak için </a:t>
            </a:r>
            <a:r>
              <a:rPr lang="tr-TR" sz="2400" dirty="0"/>
              <a:t>kamyonu seçmiş olmalısınız. </a:t>
            </a:r>
            <a:r>
              <a:rPr lang="tr-TR" sz="2400" dirty="0" smtClean="0"/>
              <a:t>Kamyona yiyecek </a:t>
            </a:r>
            <a:r>
              <a:rPr lang="tr-TR" sz="2400" dirty="0"/>
              <a:t>yüklediğinizi düşününüz. </a:t>
            </a:r>
            <a:r>
              <a:rPr lang="tr-TR" sz="2400" dirty="0" smtClean="0"/>
              <a:t>Yollar olmazsa </a:t>
            </a:r>
            <a:r>
              <a:rPr lang="tr-TR" sz="2400" dirty="0"/>
              <a:t>yüklü kamyon adalara ulaşamaz.</a:t>
            </a:r>
          </a:p>
          <a:p>
            <a:r>
              <a:rPr lang="tr-TR" sz="2400" dirty="0"/>
              <a:t>Buna göre yiyecekleri dağıtan bir </a:t>
            </a:r>
            <a:r>
              <a:rPr lang="tr-TR" sz="2400" dirty="0" smtClean="0"/>
              <a:t>depoya , taşıyıcı </a:t>
            </a:r>
            <a:r>
              <a:rPr lang="tr-TR" sz="2400" dirty="0"/>
              <a:t>olarak kamyona ve kamyonun </a:t>
            </a:r>
            <a:r>
              <a:rPr lang="tr-TR" sz="2400" dirty="0" smtClean="0"/>
              <a:t>gidebileceği yollara </a:t>
            </a:r>
            <a:r>
              <a:rPr lang="tr-TR" sz="2400" dirty="0"/>
              <a:t>ihtiyaç vardır. </a:t>
            </a:r>
            <a:r>
              <a:rPr lang="tr-TR" sz="2400" dirty="0" smtClean="0"/>
              <a:t>Bilgisayar oyunundaki </a:t>
            </a:r>
            <a:r>
              <a:rPr lang="tr-TR" sz="2400" dirty="0"/>
              <a:t>bu sistem, vücudunuzda </a:t>
            </a:r>
            <a:r>
              <a:rPr lang="tr-TR" sz="2400" dirty="0" smtClean="0"/>
              <a:t>hangi sisteme </a:t>
            </a:r>
            <a:r>
              <a:rPr lang="tr-TR" sz="2400" dirty="0"/>
              <a:t>benzemektedir?</a:t>
            </a:r>
          </a:p>
        </p:txBody>
      </p:sp>
    </p:spTree>
    <p:extLst>
      <p:ext uri="{BB962C8B-B14F-4D97-AF65-F5344CB8AC3E}">
        <p14:creationId xmlns:p14="http://schemas.microsoft.com/office/powerpoint/2010/main" val="382563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4342" name="ShockwaveFlash1" r:id="rId2" imgW="6769638" imgH="6063458"/>
        </mc:Choice>
        <mc:Fallback>
          <p:control name="ShockwaveFlash1" r:id="rId2" imgW="6769638" imgH="6063458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58888" y="0"/>
                  <a:ext cx="6769100" cy="60626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723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8600" y="188640"/>
            <a:ext cx="526348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Büyük dolaşım</a:t>
            </a:r>
          </a:p>
          <a:p>
            <a:r>
              <a:rPr lang="tr-TR" sz="2400" dirty="0"/>
              <a:t>Büyük dolaşım, kalp ile </a:t>
            </a:r>
            <a:r>
              <a:rPr lang="tr-TR" sz="2400" dirty="0" smtClean="0"/>
              <a:t>vücut arasında </a:t>
            </a:r>
            <a:r>
              <a:rPr lang="tr-TR" sz="2400" dirty="0"/>
              <a:t>gerçekleşir. Bu </a:t>
            </a:r>
            <a:r>
              <a:rPr lang="tr-TR" sz="2400" dirty="0" smtClean="0"/>
              <a:t>dolaşımda amaç</a:t>
            </a:r>
            <a:r>
              <a:rPr lang="tr-TR" sz="2400" dirty="0"/>
              <a:t>, hücrelere </a:t>
            </a:r>
            <a:r>
              <a:rPr lang="tr-TR" sz="2400" dirty="0" smtClean="0"/>
              <a:t>oksijen ve </a:t>
            </a:r>
            <a:r>
              <a:rPr lang="tr-TR" sz="2400" dirty="0"/>
              <a:t>besin taşımak, atıkları </a:t>
            </a:r>
            <a:r>
              <a:rPr lang="tr-TR" sz="2400" dirty="0" smtClean="0"/>
              <a:t>hücreden uzaklaştırmaktır</a:t>
            </a:r>
            <a:r>
              <a:rPr lang="tr-TR" sz="2400" dirty="0"/>
              <a:t>. Kan, </a:t>
            </a:r>
            <a:r>
              <a:rPr lang="tr-TR" sz="2400" dirty="0" smtClean="0"/>
              <a:t>her zaman </a:t>
            </a:r>
            <a:r>
              <a:rPr lang="tr-TR" sz="2400" dirty="0"/>
              <a:t>karıncıklardan </a:t>
            </a:r>
            <a:r>
              <a:rPr lang="tr-TR" sz="2400" dirty="0" smtClean="0"/>
              <a:t>pompalanarak kalpten </a:t>
            </a:r>
            <a:r>
              <a:rPr lang="tr-TR" sz="2400" dirty="0"/>
              <a:t>çıkar. Büyük </a:t>
            </a:r>
            <a:r>
              <a:rPr lang="tr-TR" sz="2400" dirty="0" smtClean="0"/>
              <a:t>dolaşım, kanın </a:t>
            </a:r>
            <a:r>
              <a:rPr lang="tr-TR" sz="2400" dirty="0"/>
              <a:t>kalbin sol </a:t>
            </a:r>
            <a:r>
              <a:rPr lang="tr-TR" sz="2400" dirty="0" smtClean="0"/>
              <a:t>karıncığından çıkmasıyla </a:t>
            </a:r>
            <a:r>
              <a:rPr lang="tr-TR" sz="2400" dirty="0"/>
              <a:t>başlar. Kan, </a:t>
            </a:r>
            <a:r>
              <a:rPr lang="tr-TR" sz="2400" dirty="0" smtClean="0"/>
              <a:t>ana atardamar </a:t>
            </a:r>
            <a:r>
              <a:rPr lang="tr-TR" sz="2400" dirty="0"/>
              <a:t>olan aorttan </a:t>
            </a:r>
            <a:r>
              <a:rPr lang="tr-TR" sz="2400" dirty="0" smtClean="0"/>
              <a:t>vücuda pompalanır</a:t>
            </a:r>
            <a:r>
              <a:rPr lang="tr-TR" sz="2400" dirty="0"/>
              <a:t>. Oksijence </a:t>
            </a:r>
            <a:r>
              <a:rPr lang="tr-TR" sz="2400" dirty="0" smtClean="0"/>
              <a:t>zengin olan </a:t>
            </a:r>
            <a:r>
              <a:rPr lang="tr-TR" sz="2400" dirty="0"/>
              <a:t>kan, vücutta </a:t>
            </a:r>
            <a:r>
              <a:rPr lang="tr-TR" sz="2400" dirty="0" smtClean="0"/>
              <a:t>dolaşırken hücrelere </a:t>
            </a:r>
            <a:r>
              <a:rPr lang="tr-TR" sz="2400" dirty="0"/>
              <a:t>oksijen verir. </a:t>
            </a:r>
            <a:r>
              <a:rPr lang="tr-TR" sz="2400" dirty="0" smtClean="0"/>
              <a:t>Hücrelerde oluşmuş </a:t>
            </a:r>
            <a:r>
              <a:rPr lang="tr-TR" sz="2400" dirty="0"/>
              <a:t>olan </a:t>
            </a:r>
            <a:r>
              <a:rPr lang="tr-TR" sz="2400" dirty="0" smtClean="0"/>
              <a:t>karbondioksiti alır</a:t>
            </a:r>
            <a:r>
              <a:rPr lang="tr-TR" sz="2400" dirty="0"/>
              <a:t>. Oksijence fakir </a:t>
            </a:r>
            <a:r>
              <a:rPr lang="tr-TR" sz="2400" dirty="0" smtClean="0"/>
              <a:t>durumdayken kan</a:t>
            </a:r>
            <a:r>
              <a:rPr lang="tr-TR" sz="2400" dirty="0"/>
              <a:t>, üst ve alt </a:t>
            </a:r>
            <a:r>
              <a:rPr lang="tr-TR" sz="2400" dirty="0" smtClean="0"/>
              <a:t>ana toplardamar </a:t>
            </a:r>
            <a:r>
              <a:rPr lang="tr-TR" sz="2400" dirty="0"/>
              <a:t>aracılığıyla </a:t>
            </a:r>
            <a:r>
              <a:rPr lang="tr-TR" sz="2400" dirty="0" smtClean="0"/>
              <a:t>kalbin sağ </a:t>
            </a:r>
            <a:r>
              <a:rPr lang="tr-TR" sz="2400" dirty="0"/>
              <a:t>kulakçığına geri döner.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7688" y="0"/>
            <a:ext cx="3571460" cy="657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1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947" y="-33599"/>
            <a:ext cx="7410081" cy="68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5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2294" name="ShockwaveFlash1" r:id="rId2" imgW="9142857" imgH="5661636"/>
        </mc:Choice>
        <mc:Fallback>
          <p:control name="ShockwaveFlash1" r:id="rId2" imgW="9142857" imgH="566163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5661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9821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5496" y="50448"/>
            <a:ext cx="58380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Küçük dolaşım</a:t>
            </a:r>
          </a:p>
          <a:p>
            <a:r>
              <a:rPr lang="tr-TR" sz="2400" dirty="0"/>
              <a:t>Küçük dolaşım, kalp ile akciğerler arasında gerçekleşir. Küçük dolaşımın amacı, oksijeni </a:t>
            </a:r>
            <a:r>
              <a:rPr lang="tr-TR" sz="2400" dirty="0" smtClean="0"/>
              <a:t>azalmış (kirli </a:t>
            </a:r>
            <a:r>
              <a:rPr lang="tr-TR" sz="2400" dirty="0"/>
              <a:t>kan) kanı temizlemektir. Kan vücutta kirlenerek sağ kulakçığa gelir. Buradan kan, </a:t>
            </a:r>
            <a:r>
              <a:rPr lang="tr-TR" sz="2400" dirty="0" smtClean="0"/>
              <a:t>pompalanmak üzere </a:t>
            </a:r>
            <a:r>
              <a:rPr lang="tr-TR" sz="2400" dirty="0"/>
              <a:t>sağ karıncığa geçer. Sağ karıncıktan akciğerlere, akciğer atardamarı ile gönderilir. Akciğerde,</a:t>
            </a:r>
          </a:p>
          <a:p>
            <a:r>
              <a:rPr lang="tr-TR" sz="2400" dirty="0"/>
              <a:t>kandaki karbondioksit oksijenle yer değiştirir. Oksijence zenginleşmiş kan, akciğer toplardamarı ile </a:t>
            </a:r>
            <a:r>
              <a:rPr lang="tr-TR" sz="2400" dirty="0" smtClean="0"/>
              <a:t>kalbin sol </a:t>
            </a:r>
            <a:r>
              <a:rPr lang="tr-TR" sz="2400" dirty="0"/>
              <a:t>kulakçığına döner.</a:t>
            </a:r>
          </a:p>
          <a:p>
            <a:r>
              <a:rPr lang="tr-TR" sz="2400" dirty="0"/>
              <a:t>Kalp, damarların içinden hücrelere kadar kan pompalar. Kan, bir kamyona benzer. Kamyon </a:t>
            </a:r>
            <a:r>
              <a:rPr lang="tr-TR" sz="2400" dirty="0" smtClean="0"/>
              <a:t>yüklenen malzemeyi </a:t>
            </a:r>
            <a:r>
              <a:rPr lang="tr-TR" sz="2400" dirty="0"/>
              <a:t>taşır. Kan da hücrelere oksijen ve besin taşır. Kanın bu taşıma işlemini yapmasını </a:t>
            </a:r>
            <a:r>
              <a:rPr lang="tr-TR" sz="2400" dirty="0" smtClean="0"/>
              <a:t>sağlayan yapılar </a:t>
            </a:r>
            <a:r>
              <a:rPr lang="tr-TR" sz="2400" dirty="0"/>
              <a:t>nelerdir? Bu yapıların başka görevleri var mıdır? Kanın yapısını gözlemlemek için bir deney yapınız.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7112" y="263167"/>
            <a:ext cx="3386888" cy="623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8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947" y="-33599"/>
            <a:ext cx="7410081" cy="68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4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3318" name="ShockwaveFlash1" r:id="rId2" imgW="9142857" imgH="5517205"/>
        </mc:Choice>
        <mc:Fallback>
          <p:control name="ShockwaveFlash1" r:id="rId2" imgW="9142857" imgH="5517205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55165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433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2534" name="ShockwaveFlash1" r:id="rId2" imgW="8135486" imgH="6165167"/>
        </mc:Choice>
        <mc:Fallback>
          <p:control name="ShockwaveFlash1" r:id="rId2" imgW="8135486" imgH="6165167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750" y="0"/>
                  <a:ext cx="8135938" cy="61658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325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0486" name="ShockwaveFlash1" r:id="rId2" imgW="7920572" imgH="6093626"/>
        </mc:Choice>
        <mc:Fallback>
          <p:control name="ShockwaveFlash1" r:id="rId2" imgW="7920572" imgH="609362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213" y="0"/>
                  <a:ext cx="7920037" cy="6092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22" y="1336"/>
            <a:ext cx="8937113" cy="76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81822" y="980728"/>
            <a:ext cx="557029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Nasıl Yapalım?</a:t>
            </a:r>
          </a:p>
          <a:p>
            <a:r>
              <a:rPr lang="tr-TR" sz="2400" dirty="0"/>
              <a:t>• Öğretmeninizin temin ettiği daimi kan preparatını, </a:t>
            </a:r>
            <a:r>
              <a:rPr lang="tr-TR" sz="2400" dirty="0" smtClean="0"/>
              <a:t>mikroskopla inceleyiniz</a:t>
            </a:r>
            <a:r>
              <a:rPr lang="tr-TR" sz="2400" dirty="0"/>
              <a:t>.</a:t>
            </a:r>
          </a:p>
          <a:p>
            <a:r>
              <a:rPr lang="tr-TR" sz="2400" dirty="0"/>
              <a:t>• Gördüğünüz kan hücrelerinin şekillerini çiziniz.</a:t>
            </a:r>
          </a:p>
          <a:p>
            <a:r>
              <a:rPr lang="tr-TR" sz="2400" dirty="0"/>
              <a:t>• Gözlemlediğiniz </a:t>
            </a:r>
            <a:r>
              <a:rPr lang="tr-TR" sz="2400" dirty="0" smtClean="0"/>
              <a:t>sonuçları arkadaşlarınızla </a:t>
            </a:r>
            <a:r>
              <a:rPr lang="tr-TR" sz="2400" dirty="0"/>
              <a:t>tartışınız.</a:t>
            </a:r>
          </a:p>
          <a:p>
            <a:r>
              <a:rPr lang="tr-TR" sz="2800" b="1" dirty="0"/>
              <a:t>Yorumlayalım, Sonuçlandıralım</a:t>
            </a:r>
          </a:p>
          <a:p>
            <a:r>
              <a:rPr lang="tr-TR" sz="2400" dirty="0"/>
              <a:t>• Gözlemlerinizden hareketle kanın genel yapısı hakkında ne söyleyebilirsiniz?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1090854"/>
            <a:ext cx="3808423" cy="179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3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8111" y="1124744"/>
            <a:ext cx="8928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Aldığınız nefesin akciğerlerinizdeki </a:t>
            </a:r>
            <a:r>
              <a:rPr lang="tr-TR" sz="2400" dirty="0" smtClean="0"/>
              <a:t>alveollere kadar </a:t>
            </a:r>
            <a:r>
              <a:rPr lang="tr-TR" sz="2400" dirty="0"/>
              <a:t>gittiğini öğrenmiştiniz. </a:t>
            </a:r>
            <a:r>
              <a:rPr lang="tr-TR" sz="2400" dirty="0" smtClean="0"/>
              <a:t>Buraya </a:t>
            </a:r>
            <a:r>
              <a:rPr lang="fi-FI" sz="2400" dirty="0" smtClean="0"/>
              <a:t>kadar </a:t>
            </a:r>
            <a:r>
              <a:rPr lang="fi-FI" sz="2400" dirty="0"/>
              <a:t>gelen hava içindeki </a:t>
            </a:r>
            <a:r>
              <a:rPr lang="fi-FI" sz="2400" dirty="0" smtClean="0"/>
              <a:t>oksijen,</a:t>
            </a:r>
            <a:r>
              <a:rPr lang="tr-TR" sz="2400" dirty="0" smtClean="0"/>
              <a:t> sizce </a:t>
            </a:r>
            <a:r>
              <a:rPr lang="tr-TR" sz="2400" dirty="0"/>
              <a:t>ne </a:t>
            </a:r>
            <a:r>
              <a:rPr lang="tr-TR" sz="2400" dirty="0" smtClean="0"/>
              <a:t>olmaktadır? Vücudunuz</a:t>
            </a:r>
            <a:r>
              <a:rPr lang="tr-TR" sz="2400" dirty="0"/>
              <a:t>, gerçekleştirdiğiniz her türlü faaliyet için enerjiye ihtiyaç duyar. Vücuda gerekli olan </a:t>
            </a:r>
            <a:r>
              <a:rPr lang="tr-TR" sz="2400" dirty="0" smtClean="0"/>
              <a:t>enerji için </a:t>
            </a:r>
            <a:r>
              <a:rPr lang="tr-TR" sz="2400" dirty="0"/>
              <a:t>oksijenin hücrelerinize ulaşması gerekir. Hücrelerin ihtiyacı, sadece oksijen değildir. Yaşamsal </a:t>
            </a:r>
            <a:r>
              <a:rPr lang="tr-TR" sz="2400" dirty="0" smtClean="0"/>
              <a:t>olaylar için </a:t>
            </a:r>
            <a:r>
              <a:rPr lang="tr-TR" sz="2400" dirty="0"/>
              <a:t>besinlerin de hücrelere taşınması gerekir. Vücudun her yerinde hücre olduğuna göre besin </a:t>
            </a:r>
            <a:r>
              <a:rPr lang="tr-TR" sz="2400" dirty="0" smtClean="0"/>
              <a:t>ve </a:t>
            </a:r>
            <a:r>
              <a:rPr lang="nb-NO" sz="2400" dirty="0" smtClean="0"/>
              <a:t>oksijeni </a:t>
            </a:r>
            <a:r>
              <a:rPr lang="nb-NO" sz="2400" dirty="0"/>
              <a:t>taşıyan bir sistem gerekir. Bu sisteme </a:t>
            </a:r>
            <a:r>
              <a:rPr lang="nb-NO" sz="2400" b="1" dirty="0"/>
              <a:t>dolaşım sistemi </a:t>
            </a:r>
            <a:r>
              <a:rPr lang="nb-NO" sz="2400" dirty="0"/>
              <a:t>denir.</a:t>
            </a:r>
          </a:p>
          <a:p>
            <a:r>
              <a:rPr lang="tr-TR" sz="2400" dirty="0" smtClean="0"/>
              <a:t>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8470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188640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Kan, kan hücrelerinden ve bu hücrelerin içinde yüzdüğü sıvıdan oluşur. Kanın içinde </a:t>
            </a:r>
            <a:r>
              <a:rPr lang="tr-TR" sz="2400" dirty="0" smtClean="0"/>
              <a:t>bulunduğu sıvıya </a:t>
            </a:r>
            <a:r>
              <a:rPr lang="tr-TR" sz="2400" b="1" dirty="0"/>
              <a:t>kan plazması </a:t>
            </a:r>
            <a:r>
              <a:rPr lang="tr-TR" sz="2400" dirty="0"/>
              <a:t>denir. </a:t>
            </a:r>
            <a:endParaRPr lang="tr-TR" sz="2400" dirty="0" smtClean="0"/>
          </a:p>
          <a:p>
            <a:r>
              <a:rPr lang="tr-TR" sz="2400" dirty="0" smtClean="0"/>
              <a:t>Kan </a:t>
            </a:r>
            <a:r>
              <a:rPr lang="tr-TR" sz="2400" dirty="0"/>
              <a:t>plazmasının </a:t>
            </a:r>
            <a:r>
              <a:rPr lang="tr-TR" sz="2400" b="1" dirty="0"/>
              <a:t>%90’ı su</a:t>
            </a:r>
            <a:r>
              <a:rPr lang="tr-TR" sz="2400" dirty="0"/>
              <a:t>, </a:t>
            </a:r>
            <a:r>
              <a:rPr lang="tr-TR" sz="2400" b="1" dirty="0"/>
              <a:t>%10’u </a:t>
            </a:r>
            <a:r>
              <a:rPr lang="tr-TR" sz="2400" dirty="0"/>
              <a:t>karbonhidrat, protein ve yağdır. </a:t>
            </a:r>
            <a:r>
              <a:rPr lang="tr-TR" sz="2400" dirty="0" smtClean="0"/>
              <a:t>Plazma, karbonhidrat</a:t>
            </a:r>
            <a:r>
              <a:rPr lang="tr-TR" sz="2400" dirty="0"/>
              <a:t>, protein ve yağ gibi besinlerini hücrelere taşır. </a:t>
            </a:r>
            <a:r>
              <a:rPr lang="tr-TR" sz="2400" b="1" dirty="0"/>
              <a:t>Plazma</a:t>
            </a:r>
            <a:r>
              <a:rPr lang="tr-TR" sz="2400" dirty="0"/>
              <a:t> aynı zamanda hücrelerde </a:t>
            </a:r>
            <a:r>
              <a:rPr lang="tr-TR" sz="2400" dirty="0" smtClean="0"/>
              <a:t>oluşan atık </a:t>
            </a:r>
            <a:r>
              <a:rPr lang="tr-TR" sz="2400" dirty="0"/>
              <a:t>maddeleri, ilgili organlara iletir. </a:t>
            </a:r>
            <a:endParaRPr lang="tr-TR" sz="2400" dirty="0" smtClean="0"/>
          </a:p>
          <a:p>
            <a:r>
              <a:rPr lang="tr-TR" sz="2400" b="1" dirty="0" smtClean="0"/>
              <a:t>Kan </a:t>
            </a:r>
            <a:r>
              <a:rPr lang="tr-TR" sz="2400" b="1" dirty="0"/>
              <a:t>hücreleri; akyuvar, alyuvar ve kan pulcuklarıdır.</a:t>
            </a:r>
          </a:p>
        </p:txBody>
      </p:sp>
    </p:spTree>
    <p:extLst>
      <p:ext uri="{BB962C8B-B14F-4D97-AF65-F5344CB8AC3E}">
        <p14:creationId xmlns:p14="http://schemas.microsoft.com/office/powerpoint/2010/main" val="32120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798" y="3356992"/>
            <a:ext cx="88671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Alyuvarlara </a:t>
            </a:r>
            <a:r>
              <a:rPr lang="tr-TR" sz="2400" b="1" dirty="0"/>
              <a:t>kırmızı kan hücreleri </a:t>
            </a:r>
            <a:r>
              <a:rPr lang="tr-TR" sz="2400" dirty="0"/>
              <a:t>de denir. Düğmelere benzer. Alyuvarların içinde </a:t>
            </a:r>
            <a:r>
              <a:rPr lang="tr-TR" sz="2400" b="1" dirty="0" smtClean="0"/>
              <a:t>hemoglobin </a:t>
            </a:r>
            <a:r>
              <a:rPr lang="tr-TR" sz="2400" dirty="0" smtClean="0"/>
              <a:t>denilen </a:t>
            </a:r>
            <a:r>
              <a:rPr lang="tr-TR" sz="2400" dirty="0"/>
              <a:t>yapılar bulunur. Hemoglobin, kana kırmızı rengini verir. Ayrıca oksijeni hücrelere taşıyan bir</a:t>
            </a:r>
          </a:p>
          <a:p>
            <a:r>
              <a:rPr lang="tr-TR" sz="2400" dirty="0"/>
              <a:t>kamyon görevi görür. Hücrelerde oksijen kullanıldıktan sonra oluşan atıkların da uzaklaştırılmasını sağlar.</a:t>
            </a:r>
          </a:p>
          <a:p>
            <a:r>
              <a:rPr lang="tr-TR" sz="2400" b="1" dirty="0"/>
              <a:t>Alyuvarlar</a:t>
            </a:r>
            <a:r>
              <a:rPr lang="tr-TR" sz="2400" dirty="0"/>
              <a:t>, uzun kemiklerin süngerimsi dokularında üretildiklerinde </a:t>
            </a:r>
            <a:r>
              <a:rPr lang="tr-TR" sz="2400" b="1" dirty="0"/>
              <a:t>çekirdeklidir</a:t>
            </a:r>
            <a:r>
              <a:rPr lang="tr-TR" sz="2400" dirty="0"/>
              <a:t>. </a:t>
            </a:r>
            <a:endParaRPr lang="tr-TR" sz="2400" dirty="0" smtClean="0"/>
          </a:p>
          <a:p>
            <a:r>
              <a:rPr lang="tr-TR" sz="2400" dirty="0" smtClean="0"/>
              <a:t>Olgunlaştıklarında daha </a:t>
            </a:r>
            <a:r>
              <a:rPr lang="tr-TR" sz="2400" dirty="0"/>
              <a:t>çok oksijen taşıyabilmek için </a:t>
            </a:r>
            <a:r>
              <a:rPr lang="tr-TR" sz="2400" b="1" dirty="0"/>
              <a:t>çekirdeklerini kaybeder</a:t>
            </a:r>
            <a:r>
              <a:rPr lang="tr-TR" sz="2400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2448" y="116632"/>
            <a:ext cx="4333875" cy="298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0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267" y="3501008"/>
            <a:ext cx="8953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Akyuvarlara </a:t>
            </a:r>
            <a:r>
              <a:rPr lang="tr-TR" sz="2400" b="1" dirty="0"/>
              <a:t>beyaz kan hücreleri </a:t>
            </a:r>
            <a:r>
              <a:rPr lang="tr-TR" sz="2400" dirty="0"/>
              <a:t>de denir. Akyuvarlar, vücudumuzun askerleridir. Bu hücreler, </a:t>
            </a:r>
            <a:r>
              <a:rPr lang="tr-TR" sz="2400" dirty="0" smtClean="0"/>
              <a:t>mikropları içine </a:t>
            </a:r>
            <a:r>
              <a:rPr lang="tr-TR" sz="2400" dirty="0"/>
              <a:t>alarak ya da özel salgılar üreterek mikropları yok eder. Akyuvarların sayısı alyuvarlardan</a:t>
            </a:r>
          </a:p>
          <a:p>
            <a:r>
              <a:rPr lang="tr-TR" sz="2400" dirty="0"/>
              <a:t>azdır. Bu hücrelerin çekirdekleri vardır.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5061" y="332656"/>
            <a:ext cx="4333875" cy="298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82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530120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Kan pulcukları </a:t>
            </a:r>
            <a:r>
              <a:rPr lang="tr-TR" sz="2400" dirty="0"/>
              <a:t>ise çekirdeksiz ve küçük yapılardır. Vücudunuzda</a:t>
            </a:r>
          </a:p>
          <a:p>
            <a:r>
              <a:rPr lang="tr-TR" sz="2400" dirty="0"/>
              <a:t>bir yara oluştuğunda yarayı kapatarak kan akışını durdurur. Bu şekilde kanın pıhtılaşmasını sağlar.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630" y="69702"/>
            <a:ext cx="7642700" cy="523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4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6390" name="ShockwaveFlash1" r:id="rId2" imgW="7417085" imgH="5661636"/>
        </mc:Choice>
        <mc:Fallback>
          <p:control name="ShockwaveFlash1" r:id="rId2" imgW="7417085" imgH="5661636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650" y="0"/>
                  <a:ext cx="7416800" cy="5661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4386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3466" y="590692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“Acil olarak, A grubu </a:t>
            </a:r>
            <a:r>
              <a:rPr lang="tr-TR" sz="2400" dirty="0" err="1"/>
              <a:t>Rh</a:t>
            </a:r>
            <a:r>
              <a:rPr lang="tr-TR" sz="2400" dirty="0"/>
              <a:t>(+) kana ihtiyaç var. Kan vermek isteyenlerin hastaneye gelmeleri rica </a:t>
            </a:r>
            <a:r>
              <a:rPr lang="tr-TR" sz="2400" dirty="0" smtClean="0"/>
              <a:t>olunur’’</a:t>
            </a:r>
            <a:endParaRPr lang="tr-TR" sz="24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8678" name="ShockwaveFlash1" r:id="rId2" imgW="9678751" imgH="5880858"/>
        </mc:Choice>
        <mc:Fallback>
          <p:control name="ShockwaveFlash1" r:id="rId2" imgW="9678751" imgH="5880858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23850" y="0"/>
                  <a:ext cx="9677400" cy="5880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494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15083" y="41192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Günlük hayatta rastlayabileceğiniz bu anonsta, bahsedilen A grubu kan ne anlama gelmektedir?</a:t>
            </a:r>
          </a:p>
          <a:p>
            <a:r>
              <a:rPr lang="tr-TR" sz="2400" dirty="0"/>
              <a:t>Kanın başka hangi grupları olabilir? </a:t>
            </a:r>
            <a:r>
              <a:rPr lang="tr-TR" sz="2400" dirty="0" err="1"/>
              <a:t>Rh</a:t>
            </a:r>
            <a:r>
              <a:rPr lang="tr-TR" sz="2400" dirty="0"/>
              <a:t>(+) ifadesinin kanla ne ilgisi olabilir?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07504" y="3209416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Kan, vücudumuz için çok önemlidir. </a:t>
            </a:r>
            <a:r>
              <a:rPr lang="tr-TR" sz="2400" dirty="0" err="1"/>
              <a:t>Ihtiyaç</a:t>
            </a:r>
            <a:r>
              <a:rPr lang="tr-TR" sz="2400" dirty="0"/>
              <a:t> olduğunda farklı bir bireyden kan alınabilir. </a:t>
            </a:r>
            <a:endParaRPr lang="tr-TR" sz="2400" dirty="0" smtClean="0"/>
          </a:p>
          <a:p>
            <a:r>
              <a:rPr lang="tr-TR" sz="2400" dirty="0" smtClean="0"/>
              <a:t>Kan verecek kişinin </a:t>
            </a:r>
            <a:r>
              <a:rPr lang="tr-TR" sz="2400" dirty="0"/>
              <a:t>kanı, bir hastaya verilirken kan grubunun uygunluğu kontrol edilir. </a:t>
            </a:r>
            <a:endParaRPr lang="tr-TR" sz="2400" dirty="0" smtClean="0"/>
          </a:p>
          <a:p>
            <a:r>
              <a:rPr lang="tr-TR" sz="2400" dirty="0" smtClean="0"/>
              <a:t>Bunu </a:t>
            </a:r>
            <a:r>
              <a:rPr lang="tr-TR" sz="2400" dirty="0"/>
              <a:t>nedeni, insanlarda </a:t>
            </a:r>
            <a:r>
              <a:rPr lang="tr-TR" sz="2400" dirty="0" smtClean="0"/>
              <a:t>dört farklı </a:t>
            </a:r>
            <a:r>
              <a:rPr lang="tr-TR" sz="2400" dirty="0"/>
              <a:t>kan grubu bulunmasıdır. </a:t>
            </a:r>
            <a:endParaRPr lang="tr-TR" sz="2400" dirty="0" smtClean="0"/>
          </a:p>
          <a:p>
            <a:r>
              <a:rPr lang="tr-TR" sz="2400" dirty="0" smtClean="0"/>
              <a:t>Bunlar </a:t>
            </a:r>
            <a:r>
              <a:rPr lang="tr-TR" sz="2400" dirty="0"/>
              <a:t>A, B, AB ve 0 kan gruplarıdır. </a:t>
            </a:r>
          </a:p>
        </p:txBody>
      </p:sp>
    </p:spTree>
    <p:extLst>
      <p:ext uri="{BB962C8B-B14F-4D97-AF65-F5344CB8AC3E}">
        <p14:creationId xmlns:p14="http://schemas.microsoft.com/office/powerpoint/2010/main" val="15312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7654" name="ShockwaveFlash1" r:id="rId2" imgW="8819048" imgH="6020640"/>
        </mc:Choice>
        <mc:Fallback>
          <p:control name="ShockwaveFlash1" r:id="rId2" imgW="8819048" imgH="602064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820150" cy="6021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7607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620688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Kan alış verişi aynı kan </a:t>
            </a:r>
            <a:r>
              <a:rPr lang="tr-TR" sz="2400" dirty="0" smtClean="0"/>
              <a:t>grupları arasında </a:t>
            </a:r>
            <a:r>
              <a:rPr lang="tr-TR" sz="2400" dirty="0"/>
              <a:t>yapılır. Kan alış verişi için kan grupları dışında </a:t>
            </a:r>
            <a:r>
              <a:rPr lang="tr-TR" sz="2400" dirty="0" err="1"/>
              <a:t>Rh</a:t>
            </a:r>
            <a:r>
              <a:rPr lang="tr-TR" sz="2400" dirty="0"/>
              <a:t> faktörüne de dikkat edilir. Bu faktör, ilk </a:t>
            </a:r>
            <a:r>
              <a:rPr lang="tr-TR" sz="2400" dirty="0" smtClean="0"/>
              <a:t>olarak </a:t>
            </a:r>
            <a:r>
              <a:rPr lang="tr-TR" sz="2400" dirty="0" err="1" smtClean="0"/>
              <a:t>Rhesus</a:t>
            </a:r>
            <a:r>
              <a:rPr lang="tr-TR" sz="2400" dirty="0" smtClean="0"/>
              <a:t> </a:t>
            </a:r>
            <a:r>
              <a:rPr lang="tr-TR" sz="2400" dirty="0"/>
              <a:t>(</a:t>
            </a:r>
            <a:r>
              <a:rPr lang="tr-TR" sz="2400" dirty="0" err="1"/>
              <a:t>Resus</a:t>
            </a:r>
            <a:r>
              <a:rPr lang="tr-TR" sz="2400" dirty="0"/>
              <a:t>) maymunlarında keşfedilmiştir. </a:t>
            </a:r>
            <a:endParaRPr lang="tr-TR" sz="2400" dirty="0" smtClean="0"/>
          </a:p>
          <a:p>
            <a:r>
              <a:rPr lang="tr-TR" sz="2400" dirty="0" smtClean="0"/>
              <a:t>Bu </a:t>
            </a:r>
            <a:r>
              <a:rPr lang="tr-TR" sz="2400" dirty="0"/>
              <a:t>nedenle maymunun adının ilk iki harfi ile isimlendirilir.</a:t>
            </a:r>
          </a:p>
          <a:p>
            <a:r>
              <a:rPr lang="tr-TR" sz="2400" dirty="0"/>
              <a:t>Alyuvarlarında </a:t>
            </a:r>
            <a:r>
              <a:rPr lang="tr-TR" sz="2400" dirty="0" err="1"/>
              <a:t>Rh</a:t>
            </a:r>
            <a:r>
              <a:rPr lang="tr-TR" sz="2400" dirty="0"/>
              <a:t> faktörü bulunan kan </a:t>
            </a:r>
            <a:r>
              <a:rPr lang="tr-TR" sz="2400" dirty="0" err="1"/>
              <a:t>Rh</a:t>
            </a:r>
            <a:r>
              <a:rPr lang="tr-TR" sz="2400" dirty="0"/>
              <a:t>(+) faktörü, bulunmayan ise </a:t>
            </a:r>
            <a:r>
              <a:rPr lang="tr-TR" sz="2400" dirty="0" err="1"/>
              <a:t>Rh</a:t>
            </a:r>
            <a:r>
              <a:rPr lang="tr-TR" sz="2400" dirty="0"/>
              <a:t>(–) olarak adlandırılır. </a:t>
            </a:r>
            <a:endParaRPr lang="tr-TR" sz="2400" dirty="0" smtClean="0"/>
          </a:p>
          <a:p>
            <a:r>
              <a:rPr lang="tr-TR" sz="2400" dirty="0" err="1" smtClean="0"/>
              <a:t>Rh</a:t>
            </a:r>
            <a:r>
              <a:rPr lang="tr-TR" sz="2400" dirty="0"/>
              <a:t> </a:t>
            </a:r>
            <a:r>
              <a:rPr lang="tr-TR" sz="2400" dirty="0" smtClean="0"/>
              <a:t>faktörleri </a:t>
            </a:r>
            <a:r>
              <a:rPr lang="tr-TR" sz="2400" dirty="0"/>
              <a:t>aynı olan canlılar birbirlerine kan verebilir.</a:t>
            </a:r>
          </a:p>
        </p:txBody>
      </p:sp>
    </p:spTree>
    <p:extLst>
      <p:ext uri="{BB962C8B-B14F-4D97-AF65-F5344CB8AC3E}">
        <p14:creationId xmlns:p14="http://schemas.microsoft.com/office/powerpoint/2010/main" val="30279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38" y="0"/>
            <a:ext cx="9036561" cy="47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07504" y="574352"/>
            <a:ext cx="42484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A. </a:t>
            </a:r>
            <a:r>
              <a:rPr lang="tr-TR" sz="2400" dirty="0"/>
              <a:t>Acil bir hasta için kan aranıyor. Hastanın </a:t>
            </a:r>
            <a:r>
              <a:rPr lang="tr-TR" sz="2400" dirty="0" smtClean="0"/>
              <a:t>kan grubu </a:t>
            </a:r>
            <a:r>
              <a:rPr lang="tr-TR" sz="2400" dirty="0"/>
              <a:t>B </a:t>
            </a:r>
            <a:r>
              <a:rPr lang="tr-TR" sz="2400" dirty="0" err="1"/>
              <a:t>Rh</a:t>
            </a:r>
            <a:r>
              <a:rPr lang="tr-TR" sz="2400" dirty="0"/>
              <a:t>(–) olduğu bilinmektedir. Buna göre </a:t>
            </a:r>
            <a:r>
              <a:rPr lang="tr-TR" sz="2400" dirty="0" smtClean="0"/>
              <a:t>tabloda bulunan </a:t>
            </a:r>
            <a:r>
              <a:rPr lang="tr-TR" sz="2400" dirty="0"/>
              <a:t>kişilerden hangisi hastaya kan verebilir?</a:t>
            </a:r>
          </a:p>
          <a:p>
            <a:r>
              <a:rPr lang="tr-TR" sz="2400" dirty="0"/>
              <a:t>Neden?</a:t>
            </a:r>
          </a:p>
          <a:p>
            <a:r>
              <a:rPr lang="tr-TR" sz="2400" dirty="0" smtClean="0"/>
              <a:t>………………………………………………………………………………………………………………………………………………………</a:t>
            </a:r>
            <a:endParaRPr lang="tr-TR" sz="24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0512" y="980728"/>
            <a:ext cx="4844208" cy="26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67695" y="3990672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B. </a:t>
            </a:r>
            <a:r>
              <a:rPr lang="sv-SE" sz="2400" dirty="0"/>
              <a:t>Tabloya göre kimler hastaya kan veremez?</a:t>
            </a:r>
          </a:p>
          <a:p>
            <a:r>
              <a:rPr lang="tr-TR" sz="2400" dirty="0" smtClean="0"/>
              <a:t>……………………………………………………………………………………………………</a:t>
            </a:r>
            <a:endParaRPr lang="tr-TR" sz="2400" dirty="0"/>
          </a:p>
          <a:p>
            <a:r>
              <a:rPr lang="tr-TR" sz="2400" dirty="0" smtClean="0"/>
              <a:t>……………………………………………………………………………………………………</a:t>
            </a:r>
            <a:endParaRPr lang="tr-TR" sz="2400" dirty="0"/>
          </a:p>
          <a:p>
            <a:r>
              <a:rPr lang="tr-TR" sz="2400" dirty="0" smtClean="0"/>
              <a:t>……………………………………………………………………………………………………</a:t>
            </a:r>
            <a:endParaRPr lang="tr-TR" sz="2400" dirty="0"/>
          </a:p>
        </p:txBody>
      </p:sp>
      <p:sp>
        <p:nvSpPr>
          <p:cNvPr id="3" name="Dikdörtgen 2"/>
          <p:cNvSpPr/>
          <p:nvPr/>
        </p:nvSpPr>
        <p:spPr>
          <a:xfrm>
            <a:off x="167695" y="2986997"/>
            <a:ext cx="4112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Sadece Dayı </a:t>
            </a:r>
            <a:r>
              <a:rPr lang="tr-TR" dirty="0" err="1" smtClean="0">
                <a:solidFill>
                  <a:srgbClr val="FF0000"/>
                </a:solidFill>
              </a:rPr>
              <a:t>verebilir.Kan</a:t>
            </a:r>
            <a:r>
              <a:rPr lang="tr-TR" dirty="0" smtClean="0">
                <a:solidFill>
                  <a:srgbClr val="FF0000"/>
                </a:solidFill>
              </a:rPr>
              <a:t> grubu ve </a:t>
            </a:r>
            <a:r>
              <a:rPr lang="tr-TR" dirty="0" err="1" smtClean="0">
                <a:solidFill>
                  <a:srgbClr val="FF0000"/>
                </a:solidFill>
              </a:rPr>
              <a:t>Rh</a:t>
            </a:r>
            <a:r>
              <a:rPr lang="tr-TR" dirty="0" smtClean="0">
                <a:solidFill>
                  <a:srgbClr val="FF0000"/>
                </a:solidFill>
              </a:rPr>
              <a:t> faktörü aynıdır.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95262" y="4581128"/>
            <a:ext cx="8093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Dayı haricinde diğerlerinden alamaz……..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6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3558" name="ShockwaveFlash1" r:id="rId2" imgW="6047619" imgH="6165167"/>
        </mc:Choice>
        <mc:Fallback>
          <p:control name="ShockwaveFlash1" r:id="rId2" imgW="6047619" imgH="6165167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1913" y="71438"/>
                  <a:ext cx="6048375" cy="61658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710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19815" y="260648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Kan, vücutta belli bir miktarda olduğunda görevlerini yerine getirebilmektedir. Bu nedenle kan </a:t>
            </a:r>
            <a:r>
              <a:rPr lang="tr-TR" sz="2400" dirty="0" smtClean="0"/>
              <a:t>miktarındaki azalma </a:t>
            </a:r>
            <a:r>
              <a:rPr lang="tr-TR" sz="2400" dirty="0"/>
              <a:t>hayati tehlike oluşturur. Kazalar ve ağır ameliyatlarda kan kaybını gidermek için kan </a:t>
            </a:r>
            <a:r>
              <a:rPr lang="tr-TR" sz="2400" dirty="0" smtClean="0"/>
              <a:t>alış verişi </a:t>
            </a:r>
            <a:r>
              <a:rPr lang="tr-TR" sz="2400" dirty="0"/>
              <a:t>yapılması gerekebilir. Çok acil durumlarda uygun kanı hemen bulmak çok önemlidir. Bu </a:t>
            </a:r>
            <a:r>
              <a:rPr lang="tr-TR" sz="2400" dirty="0" smtClean="0"/>
              <a:t>nedenle kan </a:t>
            </a:r>
            <a:r>
              <a:rPr lang="tr-TR" sz="2400" dirty="0"/>
              <a:t>bankaları kurulmuştur. Kan bankalarında bulunan kanlar, ihtiyacı olanlara hemen ulaştırılmaktadır.</a:t>
            </a:r>
          </a:p>
          <a:p>
            <a:r>
              <a:rPr lang="tr-TR" sz="2400" dirty="0"/>
              <a:t>Bu kan bankalarına yalnızca sağlıklı insanlar bağış yapabilir.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864" y="2938578"/>
            <a:ext cx="3960440" cy="372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012157"/>
            <a:ext cx="3581747" cy="358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9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" y="4377890"/>
            <a:ext cx="9036496" cy="60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87468" y="508518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Kan bağışının önemini araştırınız. Elde ettiğiniz bilgileri kullanarak bir poster ve el broşürü </a:t>
            </a:r>
            <a:r>
              <a:rPr lang="tr-TR" sz="2400" dirty="0" smtClean="0"/>
              <a:t>hazırlayınız. Poster </a:t>
            </a:r>
            <a:r>
              <a:rPr lang="tr-TR" sz="2400" dirty="0"/>
              <a:t>ve broşürlerinizi kullanarak çevrenizi bilgilendiriniz.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704" y="188942"/>
            <a:ext cx="4362748" cy="410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823" y="215379"/>
            <a:ext cx="4179595" cy="417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93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7504" y="58847"/>
            <a:ext cx="47525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/>
              <a:t>Lenf Dolaşımı</a:t>
            </a:r>
          </a:p>
          <a:p>
            <a:r>
              <a:rPr lang="tr-TR" sz="2400" dirty="0"/>
              <a:t>Kanın, kan hücreleri ve sıvı kan plazmasından oluştuğunu öğrenmiştiniz.</a:t>
            </a:r>
          </a:p>
          <a:p>
            <a:r>
              <a:rPr lang="tr-TR" sz="2400" dirty="0"/>
              <a:t>Plazma sıvı olduğu için damarlarınızdan sızabilir mi? </a:t>
            </a:r>
            <a:endParaRPr lang="tr-TR" sz="2400" dirty="0" smtClean="0"/>
          </a:p>
          <a:p>
            <a:r>
              <a:rPr lang="tr-TR" sz="2400" dirty="0" smtClean="0"/>
              <a:t>Sızabiliyorsa</a:t>
            </a:r>
            <a:r>
              <a:rPr lang="tr-TR" sz="2400" dirty="0"/>
              <a:t> </a:t>
            </a:r>
            <a:r>
              <a:rPr lang="tr-TR" sz="2400" dirty="0" smtClean="0"/>
              <a:t>bu </a:t>
            </a:r>
            <a:r>
              <a:rPr lang="tr-TR" sz="2400" dirty="0"/>
              <a:t>sıvı nereye gidiyor olabilir?</a:t>
            </a:r>
          </a:p>
          <a:p>
            <a:r>
              <a:rPr lang="tr-TR" sz="2400" dirty="0"/>
              <a:t>Kılcal damarlar aracılığıyla hücrelere kadar giden kan </a:t>
            </a:r>
            <a:r>
              <a:rPr lang="tr-TR" sz="2400" dirty="0" smtClean="0"/>
              <a:t>ile </a:t>
            </a:r>
            <a:r>
              <a:rPr lang="tr-TR" sz="2400" dirty="0"/>
              <a:t>hücre arasında</a:t>
            </a:r>
          </a:p>
          <a:p>
            <a:r>
              <a:rPr lang="tr-TR" sz="2400" dirty="0"/>
              <a:t>madde ve gaz alış verişi olur. </a:t>
            </a:r>
            <a:endParaRPr lang="tr-TR" sz="2400" dirty="0" smtClean="0"/>
          </a:p>
          <a:p>
            <a:r>
              <a:rPr lang="tr-TR" sz="2400" dirty="0" smtClean="0"/>
              <a:t>Bu </a:t>
            </a:r>
            <a:r>
              <a:rPr lang="tr-TR" sz="2400" dirty="0"/>
              <a:t>alış veriş sırasında kandan </a:t>
            </a:r>
            <a:r>
              <a:rPr lang="tr-TR" sz="2400" dirty="0" smtClean="0"/>
              <a:t>hücrelerin arasına </a:t>
            </a:r>
            <a:r>
              <a:rPr lang="tr-TR" sz="2400" dirty="0"/>
              <a:t>plazma sızar. Sızan plazmayı toplayarak tekrar kana </a:t>
            </a:r>
            <a:r>
              <a:rPr lang="tr-TR" sz="2400" dirty="0" smtClean="0"/>
              <a:t>kazandıran sisteme</a:t>
            </a:r>
            <a:r>
              <a:rPr lang="tr-TR" sz="2400" dirty="0"/>
              <a:t>, </a:t>
            </a:r>
            <a:r>
              <a:rPr lang="tr-TR" sz="2400" b="1" dirty="0"/>
              <a:t>lenf dolaşım sistemi</a:t>
            </a:r>
            <a:r>
              <a:rPr lang="tr-TR" sz="2400" dirty="0"/>
              <a:t> denir.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46" y="68351"/>
            <a:ext cx="2664246" cy="668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0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1134" y="332656"/>
            <a:ext cx="470488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Lenf dolaşım sistemi, kan dolaşımına yardım eder. </a:t>
            </a:r>
          </a:p>
          <a:p>
            <a:r>
              <a:rPr lang="tr-TR" sz="2400" dirty="0"/>
              <a:t>Bu sistem, </a:t>
            </a:r>
            <a:r>
              <a:rPr lang="tr-TR" sz="2400" b="1" dirty="0"/>
              <a:t>lenf düğümleri </a:t>
            </a:r>
            <a:r>
              <a:rPr lang="tr-TR" sz="2400" dirty="0"/>
              <a:t>ve </a:t>
            </a:r>
            <a:r>
              <a:rPr lang="tr-TR" sz="2400" b="1" dirty="0"/>
              <a:t>lenf damarlarından </a:t>
            </a:r>
            <a:r>
              <a:rPr lang="tr-TR" sz="2400" dirty="0"/>
              <a:t>oluşur. </a:t>
            </a:r>
          </a:p>
          <a:p>
            <a:r>
              <a:rPr lang="tr-TR" sz="2400" dirty="0"/>
              <a:t>Lenf damarları içindeki sıvıya, </a:t>
            </a:r>
            <a:r>
              <a:rPr lang="tr-TR" sz="2400" b="1" dirty="0"/>
              <a:t>lenf sıvısı </a:t>
            </a:r>
            <a:r>
              <a:rPr lang="tr-TR" sz="2400" dirty="0"/>
              <a:t>denir. </a:t>
            </a:r>
          </a:p>
          <a:p>
            <a:r>
              <a:rPr lang="tr-TR" sz="2400" dirty="0"/>
              <a:t>Lenf düğümleri vücudun </a:t>
            </a:r>
            <a:r>
              <a:rPr lang="tr-TR" sz="2400" b="1" dirty="0"/>
              <a:t>mikroplara karşı savaşmasına </a:t>
            </a:r>
            <a:r>
              <a:rPr lang="tr-TR" sz="2400" dirty="0"/>
              <a:t>yardımcı olan yapılardır. </a:t>
            </a:r>
          </a:p>
          <a:p>
            <a:r>
              <a:rPr lang="tr-TR" sz="2400" b="1" dirty="0"/>
              <a:t>Bademcikler, </a:t>
            </a:r>
            <a:r>
              <a:rPr lang="tr-TR" sz="2400" dirty="0"/>
              <a:t>birer </a:t>
            </a:r>
            <a:r>
              <a:rPr lang="tr-TR" sz="2400" b="1" dirty="0"/>
              <a:t>lenf düğümüdür</a:t>
            </a:r>
            <a:r>
              <a:rPr lang="tr-TR" sz="2400" dirty="0"/>
              <a:t>. Vücut, mikroplarla savaşırken bademcikler şişebilir. Vücutta bademcik gibi birçok düğüm vardır.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3571" y="0"/>
            <a:ext cx="246691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4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5366" name="ShockwaveFlash1" r:id="rId2" imgW="6839905" imgH="6380952"/>
        </mc:Choice>
        <mc:Fallback>
          <p:control name="ShockwaveFlash1" r:id="rId2" imgW="6839905" imgH="6380952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4575" y="0"/>
                  <a:ext cx="6840538" cy="63817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7918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6630" name="ShockwaveFlash1" r:id="rId2" imgW="9678751" imgH="5880858"/>
        </mc:Choice>
        <mc:Fallback>
          <p:control name="ShockwaveFlash1" r:id="rId2" imgW="9678751" imgH="5880858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323850" y="0"/>
                  <a:ext cx="9677400" cy="5880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983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5760"/>
            <a:ext cx="892899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/>
              <a:t>Dolaşım Sisteminin Sağlığı</a:t>
            </a:r>
          </a:p>
          <a:p>
            <a:r>
              <a:rPr lang="tr-TR" sz="2400" dirty="0"/>
              <a:t>Vücudumuzdaki tüm sistemler, mükemmel bir uyum içinde çalışır. </a:t>
            </a:r>
            <a:r>
              <a:rPr lang="tr-TR" sz="2400" dirty="0" smtClean="0"/>
              <a:t>Vücudumuzu oluşturan </a:t>
            </a:r>
            <a:r>
              <a:rPr lang="tr-TR" sz="2400" dirty="0"/>
              <a:t>organların sağlıklı bir şekilde çalışmasında </a:t>
            </a:r>
            <a:r>
              <a:rPr lang="tr-TR" sz="2400" dirty="0" smtClean="0"/>
              <a:t>dolaşım sisteminin </a:t>
            </a:r>
            <a:r>
              <a:rPr lang="tr-TR" sz="2400" dirty="0"/>
              <a:t>önemli bir yeri vardır. Kalp ve damarlarda meydana gelen </a:t>
            </a:r>
            <a:r>
              <a:rPr lang="tr-TR" sz="2400" dirty="0" smtClean="0"/>
              <a:t>rahatsızlıklar, diğer </a:t>
            </a:r>
            <a:r>
              <a:rPr lang="tr-TR" sz="2400" dirty="0"/>
              <a:t>doku ve organları da olumsuz etkiler.</a:t>
            </a:r>
          </a:p>
          <a:p>
            <a:r>
              <a:rPr lang="tr-TR" sz="2400" dirty="0"/>
              <a:t>Dolaşım siteminin sağlığını etkileyen en önemli dış etkenler, hava kirliliği ve sigaradır. Sigarada </a:t>
            </a:r>
            <a:r>
              <a:rPr lang="tr-TR" sz="2400" dirty="0" smtClean="0"/>
              <a:t>bulunan nikotin</a:t>
            </a:r>
            <a:r>
              <a:rPr lang="tr-TR" sz="2400" dirty="0"/>
              <a:t>, damarların iç çeperinde birikerek dolaşımı güçleştirir.</a:t>
            </a:r>
          </a:p>
          <a:p>
            <a:r>
              <a:rPr lang="tr-TR" sz="2400" dirty="0"/>
              <a:t>Dolaşım sistemini olumsuz etkileyen zararlı alışkanlıklardan biri de alkoldür. Alkol, damarların </a:t>
            </a:r>
            <a:r>
              <a:rPr lang="tr-TR" sz="2400" dirty="0" smtClean="0"/>
              <a:t>esnekliğini bozarak </a:t>
            </a:r>
            <a:r>
              <a:rPr lang="tr-TR" sz="2400" dirty="0"/>
              <a:t>damarları genişletir. Dolaşım sisteminde yavaşlamaya neden olur.</a:t>
            </a:r>
          </a:p>
          <a:p>
            <a:r>
              <a:rPr lang="tr-TR" sz="2400" dirty="0"/>
              <a:t>Çocuklukta geçirilen enfeksiyonlar ve bademcik iltihapları, zamanında iyi tedavi edilmezse kalp </a:t>
            </a:r>
            <a:r>
              <a:rPr lang="tr-TR" sz="2400" dirty="0" smtClean="0"/>
              <a:t>kapakçıklarını olumsuz </a:t>
            </a:r>
            <a:r>
              <a:rPr lang="tr-TR" sz="2400" dirty="0"/>
              <a:t>etkiler ve kapakçıkların bozulmasına neden olur</a:t>
            </a:r>
            <a:r>
              <a:rPr lang="tr-TR" sz="2400" dirty="0" smtClean="0"/>
              <a:t>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64653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9889" y="2276872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Dolaşım sistemi hastalıkları kalp yetmezliği, kalp krizi, tansiyon, kalp romatizması, damar </a:t>
            </a:r>
            <a:r>
              <a:rPr lang="tr-TR" sz="2400" dirty="0" smtClean="0"/>
              <a:t>sertliği, varis</a:t>
            </a:r>
            <a:r>
              <a:rPr lang="tr-TR" sz="2400" dirty="0"/>
              <a:t>, damar tıkanıklığı gibi hastalıklardır.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79889" y="3501008"/>
            <a:ext cx="88845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Dolaşım sistemimiz ile ilgili hastalıkların tedavisinde teknolojik gelişmeler sayesinde çeşitli yöntem </a:t>
            </a:r>
            <a:r>
              <a:rPr lang="tr-TR" sz="2400" dirty="0" smtClean="0"/>
              <a:t>ve teknikler </a:t>
            </a:r>
            <a:r>
              <a:rPr lang="tr-TR" sz="2400" dirty="0"/>
              <a:t>kullanılmaktadır. Bunlar arasında anjiyo, kalp pili, kalp nakli, baypas ameliyatı yer almaktadır.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79511" y="116632"/>
            <a:ext cx="88293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Yetersiz ve dengesiz beslenme, gerginlik, yorgunluk, üzüntü kalp ve damar sağlığını olumsuz etkiler.</a:t>
            </a:r>
          </a:p>
          <a:p>
            <a:r>
              <a:rPr lang="tr-TR" sz="2400" dirty="0"/>
              <a:t>Düzenli yapılan spor, kalp ve damar hastalığına yakalanma riskini azaltır.</a:t>
            </a:r>
          </a:p>
        </p:txBody>
      </p:sp>
    </p:spTree>
    <p:extLst>
      <p:ext uri="{BB962C8B-B14F-4D97-AF65-F5344CB8AC3E}">
        <p14:creationId xmlns:p14="http://schemas.microsoft.com/office/powerpoint/2010/main" val="38889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9136" y="4077072"/>
            <a:ext cx="88492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Damar tıkanıklığının görüntülenmesi için yapılan tıbbı işleme, </a:t>
            </a:r>
            <a:r>
              <a:rPr lang="tr-TR" sz="2400" b="1" dirty="0"/>
              <a:t>anjiyo </a:t>
            </a:r>
            <a:r>
              <a:rPr lang="tr-TR" sz="2400" dirty="0"/>
              <a:t>adı verilir. Bazı damarların </a:t>
            </a:r>
            <a:r>
              <a:rPr lang="tr-TR" sz="2400" dirty="0" smtClean="0"/>
              <a:t>tıkanması sonucu</a:t>
            </a:r>
            <a:r>
              <a:rPr lang="tr-TR" sz="2400" dirty="0"/>
              <a:t>, kalbin beslenmesi aksar. Böyle durumlarda, vücudun başka kısmında yer alan </a:t>
            </a:r>
            <a:r>
              <a:rPr lang="tr-TR" sz="2400" dirty="0" smtClean="0"/>
              <a:t>bir damardan</a:t>
            </a:r>
            <a:r>
              <a:rPr lang="tr-TR" sz="2400" dirty="0"/>
              <a:t>, damar parçası alınır. Bu parça, kalpte tıkalı olan damarın yerine eklenir. Bu cerrahi </a:t>
            </a:r>
            <a:r>
              <a:rPr lang="tr-TR" sz="2400" dirty="0" smtClean="0"/>
              <a:t>işleme </a:t>
            </a:r>
            <a:r>
              <a:rPr lang="tr-TR" sz="2400" b="1" dirty="0" smtClean="0"/>
              <a:t>baypas </a:t>
            </a:r>
            <a:r>
              <a:rPr lang="tr-TR" sz="2400" b="1" dirty="0"/>
              <a:t>ameliyatı </a:t>
            </a:r>
            <a:r>
              <a:rPr lang="tr-TR" sz="2400" dirty="0"/>
              <a:t>denir. </a:t>
            </a:r>
            <a:endParaRPr lang="tr-TR" sz="2400" dirty="0" smtClean="0"/>
          </a:p>
          <a:p>
            <a:r>
              <a:rPr lang="tr-TR" sz="2400" dirty="0" smtClean="0"/>
              <a:t>Kalp</a:t>
            </a:r>
            <a:r>
              <a:rPr lang="tr-TR" sz="2400" dirty="0"/>
              <a:t> </a:t>
            </a:r>
            <a:r>
              <a:rPr lang="fi-FI" sz="2400" dirty="0" smtClean="0"/>
              <a:t>pilleri</a:t>
            </a:r>
            <a:r>
              <a:rPr lang="fi-FI" sz="2400" dirty="0"/>
              <a:t>, kalbin ritmini oluşturan </a:t>
            </a:r>
            <a:r>
              <a:rPr lang="fi-FI" sz="2400" dirty="0" smtClean="0"/>
              <a:t>ve</a:t>
            </a:r>
            <a:r>
              <a:rPr lang="tr-TR" sz="2400" dirty="0" smtClean="0"/>
              <a:t> düzenleyen </a:t>
            </a:r>
            <a:r>
              <a:rPr lang="tr-TR" sz="2400" dirty="0"/>
              <a:t>elektronik cihazlardır.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5392" y="190758"/>
            <a:ext cx="6336704" cy="378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3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414"/>
            <a:ext cx="8640959" cy="685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2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2583" y="836712"/>
            <a:ext cx="8928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Dolaşım </a:t>
            </a:r>
            <a:r>
              <a:rPr lang="tr-TR" sz="2400" dirty="0"/>
              <a:t>sisteminde bilgisayar oyundakine benzer yapılar bulunur. Kalbiniz bilgisayar </a:t>
            </a:r>
            <a:r>
              <a:rPr lang="tr-TR" sz="2400" dirty="0" smtClean="0"/>
              <a:t>oyunundaki yiyecekleri </a:t>
            </a:r>
            <a:r>
              <a:rPr lang="tr-TR" sz="2400" dirty="0"/>
              <a:t>gönderen depoya benzer. Yiyecekleri taşıyan kamyonlar gibi vücudunuzda da besin ve oksijeni</a:t>
            </a:r>
          </a:p>
          <a:p>
            <a:r>
              <a:rPr lang="tr-TR" sz="2400" dirty="0"/>
              <a:t>taşıyan yapı kandır. Kamyon, yolları kullanarak adalara ulaşır. Kan da yollar gibi bütün </a:t>
            </a:r>
            <a:r>
              <a:rPr lang="tr-TR" sz="2400" dirty="0" smtClean="0"/>
              <a:t>vücuda dağılan </a:t>
            </a:r>
            <a:r>
              <a:rPr lang="tr-TR" sz="2400" dirty="0"/>
              <a:t>damarlarda ilerler. Bu şekilde, hücrelere besin ve oksijen götürür. Dolaşım sistemini oluşturan</a:t>
            </a:r>
          </a:p>
          <a:p>
            <a:r>
              <a:rPr lang="tr-TR" sz="2400" dirty="0"/>
              <a:t>üç ana yapı vardır. Bu yapılar kalp, kan ve damarlardır. Dolaşım sistemini oluşturan bu yapıları </a:t>
            </a:r>
            <a:r>
              <a:rPr lang="tr-TR" sz="2400" dirty="0" smtClean="0"/>
              <a:t>arkadaşlarınızla birlikte </a:t>
            </a:r>
            <a:r>
              <a:rPr lang="tr-TR" sz="2400" dirty="0"/>
              <a:t>inceleyiniz.</a:t>
            </a:r>
          </a:p>
        </p:txBody>
      </p:sp>
    </p:spTree>
    <p:extLst>
      <p:ext uri="{BB962C8B-B14F-4D97-AF65-F5344CB8AC3E}">
        <p14:creationId xmlns:p14="http://schemas.microsoft.com/office/powerpoint/2010/main" val="186975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"/>
            <a:ext cx="91440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07504" y="459484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Dolaşım Sisteminin sağlığını korumak için yapılması gerekenleri araştırınız. Topladığınız bilgileri</a:t>
            </a:r>
          </a:p>
          <a:p>
            <a:r>
              <a:rPr lang="tr-TR" sz="2400" dirty="0"/>
              <a:t>arkadaşlarınızla paylaşınız.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0" y="1659812"/>
            <a:ext cx="9057139" cy="479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7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624"/>
            <a:ext cx="903649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07504" y="656030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A. Aşağıdaki tabloda verilen kavramları, boş bırakılan uygun yerlere yazınız.</a:t>
            </a:r>
            <a:endParaRPr lang="tr-TR" sz="2400" dirty="0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288336"/>
              </p:ext>
            </p:extLst>
          </p:nvPr>
        </p:nvGraphicFramePr>
        <p:xfrm>
          <a:off x="107504" y="1504945"/>
          <a:ext cx="8640960" cy="915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131554"/>
                <a:gridCol w="1213849"/>
                <a:gridCol w="1213849"/>
                <a:gridCol w="1405508"/>
                <a:gridCol w="1371944"/>
                <a:gridCol w="1008112"/>
              </a:tblGrid>
              <a:tr h="411887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kemik zarı 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solunum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kıkırdak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 smtClean="0">
                          <a:solidFill>
                            <a:srgbClr val="FF0000"/>
                          </a:solidFill>
                        </a:rPr>
                        <a:t>organel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kalp kası 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akyuvarlar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kırmızı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alveoller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uzun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köşeli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oynamaz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Sol</a:t>
                      </a:r>
                      <a:r>
                        <a:rPr lang="tr-TR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karıncık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sistemler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 lenf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Dikdörtgen 5"/>
          <p:cNvSpPr/>
          <p:nvPr/>
        </p:nvSpPr>
        <p:spPr>
          <a:xfrm>
            <a:off x="125759" y="2564904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• Hücrenin ana bölümleri dışında sitoplazmada bulunan ve yaşamsal olayları gerçekleştiren </a:t>
            </a:r>
            <a:r>
              <a:rPr lang="tr-TR" sz="2400" dirty="0" smtClean="0"/>
              <a:t>farklı yapılara </a:t>
            </a:r>
            <a:r>
              <a:rPr lang="tr-TR" sz="2400" dirty="0"/>
              <a:t>……………………………denir.</a:t>
            </a:r>
          </a:p>
          <a:p>
            <a:r>
              <a:rPr lang="tr-TR" sz="2400" dirty="0"/>
              <a:t>• Bitkiyi hayvan hücresinden ayıran özelliklerden biri şeklinin ……………………… olmasıdır.</a:t>
            </a:r>
          </a:p>
          <a:p>
            <a:r>
              <a:rPr lang="tr-TR" sz="2400" dirty="0"/>
              <a:t>• Organlar bir araya gelerek …………………………………. meydana getirir.</a:t>
            </a:r>
          </a:p>
          <a:p>
            <a:r>
              <a:rPr lang="tr-TR" sz="2400" dirty="0"/>
              <a:t>• Kemiği dıştan saran ve kemiğin enine büyümesini sağlayan yapıya </a:t>
            </a:r>
            <a:r>
              <a:rPr lang="tr-TR" sz="2400" dirty="0" smtClean="0"/>
              <a:t>………………………………….. denir</a:t>
            </a:r>
            <a:r>
              <a:rPr lang="tr-TR" sz="2400" dirty="0"/>
              <a:t>.</a:t>
            </a:r>
          </a:p>
          <a:p>
            <a:r>
              <a:rPr lang="tr-TR" sz="2400" dirty="0"/>
              <a:t>• Kan hücreleri ……………………………. kemik iliğinde üretilir.</a:t>
            </a:r>
          </a:p>
          <a:p>
            <a:r>
              <a:rPr lang="tr-TR" sz="2400" dirty="0"/>
              <a:t>• Kol ve bacak kemiklerimiz ………………………….. kemik sınıfına girer.</a:t>
            </a:r>
          </a:p>
          <a:p>
            <a:r>
              <a:rPr lang="tr-TR" sz="2400" dirty="0"/>
              <a:t>• Kemiklerin birbirine sürtünmesini engelleyen ve boyuna büyümesini sağlayan yapı …………………</a:t>
            </a:r>
            <a:r>
              <a:rPr lang="tr-TR" sz="2400" dirty="0" err="1"/>
              <a:t>dır</a:t>
            </a:r>
            <a:r>
              <a:rPr lang="tr-TR" sz="2400" dirty="0"/>
              <a:t>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955541" y="2949578"/>
            <a:ext cx="900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organel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755576" y="3717032"/>
            <a:ext cx="73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köşeli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351498" y="4005064"/>
            <a:ext cx="1054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sistemler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884457" y="4797152"/>
            <a:ext cx="1204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kemik zarı 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2843808" y="5172766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b="1" dirty="0">
                <a:solidFill>
                  <a:srgbClr val="FF0000"/>
                </a:solidFill>
              </a:rPr>
              <a:t>kırmızı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4139952" y="5526865"/>
            <a:ext cx="645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uzun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667515" y="6165304"/>
            <a:ext cx="944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kıkırdak</a:t>
            </a:r>
          </a:p>
        </p:txBody>
      </p:sp>
    </p:spTree>
    <p:extLst>
      <p:ext uri="{BB962C8B-B14F-4D97-AF65-F5344CB8AC3E}">
        <p14:creationId xmlns:p14="http://schemas.microsoft.com/office/powerpoint/2010/main" val="63637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963293"/>
              </p:ext>
            </p:extLst>
          </p:nvPr>
        </p:nvGraphicFramePr>
        <p:xfrm>
          <a:off x="71557" y="260648"/>
          <a:ext cx="8640960" cy="975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131554"/>
                <a:gridCol w="1213849"/>
                <a:gridCol w="1213849"/>
                <a:gridCol w="1405508"/>
                <a:gridCol w="1371944"/>
                <a:gridCol w="1008112"/>
              </a:tblGrid>
              <a:tr h="578833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kemik zarı 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solunum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kıkırdak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err="1" smtClean="0">
                          <a:solidFill>
                            <a:srgbClr val="FF0000"/>
                          </a:solidFill>
                        </a:rPr>
                        <a:t>organel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kalp kası 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akyuvarlar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kırmızı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alveoller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uzun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köşeli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oynamaz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Sol</a:t>
                      </a:r>
                      <a:r>
                        <a:rPr lang="tr-TR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karıncık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sistemler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 lenf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Dikdörtgen 2"/>
          <p:cNvSpPr/>
          <p:nvPr/>
        </p:nvSpPr>
        <p:spPr>
          <a:xfrm>
            <a:off x="65155" y="1459331"/>
            <a:ext cx="88569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• Kafatasımızdaki kemikler birbirine </a:t>
            </a:r>
            <a:r>
              <a:rPr lang="tr-TR" sz="2400" dirty="0" smtClean="0"/>
              <a:t>…………………… </a:t>
            </a:r>
            <a:r>
              <a:rPr lang="tr-TR" sz="2400" dirty="0"/>
              <a:t>eklemlerle birleşir.</a:t>
            </a:r>
          </a:p>
          <a:p>
            <a:r>
              <a:rPr lang="tr-TR" sz="2400" dirty="0"/>
              <a:t>• Görünüşü çizgili kas gibi fakat </a:t>
            </a:r>
            <a:r>
              <a:rPr lang="tr-TR" sz="2400" dirty="0" err="1"/>
              <a:t>iseğimiz</a:t>
            </a:r>
            <a:r>
              <a:rPr lang="tr-TR" sz="2400" dirty="0"/>
              <a:t> dışında çalışan kas çeşidine</a:t>
            </a:r>
            <a:r>
              <a:rPr lang="tr-TR" sz="2400" dirty="0" smtClean="0"/>
              <a:t>…………………… </a:t>
            </a:r>
            <a:r>
              <a:rPr lang="tr-TR" sz="2400" dirty="0"/>
              <a:t>denir.</a:t>
            </a:r>
          </a:p>
          <a:p>
            <a:r>
              <a:rPr lang="tr-TR" sz="2400" dirty="0"/>
              <a:t>• Havadaki gerekli gazları hücrelere ulaştırmak ve atık gazları vücut dışına atmak için bir araya </a:t>
            </a:r>
            <a:r>
              <a:rPr lang="tr-TR" sz="2400" dirty="0" smtClean="0"/>
              <a:t>gelmiş sisteme ……………………sistemi </a:t>
            </a:r>
            <a:r>
              <a:rPr lang="tr-TR" sz="2400" dirty="0"/>
              <a:t>denir.</a:t>
            </a:r>
          </a:p>
          <a:p>
            <a:r>
              <a:rPr lang="tr-TR" sz="2400" dirty="0"/>
              <a:t>• Dışarıdan vücuda alınan oksijen…………………………. de, kandaki karbondioksit ile yer değiştirir.</a:t>
            </a:r>
          </a:p>
          <a:p>
            <a:r>
              <a:rPr lang="tr-TR" sz="2400" dirty="0"/>
              <a:t>• Büyük kan dolaşımı kalbin……………. </a:t>
            </a:r>
            <a:r>
              <a:rPr lang="tr-TR" sz="2400" dirty="0" smtClean="0"/>
              <a:t>…………  </a:t>
            </a:r>
            <a:r>
              <a:rPr lang="tr-TR" sz="2400" dirty="0"/>
              <a:t>bölümünden başlar.</a:t>
            </a:r>
          </a:p>
          <a:p>
            <a:r>
              <a:rPr lang="tr-TR" sz="2400" dirty="0"/>
              <a:t>• Vücudumuzda mikroplarla savaşan kan hücrelerine</a:t>
            </a:r>
            <a:r>
              <a:rPr lang="tr-TR" sz="2400" dirty="0" smtClean="0"/>
              <a:t>……………… </a:t>
            </a:r>
            <a:r>
              <a:rPr lang="tr-TR" sz="2400" dirty="0"/>
              <a:t>denir.</a:t>
            </a:r>
          </a:p>
          <a:p>
            <a:r>
              <a:rPr lang="tr-TR" sz="2400" dirty="0"/>
              <a:t>• Doku aralarına sızan plazmayı toplayarak tekrar kana kazandıran sisteme ……………………..</a:t>
            </a:r>
            <a:r>
              <a:rPr lang="tr-TR" sz="2400" dirty="0" smtClean="0"/>
              <a:t>dolaşım  sistemi </a:t>
            </a:r>
            <a:r>
              <a:rPr lang="tr-TR" sz="2400" dirty="0"/>
              <a:t>denir.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4788024" y="1459331"/>
            <a:ext cx="1045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b="1" dirty="0">
                <a:solidFill>
                  <a:srgbClr val="FF0000"/>
                </a:solidFill>
              </a:rPr>
              <a:t>oynamaz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475656" y="2204864"/>
            <a:ext cx="106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kalp kası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5652120" y="2902800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solunum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788024" y="3352157"/>
            <a:ext cx="10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b="1" dirty="0">
                <a:solidFill>
                  <a:srgbClr val="FF0000"/>
                </a:solidFill>
              </a:rPr>
              <a:t>alveoller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048891" y="4077072"/>
            <a:ext cx="1271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Sol karıncık</a:t>
            </a:r>
          </a:p>
        </p:txBody>
      </p:sp>
      <p:sp>
        <p:nvSpPr>
          <p:cNvPr id="9" name="Dikdörtgen 8"/>
          <p:cNvSpPr/>
          <p:nvPr/>
        </p:nvSpPr>
        <p:spPr>
          <a:xfrm>
            <a:off x="6665539" y="4446404"/>
            <a:ext cx="1194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akyuvarlar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1729923" y="5085184"/>
            <a:ext cx="552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lenf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486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188640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B. Aşağıdaki ifadelerden doğru olanlarının başına “D” yanlış olanların başına “Y” harfini yazınız.</a:t>
            </a:r>
          </a:p>
          <a:p>
            <a:r>
              <a:rPr lang="tr-TR" sz="2400" dirty="0" smtClean="0"/>
              <a:t>(  </a:t>
            </a:r>
            <a:r>
              <a:rPr lang="tr-TR" sz="2400" dirty="0"/>
              <a:t>) Atardamarlar, çok ince oldukları için vücudun en küçük noktalarına kadar gidebilir.</a:t>
            </a:r>
          </a:p>
          <a:p>
            <a:r>
              <a:rPr lang="tr-TR" sz="2400" dirty="0"/>
              <a:t>( </a:t>
            </a:r>
            <a:r>
              <a:rPr lang="tr-TR" sz="2400" dirty="0" smtClean="0"/>
              <a:t> ) </a:t>
            </a:r>
            <a:r>
              <a:rPr lang="tr-TR" sz="2400" dirty="0"/>
              <a:t>Küçük kan dolaşımının amacı, besin ve oksijeni hücrelere taşımaktır.</a:t>
            </a:r>
          </a:p>
          <a:p>
            <a:r>
              <a:rPr lang="tr-TR" sz="2400" dirty="0"/>
              <a:t>( ) Kanın içinde bulunduğu sıvıya kan plazması denir.</a:t>
            </a:r>
          </a:p>
          <a:p>
            <a:r>
              <a:rPr lang="tr-TR" sz="2400" dirty="0"/>
              <a:t>( </a:t>
            </a:r>
            <a:r>
              <a:rPr lang="tr-TR" sz="2400" dirty="0" smtClean="0"/>
              <a:t> ) </a:t>
            </a:r>
            <a:r>
              <a:rPr lang="tr-TR" sz="2400" dirty="0"/>
              <a:t>Soluk verme sırasında diyafram </a:t>
            </a:r>
            <a:r>
              <a:rPr lang="tr-TR" sz="2400" dirty="0" err="1"/>
              <a:t>kubbeleşir</a:t>
            </a:r>
            <a:r>
              <a:rPr lang="tr-TR" sz="2400" dirty="0"/>
              <a:t>.</a:t>
            </a:r>
          </a:p>
          <a:p>
            <a:r>
              <a:rPr lang="nn-NO" sz="2400" dirty="0" smtClean="0"/>
              <a:t>(</a:t>
            </a:r>
            <a:r>
              <a:rPr lang="tr-TR" sz="2400" dirty="0" smtClean="0"/>
              <a:t> </a:t>
            </a:r>
            <a:r>
              <a:rPr lang="nn-NO" sz="2400" dirty="0" smtClean="0"/>
              <a:t> </a:t>
            </a:r>
            <a:r>
              <a:rPr lang="nn-NO" sz="2400" dirty="0"/>
              <a:t>) Yutak, yemek ve soluk borularını bağlar.</a:t>
            </a:r>
          </a:p>
          <a:p>
            <a:r>
              <a:rPr lang="tr-TR" sz="2400" dirty="0" smtClean="0"/>
              <a:t>(  </a:t>
            </a:r>
            <a:r>
              <a:rPr lang="tr-TR" sz="2400" dirty="0"/>
              <a:t>) Mide kasları zıt çalışan kaslara örnektir.</a:t>
            </a:r>
          </a:p>
          <a:p>
            <a:r>
              <a:rPr lang="tr-TR" sz="2400" dirty="0"/>
              <a:t>( </a:t>
            </a:r>
            <a:r>
              <a:rPr lang="tr-TR" sz="2400" dirty="0" smtClean="0"/>
              <a:t> ) </a:t>
            </a:r>
            <a:r>
              <a:rPr lang="tr-TR" sz="2400" dirty="0"/>
              <a:t>Eklemler, oynar, yarı oynar ve oynamaz eklemler olarak sınıflandırılır.</a:t>
            </a:r>
          </a:p>
          <a:p>
            <a:r>
              <a:rPr lang="tr-TR" sz="2400" dirty="0"/>
              <a:t>( </a:t>
            </a:r>
            <a:r>
              <a:rPr lang="tr-TR" sz="2400" dirty="0" smtClean="0"/>
              <a:t> ) </a:t>
            </a:r>
            <a:r>
              <a:rPr lang="tr-TR" sz="2400" dirty="0"/>
              <a:t>Kemiğin beslenmesini süngerimsi doku sağlar.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27333" y="2895327"/>
            <a:ext cx="378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27333" y="3255367"/>
            <a:ext cx="378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D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12749" y="1772816"/>
            <a:ext cx="344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Y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60997" y="4743733"/>
            <a:ext cx="344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Y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12749" y="1052736"/>
            <a:ext cx="344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Y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12749" y="3615407"/>
            <a:ext cx="344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Y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12749" y="4005064"/>
            <a:ext cx="378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D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01468" y="2535287"/>
            <a:ext cx="378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D</a:t>
            </a:r>
            <a:endParaRPr lang="tr-T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8701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C. Aşağıda verilen çoktan seçmeli soruları cevaplayınız.</a:t>
            </a:r>
            <a:endParaRPr lang="tr-TR" sz="2400" dirty="0"/>
          </a:p>
        </p:txBody>
      </p:sp>
      <p:sp>
        <p:nvSpPr>
          <p:cNvPr id="3" name="Dikdörtgen 2"/>
          <p:cNvSpPr/>
          <p:nvPr/>
        </p:nvSpPr>
        <p:spPr>
          <a:xfrm>
            <a:off x="130529" y="2420888"/>
            <a:ext cx="87484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1. </a:t>
            </a:r>
            <a:r>
              <a:rPr lang="tr-TR" sz="2400" dirty="0"/>
              <a:t>Bir öğrenci mikroskopla inceleme yaptığında, resimdeki hücreyi görmüştür.</a:t>
            </a:r>
          </a:p>
          <a:p>
            <a:r>
              <a:rPr lang="tr-TR" sz="2400" dirty="0"/>
              <a:t>Öğrencinin gördüğü bu hücrede, hangi </a:t>
            </a:r>
            <a:r>
              <a:rPr lang="tr-TR" sz="2400" dirty="0" err="1"/>
              <a:t>organel</a:t>
            </a:r>
            <a:r>
              <a:rPr lang="tr-TR" sz="2400" dirty="0"/>
              <a:t> ya da </a:t>
            </a:r>
            <a:r>
              <a:rPr lang="tr-TR" sz="2400" dirty="0" smtClean="0"/>
              <a:t>yapı gözlemlenemez</a:t>
            </a:r>
            <a:r>
              <a:rPr lang="tr-TR" sz="2400" dirty="0"/>
              <a:t>?</a:t>
            </a:r>
          </a:p>
          <a:p>
            <a:r>
              <a:rPr lang="tr-TR" sz="2400" dirty="0"/>
              <a:t>A) </a:t>
            </a:r>
            <a:r>
              <a:rPr lang="tr-TR" sz="2400" dirty="0" err="1"/>
              <a:t>Endoplazmik</a:t>
            </a:r>
            <a:r>
              <a:rPr lang="tr-TR" sz="2400" dirty="0"/>
              <a:t> </a:t>
            </a:r>
            <a:r>
              <a:rPr lang="tr-TR" sz="2400" dirty="0" err="1"/>
              <a:t>retikulum</a:t>
            </a:r>
            <a:endParaRPr lang="tr-TR" sz="2400" dirty="0"/>
          </a:p>
          <a:p>
            <a:r>
              <a:rPr lang="tr-TR" sz="2400" dirty="0"/>
              <a:t>B) Mitokondri</a:t>
            </a:r>
          </a:p>
          <a:p>
            <a:r>
              <a:rPr lang="tr-TR" sz="2400" dirty="0"/>
              <a:t>C) Hücre duvarı</a:t>
            </a:r>
          </a:p>
          <a:p>
            <a:r>
              <a:rPr lang="tr-TR" sz="2400" dirty="0"/>
              <a:t>D) </a:t>
            </a:r>
            <a:r>
              <a:rPr lang="tr-TR" sz="2400" dirty="0" err="1"/>
              <a:t>Golgi</a:t>
            </a:r>
            <a:r>
              <a:rPr lang="tr-TR" sz="2400" dirty="0"/>
              <a:t> cisimciği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9168" y="439688"/>
            <a:ext cx="240982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6-Noktalı Yıldız 5"/>
          <p:cNvSpPr/>
          <p:nvPr/>
        </p:nvSpPr>
        <p:spPr>
          <a:xfrm>
            <a:off x="121350" y="4653136"/>
            <a:ext cx="471448" cy="432048"/>
          </a:xfrm>
          <a:prstGeom prst="star6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28754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404664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2. </a:t>
            </a:r>
            <a:r>
              <a:rPr lang="tr-TR" sz="2800" dirty="0"/>
              <a:t>Hücrede sentezlenen protein yapılı bazı maddeler, kanallar yardımı ile getirildiği </a:t>
            </a:r>
            <a:r>
              <a:rPr lang="tr-TR" sz="2800" dirty="0" err="1" smtClean="0"/>
              <a:t>organelde</a:t>
            </a:r>
            <a:r>
              <a:rPr lang="tr-TR" sz="2800" dirty="0"/>
              <a:t> </a:t>
            </a:r>
            <a:r>
              <a:rPr lang="tr-TR" sz="2800" dirty="0" smtClean="0"/>
              <a:t>paketlenerek </a:t>
            </a:r>
            <a:r>
              <a:rPr lang="tr-TR" sz="2800" dirty="0"/>
              <a:t>kesecikler hâlinde sitoplazmaya bırakılır. Elektron mikroskobu ile yukarıdaki </a:t>
            </a:r>
            <a:r>
              <a:rPr lang="tr-TR" sz="2800" dirty="0" smtClean="0"/>
              <a:t>gözlemi yapan </a:t>
            </a:r>
            <a:r>
              <a:rPr lang="tr-TR" sz="2800" dirty="0"/>
              <a:t>bir bilim adamı aşağıdaki </a:t>
            </a:r>
            <a:r>
              <a:rPr lang="tr-TR" sz="2800" dirty="0" err="1"/>
              <a:t>organellerden</a:t>
            </a:r>
            <a:r>
              <a:rPr lang="tr-TR" sz="2800" dirty="0"/>
              <a:t> hangisini incelememiştir</a:t>
            </a:r>
            <a:r>
              <a:rPr lang="tr-TR" sz="2800" dirty="0" smtClean="0"/>
              <a:t>?</a:t>
            </a:r>
          </a:p>
          <a:p>
            <a:endParaRPr lang="tr-TR" sz="2800" dirty="0"/>
          </a:p>
          <a:p>
            <a:r>
              <a:rPr lang="tr-TR" sz="2800" dirty="0"/>
              <a:t>A) </a:t>
            </a:r>
            <a:r>
              <a:rPr lang="tr-TR" sz="2800" dirty="0" err="1"/>
              <a:t>Sentriyol</a:t>
            </a:r>
            <a:endParaRPr lang="tr-TR" sz="2800" dirty="0"/>
          </a:p>
          <a:p>
            <a:r>
              <a:rPr lang="tr-TR" sz="2800" dirty="0"/>
              <a:t>B) Ribozom</a:t>
            </a:r>
          </a:p>
          <a:p>
            <a:r>
              <a:rPr lang="tr-TR" sz="2800" dirty="0"/>
              <a:t>C) </a:t>
            </a:r>
            <a:r>
              <a:rPr lang="tr-TR" sz="2800" dirty="0" err="1"/>
              <a:t>Endoplazmik</a:t>
            </a:r>
            <a:r>
              <a:rPr lang="tr-TR" sz="2800" dirty="0"/>
              <a:t> </a:t>
            </a:r>
            <a:r>
              <a:rPr lang="tr-TR" sz="2800" dirty="0" err="1"/>
              <a:t>retikulum</a:t>
            </a:r>
            <a:endParaRPr lang="tr-TR" sz="2800" dirty="0"/>
          </a:p>
          <a:p>
            <a:r>
              <a:rPr lang="tr-TR" sz="2800" dirty="0"/>
              <a:t>D) </a:t>
            </a:r>
            <a:r>
              <a:rPr lang="tr-TR" sz="2800" dirty="0" err="1"/>
              <a:t>Golgi</a:t>
            </a:r>
            <a:r>
              <a:rPr lang="tr-TR" sz="2800" dirty="0"/>
              <a:t> aygıtı</a:t>
            </a:r>
          </a:p>
        </p:txBody>
      </p:sp>
      <p:sp>
        <p:nvSpPr>
          <p:cNvPr id="3" name="6-Noktalı Yıldız 2"/>
          <p:cNvSpPr/>
          <p:nvPr/>
        </p:nvSpPr>
        <p:spPr>
          <a:xfrm>
            <a:off x="251520" y="4293096"/>
            <a:ext cx="471448" cy="432048"/>
          </a:xfrm>
          <a:prstGeom prst="star6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3062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7504" y="11663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3-Yandaki </a:t>
            </a:r>
            <a:r>
              <a:rPr lang="tr-TR" sz="2400" dirty="0"/>
              <a:t>tabloda verilen M ve N canlıları için “+” canlıya </a:t>
            </a:r>
            <a:r>
              <a:rPr lang="tr-TR" sz="2400" dirty="0" smtClean="0"/>
              <a:t>ait hücrede </a:t>
            </a:r>
            <a:r>
              <a:rPr lang="tr-TR" sz="2400" dirty="0"/>
              <a:t>belirtilen </a:t>
            </a:r>
            <a:r>
              <a:rPr lang="tr-TR" sz="2400" dirty="0" err="1"/>
              <a:t>organelin</a:t>
            </a:r>
            <a:r>
              <a:rPr lang="tr-TR" sz="2400" dirty="0"/>
              <a:t> bulunduğunu, “-” ise bulunmadığını</a:t>
            </a:r>
          </a:p>
          <a:p>
            <a:r>
              <a:rPr lang="tr-TR" sz="2400" dirty="0"/>
              <a:t>göstermektedir. Buna göre aşağıdakilerden </a:t>
            </a:r>
            <a:r>
              <a:rPr lang="tr-TR" sz="2400" dirty="0" smtClean="0"/>
              <a:t>hangisi doğrudur</a:t>
            </a:r>
            <a:r>
              <a:rPr lang="tr-TR" sz="2400" dirty="0"/>
              <a:t>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317780"/>
            <a:ext cx="3190042" cy="29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07504" y="3784828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A) M canlısı kedi hücresi olabilir.</a:t>
            </a:r>
          </a:p>
          <a:p>
            <a:r>
              <a:rPr lang="nn-NO" sz="2400" dirty="0"/>
              <a:t>B) N’nin hücrelerinde mitokodri yoktur.</a:t>
            </a:r>
          </a:p>
          <a:p>
            <a:r>
              <a:rPr lang="tr-TR" sz="2400" dirty="0"/>
              <a:t>C) N hücresi besin ve oksijen </a:t>
            </a:r>
            <a:r>
              <a:rPr lang="tr-TR" sz="2400" dirty="0" err="1"/>
              <a:t>üretebiir</a:t>
            </a:r>
            <a:r>
              <a:rPr lang="tr-TR" sz="2400" dirty="0"/>
              <a:t>.</a:t>
            </a:r>
          </a:p>
          <a:p>
            <a:r>
              <a:rPr lang="tr-TR" sz="2400" dirty="0"/>
              <a:t>D) M’nin hücrelerinin şekli köşelidir.</a:t>
            </a:r>
          </a:p>
        </p:txBody>
      </p:sp>
      <p:sp>
        <p:nvSpPr>
          <p:cNvPr id="5" name="6-Noktalı Yıldız 4"/>
          <p:cNvSpPr/>
          <p:nvPr/>
        </p:nvSpPr>
        <p:spPr>
          <a:xfrm>
            <a:off x="81067" y="4922440"/>
            <a:ext cx="471448" cy="432048"/>
          </a:xfrm>
          <a:prstGeom prst="star6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87437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7504" y="404664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4. </a:t>
            </a:r>
            <a:r>
              <a:rPr lang="tr-TR" sz="2800" dirty="0"/>
              <a:t>Aşağıdakilerden hangisi kanın içinde bulunmaz</a:t>
            </a:r>
            <a:r>
              <a:rPr lang="tr-TR" sz="2800" dirty="0" smtClean="0"/>
              <a:t>?</a:t>
            </a:r>
          </a:p>
          <a:p>
            <a:endParaRPr lang="tr-TR" sz="2800" dirty="0"/>
          </a:p>
          <a:p>
            <a:r>
              <a:rPr lang="tr-TR" sz="2800" dirty="0"/>
              <a:t>A) Alyuvarlar </a:t>
            </a:r>
            <a:r>
              <a:rPr lang="tr-TR" sz="2800" dirty="0" smtClean="0"/>
              <a:t>         B</a:t>
            </a:r>
            <a:r>
              <a:rPr lang="tr-TR" sz="2800" dirty="0"/>
              <a:t>) Lenf sıvısı </a:t>
            </a:r>
            <a:r>
              <a:rPr lang="tr-TR" sz="2800" dirty="0" smtClean="0"/>
              <a:t>       C</a:t>
            </a:r>
            <a:r>
              <a:rPr lang="tr-TR" sz="2800" dirty="0"/>
              <a:t>) Plazma </a:t>
            </a:r>
            <a:r>
              <a:rPr lang="tr-TR" sz="2800" dirty="0" smtClean="0"/>
              <a:t>            D</a:t>
            </a:r>
            <a:r>
              <a:rPr lang="tr-TR" sz="2800" dirty="0"/>
              <a:t>) Akyuvar</a:t>
            </a:r>
          </a:p>
        </p:txBody>
      </p:sp>
      <p:sp>
        <p:nvSpPr>
          <p:cNvPr id="3" name="6-Noktalı Yıldız 2"/>
          <p:cNvSpPr/>
          <p:nvPr/>
        </p:nvSpPr>
        <p:spPr>
          <a:xfrm>
            <a:off x="2732400" y="1268760"/>
            <a:ext cx="471448" cy="432048"/>
          </a:xfrm>
          <a:prstGeom prst="star6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10043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116632"/>
            <a:ext cx="87849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5. </a:t>
            </a:r>
            <a:r>
              <a:rPr lang="tr-TR" sz="2800" dirty="0"/>
              <a:t>I. İsteğimiz dışında çalışırlar .</a:t>
            </a:r>
          </a:p>
          <a:p>
            <a:r>
              <a:rPr lang="tr-TR" sz="2800" dirty="0"/>
              <a:t>II. Kalp dışında diğer iç organların yapısında bulunurlar.</a:t>
            </a:r>
          </a:p>
          <a:p>
            <a:r>
              <a:rPr lang="tr-TR" sz="2800" dirty="0"/>
              <a:t>III. İskeletimizi oluşturan kemikleri hareket ettirirler.</a:t>
            </a:r>
          </a:p>
          <a:p>
            <a:r>
              <a:rPr lang="tr-TR" sz="2800" dirty="0"/>
              <a:t>Çizgili kaslar ile ilgili yukarıda verilen bilgilerden hangisi doğrudur</a:t>
            </a:r>
            <a:r>
              <a:rPr lang="tr-TR" sz="2800" dirty="0" smtClean="0"/>
              <a:t>?</a:t>
            </a:r>
          </a:p>
          <a:p>
            <a:endParaRPr lang="tr-TR" sz="2800" dirty="0"/>
          </a:p>
          <a:p>
            <a:r>
              <a:rPr lang="es-ES" sz="2800" dirty="0"/>
              <a:t>A) Yalnız III </a:t>
            </a:r>
            <a:r>
              <a:rPr lang="tr-TR" sz="2800" dirty="0" smtClean="0"/>
              <a:t>          </a:t>
            </a:r>
            <a:r>
              <a:rPr lang="es-ES" sz="2800" dirty="0" smtClean="0"/>
              <a:t>B</a:t>
            </a:r>
            <a:r>
              <a:rPr lang="es-ES" sz="2800" dirty="0"/>
              <a:t>) I ve II </a:t>
            </a:r>
            <a:r>
              <a:rPr lang="tr-TR" sz="2800" dirty="0" smtClean="0"/>
              <a:t>       </a:t>
            </a:r>
            <a:r>
              <a:rPr lang="es-ES" sz="2800" dirty="0" smtClean="0"/>
              <a:t>C</a:t>
            </a:r>
            <a:r>
              <a:rPr lang="es-ES" sz="2800" dirty="0"/>
              <a:t>) II ve III </a:t>
            </a:r>
            <a:r>
              <a:rPr lang="tr-TR" sz="2800" dirty="0" smtClean="0"/>
              <a:t>          </a:t>
            </a:r>
            <a:r>
              <a:rPr lang="es-ES" sz="2800" dirty="0" smtClean="0"/>
              <a:t>D</a:t>
            </a:r>
            <a:r>
              <a:rPr lang="es-ES" sz="2800" dirty="0"/>
              <a:t>) I, II ve III</a:t>
            </a:r>
            <a:endParaRPr lang="tr-TR" sz="2800" dirty="0"/>
          </a:p>
        </p:txBody>
      </p:sp>
      <p:sp>
        <p:nvSpPr>
          <p:cNvPr id="3" name="6-Noktalı Yıldız 2"/>
          <p:cNvSpPr/>
          <p:nvPr/>
        </p:nvSpPr>
        <p:spPr>
          <a:xfrm>
            <a:off x="179512" y="2708920"/>
            <a:ext cx="471448" cy="432048"/>
          </a:xfrm>
          <a:prstGeom prst="star6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56673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0609" y="116632"/>
            <a:ext cx="710523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9512" y="2060848"/>
            <a:ext cx="87232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6-Yukarıda </a:t>
            </a:r>
            <a:r>
              <a:rPr lang="tr-TR" sz="2800" dirty="0"/>
              <a:t>kan grupları verilen beş kişiden hangi ikisi birbirine kan verebilir</a:t>
            </a:r>
            <a:r>
              <a:rPr lang="tr-TR" sz="2800" dirty="0" smtClean="0"/>
              <a:t>?</a:t>
            </a:r>
          </a:p>
          <a:p>
            <a:endParaRPr lang="tr-TR" sz="2800" dirty="0"/>
          </a:p>
          <a:p>
            <a:pPr marL="514350" indent="-514350">
              <a:buAutoNum type="alphaUcParenR"/>
            </a:pPr>
            <a:r>
              <a:rPr lang="tr-TR" sz="2800" dirty="0" smtClean="0"/>
              <a:t>Aylin-Yankı                  B</a:t>
            </a:r>
            <a:r>
              <a:rPr lang="tr-TR" sz="2800" dirty="0"/>
              <a:t>) </a:t>
            </a:r>
            <a:r>
              <a:rPr lang="tr-TR" sz="2800" dirty="0" smtClean="0"/>
              <a:t>Deniz-Kerem</a:t>
            </a:r>
          </a:p>
          <a:p>
            <a:endParaRPr lang="tr-TR" sz="2800" dirty="0"/>
          </a:p>
          <a:p>
            <a:r>
              <a:rPr lang="tr-TR" sz="2800" dirty="0"/>
              <a:t>C) Deniz-Ezgi </a:t>
            </a:r>
            <a:r>
              <a:rPr lang="tr-TR" sz="2800" dirty="0" smtClean="0"/>
              <a:t>                    D</a:t>
            </a:r>
            <a:r>
              <a:rPr lang="tr-TR" sz="2800" dirty="0"/>
              <a:t>) Aylin - Ezgi</a:t>
            </a:r>
          </a:p>
        </p:txBody>
      </p:sp>
      <p:sp>
        <p:nvSpPr>
          <p:cNvPr id="4" name="6-Noktalı Yıldız 3"/>
          <p:cNvSpPr/>
          <p:nvPr/>
        </p:nvSpPr>
        <p:spPr>
          <a:xfrm>
            <a:off x="179512" y="3429000"/>
            <a:ext cx="471448" cy="432048"/>
          </a:xfrm>
          <a:prstGeom prst="star6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0413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476672"/>
            <a:ext cx="49430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Kalbin odacıkları vardır. Bu odacıklar arasında geçişler bulunur. Aynı zamanda, kalbin dışına </a:t>
            </a:r>
            <a:r>
              <a:rPr lang="tr-TR" sz="2400" dirty="0" smtClean="0"/>
              <a:t>açılan kanallar </a:t>
            </a:r>
            <a:r>
              <a:rPr lang="tr-TR" sz="2400" dirty="0"/>
              <a:t>gözlenebilir. Bu yapıların varlık nedeni kalbin bir pompa görevi görmesidir. Kanın bütün vücuda</a:t>
            </a:r>
          </a:p>
          <a:p>
            <a:r>
              <a:rPr lang="tr-TR" sz="2400" dirty="0"/>
              <a:t>pompalanabilmesi için damarlar içinde güçlü bir şekilde ittirilmesi gerekir. Bu nedenle kalp, </a:t>
            </a:r>
            <a:r>
              <a:rPr lang="tr-TR" sz="2400" dirty="0" smtClean="0"/>
              <a:t>güçlü kaslardan </a:t>
            </a:r>
            <a:r>
              <a:rPr lang="tr-TR" sz="2400" dirty="0"/>
              <a:t>oluşur. Bu kaslar kasılıp gevşeyerek pompalama işini yapar. Kalp iki büyük iki küçük olmak</a:t>
            </a:r>
          </a:p>
          <a:p>
            <a:r>
              <a:rPr lang="tr-TR" sz="2400" dirty="0"/>
              <a:t>üzere dört odadan oluşur. </a:t>
            </a:r>
            <a:endParaRPr lang="tr-TR" sz="2400" dirty="0" smtClean="0"/>
          </a:p>
          <a:p>
            <a:r>
              <a:rPr lang="tr-TR" sz="2400" dirty="0"/>
              <a:t>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2454" y="261843"/>
            <a:ext cx="3671840" cy="482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9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332656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7. </a:t>
            </a:r>
            <a:r>
              <a:rPr lang="tr-TR" sz="2800" dirty="0"/>
              <a:t>Aşağıda verilenlerden hangisi destek ve hareket sistemini oluşturan bölümlerden herhangi birinin</a:t>
            </a:r>
          </a:p>
          <a:p>
            <a:r>
              <a:rPr lang="tr-TR" sz="2800" dirty="0"/>
              <a:t>görevi değildir</a:t>
            </a:r>
            <a:r>
              <a:rPr lang="tr-TR" sz="2800" dirty="0" smtClean="0"/>
              <a:t>?</a:t>
            </a:r>
          </a:p>
          <a:p>
            <a:endParaRPr lang="tr-TR" sz="2800" dirty="0"/>
          </a:p>
          <a:p>
            <a:r>
              <a:rPr lang="tr-TR" sz="2800" dirty="0"/>
              <a:t>A) Fazla mineralleri depolamak.</a:t>
            </a:r>
          </a:p>
          <a:p>
            <a:r>
              <a:rPr lang="fi-FI" sz="2800" dirty="0"/>
              <a:t>B) İskelet sisteminin hareketini sağlamak.</a:t>
            </a:r>
          </a:p>
          <a:p>
            <a:r>
              <a:rPr lang="tr-TR" sz="2800" dirty="0"/>
              <a:t>C) Hücrelere besin ve oksijen taşımak.</a:t>
            </a:r>
          </a:p>
          <a:p>
            <a:r>
              <a:rPr lang="tr-TR" sz="2800" dirty="0"/>
              <a:t>D) Kan hücrelerini üretmek.</a:t>
            </a:r>
          </a:p>
        </p:txBody>
      </p:sp>
      <p:sp>
        <p:nvSpPr>
          <p:cNvPr id="3" name="6-Noktalı Yıldız 2"/>
          <p:cNvSpPr/>
          <p:nvPr/>
        </p:nvSpPr>
        <p:spPr>
          <a:xfrm>
            <a:off x="251520" y="2924944"/>
            <a:ext cx="471448" cy="432048"/>
          </a:xfrm>
          <a:prstGeom prst="star6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84313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3429000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/>
              <a:t>A) I </a:t>
            </a:r>
            <a:r>
              <a:rPr lang="tr-TR" sz="2800" dirty="0" smtClean="0"/>
              <a:t>       B</a:t>
            </a:r>
            <a:r>
              <a:rPr lang="tr-TR" sz="2800" dirty="0"/>
              <a:t>) II </a:t>
            </a:r>
            <a:r>
              <a:rPr lang="tr-TR" sz="2800" dirty="0" smtClean="0"/>
              <a:t>      C</a:t>
            </a:r>
            <a:r>
              <a:rPr lang="tr-TR" sz="2800" dirty="0"/>
              <a:t>) III </a:t>
            </a:r>
            <a:r>
              <a:rPr lang="tr-TR" sz="2800" dirty="0" smtClean="0"/>
              <a:t>         D)IV</a:t>
            </a:r>
            <a:endParaRPr lang="tr-TR" sz="2800" dirty="0"/>
          </a:p>
        </p:txBody>
      </p:sp>
      <p:sp>
        <p:nvSpPr>
          <p:cNvPr id="3" name="Dikdörtgen 2"/>
          <p:cNvSpPr/>
          <p:nvPr/>
        </p:nvSpPr>
        <p:spPr>
          <a:xfrm>
            <a:off x="89756" y="116632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8. </a:t>
            </a:r>
            <a:r>
              <a:rPr lang="tr-TR" sz="2800" dirty="0"/>
              <a:t>I, II, III ve IV ile gösterilen eklemlerden hangisi farklı özelliktedir?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692696"/>
            <a:ext cx="2775198" cy="508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6-Noktalı Yıldız 4"/>
          <p:cNvSpPr/>
          <p:nvPr/>
        </p:nvSpPr>
        <p:spPr>
          <a:xfrm>
            <a:off x="357074" y="3501008"/>
            <a:ext cx="471448" cy="432048"/>
          </a:xfrm>
          <a:prstGeom prst="star6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81966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260648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9. </a:t>
            </a:r>
            <a:r>
              <a:rPr lang="tr-TR" sz="2800" dirty="0"/>
              <a:t>I. bronşlar</a:t>
            </a:r>
          </a:p>
          <a:p>
            <a:r>
              <a:rPr lang="tr-TR" sz="2800" dirty="0"/>
              <a:t>II. soluk borusu</a:t>
            </a:r>
          </a:p>
          <a:p>
            <a:r>
              <a:rPr lang="tr-TR" sz="2800" dirty="0"/>
              <a:t>III. burun</a:t>
            </a:r>
          </a:p>
          <a:p>
            <a:r>
              <a:rPr lang="tr-TR" sz="2800" dirty="0"/>
              <a:t>IV. bronşçuklar</a:t>
            </a:r>
          </a:p>
          <a:p>
            <a:r>
              <a:rPr lang="tr-TR" sz="2800" dirty="0"/>
              <a:t>V. alveoller</a:t>
            </a:r>
          </a:p>
          <a:p>
            <a:r>
              <a:rPr lang="tr-TR" sz="2800" dirty="0"/>
              <a:t>Yukarıda solunum sistemini oluşturan yapılar verilmiştir. Buna göre nefesinizi verdiğinizde </a:t>
            </a:r>
            <a:r>
              <a:rPr lang="tr-TR" sz="2800" dirty="0" smtClean="0"/>
              <a:t>hava sırasıyla </a:t>
            </a:r>
            <a:r>
              <a:rPr lang="tr-TR" sz="2800" dirty="0"/>
              <a:t>hangi yapılardan geçer?</a:t>
            </a:r>
          </a:p>
          <a:p>
            <a:r>
              <a:rPr lang="tr-TR" sz="2800" dirty="0"/>
              <a:t>A) V, IV, I, II, III</a:t>
            </a:r>
          </a:p>
          <a:p>
            <a:r>
              <a:rPr lang="tr-TR" sz="2800" dirty="0"/>
              <a:t>B) V, IV, II, I, III</a:t>
            </a:r>
          </a:p>
          <a:p>
            <a:r>
              <a:rPr lang="nn-NO" sz="2800" dirty="0"/>
              <a:t>C) III, II, I, IV, V</a:t>
            </a:r>
          </a:p>
          <a:p>
            <a:r>
              <a:rPr lang="nn-NO" sz="2800" dirty="0"/>
              <a:t>D) III, IV, I, II, I</a:t>
            </a:r>
            <a:endParaRPr lang="tr-TR" sz="2800" dirty="0"/>
          </a:p>
        </p:txBody>
      </p:sp>
      <p:sp>
        <p:nvSpPr>
          <p:cNvPr id="3" name="6-Noktalı Yıldız 2"/>
          <p:cNvSpPr/>
          <p:nvPr/>
        </p:nvSpPr>
        <p:spPr>
          <a:xfrm>
            <a:off x="323528" y="3717032"/>
            <a:ext cx="471448" cy="432048"/>
          </a:xfrm>
          <a:prstGeom prst="star6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980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284628"/>
            <a:ext cx="8856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10. </a:t>
            </a:r>
            <a:endParaRPr lang="tr-TR" sz="2800" b="1" dirty="0" smtClean="0"/>
          </a:p>
          <a:p>
            <a:r>
              <a:rPr lang="tr-TR" sz="2800" dirty="0" smtClean="0"/>
              <a:t>I</a:t>
            </a:r>
            <a:r>
              <a:rPr lang="tr-TR" sz="2800" dirty="0"/>
              <a:t>. Büyük dolaşımda oksijence fakir kan kalbin sol </a:t>
            </a:r>
            <a:r>
              <a:rPr lang="tr-TR" sz="2800" dirty="0" err="1"/>
              <a:t>kulakcığına</a:t>
            </a:r>
            <a:r>
              <a:rPr lang="tr-TR" sz="2800" dirty="0"/>
              <a:t> gelir.</a:t>
            </a:r>
          </a:p>
          <a:p>
            <a:r>
              <a:rPr lang="tr-TR" sz="2800" dirty="0"/>
              <a:t>II. Küçük dolaşımda kan kalbin sağ karıncığından akciğerlere gider.</a:t>
            </a:r>
          </a:p>
          <a:p>
            <a:r>
              <a:rPr lang="tr-TR" sz="2800" dirty="0"/>
              <a:t>III. Kan kalpten her zaman karıncıklarından dışarı çıkar.</a:t>
            </a:r>
          </a:p>
          <a:p>
            <a:r>
              <a:rPr lang="tr-TR" sz="2800" dirty="0"/>
              <a:t>Yukarıda verilen ifadelerden hangileri doğrudur</a:t>
            </a:r>
            <a:r>
              <a:rPr lang="tr-TR" sz="2800" dirty="0" smtClean="0"/>
              <a:t>?</a:t>
            </a:r>
          </a:p>
          <a:p>
            <a:endParaRPr lang="tr-TR" sz="2800" dirty="0"/>
          </a:p>
          <a:p>
            <a:endParaRPr lang="tr-TR" sz="2800" dirty="0"/>
          </a:p>
          <a:p>
            <a:pPr marL="514350" indent="-514350">
              <a:buAutoNum type="alphaUcParenR"/>
            </a:pPr>
            <a:r>
              <a:rPr lang="es-ES" sz="2800" dirty="0" smtClean="0"/>
              <a:t>Yalnız </a:t>
            </a:r>
            <a:r>
              <a:rPr lang="es-ES" sz="2800" dirty="0"/>
              <a:t>I </a:t>
            </a:r>
            <a:r>
              <a:rPr lang="tr-TR" sz="2800" dirty="0"/>
              <a:t> </a:t>
            </a:r>
            <a:r>
              <a:rPr lang="tr-TR" sz="2800" dirty="0" smtClean="0"/>
              <a:t>       </a:t>
            </a:r>
            <a:r>
              <a:rPr lang="es-ES" sz="2800" dirty="0" smtClean="0"/>
              <a:t>B</a:t>
            </a:r>
            <a:r>
              <a:rPr lang="es-ES" sz="2800" dirty="0"/>
              <a:t>) II ve III </a:t>
            </a:r>
            <a:r>
              <a:rPr lang="tr-TR" sz="2800" dirty="0" smtClean="0"/>
              <a:t>       </a:t>
            </a:r>
            <a:r>
              <a:rPr lang="es-ES" sz="2800" dirty="0" smtClean="0"/>
              <a:t>C</a:t>
            </a:r>
            <a:r>
              <a:rPr lang="es-ES" sz="2800" dirty="0"/>
              <a:t>) I ve III </a:t>
            </a:r>
            <a:r>
              <a:rPr lang="tr-TR" sz="2800" dirty="0" smtClean="0"/>
              <a:t>            </a:t>
            </a:r>
            <a:r>
              <a:rPr lang="es-ES" sz="2800" dirty="0" smtClean="0"/>
              <a:t>D</a:t>
            </a:r>
            <a:r>
              <a:rPr lang="es-ES" sz="2800" dirty="0"/>
              <a:t>) I, II ve III</a:t>
            </a:r>
            <a:endParaRPr lang="tr-TR" sz="2800" dirty="0"/>
          </a:p>
        </p:txBody>
      </p:sp>
      <p:sp>
        <p:nvSpPr>
          <p:cNvPr id="3" name="6-Noktalı Yıldız 2"/>
          <p:cNvSpPr/>
          <p:nvPr/>
        </p:nvSpPr>
        <p:spPr>
          <a:xfrm>
            <a:off x="2372360" y="4149080"/>
            <a:ext cx="471448" cy="432048"/>
          </a:xfrm>
          <a:prstGeom prst="star6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63961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NCİ DOSTL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395534" y="210351"/>
            <a:ext cx="7992887" cy="58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3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7504" y="3939158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Bu </a:t>
            </a:r>
            <a:r>
              <a:rPr lang="tr-TR" sz="2400" dirty="0"/>
              <a:t>odaların küçük </a:t>
            </a:r>
            <a:r>
              <a:rPr lang="tr-TR" sz="2400" dirty="0" smtClean="0"/>
              <a:t> olanı  </a:t>
            </a:r>
            <a:r>
              <a:rPr lang="tr-TR" sz="2400" dirty="0"/>
              <a:t>kalbin üst </a:t>
            </a:r>
            <a:r>
              <a:rPr lang="tr-TR" sz="2400" dirty="0" smtClean="0"/>
              <a:t>kısmındakine kulakçık </a:t>
            </a:r>
            <a:r>
              <a:rPr lang="tr-TR" sz="2400" dirty="0"/>
              <a:t>denir. </a:t>
            </a:r>
            <a:endParaRPr lang="tr-TR" sz="2400" dirty="0" smtClean="0"/>
          </a:p>
          <a:p>
            <a:r>
              <a:rPr lang="tr-TR" sz="2400" dirty="0" smtClean="0"/>
              <a:t>Kalbin alt </a:t>
            </a:r>
            <a:r>
              <a:rPr lang="tr-TR" sz="2400" dirty="0"/>
              <a:t>kısmındaki iki büyük odacığa karıncık </a:t>
            </a:r>
            <a:r>
              <a:rPr lang="tr-TR" sz="2400" dirty="0" smtClean="0"/>
              <a:t>denir.</a:t>
            </a:r>
          </a:p>
          <a:p>
            <a:r>
              <a:rPr lang="tr-TR" sz="2400" dirty="0" smtClean="0"/>
              <a:t>Kalbin </a:t>
            </a:r>
            <a:r>
              <a:rPr lang="tr-TR" sz="2400" dirty="0"/>
              <a:t>sağ tarafındaki karıncık ve kulakçıkta kirli, </a:t>
            </a:r>
            <a:r>
              <a:rPr lang="tr-TR" sz="2400" dirty="0" smtClean="0"/>
              <a:t>sol tarafındakilerde </a:t>
            </a:r>
            <a:r>
              <a:rPr lang="tr-TR" sz="2400" dirty="0"/>
              <a:t>ise temiz kan bulunur. Karıncıkları oluşturan kaslar, kulakçıklardan daha kalın </a:t>
            </a:r>
            <a:r>
              <a:rPr lang="tr-TR" sz="2400" dirty="0" smtClean="0"/>
              <a:t>olduğu için </a:t>
            </a:r>
            <a:r>
              <a:rPr lang="tr-TR" sz="2400" dirty="0"/>
              <a:t>kan, kulakçıklara göre daha güçlü olan karıncıklardan pompalanır. Kan vücudun her yerine </a:t>
            </a:r>
            <a:r>
              <a:rPr lang="tr-TR" sz="2400" dirty="0" smtClean="0"/>
              <a:t>giderken neyin </a:t>
            </a:r>
            <a:r>
              <a:rPr lang="tr-TR" sz="2400" dirty="0"/>
              <a:t>içinde ilerler?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17064"/>
            <a:ext cx="5924193" cy="34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01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4583" name="ShockwaveFlash1" r:id="rId2" imgW="6625066" imgH="6238095"/>
        </mc:Choice>
        <mc:Fallback>
          <p:control name="ShockwaveFlash1" r:id="rId2" imgW="6625066" imgH="6238095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450" y="0"/>
                  <a:ext cx="6624638" cy="6237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16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4cbcf99c1b623efccb7391d6a19149eb3fc60"/>
  <p:tag name="ISPRING_RESOURCE_PATHS_HASH_PRESENTER" val="2d0c9c2424cf041d955cdad895e162b39e8f81e"/>
</p:tagLst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2580</Words>
  <Application>Microsoft Office PowerPoint</Application>
  <PresentationFormat>Ekran Gösterisi (4:3)</PresentationFormat>
  <Paragraphs>243</Paragraphs>
  <Slides>63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64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www.fendersi.gen.tr</dc:creator>
  <cp:lastModifiedBy>casper</cp:lastModifiedBy>
  <cp:revision>58</cp:revision>
  <dcterms:created xsi:type="dcterms:W3CDTF">2014-10-20T09:25:27Z</dcterms:created>
  <dcterms:modified xsi:type="dcterms:W3CDTF">2014-11-03T19:33:26Z</dcterms:modified>
</cp:coreProperties>
</file>