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309" r:id="rId5"/>
    <p:sldId id="259" r:id="rId6"/>
    <p:sldId id="310" r:id="rId7"/>
    <p:sldId id="308" r:id="rId8"/>
    <p:sldId id="260" r:id="rId9"/>
    <p:sldId id="261" r:id="rId10"/>
    <p:sldId id="314" r:id="rId11"/>
    <p:sldId id="315" r:id="rId12"/>
    <p:sldId id="262" r:id="rId13"/>
    <p:sldId id="311" r:id="rId14"/>
    <p:sldId id="263" r:id="rId15"/>
    <p:sldId id="313" r:id="rId16"/>
    <p:sldId id="264" r:id="rId17"/>
    <p:sldId id="317" r:id="rId18"/>
    <p:sldId id="316" r:id="rId19"/>
    <p:sldId id="265" r:id="rId20"/>
    <p:sldId id="267" r:id="rId21"/>
    <p:sldId id="312" r:id="rId22"/>
    <p:sldId id="268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custDataLst>
    <p:tags r:id="rId3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886" autoAdjust="0"/>
  </p:normalViewPr>
  <p:slideViewPr>
    <p:cSldViewPr>
      <p:cViewPr varScale="1">
        <p:scale>
          <a:sx n="71" d="100"/>
          <a:sy n="7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0657C-40BB-4453-9886-4594D22BC288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348EC-2768-4F95-BCCD-514AF0B37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99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348EC-2768-4F95-BCCD-514AF0B376D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96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03.11.2014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27784" y="2387"/>
            <a:ext cx="3850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/>
              <a:t>SOLUNUM SİSTEMİ</a:t>
            </a:r>
            <a:endParaRPr lang="tr-TR" sz="3600" dirty="0"/>
          </a:p>
        </p:txBody>
      </p:sp>
      <p:sp>
        <p:nvSpPr>
          <p:cNvPr id="4" name="Dikdörtgen 3"/>
          <p:cNvSpPr/>
          <p:nvPr/>
        </p:nvSpPr>
        <p:spPr>
          <a:xfrm>
            <a:off x="4422351" y="86846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Fabrikalar birçok sanayi ve endüstriyel üretim yapmaktadır. </a:t>
            </a:r>
            <a:r>
              <a:rPr lang="tr-TR" sz="2400" dirty="0" smtClean="0"/>
              <a:t>Fabrikalar bu </a:t>
            </a:r>
            <a:r>
              <a:rPr lang="tr-TR" sz="2400" dirty="0"/>
              <a:t>üretim sonucunda ürün ortaya çıkartmaktadır. Fabrikalarda </a:t>
            </a:r>
            <a:r>
              <a:rPr lang="tr-TR" sz="2400" dirty="0" smtClean="0"/>
              <a:t>üretim yapılırken </a:t>
            </a:r>
            <a:r>
              <a:rPr lang="tr-TR" sz="2400" dirty="0"/>
              <a:t>bazı atıklar oluşur. Bu atıklar, katı maddeler </a:t>
            </a:r>
            <a:r>
              <a:rPr lang="tr-TR" sz="2400" dirty="0" smtClean="0"/>
              <a:t>olabileceği gibi </a:t>
            </a:r>
            <a:r>
              <a:rPr lang="tr-TR" sz="2400" dirty="0"/>
              <a:t>zararlı gazlar da olabilir. Fabrikalar, oluşan zararlı gazları </a:t>
            </a:r>
            <a:r>
              <a:rPr lang="tr-TR" sz="2400" dirty="0" smtClean="0"/>
              <a:t>bacalardan dışarı </a:t>
            </a:r>
            <a:r>
              <a:rPr lang="tr-TR" sz="2400" dirty="0"/>
              <a:t>atmaktadır.</a:t>
            </a:r>
          </a:p>
          <a:p>
            <a:r>
              <a:rPr lang="tr-TR" sz="2400" dirty="0"/>
              <a:t>Evlerde odun, kömür, doğal gaz gibi maddeler yakılarak ısınma sağlanır.</a:t>
            </a:r>
          </a:p>
          <a:p>
            <a:r>
              <a:rPr lang="tr-TR" sz="2400" dirty="0"/>
              <a:t>Bu maddeler yakılırken zararlı gazlar ortaya çıkar. Bu zararlı gazları</a:t>
            </a:r>
          </a:p>
          <a:p>
            <a:r>
              <a:rPr lang="tr-TR" sz="2400" dirty="0"/>
              <a:t>evden uzaklaştırmak için bacalar yapılmıştır.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25" y="1481697"/>
            <a:ext cx="3889832" cy="388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0971" y="508518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Nefes almadan kaç saniye durabilirsiniz. Yaşamsal öneme sahip solunum sisteminiz havayı </a:t>
            </a:r>
            <a:r>
              <a:rPr lang="tr-TR" sz="2400" dirty="0" smtClean="0"/>
              <a:t>vücudunuzdaki hücrelere </a:t>
            </a:r>
            <a:r>
              <a:rPr lang="tr-TR" sz="2400" dirty="0"/>
              <a:t>nasıl taşımaktadır? Bu soruyu cevaplamak için solunum sistemini oluşturan </a:t>
            </a:r>
            <a:r>
              <a:rPr lang="tr-TR" sz="2400" dirty="0" smtClean="0"/>
              <a:t>yapıları tanımanız </a:t>
            </a:r>
            <a:r>
              <a:rPr lang="tr-TR" sz="2400" dirty="0"/>
              <a:t>gerekir.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4" name="ShockwaveFlash1" r:id="rId2" imgW="8819048" imgH="4869243"/>
        </mc:Choice>
        <mc:Fallback>
          <p:control name="ShockwaveFlash1" r:id="rId2" imgW="8819048" imgH="48692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388" y="0"/>
                  <a:ext cx="8820150" cy="48688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928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8198" name="ShockwaveFlash1" r:id="rId2" imgW="10159217" imgH="5587520"/>
        </mc:Choice>
        <mc:Fallback>
          <p:control name="ShockwaveFlash1" r:id="rId2" imgW="10159217" imgH="5587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1338" y="0"/>
                  <a:ext cx="10160001" cy="558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09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05" y="0"/>
            <a:ext cx="892558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104" name="ShockwaveFlash1" r:id="rId2" imgW="10159217" imgH="5714286"/>
        </mc:Choice>
        <mc:Fallback>
          <p:control name="ShockwaveFlash1" r:id="rId2" imgW="10159217" imgH="57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1338" y="0"/>
                  <a:ext cx="10160001" cy="571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58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0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Burun: </a:t>
            </a:r>
            <a:r>
              <a:rPr lang="tr-TR" sz="2400" dirty="0"/>
              <a:t>Vücuda hava giriş çıkışının yapıldığı yerdir. Burundaki kıllar havayla gelen toz </a:t>
            </a:r>
            <a:r>
              <a:rPr lang="tr-TR" sz="2400" dirty="0" smtClean="0"/>
              <a:t>parçalarını tutar</a:t>
            </a:r>
            <a:r>
              <a:rPr lang="tr-TR" sz="2400" dirty="0"/>
              <a:t>. Buradan geçerken havanın sıcaklığı vücut sıcaklığına uyumlu hâle getirilir.</a:t>
            </a:r>
          </a:p>
          <a:p>
            <a:r>
              <a:rPr lang="tr-TR" sz="2400" b="1" dirty="0"/>
              <a:t>Soluk borusu: </a:t>
            </a:r>
            <a:r>
              <a:rPr lang="tr-TR" sz="2400" dirty="0"/>
              <a:t>Havanın akciğerlere iletilmesini sağlar. Halka şeklinde kıkırdaklardan oluşur. İç </a:t>
            </a:r>
            <a:r>
              <a:rPr lang="tr-TR" sz="2400" dirty="0" smtClean="0"/>
              <a:t>kısmı kaygan </a:t>
            </a:r>
            <a:r>
              <a:rPr lang="tr-TR" sz="2400" dirty="0"/>
              <a:t>ve yapışkan sıvı üreten bir zarla kaplıdır. Bu zar toz ve mikropları tutar. Soluk borusunda tutulan</a:t>
            </a:r>
          </a:p>
          <a:p>
            <a:r>
              <a:rPr lang="tr-TR" sz="2400" dirty="0"/>
              <a:t>yabancı maddeler vücuttan dışarı balgam olarak atılır.</a:t>
            </a:r>
          </a:p>
          <a:p>
            <a:r>
              <a:rPr lang="tr-TR" sz="2400" b="1" dirty="0"/>
              <a:t>Akciğerler: </a:t>
            </a:r>
            <a:r>
              <a:rPr lang="tr-TR" sz="2400" dirty="0"/>
              <a:t>Sağda ve solda olmak üzere iki tanedir. Süngerimsi bir yapısı vardır. Akciğerlerin </a:t>
            </a:r>
            <a:r>
              <a:rPr lang="tr-TR" sz="2400" dirty="0" smtClean="0"/>
              <a:t>içinde bronşçuklar </a:t>
            </a:r>
            <a:r>
              <a:rPr lang="tr-TR" sz="2400" dirty="0"/>
              <a:t>ve bronşçukların ucunda yer alan hava kesecikleri (alveoller) yer alır.</a:t>
            </a:r>
          </a:p>
          <a:p>
            <a:r>
              <a:rPr lang="tr-TR" sz="2400" b="1" dirty="0"/>
              <a:t>Gırtlak: </a:t>
            </a:r>
            <a:r>
              <a:rPr lang="tr-TR" sz="2400" dirty="0"/>
              <a:t>Yutak ile soluk borusunu bağlar. Gırtlak yutaktan geçen havayı soluk borusuna iletir. </a:t>
            </a:r>
            <a:r>
              <a:rPr lang="tr-TR" sz="2400" dirty="0" smtClean="0"/>
              <a:t>Gırtlakta ses </a:t>
            </a:r>
            <a:r>
              <a:rPr lang="tr-TR" sz="2400" dirty="0"/>
              <a:t>telleri bulunur. Gırtlaktan geçen havanın ses tellerini titreştirmesi sonucunda ses oluşur.</a:t>
            </a:r>
          </a:p>
          <a:p>
            <a:r>
              <a:rPr lang="tr-TR" sz="2400" b="1" dirty="0"/>
              <a:t>Diyafram: </a:t>
            </a:r>
            <a:r>
              <a:rPr lang="tr-TR" sz="2400" dirty="0"/>
              <a:t>Akciğerlerin çalışmasına yardımcı olan güçlü bir kastır. Diyafram, düzleşerek ya da </a:t>
            </a:r>
            <a:r>
              <a:rPr lang="tr-TR" sz="2400" dirty="0" err="1" smtClean="0"/>
              <a:t>kubbeleşerek</a:t>
            </a:r>
            <a:r>
              <a:rPr lang="tr-TR" sz="2400" dirty="0"/>
              <a:t> </a:t>
            </a:r>
            <a:r>
              <a:rPr lang="tr-TR" sz="2400" dirty="0" smtClean="0"/>
              <a:t>hava </a:t>
            </a:r>
            <a:r>
              <a:rPr lang="tr-TR" sz="2400" dirty="0"/>
              <a:t>giriş çıkışına yardımcı olur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971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47" name="ShockwaveFlash1" r:id="rId2" imgW="10159217" imgH="5587520"/>
        </mc:Choice>
        <mc:Fallback>
          <p:control name="ShockwaveFlash1" r:id="rId2" imgW="10159217" imgH="5587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12775" y="0"/>
                  <a:ext cx="10160000" cy="558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8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854" y="3717032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Alveol (hava kesecikleri): </a:t>
            </a:r>
            <a:r>
              <a:rPr lang="tr-TR" sz="2400" dirty="0"/>
              <a:t>Hücrelerde oluşan atık karbondioksit gazı kan yoluyla akciğerlere gelir. Akciğerlerde dışarıdan gelen oksijen alveollerde karbondioksit ile yer değiştirir. Oksijenle zenginleşen</a:t>
            </a:r>
          </a:p>
          <a:p>
            <a:r>
              <a:rPr lang="tr-TR" sz="2400" dirty="0"/>
              <a:t>kan, tekrar hücrelere gitmek üzere akciğerden ayrılır.</a:t>
            </a:r>
          </a:p>
          <a:p>
            <a:r>
              <a:rPr lang="tr-TR" sz="2400" b="1" dirty="0"/>
              <a:t>Bronş ve bronşçuklar: </a:t>
            </a:r>
            <a:r>
              <a:rPr lang="tr-TR" sz="2400" dirty="0"/>
              <a:t>Soluk borusu, akciğere doğru iki kola ayrılır. Bu kollara </a:t>
            </a:r>
            <a:r>
              <a:rPr lang="tr-TR" sz="2400" b="1" dirty="0"/>
              <a:t>bronş </a:t>
            </a:r>
            <a:r>
              <a:rPr lang="tr-TR" sz="2400" dirty="0"/>
              <a:t>denir. </a:t>
            </a:r>
            <a:endParaRPr lang="tr-TR" sz="2400" dirty="0" smtClean="0"/>
          </a:p>
          <a:p>
            <a:r>
              <a:rPr lang="tr-TR" sz="2400" dirty="0" err="1" smtClean="0"/>
              <a:t>Bronşlar,akciğerlerin</a:t>
            </a:r>
            <a:r>
              <a:rPr lang="tr-TR" sz="2400" dirty="0" smtClean="0"/>
              <a:t> </a:t>
            </a:r>
            <a:r>
              <a:rPr lang="tr-TR" sz="2400" dirty="0"/>
              <a:t>içine girdikten sonra birçok dala ayrılır. Gittikçe incelen bu dallara </a:t>
            </a:r>
            <a:r>
              <a:rPr lang="tr-TR" sz="2400" b="1" dirty="0"/>
              <a:t>bronşçuk </a:t>
            </a:r>
            <a:r>
              <a:rPr lang="tr-TR" sz="2400" dirty="0"/>
              <a:t>denir.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3" y="118156"/>
            <a:ext cx="5184576" cy="366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2294" name="ShockwaveFlash1" r:id="rId2" imgW="10159217" imgH="5587520"/>
        </mc:Choice>
        <mc:Fallback>
          <p:control name="ShockwaveFlash1" r:id="rId2" imgW="10159217" imgH="55875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12775" y="0"/>
                  <a:ext cx="10160000" cy="558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959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22" name="ShockwaveFlash1" r:id="rId2" imgW="7921714" imgH="5080222"/>
        </mc:Choice>
        <mc:Fallback>
          <p:control name="ShockwaveFlash1" r:id="rId2" imgW="7921714" imgH="508022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15888"/>
                  <a:ext cx="7921625" cy="508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962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2904" y="4462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Soluk Alıp Verme</a:t>
            </a:r>
          </a:p>
          <a:p>
            <a:r>
              <a:rPr lang="tr-TR" sz="2400" dirty="0" smtClean="0"/>
              <a:t>Soluk alıp verme sırasında, göğüs kafesinizde ve akciğerlerinizde bazı değişiklikler olur. “Nefes </a:t>
            </a:r>
            <a:r>
              <a:rPr lang="tr-TR" sz="2400" dirty="0" err="1" smtClean="0"/>
              <a:t>Al,Nefes</a:t>
            </a:r>
            <a:r>
              <a:rPr lang="tr-TR" sz="2400" dirty="0" smtClean="0"/>
              <a:t> Ver” deneyindeki akciğer modelini hatırlayınız.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5119" y="1196751"/>
            <a:ext cx="4180295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4254" y="4858671"/>
            <a:ext cx="8895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Diyaframı temsil eden büyük </a:t>
            </a:r>
            <a:r>
              <a:rPr lang="tr-TR" sz="2400" dirty="0" smtClean="0"/>
              <a:t> balonu düğümden çektiğinizde </a:t>
            </a:r>
            <a:r>
              <a:rPr lang="tr-TR" sz="2400" dirty="0"/>
              <a:t>iç hacim büyüyordu. </a:t>
            </a:r>
            <a:r>
              <a:rPr lang="tr-TR" sz="2400" dirty="0" smtClean="0"/>
              <a:t>Buna </a:t>
            </a:r>
            <a:r>
              <a:rPr lang="tr-TR" sz="2400" dirty="0"/>
              <a:t>bağlı olarak akciğerleri temsil </a:t>
            </a:r>
            <a:r>
              <a:rPr lang="tr-TR" sz="2400" dirty="0" smtClean="0"/>
              <a:t> eden </a:t>
            </a:r>
            <a:r>
              <a:rPr lang="tr-TR" sz="2400" dirty="0"/>
              <a:t>küçük balonlar şişmişti. </a:t>
            </a:r>
          </a:p>
          <a:p>
            <a:r>
              <a:rPr lang="tr-TR" sz="2400" dirty="0"/>
              <a:t>Akciğerler gerçekleştirdiğiniz modeldeki gibi hareket eder. </a:t>
            </a:r>
          </a:p>
        </p:txBody>
      </p:sp>
    </p:spTree>
    <p:extLst>
      <p:ext uri="{BB962C8B-B14F-4D97-AF65-F5344CB8AC3E}">
        <p14:creationId xmlns:p14="http://schemas.microsoft.com/office/powerpoint/2010/main" val="2928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478967" y="197724"/>
            <a:ext cx="44650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Arabalar, yakıta ihtiyaç duyar. Yakıt, dışarıdan alınan havayla </a:t>
            </a:r>
            <a:r>
              <a:rPr lang="tr-TR" sz="2400" dirty="0" smtClean="0"/>
              <a:t>karışarak motorda </a:t>
            </a:r>
            <a:r>
              <a:rPr lang="tr-TR" sz="2400" dirty="0"/>
              <a:t>yanar. Ortaya çıkan enerji, arabayı hareket ettirmek </a:t>
            </a:r>
            <a:r>
              <a:rPr lang="tr-TR" sz="2400" dirty="0" smtClean="0"/>
              <a:t>için kullanılır</a:t>
            </a:r>
            <a:r>
              <a:rPr lang="tr-TR" sz="2400" dirty="0"/>
              <a:t>. Bu işlemler sırasında ortaya çıkan zararlı gazlar, </a:t>
            </a:r>
            <a:r>
              <a:rPr lang="tr-TR" sz="2400" dirty="0" smtClean="0"/>
              <a:t>arabadan egzoz </a:t>
            </a:r>
            <a:r>
              <a:rPr lang="tr-TR" sz="2400" dirty="0"/>
              <a:t>aracılığıyla uzaklaştırılır.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" y="175868"/>
            <a:ext cx="4434830" cy="35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8040" y="3645024"/>
            <a:ext cx="9008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Besinlerin düzenleyici, yapıcı ve onarıcı, enerji verici özelliklerinin</a:t>
            </a:r>
          </a:p>
          <a:p>
            <a:r>
              <a:rPr lang="tr-TR" sz="2400" dirty="0"/>
              <a:t>olduğunu daha önce öğrenmiştiniz. Bu besinler, vücutta kullanıldıktan</a:t>
            </a:r>
          </a:p>
          <a:p>
            <a:r>
              <a:rPr lang="tr-TR" sz="2400" dirty="0"/>
              <a:t>sonra atık gazlar vücuttan nasıl uzaklaştırılmaktadır? Fabrika ve evlerde</a:t>
            </a:r>
          </a:p>
          <a:p>
            <a:r>
              <a:rPr lang="tr-TR" sz="2400" dirty="0"/>
              <a:t>bacalarla, arabalarda egzoz borularıyla atık gazlar uzaklaştırılmaktadır.</a:t>
            </a:r>
          </a:p>
          <a:p>
            <a:r>
              <a:rPr lang="tr-TR" sz="2400" dirty="0"/>
              <a:t>Vücuttaki hangi yapı ya da sistem atık gazları vücuttan uzaklaştırmaktadır?</a:t>
            </a:r>
          </a:p>
          <a:p>
            <a:r>
              <a:rPr lang="tr-TR" sz="2400" dirty="0"/>
              <a:t>Bu soruların cevabını bulabilmek için arkadaşlarınızla bir</a:t>
            </a:r>
          </a:p>
          <a:p>
            <a:r>
              <a:rPr lang="tr-TR" sz="2400" dirty="0"/>
              <a:t>model tasarlayınız.</a:t>
            </a:r>
          </a:p>
        </p:txBody>
      </p:sp>
    </p:spTree>
    <p:extLst>
      <p:ext uri="{BB962C8B-B14F-4D97-AF65-F5344CB8AC3E}">
        <p14:creationId xmlns:p14="http://schemas.microsoft.com/office/powerpoint/2010/main" val="20896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57225" y="4221088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Diyafram, içeri doğru kubbe </a:t>
            </a:r>
            <a:r>
              <a:rPr lang="tr-TR" sz="2400" dirty="0" smtClean="0"/>
              <a:t>durumundayken akciğerlerin</a:t>
            </a:r>
            <a:r>
              <a:rPr lang="tr-TR" sz="2400" dirty="0"/>
              <a:t>, iç hacmi küçüktür. Diyafram, kasılarak düzleştiğinde iç hacim genişler. İç hacmin genişlemesiyle akciğerde boşluk oluşur. Oluşan boşluğu doldurmak üzere akciğerlere hava girişi olur. </a:t>
            </a:r>
            <a:r>
              <a:rPr lang="tr-TR" sz="2400" dirty="0" smtClean="0"/>
              <a:t>Diyafram gevşeyerek </a:t>
            </a:r>
            <a:r>
              <a:rPr lang="tr-TR" sz="2400" dirty="0"/>
              <a:t>tekrar </a:t>
            </a:r>
            <a:r>
              <a:rPr lang="tr-TR" sz="2400" dirty="0" err="1"/>
              <a:t>kubbeleştiğinde</a:t>
            </a:r>
            <a:r>
              <a:rPr lang="tr-TR" sz="2400" dirty="0"/>
              <a:t> iç hacim daralır. Bu durumda içerideki hava dışarı doğru itilmiş olur. Bu olay aşağıdaki şekilde görülmektedir. İnceleyiniz.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6869" y="116632"/>
            <a:ext cx="4169286" cy="386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6" name="ShockwaveFlash1" r:id="rId2" imgW="6409524" imgH="6192114"/>
        </mc:Choice>
        <mc:Fallback>
          <p:control name="ShockwaveFlash1" r:id="rId2" imgW="6409524" imgH="619211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450" y="0"/>
                  <a:ext cx="6408738" cy="61928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94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76747"/>
            <a:ext cx="9108504" cy="41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5" y="4648622"/>
            <a:ext cx="9125689" cy="22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7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804" y="15732"/>
            <a:ext cx="9144000" cy="641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15816" y="5877272"/>
            <a:ext cx="103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Diyafram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860032" y="587727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Aşağı-yukarı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812004" y="4234243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Burun 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5004048" y="423584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Esneme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812004" y="4797152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Göğüs 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889789" y="4797008"/>
            <a:ext cx="18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Gerilme-gevşeme 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882032" y="5301208"/>
            <a:ext cx="922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Akciğer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4860032" y="5301208"/>
            <a:ext cx="199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Genişleyip-daralma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3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2" y="0"/>
            <a:ext cx="903526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105273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Burun- gırtlak - soluk borusu- broşlar-</a:t>
            </a:r>
            <a:r>
              <a:rPr lang="tr-TR" sz="2400" b="1" dirty="0"/>
              <a:t> bronşçuklar</a:t>
            </a:r>
            <a:r>
              <a:rPr lang="tr-TR" sz="2400" b="1" dirty="0" smtClean="0"/>
              <a:t> ve </a:t>
            </a:r>
            <a:r>
              <a:rPr lang="tr-TR" sz="2400" b="1" dirty="0"/>
              <a:t>Alveol</a:t>
            </a:r>
            <a:r>
              <a:rPr lang="tr-TR" sz="2400" b="1" dirty="0" smtClean="0"/>
              <a:t>  </a:t>
            </a:r>
            <a:endParaRPr lang="tr-TR" sz="2400" b="1" dirty="0"/>
          </a:p>
        </p:txBody>
      </p:sp>
      <p:sp>
        <p:nvSpPr>
          <p:cNvPr id="4" name="Dikdörtgen 3"/>
          <p:cNvSpPr/>
          <p:nvPr/>
        </p:nvSpPr>
        <p:spPr>
          <a:xfrm>
            <a:off x="547936" y="4725144"/>
            <a:ext cx="8416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Diyafram gevşeyerek tekrar </a:t>
            </a:r>
            <a:r>
              <a:rPr lang="tr-TR" sz="2400" b="1" dirty="0" err="1"/>
              <a:t>kubbeleştiğinde</a:t>
            </a:r>
            <a:r>
              <a:rPr lang="tr-TR" sz="2400" b="1" dirty="0"/>
              <a:t> iç hacim </a:t>
            </a:r>
            <a:r>
              <a:rPr lang="tr-TR" sz="2400" b="1" dirty="0" smtClean="0"/>
              <a:t>daralır.ve akciğerler </a:t>
            </a:r>
            <a:r>
              <a:rPr lang="tr-TR" sz="2400" b="1" dirty="0" err="1" smtClean="0"/>
              <a:t>küçülür.Bu</a:t>
            </a:r>
            <a:r>
              <a:rPr lang="tr-TR" sz="2400" b="1" dirty="0" smtClean="0"/>
              <a:t> </a:t>
            </a:r>
            <a:r>
              <a:rPr lang="tr-TR" sz="2400" b="1" dirty="0"/>
              <a:t>durumda içerideki hava dışarı doğru itilmiş olur.</a:t>
            </a:r>
          </a:p>
        </p:txBody>
      </p:sp>
    </p:spTree>
    <p:extLst>
      <p:ext uri="{BB962C8B-B14F-4D97-AF65-F5344CB8AC3E}">
        <p14:creationId xmlns:p14="http://schemas.microsoft.com/office/powerpoint/2010/main" val="41564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5692" y="116632"/>
            <a:ext cx="5741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/>
              <a:t>Solunum Sistemimizin Sağlığı</a:t>
            </a:r>
            <a:endParaRPr lang="tr-TR" sz="3600" dirty="0"/>
          </a:p>
        </p:txBody>
      </p:sp>
      <p:sp>
        <p:nvSpPr>
          <p:cNvPr id="3" name="Dikdörtgen 2"/>
          <p:cNvSpPr/>
          <p:nvPr/>
        </p:nvSpPr>
        <p:spPr>
          <a:xfrm>
            <a:off x="-13596" y="6926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Solunum sistemi, vücuda giren havanın hücrelere ulaşmasını sağlar. Buna göre hava, </a:t>
            </a:r>
            <a:r>
              <a:rPr lang="tr-TR" sz="2400" dirty="0" smtClean="0"/>
              <a:t>vücudunuz için </a:t>
            </a:r>
            <a:r>
              <a:rPr lang="tr-TR" sz="2400" dirty="0"/>
              <a:t>aynı zamanda tehlike oluşturmaktadır. Havayla taşınabilen kimyasal maddeler, tozlar ve </a:t>
            </a:r>
            <a:r>
              <a:rPr lang="tr-TR" sz="2400" dirty="0" smtClean="0"/>
              <a:t>mikroplar hastalanmanıza </a:t>
            </a:r>
            <a:r>
              <a:rPr lang="tr-TR" sz="2400" dirty="0"/>
              <a:t>neden olabilir. Solunum sistemimizi tehdit eden faktörler, </a:t>
            </a:r>
            <a:r>
              <a:rPr lang="tr-TR" sz="2400" b="1" dirty="0"/>
              <a:t>çevresel</a:t>
            </a:r>
            <a:r>
              <a:rPr lang="tr-TR" sz="2400" dirty="0"/>
              <a:t> ya da</a:t>
            </a:r>
            <a:r>
              <a:rPr lang="tr-TR" sz="2400" b="1" dirty="0"/>
              <a:t> kişisel </a:t>
            </a:r>
            <a:r>
              <a:rPr lang="tr-TR" sz="2400" dirty="0" smtClean="0"/>
              <a:t>olabilir. Çevresel </a:t>
            </a:r>
            <a:r>
              <a:rPr lang="tr-TR" sz="2400" dirty="0"/>
              <a:t>faktörlerin başında sigara kullanımı ve hava kirliliği gelmektedir. Bunun dışında </a:t>
            </a:r>
            <a:r>
              <a:rPr lang="tr-TR" sz="2400" dirty="0" smtClean="0"/>
              <a:t>hastalıklarda </a:t>
            </a:r>
            <a:r>
              <a:rPr lang="tr-TR" sz="2400" b="1" dirty="0" smtClean="0"/>
              <a:t>mesleksel </a:t>
            </a:r>
            <a:r>
              <a:rPr lang="tr-TR" sz="2400" b="1" dirty="0"/>
              <a:t>toz </a:t>
            </a:r>
            <a:r>
              <a:rPr lang="tr-TR" sz="2400" dirty="0"/>
              <a:t>ve </a:t>
            </a:r>
            <a:r>
              <a:rPr lang="tr-TR" sz="2400" b="1" dirty="0"/>
              <a:t>kimyasallar</a:t>
            </a:r>
            <a:r>
              <a:rPr lang="tr-TR" sz="2400" dirty="0"/>
              <a:t>, daha önce geçirilmiş hastalıklar ve ekonomik koşullar etkili olabilir. </a:t>
            </a:r>
            <a:r>
              <a:rPr lang="tr-TR" sz="2400" dirty="0" smtClean="0"/>
              <a:t>Kişisel nedenler </a:t>
            </a:r>
            <a:r>
              <a:rPr lang="tr-TR" sz="2400" dirty="0"/>
              <a:t>ise kalıtsal özellikler, doğuştan akciğer gelişimini etkileyen faktörler sayılabilir. </a:t>
            </a:r>
            <a:r>
              <a:rPr lang="tr-TR" sz="2400" b="1" dirty="0"/>
              <a:t>Bronşit, </a:t>
            </a:r>
            <a:r>
              <a:rPr lang="tr-TR" sz="2400" b="1" dirty="0" smtClean="0"/>
              <a:t>zatürre, verem</a:t>
            </a:r>
            <a:r>
              <a:rPr lang="tr-TR" sz="2400" b="1" dirty="0"/>
              <a:t>, grip, akciğer kanseri, astım</a:t>
            </a:r>
            <a:r>
              <a:rPr lang="tr-TR" sz="2400" dirty="0"/>
              <a:t> gibi hastalıklar en çok rastlanılan solunum yolu hastalıklarıdır. </a:t>
            </a:r>
            <a:r>
              <a:rPr lang="tr-TR" sz="2400" dirty="0" smtClean="0">
                <a:solidFill>
                  <a:srgbClr val="FF0000"/>
                </a:solidFill>
              </a:rPr>
              <a:t>Bronşit, zatürre</a:t>
            </a:r>
            <a:r>
              <a:rPr lang="tr-TR" sz="2400" dirty="0">
                <a:solidFill>
                  <a:srgbClr val="FF0000"/>
                </a:solidFill>
              </a:rPr>
              <a:t>, verem, grip </a:t>
            </a:r>
            <a:r>
              <a:rPr lang="tr-TR" sz="2400" dirty="0"/>
              <a:t>gibi hastalıklar, geliştirilen aşılar sayesinde en aza indirilmiştir. </a:t>
            </a:r>
            <a:r>
              <a:rPr lang="tr-TR" sz="2400" b="1" dirty="0"/>
              <a:t>Astım </a:t>
            </a:r>
            <a:r>
              <a:rPr lang="tr-TR" sz="2400" dirty="0" smtClean="0"/>
              <a:t>tedavisinde </a:t>
            </a:r>
            <a:r>
              <a:rPr lang="tr-TR" sz="2400" dirty="0" smtClean="0">
                <a:solidFill>
                  <a:srgbClr val="FF0000"/>
                </a:solidFill>
              </a:rPr>
              <a:t>sprey </a:t>
            </a:r>
            <a:r>
              <a:rPr lang="tr-TR" sz="2400" dirty="0">
                <a:solidFill>
                  <a:srgbClr val="FF0000"/>
                </a:solidFill>
              </a:rPr>
              <a:t>türü ilaçlar </a:t>
            </a:r>
            <a:r>
              <a:rPr lang="tr-TR" sz="2400" dirty="0"/>
              <a:t>geliştirilmiştir. Solunum sistemi hastalıklarından en tehlikelisi akciğer kanseridir.</a:t>
            </a:r>
          </a:p>
          <a:p>
            <a:r>
              <a:rPr lang="tr-TR" sz="2400" dirty="0" err="1">
                <a:solidFill>
                  <a:srgbClr val="FF0000"/>
                </a:solidFill>
              </a:rPr>
              <a:t>Bronkoskop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cihazı ile akciğer kanseri erken teşhis edilerek tedavide başarılı olunabilir.</a:t>
            </a:r>
          </a:p>
        </p:txBody>
      </p:sp>
    </p:spTree>
    <p:extLst>
      <p:ext uri="{BB962C8B-B14F-4D97-AF65-F5344CB8AC3E}">
        <p14:creationId xmlns:p14="http://schemas.microsoft.com/office/powerpoint/2010/main" val="3778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7504" y="612845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Dünya Sağlık Örgütünün 2013 Küresel Verem Raporunda, günümüz teknolojisiyle yapılan </a:t>
            </a:r>
            <a:r>
              <a:rPr lang="tr-TR" sz="2400" dirty="0" smtClean="0"/>
              <a:t>testlerin teşhis </a:t>
            </a:r>
            <a:r>
              <a:rPr lang="tr-TR" sz="2400" dirty="0"/>
              <a:t>oranını %40 arttırdığı belirtilmiştir. Ayrıca hastalığa yakalananların sayısının gittikçe azaldığı </a:t>
            </a:r>
            <a:r>
              <a:rPr lang="tr-TR" sz="2400" dirty="0" smtClean="0"/>
              <a:t>da belirtildi</a:t>
            </a:r>
            <a:r>
              <a:rPr lang="tr-TR" sz="2400" dirty="0"/>
              <a:t>. Gelişen teknoloji, hastalıkların teşhis ve tedavisini kolaylaştırmaktadır. Bununla beraber </a:t>
            </a:r>
            <a:r>
              <a:rPr lang="tr-TR" sz="2400" dirty="0" smtClean="0"/>
              <a:t>teknolojideki gelişim </a:t>
            </a:r>
            <a:r>
              <a:rPr lang="tr-TR" sz="2400" dirty="0"/>
              <a:t>solunum sistemi hastalıklarının artmasına da neden olmaktadır. </a:t>
            </a:r>
            <a:r>
              <a:rPr lang="tr-TR" sz="2400" dirty="0">
                <a:solidFill>
                  <a:srgbClr val="FF0000"/>
                </a:solidFill>
              </a:rPr>
              <a:t>Yalıtım </a:t>
            </a:r>
            <a:r>
              <a:rPr lang="tr-TR" sz="2400" dirty="0" smtClean="0">
                <a:solidFill>
                  <a:srgbClr val="FF0000"/>
                </a:solidFill>
              </a:rPr>
              <a:t>malzemelerinde, asbest </a:t>
            </a:r>
            <a:r>
              <a:rPr lang="tr-TR" sz="2400" dirty="0">
                <a:solidFill>
                  <a:srgbClr val="FF0000"/>
                </a:solidFill>
              </a:rPr>
              <a:t>denilen bir madde kullanılır</a:t>
            </a:r>
            <a:r>
              <a:rPr lang="tr-TR" sz="2400" dirty="0"/>
              <a:t>. </a:t>
            </a:r>
            <a:r>
              <a:rPr lang="tr-TR" sz="2400" dirty="0">
                <a:solidFill>
                  <a:srgbClr val="FF0000"/>
                </a:solidFill>
              </a:rPr>
              <a:t>Bu madde, zamanla solunum yoluyla vücuda girerek hastalıklara yol</a:t>
            </a:r>
          </a:p>
          <a:p>
            <a:r>
              <a:rPr lang="tr-TR" sz="2400" dirty="0">
                <a:solidFill>
                  <a:srgbClr val="FF0000"/>
                </a:solidFill>
              </a:rPr>
              <a:t>açmaktadır</a:t>
            </a:r>
            <a:r>
              <a:rPr lang="tr-TR" sz="2400" dirty="0"/>
              <a:t>. </a:t>
            </a:r>
            <a:r>
              <a:rPr lang="tr-TR" sz="2400" dirty="0">
                <a:solidFill>
                  <a:srgbClr val="FF0000"/>
                </a:solidFill>
              </a:rPr>
              <a:t>Gelişen sanayi ve artan motorlu araç kullanımı, havadaki zararlı gazların artmasına </a:t>
            </a:r>
            <a:r>
              <a:rPr lang="tr-TR" sz="2400" dirty="0" smtClean="0">
                <a:solidFill>
                  <a:srgbClr val="FF0000"/>
                </a:solidFill>
              </a:rPr>
              <a:t>neden olmaktadır</a:t>
            </a:r>
            <a:r>
              <a:rPr lang="tr-TR" sz="2400" dirty="0">
                <a:solidFill>
                  <a:srgbClr val="FF0000"/>
                </a:solidFill>
              </a:rPr>
              <a:t>. </a:t>
            </a:r>
            <a:r>
              <a:rPr lang="tr-TR" sz="2400" dirty="0"/>
              <a:t>Solunum sistemi hastalıklarına yakalanmamak için nelere dikkat edilmelidir?</a:t>
            </a:r>
          </a:p>
        </p:txBody>
      </p:sp>
    </p:spTree>
    <p:extLst>
      <p:ext uri="{BB962C8B-B14F-4D97-AF65-F5344CB8AC3E}">
        <p14:creationId xmlns:p14="http://schemas.microsoft.com/office/powerpoint/2010/main" val="7024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116632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Solunum sistemi hastalıklarından korunmak için:</a:t>
            </a:r>
          </a:p>
          <a:p>
            <a:r>
              <a:rPr lang="tr-TR" sz="2400" dirty="0"/>
              <a:t>• Düzenli olarak açık havada egzersiz yapılmalı, bol su içilmeli.</a:t>
            </a:r>
          </a:p>
          <a:p>
            <a:r>
              <a:rPr lang="tr-TR" sz="2400" dirty="0"/>
              <a:t>• Sigara içen kişilerden ve sigara içilen yerlerden uzak durulmalı.</a:t>
            </a:r>
          </a:p>
          <a:p>
            <a:r>
              <a:rPr lang="tr-TR" sz="2400" dirty="0"/>
              <a:t>• Hava kirliliği olan yerlerde ve zehirli maddelerle </a:t>
            </a:r>
            <a:r>
              <a:rPr lang="tr-TR" sz="2400" dirty="0" err="1"/>
              <a:t>çalışırlırken</a:t>
            </a:r>
            <a:r>
              <a:rPr lang="tr-TR" sz="2400" dirty="0"/>
              <a:t> havayı süzen koruyucu maske takılmalı.</a:t>
            </a:r>
          </a:p>
          <a:p>
            <a:r>
              <a:rPr lang="tr-TR" sz="2400" dirty="0"/>
              <a:t>• Hava kirliliği konusunda bilinçli bireyler olunmalı.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195096" y="371703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Hidayet GÜNEŞ</a:t>
            </a:r>
          </a:p>
          <a:p>
            <a:r>
              <a:rPr lang="tr-TR" dirty="0" err="1" smtClean="0"/>
              <a:t>Beşeylül</a:t>
            </a:r>
            <a:r>
              <a:rPr lang="tr-TR" dirty="0" smtClean="0"/>
              <a:t> Ortaokulu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Nazilli/Aydın.</a:t>
            </a:r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83272"/>
            <a:ext cx="903427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80627" y="306896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Hidayet GÜNEŞ</a:t>
            </a:r>
          </a:p>
          <a:p>
            <a:r>
              <a:rPr lang="tr-TR" dirty="0" err="1" smtClean="0"/>
              <a:t>Beşeylül</a:t>
            </a:r>
            <a:r>
              <a:rPr lang="tr-TR" dirty="0" smtClean="0"/>
              <a:t> Ortaokulu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Nazilli/Aydın.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73"/>
            <a:ext cx="9252520" cy="590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7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3528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Yukarıda verilen araştırma, sigara kullanımının azalması ile görülen olumlu sonuçları göstermektedir.</a:t>
            </a:r>
          </a:p>
          <a:p>
            <a:r>
              <a:rPr lang="tr-TR" sz="2400" dirty="0"/>
              <a:t>Buna göre siz de bu konuda yapılan araştırmaları inceleyiniz. Bu araştırmalardan hareketle </a:t>
            </a:r>
            <a:r>
              <a:rPr lang="tr-TR" sz="2400" dirty="0" smtClean="0"/>
              <a:t>solunum sisteminizin </a:t>
            </a:r>
            <a:r>
              <a:rPr lang="tr-TR" sz="2400" dirty="0"/>
              <a:t>sağlığını nasıl koruyacağınızı tartışınız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5" name="Dikdörtgen 4"/>
          <p:cNvSpPr/>
          <p:nvPr/>
        </p:nvSpPr>
        <p:spPr>
          <a:xfrm>
            <a:off x="3080627" y="306896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Hidayet GÜNEŞ</a:t>
            </a:r>
          </a:p>
          <a:p>
            <a:r>
              <a:rPr lang="tr-TR" dirty="0" err="1" smtClean="0"/>
              <a:t>Beşeylül</a:t>
            </a:r>
            <a:r>
              <a:rPr lang="tr-TR" dirty="0" smtClean="0"/>
              <a:t> Ortaokulu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Nazilli/Aydın.</a:t>
            </a:r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48" y="2492896"/>
            <a:ext cx="9034271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9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6091"/>
            <a:ext cx="9143999" cy="85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3695"/>
            <a:ext cx="3030869" cy="302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7377" y="836712"/>
            <a:ext cx="642526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100" b="1" dirty="0"/>
              <a:t>Nasıl Yapalım?</a:t>
            </a:r>
          </a:p>
          <a:p>
            <a:r>
              <a:rPr lang="tr-TR" sz="2100" dirty="0"/>
              <a:t>• 3-4 kişilik gruplar oluşturunuz.</a:t>
            </a:r>
          </a:p>
          <a:p>
            <a:r>
              <a:rPr lang="tr-TR" sz="2100" dirty="0"/>
              <a:t>• Pet şişenin altını kesiniz.</a:t>
            </a:r>
          </a:p>
          <a:p>
            <a:r>
              <a:rPr lang="tr-TR" sz="2100" dirty="0"/>
              <a:t>• Y borusunun iki ucuna birer küçük balon takınız. Bu </a:t>
            </a:r>
            <a:r>
              <a:rPr lang="tr-TR" sz="2100" dirty="0" smtClean="0"/>
              <a:t>balonların Y </a:t>
            </a:r>
            <a:r>
              <a:rPr lang="tr-TR" sz="2100" dirty="0"/>
              <a:t>borusunun ucundan, boştaki borunun </a:t>
            </a:r>
            <a:r>
              <a:rPr lang="tr-TR" sz="2100" dirty="0" smtClean="0"/>
              <a:t>çıkmaması için </a:t>
            </a:r>
            <a:r>
              <a:rPr lang="tr-TR" sz="2100" dirty="0"/>
              <a:t>balonları ağız kısımlarından boruya bağlayınız.</a:t>
            </a:r>
          </a:p>
          <a:p>
            <a:r>
              <a:rPr lang="tr-TR" sz="2100" dirty="0"/>
              <a:t>• Y borusunun ucunu şişenin ağzından dışarı doğru çıkartınız.</a:t>
            </a:r>
          </a:p>
          <a:p>
            <a:r>
              <a:rPr lang="tr-TR" sz="2100" dirty="0"/>
              <a:t>Bu işlemi yaparken şişenin hava almaması için </a:t>
            </a:r>
            <a:r>
              <a:rPr lang="tr-TR" sz="2100" dirty="0" smtClean="0"/>
              <a:t>borunun kenarlarını </a:t>
            </a:r>
            <a:r>
              <a:rPr lang="tr-TR" sz="2100" dirty="0"/>
              <a:t>oyun hamuru ile kapatınız.</a:t>
            </a:r>
          </a:p>
          <a:p>
            <a:r>
              <a:rPr lang="tr-TR" sz="2100" dirty="0"/>
              <a:t>• Büyük balonu şişirmeden balonun ağzını </a:t>
            </a:r>
            <a:r>
              <a:rPr lang="tr-TR" sz="2100" dirty="0" smtClean="0"/>
              <a:t>düğümleyiniz. Balonun </a:t>
            </a:r>
            <a:r>
              <a:rPr lang="tr-TR" sz="2100" dirty="0"/>
              <a:t>diğer ucunu kesiniz.</a:t>
            </a:r>
          </a:p>
          <a:p>
            <a:r>
              <a:rPr lang="tr-TR" sz="2100" dirty="0"/>
              <a:t>• Kestiğiniz büyük balonu, pet şişenin kesik ağzına geçiriniz.</a:t>
            </a:r>
          </a:p>
          <a:p>
            <a:r>
              <a:rPr lang="tr-TR" sz="2100" dirty="0"/>
              <a:t>• Şişenin altındaki balonu, düğümünden tutup yavaşça çekiniz ve bırakınız.</a:t>
            </a:r>
          </a:p>
          <a:p>
            <a:r>
              <a:rPr lang="tr-TR" sz="2100" dirty="0"/>
              <a:t>• Y borusunun uçlarındaki küçük balonları gözleyiniz.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3999046"/>
            <a:ext cx="1734725" cy="263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3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5" name="ShockwaveFlash1" r:id="rId2" imgW="7704762" imgH="6165167"/>
        </mc:Choice>
        <mc:Fallback>
          <p:control name="ShockwaveFlash1" r:id="rId2" imgW="7704762" imgH="6165167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213" y="0"/>
                  <a:ext cx="7704137" cy="6165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188640"/>
            <a:ext cx="8928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000000"/>
                </a:solidFill>
                <a:latin typeface="mHelvetica-Bold"/>
              </a:rPr>
              <a:t>Yorumlayalım</a:t>
            </a:r>
            <a:r>
              <a:rPr lang="tr-TR" sz="2800" b="1" dirty="0">
                <a:solidFill>
                  <a:srgbClr val="000000"/>
                </a:solidFill>
                <a:latin typeface="mHelvetica-Bold"/>
              </a:rPr>
              <a:t>, Sonuçlandıralım.</a:t>
            </a:r>
          </a:p>
          <a:p>
            <a:r>
              <a:rPr lang="tr-TR" sz="2400" dirty="0">
                <a:solidFill>
                  <a:srgbClr val="FF0000"/>
                </a:solidFill>
                <a:latin typeface="mHelvetica"/>
              </a:rPr>
              <a:t>• 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Şişenin kesik ağzındaki balonun düğümünden çekildiğinde küçük </a:t>
            </a:r>
            <a:r>
              <a:rPr lang="tr-TR" sz="2400" dirty="0" smtClean="0">
                <a:solidFill>
                  <a:srgbClr val="000000"/>
                </a:solidFill>
                <a:latin typeface="mHelvetica"/>
              </a:rPr>
              <a:t>balonlarda nasıl 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bir değişim gerçekleşti?</a:t>
            </a:r>
          </a:p>
          <a:p>
            <a:r>
              <a:rPr lang="tr-TR" sz="2400" dirty="0">
                <a:solidFill>
                  <a:srgbClr val="FF0000"/>
                </a:solidFill>
                <a:latin typeface="mHelvetica"/>
              </a:rPr>
              <a:t>• 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Sizce bu değişimin gerçekleşmesini sağlayan nedir?</a:t>
            </a:r>
          </a:p>
          <a:p>
            <a:r>
              <a:rPr lang="tr-TR" sz="2400" dirty="0">
                <a:solidFill>
                  <a:srgbClr val="FF0000"/>
                </a:solidFill>
                <a:latin typeface="mHelvetica"/>
              </a:rPr>
              <a:t>• 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Bu deney sonucunda yaptığınız modelin malzemeleri, solunum sisteminin hangi yapılarına </a:t>
            </a:r>
            <a:r>
              <a:rPr lang="tr-TR" sz="2400" dirty="0" smtClean="0">
                <a:solidFill>
                  <a:srgbClr val="000000"/>
                </a:solidFill>
                <a:latin typeface="mHelvetica"/>
              </a:rPr>
              <a:t>karşılık gelmektedir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?</a:t>
            </a:r>
          </a:p>
          <a:p>
            <a:r>
              <a:rPr lang="tr-TR" sz="2400" dirty="0">
                <a:solidFill>
                  <a:srgbClr val="FF0000"/>
                </a:solidFill>
                <a:latin typeface="mHelvetica"/>
              </a:rPr>
              <a:t>• </a:t>
            </a:r>
            <a:r>
              <a:rPr lang="tr-TR" sz="2400" dirty="0">
                <a:solidFill>
                  <a:srgbClr val="000000"/>
                </a:solidFill>
                <a:latin typeface="mHelvetica"/>
              </a:rPr>
              <a:t>Modelin çalışması ile soluk alıp vermemiz arasında nasıl bir ilişki vardır?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981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8" name="ShockwaveFlash1" r:id="rId2" imgW="7561905" imgH="5688724"/>
        </mc:Choice>
        <mc:Fallback>
          <p:control name="ShockwaveFlash1" r:id="rId2" imgW="7561905" imgH="56887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15888"/>
                  <a:ext cx="7561262" cy="568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454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8517" y="4886548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Yaptığınız “Nefes Al, Nefes Ver” deneyinde görüldüğü gibi balonun düğümünden çekildiğinde, küçük </a:t>
            </a:r>
            <a:r>
              <a:rPr lang="tr-TR" sz="2400" dirty="0" smtClean="0"/>
              <a:t>balonlar </a:t>
            </a:r>
            <a:r>
              <a:rPr lang="tr-TR" sz="2400" dirty="0"/>
              <a:t>şişmektedir .Bunun </a:t>
            </a:r>
            <a:r>
              <a:rPr lang="tr-TR" sz="2400" dirty="0" smtClean="0"/>
              <a:t>nedeni , </a:t>
            </a:r>
            <a:r>
              <a:rPr lang="tr-TR" sz="2400" dirty="0"/>
              <a:t>dıştaki balonun çekilmesiyle </a:t>
            </a:r>
            <a:r>
              <a:rPr lang="tr-TR" sz="2400" dirty="0" smtClean="0"/>
              <a:t>şişenin </a:t>
            </a:r>
            <a:r>
              <a:rPr lang="tr-TR" sz="2400" dirty="0"/>
              <a:t>iç hacminin büyümesidir. </a:t>
            </a:r>
          </a:p>
          <a:p>
            <a:r>
              <a:rPr lang="tr-TR" sz="2400" dirty="0"/>
              <a:t>İç hacim büyüdüğünde, boşalan </a:t>
            </a:r>
            <a:r>
              <a:rPr lang="tr-TR" sz="2400" dirty="0" smtClean="0"/>
              <a:t> hacmi </a:t>
            </a:r>
            <a:r>
              <a:rPr lang="tr-TR" sz="2400" dirty="0"/>
              <a:t>doldurmak için dışarıdan </a:t>
            </a:r>
          </a:p>
          <a:p>
            <a:r>
              <a:rPr lang="tr-TR" sz="2400" dirty="0"/>
              <a:t>hava girer.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ShockwaveFlash1" r:id="rId2" imgW="8964276" imgH="4941550"/>
        </mc:Choice>
        <mc:Fallback>
          <p:control name="ShockwaveFlash1" r:id="rId2" imgW="8964276" imgH="494155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925" y="0"/>
                  <a:ext cx="8964613" cy="49418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253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404" y="34816"/>
            <a:ext cx="4953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Bu </a:t>
            </a:r>
            <a:r>
              <a:rPr lang="tr-TR" sz="2400" dirty="0"/>
              <a:t>da </a:t>
            </a:r>
            <a:r>
              <a:rPr lang="tr-TR" sz="2400" dirty="0" smtClean="0"/>
              <a:t>küçük balonların şişmesine </a:t>
            </a:r>
            <a:r>
              <a:rPr lang="tr-TR" sz="2400" dirty="0"/>
              <a:t>neden olur. Dıştaki </a:t>
            </a:r>
            <a:r>
              <a:rPr lang="tr-TR" sz="2400" dirty="0" smtClean="0"/>
              <a:t>büyük balonu bıraktığınızda küçük balonlar söner</a:t>
            </a:r>
            <a:r>
              <a:rPr lang="tr-TR" sz="2400" dirty="0"/>
              <a:t>. Bu olay tekrar edildiğinde küçük </a:t>
            </a:r>
            <a:r>
              <a:rPr lang="tr-TR" sz="2400" dirty="0" smtClean="0"/>
              <a:t>balonların, bir </a:t>
            </a:r>
            <a:r>
              <a:rPr lang="tr-TR" sz="2400" dirty="0"/>
              <a:t>şişip bir indiği gözlemlenir. Nefes alma ve </a:t>
            </a:r>
            <a:r>
              <a:rPr lang="tr-TR" sz="2400" dirty="0" smtClean="0"/>
              <a:t>verme sırasın </a:t>
            </a:r>
            <a:r>
              <a:rPr lang="tr-TR" sz="2400" dirty="0"/>
              <a:t>akciğerleriniz de aynı şekilde davranır. Buna göre </a:t>
            </a:r>
            <a:r>
              <a:rPr lang="tr-TR" sz="2400" dirty="0" smtClean="0"/>
              <a:t>modelinizde kullandığınız </a:t>
            </a:r>
            <a:r>
              <a:rPr lang="tr-TR" sz="2400" dirty="0"/>
              <a:t>küçük balonlar akciğerleri, büyük </a:t>
            </a:r>
            <a:r>
              <a:rPr lang="tr-TR" sz="2400" dirty="0" smtClean="0"/>
              <a:t>balon diyaframı </a:t>
            </a:r>
            <a:r>
              <a:rPr lang="tr-TR" sz="2400" dirty="0"/>
              <a:t>temsil etmiştir.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471" y="306412"/>
            <a:ext cx="4527906" cy="37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36585" y="4365104"/>
            <a:ext cx="9027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 borusunun dışarı uzayan ucu, soluk borusu gibi çalışmıştır. Soluk alıp verme olayında görevli olan yapılar akciğerler, soluk borusu, bronşlar, bronşçuklar ve alveollerdir.</a:t>
            </a:r>
          </a:p>
        </p:txBody>
      </p:sp>
    </p:spTree>
    <p:extLst>
      <p:ext uri="{BB962C8B-B14F-4D97-AF65-F5344CB8AC3E}">
        <p14:creationId xmlns:p14="http://schemas.microsoft.com/office/powerpoint/2010/main" val="37822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7504" y="11663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Bütün canlılar, vücut yapılarına uygun şekilde nefes alır. Vücudunuz milyarlarca hücreden </a:t>
            </a:r>
            <a:r>
              <a:rPr lang="tr-TR" sz="2400" dirty="0" smtClean="0"/>
              <a:t>oluşur. Bu </a:t>
            </a:r>
            <a:r>
              <a:rPr lang="tr-TR" sz="2400" dirty="0"/>
              <a:t>hücrelerin her biri, havadaki oksijene ihtiyaç duyar. Bu durumda vücut dışındaki havanın, hücrelere</a:t>
            </a:r>
          </a:p>
          <a:p>
            <a:r>
              <a:rPr lang="tr-TR" sz="2400" dirty="0"/>
              <a:t>ulaştırılması gerekir. Ayrıca bu hücrelerde oluşan atık, karbondioksit gazının dışarı atılması gerekir. </a:t>
            </a:r>
            <a:r>
              <a:rPr lang="tr-TR" sz="2400" dirty="0" smtClean="0"/>
              <a:t>Bu görevi </a:t>
            </a:r>
            <a:r>
              <a:rPr lang="tr-TR" sz="2400" dirty="0"/>
              <a:t>akciğerler, soluk borusu, bronşlar, bronşçuklar ve alveolden oluşan sistem gerçekleştirir. </a:t>
            </a:r>
            <a:r>
              <a:rPr lang="tr-TR" sz="2400" dirty="0" smtClean="0"/>
              <a:t>Diyafram ve </a:t>
            </a:r>
            <a:r>
              <a:rPr lang="tr-TR" sz="2400" dirty="0"/>
              <a:t>kaburgalar arasındaki kaslar da bu görevde yardımcı olur. Havadaki gerekli gazları </a:t>
            </a:r>
            <a:r>
              <a:rPr lang="tr-TR" sz="2400" dirty="0" smtClean="0"/>
              <a:t>hücrelere ulaştırmak </a:t>
            </a:r>
            <a:r>
              <a:rPr lang="tr-TR" sz="2400" dirty="0"/>
              <a:t>ve atık gazları vücut dışına atmak için bir araya gelmiş sisteme </a:t>
            </a:r>
            <a:r>
              <a:rPr lang="tr-TR" sz="2400" b="1" dirty="0"/>
              <a:t>solunum sistemi </a:t>
            </a:r>
            <a:r>
              <a:rPr lang="tr-TR" sz="2400" dirty="0"/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38770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991d01469b820e3233fbe55fdb588c8633c15f"/>
  <p:tag name="ISPRING_RESOURCE_PATHS_HASH_PRESENTER" val="cacda1ec326dfdc8c752fa53db839584c66b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1310</Words>
  <Application>Microsoft Office PowerPoint</Application>
  <PresentationFormat>Ekran Gösterisi (4:3)</PresentationFormat>
  <Paragraphs>83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www.fendersi.gen.tr</dc:creator>
  <cp:lastModifiedBy>casper</cp:lastModifiedBy>
  <cp:revision>36</cp:revision>
  <dcterms:created xsi:type="dcterms:W3CDTF">2014-10-02T11:20:36Z</dcterms:created>
  <dcterms:modified xsi:type="dcterms:W3CDTF">2014-11-03T19:36:08Z</dcterms:modified>
</cp:coreProperties>
</file>