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2.xml" ContentType="application/vnd.ms-office.activeX+xml"/>
  <Override PartName="/ppt/tags/tag3.xml" ContentType="application/vnd.openxmlformats-officedocument.presentationml.tags+xml"/>
  <Override PartName="/ppt/notesSlides/notesSlide12.xml" ContentType="application/vnd.openxmlformats-officedocument.presentationml.notesSlide+xml"/>
  <Override PartName="/ppt/activeX/activeX3.xml" ContentType="application/vnd.ms-office.activeX+xml"/>
  <Override PartName="/ppt/notesSlides/notesSlide13.xml" ContentType="application/vnd.openxmlformats-officedocument.presentationml.notesSlide+xml"/>
  <Override PartName="/ppt/activeX/activeX4.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5.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6.xml" ContentType="application/vnd.ms-office.activeX+xml"/>
  <Override PartName="/ppt/notesSlides/notesSlide18.xml" ContentType="application/vnd.openxmlformats-officedocument.presentationml.notesSlide+xml"/>
  <Override PartName="/ppt/activeX/activeX7.xml" ContentType="application/vnd.ms-office.activeX+xml"/>
  <Override PartName="/ppt/tags/tag4.xml" ContentType="application/vnd.openxmlformats-officedocument.presentationml.tags+xml"/>
  <Override PartName="/ppt/notesSlides/notesSlide19.xml" ContentType="application/vnd.openxmlformats-officedocument.presentationml.notesSlide+xml"/>
  <Override PartName="/ppt/activeX/activeX8.xml" ContentType="application/vnd.ms-office.activeX+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ctiveX/activeX9.xml" ContentType="application/vnd.ms-office.activeX+xml"/>
  <Override PartName="/ppt/tags/tag6.xml" ContentType="application/vnd.openxmlformats-officedocument.presentationml.tags+xml"/>
  <Override PartName="/ppt/notesSlides/notesSlide23.xml" ContentType="application/vnd.openxmlformats-officedocument.presentationml.notesSlide+xml"/>
  <Override PartName="/ppt/activeX/activeX10.xml" ContentType="application/vnd.ms-office.activeX+xml"/>
  <Override PartName="/ppt/tags/tag7.xml" ContentType="application/vnd.openxmlformats-officedocument.presentationml.tags+xml"/>
  <Override PartName="/ppt/notesSlides/notesSlide24.xml" ContentType="application/vnd.openxmlformats-officedocument.presentationml.notesSlide+xml"/>
  <Override PartName="/ppt/activeX/activeX11.xml" ContentType="application/vnd.ms-office.activeX+xml"/>
  <Override PartName="/ppt/tags/tag8.xml" ContentType="application/vnd.openxmlformats-officedocument.presentationml.tags+xml"/>
  <Override PartName="/ppt/notesSlides/notesSlide25.xml" ContentType="application/vnd.openxmlformats-officedocument.presentationml.notesSlide+xml"/>
  <Override PartName="/ppt/activeX/activeX12.xml" ContentType="application/vnd.ms-office.activeX+xml"/>
  <Override PartName="/ppt/tags/tag9.xml" ContentType="application/vnd.openxmlformats-officedocument.presentationml.tags+xml"/>
  <Override PartName="/ppt/notesSlides/notesSlide26.xml" ContentType="application/vnd.openxmlformats-officedocument.presentationml.notesSlide+xml"/>
  <Override PartName="/ppt/activeX/activeX13.xml" ContentType="application/vnd.ms-office.activeX+xml"/>
  <Override PartName="/ppt/tags/tag10.xml" ContentType="application/vnd.openxmlformats-officedocument.presentationml.tags+xml"/>
  <Override PartName="/ppt/notesSlides/notesSlide27.xml" ContentType="application/vnd.openxmlformats-officedocument.presentationml.notesSlide+xml"/>
  <Override PartName="/ppt/activeX/activeX14.xml" ContentType="application/vnd.ms-office.activeX+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ctiveX/activeX15.xml" ContentType="application/vnd.ms-office.activeX+xml"/>
  <Override PartName="/ppt/tags/tag12.xml" ContentType="application/vnd.openxmlformats-officedocument.presentationml.tags+xml"/>
  <Override PartName="/ppt/notesSlides/notesSlide32.xml" ContentType="application/vnd.openxmlformats-officedocument.presentationml.notesSlide+xml"/>
  <Override PartName="/ppt/activeX/activeX16.xml" ContentType="application/vnd.ms-office.activeX+xml"/>
  <Override PartName="/ppt/tags/tag1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ctiveX/activeX17.xml" ContentType="application/vnd.ms-office.activeX+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310" r:id="rId5"/>
    <p:sldId id="260" r:id="rId6"/>
    <p:sldId id="261" r:id="rId7"/>
    <p:sldId id="262" r:id="rId8"/>
    <p:sldId id="263" r:id="rId9"/>
    <p:sldId id="264" r:id="rId10"/>
    <p:sldId id="288" r:id="rId11"/>
    <p:sldId id="265" r:id="rId12"/>
    <p:sldId id="300" r:id="rId13"/>
    <p:sldId id="299" r:id="rId14"/>
    <p:sldId id="301" r:id="rId15"/>
    <p:sldId id="298" r:id="rId16"/>
    <p:sldId id="286" r:id="rId17"/>
    <p:sldId id="297" r:id="rId18"/>
    <p:sldId id="314" r:id="rId19"/>
    <p:sldId id="302" r:id="rId20"/>
    <p:sldId id="303" r:id="rId21"/>
    <p:sldId id="267" r:id="rId22"/>
    <p:sldId id="304" r:id="rId23"/>
    <p:sldId id="307" r:id="rId24"/>
    <p:sldId id="268" r:id="rId25"/>
    <p:sldId id="308" r:id="rId26"/>
    <p:sldId id="269" r:id="rId27"/>
    <p:sldId id="270" r:id="rId28"/>
    <p:sldId id="309" r:id="rId29"/>
    <p:sldId id="271" r:id="rId30"/>
    <p:sldId id="272" r:id="rId31"/>
    <p:sldId id="273" r:id="rId32"/>
    <p:sldId id="315" r:id="rId33"/>
    <p:sldId id="316" r:id="rId34"/>
    <p:sldId id="311" r:id="rId35"/>
    <p:sldId id="312" r:id="rId36"/>
    <p:sldId id="313" r:id="rId37"/>
    <p:sldId id="274" r:id="rId38"/>
    <p:sldId id="275" r:id="rId39"/>
    <p:sldId id="276" r:id="rId40"/>
    <p:sldId id="277" r:id="rId41"/>
    <p:sldId id="305" r:id="rId42"/>
  </p:sldIdLst>
  <p:sldSz cx="9144000" cy="6858000" type="screen4x3"/>
  <p:notesSz cx="6858000" cy="9144000"/>
  <p:custDataLst>
    <p:tags r:id="rId44"/>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2514" y="-13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15.xml><?xml version="1.0" encoding="utf-8"?>
<ax:ocx xmlns:ax="http://schemas.microsoft.com/office/2006/activeX" xmlns:r="http://schemas.openxmlformats.org/officeDocument/2006/relationships" ax:classid="{D27CDB6E-AE6D-11CF-96B8-444553540000}" ax:persistence="persistStorage" r:id="rId1"/>
</file>

<file path=ppt/activeX/activeX16.xml><?xml version="1.0" encoding="utf-8"?>
<ax:ocx xmlns:ax="http://schemas.microsoft.com/office/2006/activeX" xmlns:r="http://schemas.openxmlformats.org/officeDocument/2006/relationships" ax:classid="{D27CDB6E-AE6D-11CF-96B8-444553540000}" ax:persistence="persistStorage" r:id="rId1"/>
</file>

<file path=ppt/activeX/activeX17.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24DCB3-D84C-4230-BE2D-B518CFABA656}" type="datetimeFigureOut">
              <a:rPr lang="tr-TR" smtClean="0"/>
              <a:t>28.02.2016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A6D8F-72FE-4DCD-80A2-607486D26BC8}" type="slidenum">
              <a:rPr lang="tr-TR" smtClean="0"/>
              <a:t>‹#›</a:t>
            </a:fld>
            <a:endParaRPr lang="tr-TR"/>
          </a:p>
        </p:txBody>
      </p:sp>
    </p:spTree>
    <p:extLst>
      <p:ext uri="{BB962C8B-B14F-4D97-AF65-F5344CB8AC3E}">
        <p14:creationId xmlns:p14="http://schemas.microsoft.com/office/powerpoint/2010/main" val="324681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a:t>
            </a:fld>
            <a:endParaRPr lang="tr-TR"/>
          </a:p>
        </p:txBody>
      </p:sp>
    </p:spTree>
    <p:extLst>
      <p:ext uri="{BB962C8B-B14F-4D97-AF65-F5344CB8AC3E}">
        <p14:creationId xmlns:p14="http://schemas.microsoft.com/office/powerpoint/2010/main" val="256306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10</a:t>
            </a:fld>
            <a:endParaRPr lang="tr-TR"/>
          </a:p>
        </p:txBody>
      </p:sp>
    </p:spTree>
    <p:extLst>
      <p:ext uri="{BB962C8B-B14F-4D97-AF65-F5344CB8AC3E}">
        <p14:creationId xmlns:p14="http://schemas.microsoft.com/office/powerpoint/2010/main" val="377724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11</a:t>
            </a:fld>
            <a:endParaRPr lang="tr-TR"/>
          </a:p>
        </p:txBody>
      </p:sp>
    </p:spTree>
    <p:extLst>
      <p:ext uri="{BB962C8B-B14F-4D97-AF65-F5344CB8AC3E}">
        <p14:creationId xmlns:p14="http://schemas.microsoft.com/office/powerpoint/2010/main" val="379479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12</a:t>
            </a:fld>
            <a:endParaRPr lang="tr-TR"/>
          </a:p>
        </p:txBody>
      </p:sp>
    </p:spTree>
    <p:extLst>
      <p:ext uri="{BB962C8B-B14F-4D97-AF65-F5344CB8AC3E}">
        <p14:creationId xmlns:p14="http://schemas.microsoft.com/office/powerpoint/2010/main" val="147149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13</a:t>
            </a:fld>
            <a:endParaRPr lang="tr-TR"/>
          </a:p>
        </p:txBody>
      </p:sp>
    </p:spTree>
    <p:extLst>
      <p:ext uri="{BB962C8B-B14F-4D97-AF65-F5344CB8AC3E}">
        <p14:creationId xmlns:p14="http://schemas.microsoft.com/office/powerpoint/2010/main" val="141456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14</a:t>
            </a:fld>
            <a:endParaRPr lang="tr-TR"/>
          </a:p>
        </p:txBody>
      </p:sp>
    </p:spTree>
    <p:extLst>
      <p:ext uri="{BB962C8B-B14F-4D97-AF65-F5344CB8AC3E}">
        <p14:creationId xmlns:p14="http://schemas.microsoft.com/office/powerpoint/2010/main" val="91328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15</a:t>
            </a:fld>
            <a:endParaRPr lang="tr-TR"/>
          </a:p>
        </p:txBody>
      </p:sp>
    </p:spTree>
    <p:extLst>
      <p:ext uri="{BB962C8B-B14F-4D97-AF65-F5344CB8AC3E}">
        <p14:creationId xmlns:p14="http://schemas.microsoft.com/office/powerpoint/2010/main" val="2225671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16</a:t>
            </a:fld>
            <a:endParaRPr lang="tr-TR"/>
          </a:p>
        </p:txBody>
      </p:sp>
    </p:spTree>
    <p:extLst>
      <p:ext uri="{BB962C8B-B14F-4D97-AF65-F5344CB8AC3E}">
        <p14:creationId xmlns:p14="http://schemas.microsoft.com/office/powerpoint/2010/main" val="1703009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17</a:t>
            </a:fld>
            <a:endParaRPr lang="tr-TR"/>
          </a:p>
        </p:txBody>
      </p:sp>
    </p:spTree>
    <p:extLst>
      <p:ext uri="{BB962C8B-B14F-4D97-AF65-F5344CB8AC3E}">
        <p14:creationId xmlns:p14="http://schemas.microsoft.com/office/powerpoint/2010/main" val="3913975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18</a:t>
            </a:fld>
            <a:endParaRPr lang="tr-TR"/>
          </a:p>
        </p:txBody>
      </p:sp>
    </p:spTree>
    <p:extLst>
      <p:ext uri="{BB962C8B-B14F-4D97-AF65-F5344CB8AC3E}">
        <p14:creationId xmlns:p14="http://schemas.microsoft.com/office/powerpoint/2010/main" val="273014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19</a:t>
            </a:fld>
            <a:endParaRPr lang="tr-TR"/>
          </a:p>
        </p:txBody>
      </p:sp>
    </p:spTree>
    <p:extLst>
      <p:ext uri="{BB962C8B-B14F-4D97-AF65-F5344CB8AC3E}">
        <p14:creationId xmlns:p14="http://schemas.microsoft.com/office/powerpoint/2010/main" val="21405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a:t>
            </a:fld>
            <a:endParaRPr lang="tr-TR"/>
          </a:p>
        </p:txBody>
      </p:sp>
    </p:spTree>
    <p:extLst>
      <p:ext uri="{BB962C8B-B14F-4D97-AF65-F5344CB8AC3E}">
        <p14:creationId xmlns:p14="http://schemas.microsoft.com/office/powerpoint/2010/main" val="3281134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20</a:t>
            </a:fld>
            <a:endParaRPr lang="tr-TR"/>
          </a:p>
        </p:txBody>
      </p:sp>
    </p:spTree>
    <p:extLst>
      <p:ext uri="{BB962C8B-B14F-4D97-AF65-F5344CB8AC3E}">
        <p14:creationId xmlns:p14="http://schemas.microsoft.com/office/powerpoint/2010/main" val="1717500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1A6D8F-72FE-4DCD-80A2-607486D26BC8}" type="slidenum">
              <a:rPr lang="tr-TR" smtClean="0"/>
              <a:t>21</a:t>
            </a:fld>
            <a:endParaRPr lang="tr-TR"/>
          </a:p>
        </p:txBody>
      </p:sp>
    </p:spTree>
    <p:extLst>
      <p:ext uri="{BB962C8B-B14F-4D97-AF65-F5344CB8AC3E}">
        <p14:creationId xmlns:p14="http://schemas.microsoft.com/office/powerpoint/2010/main" val="1597333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22</a:t>
            </a:fld>
            <a:endParaRPr lang="tr-TR"/>
          </a:p>
        </p:txBody>
      </p:sp>
    </p:spTree>
    <p:extLst>
      <p:ext uri="{BB962C8B-B14F-4D97-AF65-F5344CB8AC3E}">
        <p14:creationId xmlns:p14="http://schemas.microsoft.com/office/powerpoint/2010/main" val="395400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23</a:t>
            </a:fld>
            <a:endParaRPr lang="tr-TR"/>
          </a:p>
        </p:txBody>
      </p:sp>
    </p:spTree>
    <p:extLst>
      <p:ext uri="{BB962C8B-B14F-4D97-AF65-F5344CB8AC3E}">
        <p14:creationId xmlns:p14="http://schemas.microsoft.com/office/powerpoint/2010/main" val="3633538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24</a:t>
            </a:fld>
            <a:endParaRPr lang="tr-TR"/>
          </a:p>
        </p:txBody>
      </p:sp>
    </p:spTree>
    <p:extLst>
      <p:ext uri="{BB962C8B-B14F-4D97-AF65-F5344CB8AC3E}">
        <p14:creationId xmlns:p14="http://schemas.microsoft.com/office/powerpoint/2010/main" val="182459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25</a:t>
            </a:fld>
            <a:endParaRPr lang="tr-TR"/>
          </a:p>
        </p:txBody>
      </p:sp>
    </p:spTree>
    <p:extLst>
      <p:ext uri="{BB962C8B-B14F-4D97-AF65-F5344CB8AC3E}">
        <p14:creationId xmlns:p14="http://schemas.microsoft.com/office/powerpoint/2010/main" val="64370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26</a:t>
            </a:fld>
            <a:endParaRPr lang="tr-TR"/>
          </a:p>
        </p:txBody>
      </p:sp>
    </p:spTree>
    <p:extLst>
      <p:ext uri="{BB962C8B-B14F-4D97-AF65-F5344CB8AC3E}">
        <p14:creationId xmlns:p14="http://schemas.microsoft.com/office/powerpoint/2010/main" val="2012240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27</a:t>
            </a:fld>
            <a:endParaRPr lang="tr-TR"/>
          </a:p>
        </p:txBody>
      </p:sp>
    </p:spTree>
    <p:extLst>
      <p:ext uri="{BB962C8B-B14F-4D97-AF65-F5344CB8AC3E}">
        <p14:creationId xmlns:p14="http://schemas.microsoft.com/office/powerpoint/2010/main" val="2842007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28</a:t>
            </a:fld>
            <a:endParaRPr lang="tr-TR"/>
          </a:p>
        </p:txBody>
      </p:sp>
    </p:spTree>
    <p:extLst>
      <p:ext uri="{BB962C8B-B14F-4D97-AF65-F5344CB8AC3E}">
        <p14:creationId xmlns:p14="http://schemas.microsoft.com/office/powerpoint/2010/main" val="114891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29</a:t>
            </a:fld>
            <a:endParaRPr lang="tr-TR"/>
          </a:p>
        </p:txBody>
      </p:sp>
    </p:spTree>
    <p:extLst>
      <p:ext uri="{BB962C8B-B14F-4D97-AF65-F5344CB8AC3E}">
        <p14:creationId xmlns:p14="http://schemas.microsoft.com/office/powerpoint/2010/main" val="358795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a:t>
            </a:fld>
            <a:endParaRPr lang="tr-TR"/>
          </a:p>
        </p:txBody>
      </p:sp>
    </p:spTree>
    <p:extLst>
      <p:ext uri="{BB962C8B-B14F-4D97-AF65-F5344CB8AC3E}">
        <p14:creationId xmlns:p14="http://schemas.microsoft.com/office/powerpoint/2010/main" val="3939985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30</a:t>
            </a:fld>
            <a:endParaRPr lang="tr-TR"/>
          </a:p>
        </p:txBody>
      </p:sp>
    </p:spTree>
    <p:extLst>
      <p:ext uri="{BB962C8B-B14F-4D97-AF65-F5344CB8AC3E}">
        <p14:creationId xmlns:p14="http://schemas.microsoft.com/office/powerpoint/2010/main" val="4144709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31</a:t>
            </a:fld>
            <a:endParaRPr lang="tr-TR"/>
          </a:p>
        </p:txBody>
      </p:sp>
    </p:spTree>
    <p:extLst>
      <p:ext uri="{BB962C8B-B14F-4D97-AF65-F5344CB8AC3E}">
        <p14:creationId xmlns:p14="http://schemas.microsoft.com/office/powerpoint/2010/main" val="2614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32</a:t>
            </a:fld>
            <a:endParaRPr lang="tr-TR"/>
          </a:p>
        </p:txBody>
      </p:sp>
    </p:spTree>
    <p:extLst>
      <p:ext uri="{BB962C8B-B14F-4D97-AF65-F5344CB8AC3E}">
        <p14:creationId xmlns:p14="http://schemas.microsoft.com/office/powerpoint/2010/main" val="1578893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33</a:t>
            </a:fld>
            <a:endParaRPr lang="tr-TR"/>
          </a:p>
        </p:txBody>
      </p:sp>
    </p:spTree>
    <p:extLst>
      <p:ext uri="{BB962C8B-B14F-4D97-AF65-F5344CB8AC3E}">
        <p14:creationId xmlns:p14="http://schemas.microsoft.com/office/powerpoint/2010/main" val="2071859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34</a:t>
            </a:fld>
            <a:endParaRPr lang="tr-TR"/>
          </a:p>
        </p:txBody>
      </p:sp>
    </p:spTree>
    <p:extLst>
      <p:ext uri="{BB962C8B-B14F-4D97-AF65-F5344CB8AC3E}">
        <p14:creationId xmlns:p14="http://schemas.microsoft.com/office/powerpoint/2010/main" val="1527372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35</a:t>
            </a:fld>
            <a:endParaRPr lang="tr-TR"/>
          </a:p>
        </p:txBody>
      </p:sp>
    </p:spTree>
    <p:extLst>
      <p:ext uri="{BB962C8B-B14F-4D97-AF65-F5344CB8AC3E}">
        <p14:creationId xmlns:p14="http://schemas.microsoft.com/office/powerpoint/2010/main" val="1219565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36</a:t>
            </a:fld>
            <a:endParaRPr lang="tr-TR"/>
          </a:p>
        </p:txBody>
      </p:sp>
    </p:spTree>
    <p:extLst>
      <p:ext uri="{BB962C8B-B14F-4D97-AF65-F5344CB8AC3E}">
        <p14:creationId xmlns:p14="http://schemas.microsoft.com/office/powerpoint/2010/main" val="1638937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37</a:t>
            </a:fld>
            <a:endParaRPr lang="tr-TR"/>
          </a:p>
        </p:txBody>
      </p:sp>
    </p:spTree>
    <p:extLst>
      <p:ext uri="{BB962C8B-B14F-4D97-AF65-F5344CB8AC3E}">
        <p14:creationId xmlns:p14="http://schemas.microsoft.com/office/powerpoint/2010/main" val="769886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38</a:t>
            </a:fld>
            <a:endParaRPr lang="tr-TR"/>
          </a:p>
        </p:txBody>
      </p:sp>
    </p:spTree>
    <p:extLst>
      <p:ext uri="{BB962C8B-B14F-4D97-AF65-F5344CB8AC3E}">
        <p14:creationId xmlns:p14="http://schemas.microsoft.com/office/powerpoint/2010/main" val="1605389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39</a:t>
            </a:fld>
            <a:endParaRPr lang="tr-TR"/>
          </a:p>
        </p:txBody>
      </p:sp>
    </p:spTree>
    <p:extLst>
      <p:ext uri="{BB962C8B-B14F-4D97-AF65-F5344CB8AC3E}">
        <p14:creationId xmlns:p14="http://schemas.microsoft.com/office/powerpoint/2010/main" val="330852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4</a:t>
            </a:fld>
            <a:endParaRPr lang="tr-TR"/>
          </a:p>
        </p:txBody>
      </p:sp>
    </p:spTree>
    <p:extLst>
      <p:ext uri="{BB962C8B-B14F-4D97-AF65-F5344CB8AC3E}">
        <p14:creationId xmlns:p14="http://schemas.microsoft.com/office/powerpoint/2010/main" val="680869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40</a:t>
            </a:fld>
            <a:endParaRPr lang="tr-TR"/>
          </a:p>
        </p:txBody>
      </p:sp>
    </p:spTree>
    <p:extLst>
      <p:ext uri="{BB962C8B-B14F-4D97-AF65-F5344CB8AC3E}">
        <p14:creationId xmlns:p14="http://schemas.microsoft.com/office/powerpoint/2010/main" val="1980852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F6D31E-CE34-4DB5-BBF1-C19EAB527C5C}" type="slidenum">
              <a:rPr lang="tr-TR" smtClean="0"/>
              <a:t>41</a:t>
            </a:fld>
            <a:endParaRPr lang="tr-TR"/>
          </a:p>
        </p:txBody>
      </p:sp>
    </p:spTree>
    <p:extLst>
      <p:ext uri="{BB962C8B-B14F-4D97-AF65-F5344CB8AC3E}">
        <p14:creationId xmlns:p14="http://schemas.microsoft.com/office/powerpoint/2010/main" val="47161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5</a:t>
            </a:fld>
            <a:endParaRPr lang="tr-TR"/>
          </a:p>
        </p:txBody>
      </p:sp>
    </p:spTree>
    <p:extLst>
      <p:ext uri="{BB962C8B-B14F-4D97-AF65-F5344CB8AC3E}">
        <p14:creationId xmlns:p14="http://schemas.microsoft.com/office/powerpoint/2010/main" val="966528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6</a:t>
            </a:fld>
            <a:endParaRPr lang="tr-TR"/>
          </a:p>
        </p:txBody>
      </p:sp>
    </p:spTree>
    <p:extLst>
      <p:ext uri="{BB962C8B-B14F-4D97-AF65-F5344CB8AC3E}">
        <p14:creationId xmlns:p14="http://schemas.microsoft.com/office/powerpoint/2010/main" val="337668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7</a:t>
            </a:fld>
            <a:endParaRPr lang="tr-TR"/>
          </a:p>
        </p:txBody>
      </p:sp>
    </p:spTree>
    <p:extLst>
      <p:ext uri="{BB962C8B-B14F-4D97-AF65-F5344CB8AC3E}">
        <p14:creationId xmlns:p14="http://schemas.microsoft.com/office/powerpoint/2010/main" val="386963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8</a:t>
            </a:fld>
            <a:endParaRPr lang="tr-TR"/>
          </a:p>
        </p:txBody>
      </p:sp>
    </p:spTree>
    <p:extLst>
      <p:ext uri="{BB962C8B-B14F-4D97-AF65-F5344CB8AC3E}">
        <p14:creationId xmlns:p14="http://schemas.microsoft.com/office/powerpoint/2010/main" val="256907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01A6D8F-72FE-4DCD-80A2-607486D26BC8}" type="slidenum">
              <a:rPr lang="tr-TR" smtClean="0"/>
              <a:t>9</a:t>
            </a:fld>
            <a:endParaRPr lang="tr-TR"/>
          </a:p>
        </p:txBody>
      </p:sp>
    </p:spTree>
    <p:extLst>
      <p:ext uri="{BB962C8B-B14F-4D97-AF65-F5344CB8AC3E}">
        <p14:creationId xmlns:p14="http://schemas.microsoft.com/office/powerpoint/2010/main" val="14684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28.02.2016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6.xml"/><Relationship Id="rId1" Type="http://schemas.openxmlformats.org/officeDocument/2006/relationships/vmlDrawing" Target="../drawings/vmlDrawing6.vml"/><Relationship Id="rId5" Type="http://schemas.openxmlformats.org/officeDocument/2006/relationships/image" Target="../media/image19.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21.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23.pn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26.png"/><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28.png"/><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30.png"/><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32.png"/><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5.png"/><Relationship Id="rId2" Type="http://schemas.openxmlformats.org/officeDocument/2006/relationships/control" Target="../activeX/activeX13.xml"/><Relationship Id="rId1" Type="http://schemas.openxmlformats.org/officeDocument/2006/relationships/vmlDrawing" Target="../drawings/vmlDrawing13.vml"/><Relationship Id="rId6" Type="http://schemas.openxmlformats.org/officeDocument/2006/relationships/image" Target="../media/image34.jpg"/><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control" Target="../activeX/activeX14.xml"/><Relationship Id="rId1" Type="http://schemas.openxmlformats.org/officeDocument/2006/relationships/vmlDrawing" Target="../drawings/vmlDrawing14.vml"/><Relationship Id="rId6" Type="http://schemas.openxmlformats.org/officeDocument/2006/relationships/image" Target="../media/image37.png"/><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control" Target="../activeX/activeX15.xml"/><Relationship Id="rId1" Type="http://schemas.openxmlformats.org/officeDocument/2006/relationships/vmlDrawing" Target="../drawings/vmlDrawing15.vml"/><Relationship Id="rId6" Type="http://schemas.openxmlformats.org/officeDocument/2006/relationships/image" Target="../media/image42.png"/><Relationship Id="rId5" Type="http://schemas.openxmlformats.org/officeDocument/2006/relationships/notesSlide" Target="../notesSlides/notesSlide32.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control" Target="../activeX/activeX16.xml"/><Relationship Id="rId1" Type="http://schemas.openxmlformats.org/officeDocument/2006/relationships/vmlDrawing" Target="../drawings/vmlDrawing16.vml"/><Relationship Id="rId6" Type="http://schemas.openxmlformats.org/officeDocument/2006/relationships/image" Target="../media/image44.png"/><Relationship Id="rId5" Type="http://schemas.openxmlformats.org/officeDocument/2006/relationships/notesSlide" Target="../notesSlides/notesSlide33.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3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7.xml"/><Relationship Id="rId1" Type="http://schemas.openxmlformats.org/officeDocument/2006/relationships/vmlDrawing" Target="../drawings/vmlDrawing17.vml"/><Relationship Id="rId5" Type="http://schemas.openxmlformats.org/officeDocument/2006/relationships/image" Target="../media/image56.png"/><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013" y="1"/>
            <a:ext cx="7919991"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050408" y="89734"/>
            <a:ext cx="3816424" cy="1261884"/>
          </a:xfrm>
          <a:prstGeom prst="rect">
            <a:avLst/>
          </a:prstGeom>
        </p:spPr>
        <p:txBody>
          <a:bodyPr wrap="square">
            <a:spAutoFit/>
          </a:bodyPr>
          <a:lstStyle/>
          <a:p>
            <a:r>
              <a:rPr lang="tr-TR" sz="2800" b="1" dirty="0"/>
              <a:t>4.ÜNİTE</a:t>
            </a:r>
          </a:p>
          <a:p>
            <a:r>
              <a:rPr lang="tr-TR" sz="2400" b="1" dirty="0">
                <a:solidFill>
                  <a:srgbClr val="C00000"/>
                </a:solidFill>
              </a:rPr>
              <a:t>AYNALARDA YANSIMA </a:t>
            </a:r>
            <a:r>
              <a:rPr lang="tr-TR" sz="2400" b="1" dirty="0" smtClean="0">
                <a:solidFill>
                  <a:srgbClr val="C00000"/>
                </a:solidFill>
              </a:rPr>
              <a:t>VE </a:t>
            </a:r>
          </a:p>
          <a:p>
            <a:r>
              <a:rPr lang="tr-TR" sz="2400" b="1" dirty="0" smtClean="0">
                <a:solidFill>
                  <a:srgbClr val="C00000"/>
                </a:solidFill>
              </a:rPr>
              <a:t>IŞIĞIN </a:t>
            </a:r>
            <a:r>
              <a:rPr lang="tr-TR" sz="2400" b="1" dirty="0">
                <a:solidFill>
                  <a:srgbClr val="C00000"/>
                </a:solidFill>
              </a:rPr>
              <a:t>SOĞURULMASI</a:t>
            </a:r>
          </a:p>
        </p:txBody>
      </p:sp>
      <p:sp>
        <p:nvSpPr>
          <p:cNvPr id="3" name="Dikdörtgen 2"/>
          <p:cNvSpPr/>
          <p:nvPr/>
        </p:nvSpPr>
        <p:spPr>
          <a:xfrm>
            <a:off x="1403648" y="6014642"/>
            <a:ext cx="4572000" cy="830997"/>
          </a:xfrm>
          <a:prstGeom prst="rect">
            <a:avLst/>
          </a:prstGeom>
        </p:spPr>
        <p:txBody>
          <a:bodyPr>
            <a:spAutoFit/>
          </a:bodyPr>
          <a:lstStyle/>
          <a:p>
            <a:r>
              <a:rPr lang="tr-TR" sz="2400" b="1" dirty="0" smtClean="0">
                <a:solidFill>
                  <a:srgbClr val="C00000"/>
                </a:solidFill>
              </a:rPr>
              <a:t>1.BÖLÜM</a:t>
            </a:r>
            <a:r>
              <a:rPr lang="tr-TR" sz="2400" b="1" dirty="0">
                <a:solidFill>
                  <a:srgbClr val="C00000"/>
                </a:solidFill>
              </a:rPr>
              <a:t>: AYNALAR</a:t>
            </a:r>
          </a:p>
          <a:p>
            <a:r>
              <a:rPr lang="tr-TR" sz="2400" b="1" dirty="0" smtClean="0">
                <a:solidFill>
                  <a:srgbClr val="C00000"/>
                </a:solidFill>
              </a:rPr>
              <a:t>2.BÖLÜM</a:t>
            </a:r>
            <a:r>
              <a:rPr lang="tr-TR" sz="2400" b="1" dirty="0">
                <a:solidFill>
                  <a:srgbClr val="C00000"/>
                </a:solidFill>
              </a:rPr>
              <a:t>: IŞIĞIN SOĞURULMASI</a:t>
            </a:r>
          </a:p>
        </p:txBody>
      </p:sp>
    </p:spTree>
    <p:extLst>
      <p:ext uri="{BB962C8B-B14F-4D97-AF65-F5344CB8AC3E}">
        <p14:creationId xmlns:p14="http://schemas.microsoft.com/office/powerpoint/2010/main" val="3030902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4133" y="624687"/>
            <a:ext cx="8712968" cy="523220"/>
          </a:xfrm>
          <a:prstGeom prst="rect">
            <a:avLst/>
          </a:prstGeom>
          <a:solidFill>
            <a:srgbClr val="FF0000">
              <a:alpha val="11000"/>
            </a:srgbClr>
          </a:solidFill>
        </p:spPr>
        <p:txBody>
          <a:bodyPr wrap="square">
            <a:spAutoFit/>
          </a:bodyPr>
          <a:lstStyle/>
          <a:p>
            <a:r>
              <a:rPr lang="tr-TR" sz="2800" b="1" dirty="0">
                <a:solidFill>
                  <a:srgbClr val="C00000"/>
                </a:solidFill>
              </a:rPr>
              <a:t>1.2. Aynalarda Görüntü Oluşumu</a:t>
            </a:r>
          </a:p>
        </p:txBody>
      </p:sp>
      <p:sp>
        <p:nvSpPr>
          <p:cNvPr id="3" name="Dikdörtgen 2"/>
          <p:cNvSpPr/>
          <p:nvPr/>
        </p:nvSpPr>
        <p:spPr>
          <a:xfrm>
            <a:off x="214133" y="1628800"/>
            <a:ext cx="8856984" cy="1569660"/>
          </a:xfrm>
          <a:prstGeom prst="rect">
            <a:avLst/>
          </a:prstGeom>
        </p:spPr>
        <p:txBody>
          <a:bodyPr wrap="square">
            <a:spAutoFit/>
          </a:bodyPr>
          <a:lstStyle/>
          <a:p>
            <a:r>
              <a:rPr lang="tr-TR" sz="2400" dirty="0"/>
              <a:t>Düz aynada ve bir metal kaşığın iç ve dış yüzeyinde görüntülerinizi incelemiştiniz. Bu </a:t>
            </a:r>
            <a:r>
              <a:rPr lang="tr-TR" sz="2400" dirty="0" smtClean="0"/>
              <a:t>yüzeylerde oluşan </a:t>
            </a:r>
            <a:r>
              <a:rPr lang="tr-TR" sz="2400" dirty="0"/>
              <a:t>görüntülerin özellikleri hakkında neler </a:t>
            </a:r>
            <a:r>
              <a:rPr lang="tr-TR" sz="2400" dirty="0" smtClean="0"/>
              <a:t>söyleyebilirsiniz ?  Soruların </a:t>
            </a:r>
            <a:r>
              <a:rPr lang="tr-TR" sz="2400" dirty="0"/>
              <a:t>cevaplarını </a:t>
            </a:r>
            <a:r>
              <a:rPr lang="tr-TR" sz="2400" dirty="0" smtClean="0"/>
              <a:t>arkadaşlarınızla tartıştıktan </a:t>
            </a:r>
            <a:r>
              <a:rPr lang="tr-TR" sz="2400" dirty="0"/>
              <a:t>sonra aşağıdaki etkinliği yapınız.</a:t>
            </a:r>
          </a:p>
        </p:txBody>
      </p:sp>
    </p:spTree>
    <p:extLst>
      <p:ext uri="{BB962C8B-B14F-4D97-AF65-F5344CB8AC3E}">
        <p14:creationId xmlns:p14="http://schemas.microsoft.com/office/powerpoint/2010/main" val="703227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575"/>
            <a:ext cx="19526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61497" y="1300220"/>
            <a:ext cx="8712968" cy="1200329"/>
          </a:xfrm>
          <a:prstGeom prst="rect">
            <a:avLst/>
          </a:prstGeom>
        </p:spPr>
        <p:txBody>
          <a:bodyPr wrap="square">
            <a:spAutoFit/>
          </a:bodyPr>
          <a:lstStyle/>
          <a:p>
            <a:r>
              <a:rPr lang="tr-TR" sz="2400" b="1" dirty="0" smtClean="0"/>
              <a:t>Neler </a:t>
            </a:r>
            <a:r>
              <a:rPr lang="tr-TR" sz="2400" b="1" dirty="0"/>
              <a:t>Kullanacağız?</a:t>
            </a:r>
          </a:p>
          <a:p>
            <a:r>
              <a:rPr lang="tr-TR" sz="2400" dirty="0" smtClean="0"/>
              <a:t>•Düz ayna   • Tümsek ayna  •Kalem • El feneri  •Mum</a:t>
            </a:r>
            <a:r>
              <a:rPr lang="tr-TR" sz="2400" dirty="0"/>
              <a:t>	</a:t>
            </a:r>
            <a:r>
              <a:rPr lang="tr-TR" sz="2400" dirty="0" smtClean="0"/>
              <a:t>• Kâğıt</a:t>
            </a:r>
            <a:endParaRPr lang="tr-TR" sz="2400" dirty="0"/>
          </a:p>
          <a:p>
            <a:r>
              <a:rPr lang="tr-TR" sz="2400" dirty="0" smtClean="0"/>
              <a:t>•Cetvel        •</a:t>
            </a:r>
            <a:r>
              <a:rPr lang="tr-TR" sz="2400" dirty="0"/>
              <a:t>	Çukur </a:t>
            </a:r>
            <a:r>
              <a:rPr lang="tr-TR" sz="2400" dirty="0" smtClean="0"/>
              <a:t>ayna   •</a:t>
            </a:r>
            <a:r>
              <a:rPr lang="tr-TR" sz="2400" dirty="0"/>
              <a:t>	</a:t>
            </a:r>
            <a:r>
              <a:rPr lang="tr-TR" sz="2400" dirty="0" smtClean="0"/>
              <a:t>Kibrit •</a:t>
            </a:r>
            <a:r>
              <a:rPr lang="tr-TR" sz="2400" dirty="0"/>
              <a:t>	</a:t>
            </a:r>
            <a:r>
              <a:rPr lang="tr-TR" sz="2400" dirty="0" smtClean="0"/>
              <a:t>Tarak        • Oyun </a:t>
            </a:r>
            <a:r>
              <a:rPr lang="tr-TR" sz="2400" dirty="0"/>
              <a:t>hamuru</a:t>
            </a:r>
          </a:p>
        </p:txBody>
      </p:sp>
      <p:sp>
        <p:nvSpPr>
          <p:cNvPr id="5" name="Dikdörtgen 4"/>
          <p:cNvSpPr/>
          <p:nvPr/>
        </p:nvSpPr>
        <p:spPr>
          <a:xfrm>
            <a:off x="251519" y="777000"/>
            <a:ext cx="3022815" cy="523220"/>
          </a:xfrm>
          <a:prstGeom prst="rect">
            <a:avLst/>
          </a:prstGeom>
        </p:spPr>
        <p:txBody>
          <a:bodyPr wrap="none">
            <a:spAutoFit/>
          </a:bodyPr>
          <a:lstStyle/>
          <a:p>
            <a:r>
              <a:rPr lang="tr-TR" sz="2800" b="1" dirty="0"/>
              <a:t>Aynalarda Görüntü</a:t>
            </a:r>
          </a:p>
        </p:txBody>
      </p:sp>
      <p:sp>
        <p:nvSpPr>
          <p:cNvPr id="6" name="Dikdörtgen 5"/>
          <p:cNvSpPr/>
          <p:nvPr/>
        </p:nvSpPr>
        <p:spPr>
          <a:xfrm>
            <a:off x="251520" y="3284984"/>
            <a:ext cx="8388907" cy="830997"/>
          </a:xfrm>
          <a:prstGeom prst="rect">
            <a:avLst/>
          </a:prstGeom>
        </p:spPr>
        <p:txBody>
          <a:bodyPr wrap="square">
            <a:spAutoFit/>
          </a:bodyPr>
          <a:lstStyle/>
          <a:p>
            <a:r>
              <a:rPr lang="tr-TR" sz="2400" dirty="0" smtClean="0"/>
              <a:t>♦Bir </a:t>
            </a:r>
            <a:r>
              <a:rPr lang="tr-TR" sz="2400" dirty="0"/>
              <a:t>kâğıda yazı yazarak kâğıdı düz aynaya </a:t>
            </a:r>
            <a:r>
              <a:rPr lang="tr-TR" sz="2400" dirty="0" smtClean="0"/>
              <a:t>tutunuz</a:t>
            </a:r>
            <a:r>
              <a:rPr lang="tr-TR" sz="2400" dirty="0"/>
              <a:t>. Oluşan görüntüyü inceleyiniz</a:t>
            </a:r>
            <a:r>
              <a:rPr lang="tr-TR" sz="2400" dirty="0" smtClean="0"/>
              <a:t>.</a:t>
            </a:r>
            <a:endParaRPr lang="tr-TR" sz="2400" dirty="0"/>
          </a:p>
        </p:txBody>
      </p:sp>
      <p:sp>
        <p:nvSpPr>
          <p:cNvPr id="7" name="Dikdörtgen 6"/>
          <p:cNvSpPr/>
          <p:nvPr/>
        </p:nvSpPr>
        <p:spPr>
          <a:xfrm>
            <a:off x="323528" y="2708920"/>
            <a:ext cx="2520280" cy="461665"/>
          </a:xfrm>
          <a:prstGeom prst="rect">
            <a:avLst/>
          </a:prstGeom>
        </p:spPr>
        <p:txBody>
          <a:bodyPr wrap="square">
            <a:spAutoFit/>
          </a:bodyPr>
          <a:lstStyle/>
          <a:p>
            <a:r>
              <a:rPr lang="tr-TR" sz="2400" b="1" dirty="0"/>
              <a:t>Nasıl Yapacağız?</a:t>
            </a:r>
          </a:p>
        </p:txBody>
      </p:sp>
    </p:spTree>
    <p:extLst>
      <p:ext uri="{BB962C8B-B14F-4D97-AF65-F5344CB8AC3E}">
        <p14:creationId xmlns:p14="http://schemas.microsoft.com/office/powerpoint/2010/main" val="1818916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1270" name="ShockwaveFlash1" r:id="rId2" imgW="8064533" imgH="5950807"/>
        </mc:Choice>
        <mc:Fallback>
          <p:control name="ShockwaveFlash1" r:id="rId2" imgW="8064533" imgH="5950807">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95288" y="0"/>
                  <a:ext cx="8064500" cy="59499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290802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9512" y="116632"/>
            <a:ext cx="8784976" cy="646331"/>
          </a:xfrm>
          <a:prstGeom prst="rect">
            <a:avLst/>
          </a:prstGeom>
        </p:spPr>
        <p:txBody>
          <a:bodyPr wrap="square">
            <a:spAutoFit/>
          </a:bodyPr>
          <a:lstStyle/>
          <a:p>
            <a:pPr lvl="0"/>
            <a:r>
              <a:rPr lang="tr-TR" dirty="0">
                <a:solidFill>
                  <a:prstClr val="black"/>
                </a:solidFill>
              </a:rPr>
              <a:t>♦ Mumu yakarak düz aynadan belli bir uzaklığa koyunuz. Mumun aynadaki görüntüsünü inceleyiniz. </a:t>
            </a:r>
          </a:p>
        </p:txBody>
      </p:sp>
    </p:spTree>
    <p:controls>
      <mc:AlternateContent xmlns:mc="http://schemas.openxmlformats.org/markup-compatibility/2006">
        <mc:Choice xmlns:v="urn:schemas-microsoft-com:vml" Requires="v">
          <p:control spid="13318" name="ShockwaveFlash1" r:id="rId2" imgW="7632610" imgH="5329449"/>
        </mc:Choice>
        <mc:Fallback>
          <p:control name="ShockwaveFlash1" r:id="rId2" imgW="7632610" imgH="532944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11188" y="908050"/>
                  <a:ext cx="7632700" cy="53292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0210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928992" cy="1200329"/>
          </a:xfrm>
          <a:prstGeom prst="rect">
            <a:avLst/>
          </a:prstGeom>
        </p:spPr>
        <p:txBody>
          <a:bodyPr wrap="square">
            <a:spAutoFit/>
          </a:bodyPr>
          <a:lstStyle/>
          <a:p>
            <a:pPr lvl="0"/>
            <a:r>
              <a:rPr lang="tr-TR" sz="2400" dirty="0" smtClean="0">
                <a:solidFill>
                  <a:prstClr val="black"/>
                </a:solidFill>
              </a:rPr>
              <a:t>♦ </a:t>
            </a:r>
            <a:r>
              <a:rPr lang="tr-TR" sz="2400" dirty="0">
                <a:solidFill>
                  <a:prstClr val="black"/>
                </a:solidFill>
              </a:rPr>
              <a:t>Cetvel ile önce mumun daha sonra düz aynadaki mumun görüntüsünün boyunu ölçünüz.</a:t>
            </a:r>
          </a:p>
          <a:p>
            <a:pPr lvl="0"/>
            <a:r>
              <a:rPr lang="tr-TR" sz="2400" dirty="0">
                <a:solidFill>
                  <a:prstClr val="black"/>
                </a:solidFill>
              </a:rPr>
              <a:t>♦Mumu çeşitli uzaklıklara getirerek ölçümlerinizi tekrarlayınız.</a:t>
            </a:r>
          </a:p>
        </p:txBody>
      </p:sp>
    </p:spTree>
    <p:controls>
      <mc:AlternateContent xmlns:mc="http://schemas.openxmlformats.org/markup-compatibility/2006">
        <mc:Choice xmlns:v="urn:schemas-microsoft-com:vml" Requires="v">
          <p:control spid="12294" name="ShockwaveFlash1" r:id="rId2" imgW="7561905" imgH="5255752"/>
        </mc:Choice>
        <mc:Fallback>
          <p:control name="ShockwaveFlash1" r:id="rId2" imgW="7561905" imgH="5255752">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341438"/>
                  <a:ext cx="7561263" cy="52562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24323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2008" y="44624"/>
            <a:ext cx="9036496" cy="2308324"/>
          </a:xfrm>
          <a:prstGeom prst="rect">
            <a:avLst/>
          </a:prstGeom>
        </p:spPr>
        <p:txBody>
          <a:bodyPr wrap="square">
            <a:spAutoFit/>
          </a:bodyPr>
          <a:lstStyle/>
          <a:p>
            <a:pPr lvl="0"/>
            <a:r>
              <a:rPr lang="tr-TR" sz="2400" dirty="0">
                <a:solidFill>
                  <a:prstClr val="black"/>
                </a:solidFill>
              </a:rPr>
              <a:t>♦ Mumu daha sonra çukur ve tümsek aynaların önüne koyarak oluşan görüntüleri inceleyiniz. Mumu çukur ve tümsek aynaya yaklaştırıp uzaklaştırarak oluşan görüntüleri inceleyiniz. </a:t>
            </a:r>
            <a:endParaRPr lang="tr-TR" sz="2400" dirty="0" smtClean="0">
              <a:solidFill>
                <a:prstClr val="black"/>
              </a:solidFill>
            </a:endParaRPr>
          </a:p>
          <a:p>
            <a:pPr lvl="0"/>
            <a:r>
              <a:rPr lang="tr-TR" sz="2400" dirty="0" smtClean="0">
                <a:solidFill>
                  <a:prstClr val="black"/>
                </a:solidFill>
              </a:rPr>
              <a:t>♦</a:t>
            </a:r>
            <a:r>
              <a:rPr lang="tr-TR" sz="2400" dirty="0">
                <a:solidFill>
                  <a:prstClr val="black"/>
                </a:solidFill>
              </a:rPr>
              <a:t>Aynalarda oluşan görüntüleri büyük-küçük, </a:t>
            </a:r>
            <a:r>
              <a:rPr lang="tr-TR" sz="2400" dirty="0" smtClean="0">
                <a:solidFill>
                  <a:prstClr val="black"/>
                </a:solidFill>
              </a:rPr>
              <a:t>düz-ters </a:t>
            </a:r>
            <a:r>
              <a:rPr lang="tr-TR" sz="2400" dirty="0">
                <a:solidFill>
                  <a:prstClr val="black"/>
                </a:solidFill>
              </a:rPr>
              <a:t>olmaları bakımından karşılaştırınız.</a:t>
            </a:r>
          </a:p>
          <a:p>
            <a:pPr lvl="0"/>
            <a:endParaRPr lang="tr-TR" sz="2400" dirty="0">
              <a:solidFill>
                <a:prstClr val="black"/>
              </a:solidFill>
            </a:endParaRPr>
          </a:p>
        </p:txBody>
      </p:sp>
    </p:spTree>
    <p:extLst>
      <p:ext uri="{BB962C8B-B14F-4D97-AF65-F5344CB8AC3E}">
        <p14:creationId xmlns:p14="http://schemas.microsoft.com/office/powerpoint/2010/main" val="9636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34" name="ShockwaveFlash1" r:id="rId2" imgW="8569162" imgH="6409524"/>
        </mc:Choice>
        <mc:Fallback>
          <p:control name="ShockwaveFlash1" r:id="rId2" imgW="8569162" imgH="6409524">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4450"/>
                  <a:ext cx="8569325" cy="64087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53858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9425" y="260648"/>
            <a:ext cx="9036496" cy="2308324"/>
          </a:xfrm>
          <a:prstGeom prst="rect">
            <a:avLst/>
          </a:prstGeom>
        </p:spPr>
        <p:txBody>
          <a:bodyPr wrap="square">
            <a:spAutoFit/>
          </a:bodyPr>
          <a:lstStyle/>
          <a:p>
            <a:pPr lvl="0"/>
            <a:r>
              <a:rPr lang="tr-TR" sz="2400" dirty="0" smtClean="0">
                <a:solidFill>
                  <a:prstClr val="black"/>
                </a:solidFill>
              </a:rPr>
              <a:t>♦</a:t>
            </a:r>
            <a:r>
              <a:rPr lang="tr-TR" sz="2400" dirty="0">
                <a:solidFill>
                  <a:prstClr val="black"/>
                </a:solidFill>
              </a:rPr>
              <a:t>Plastik tarağı oyun hamuru ile masa yüzeyine </a:t>
            </a:r>
            <a:r>
              <a:rPr lang="tr-TR" sz="2400" dirty="0" smtClean="0">
                <a:solidFill>
                  <a:prstClr val="black"/>
                </a:solidFill>
              </a:rPr>
              <a:t> tutturunuz</a:t>
            </a:r>
            <a:r>
              <a:rPr lang="tr-TR" sz="2400" dirty="0">
                <a:solidFill>
                  <a:prstClr val="black"/>
                </a:solidFill>
              </a:rPr>
              <a:t>. El fenerinin ışığını açarak tarağın </a:t>
            </a:r>
            <a:r>
              <a:rPr lang="tr-TR" sz="2400" dirty="0" smtClean="0">
                <a:solidFill>
                  <a:prstClr val="black"/>
                </a:solidFill>
              </a:rPr>
              <a:t> dişleri </a:t>
            </a:r>
            <a:r>
              <a:rPr lang="tr-TR" sz="2400" dirty="0">
                <a:solidFill>
                  <a:prstClr val="black"/>
                </a:solidFill>
              </a:rPr>
              <a:t>arasından geçirerek paralel ışık </a:t>
            </a:r>
          </a:p>
          <a:p>
            <a:pPr lvl="0"/>
            <a:r>
              <a:rPr lang="tr-TR" sz="2400" dirty="0">
                <a:solidFill>
                  <a:prstClr val="black"/>
                </a:solidFill>
              </a:rPr>
              <a:t>demetleri  elde ediniz.</a:t>
            </a:r>
          </a:p>
          <a:p>
            <a:pPr lvl="0"/>
            <a:r>
              <a:rPr lang="tr-TR" sz="2400" dirty="0">
                <a:solidFill>
                  <a:prstClr val="black"/>
                </a:solidFill>
              </a:rPr>
              <a:t>♦El feneri ile elde ettiğiniz paralel ışın </a:t>
            </a:r>
            <a:r>
              <a:rPr lang="tr-TR" sz="2400" dirty="0" smtClean="0">
                <a:solidFill>
                  <a:prstClr val="black"/>
                </a:solidFill>
              </a:rPr>
              <a:t> demetlerini  </a:t>
            </a:r>
            <a:r>
              <a:rPr lang="tr-TR" sz="2400" dirty="0">
                <a:solidFill>
                  <a:prstClr val="black"/>
                </a:solidFill>
              </a:rPr>
              <a:t>çukur ve tümsek aynaların </a:t>
            </a:r>
            <a:r>
              <a:rPr lang="tr-TR" sz="2400" dirty="0" smtClean="0">
                <a:solidFill>
                  <a:prstClr val="black"/>
                </a:solidFill>
              </a:rPr>
              <a:t> yüzeyine </a:t>
            </a:r>
            <a:r>
              <a:rPr lang="tr-TR" sz="2400" dirty="0">
                <a:solidFill>
                  <a:prstClr val="black"/>
                </a:solidFill>
              </a:rPr>
              <a:t>gönderiniz. Aynalarda ışığın </a:t>
            </a:r>
            <a:r>
              <a:rPr lang="tr-TR" sz="2400" dirty="0" smtClean="0">
                <a:solidFill>
                  <a:prstClr val="black"/>
                </a:solidFill>
              </a:rPr>
              <a:t> yansımasından </a:t>
            </a:r>
            <a:r>
              <a:rPr lang="tr-TR" sz="2400" dirty="0">
                <a:solidFill>
                  <a:prstClr val="black"/>
                </a:solidFill>
              </a:rPr>
              <a:t>sonra ışıkların toplandıkları </a:t>
            </a:r>
            <a:r>
              <a:rPr lang="tr-TR" sz="2400" dirty="0" smtClean="0">
                <a:solidFill>
                  <a:prstClr val="black"/>
                </a:solidFill>
              </a:rPr>
              <a:t> noktaları </a:t>
            </a:r>
            <a:r>
              <a:rPr lang="tr-TR" sz="2400" dirty="0">
                <a:solidFill>
                  <a:prstClr val="black"/>
                </a:solidFill>
              </a:rPr>
              <a:t>bulmaya çalışınız</a:t>
            </a:r>
            <a:endParaRPr lang="tr-TR" dirty="0"/>
          </a:p>
        </p:txBody>
      </p:sp>
    </p:spTree>
    <p:extLst>
      <p:ext uri="{BB962C8B-B14F-4D97-AF65-F5344CB8AC3E}">
        <p14:creationId xmlns:p14="http://schemas.microsoft.com/office/powerpoint/2010/main" val="2691846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4578" name="ShockwaveFlash1" r:id="rId2" imgW="9142857" imgH="6697010"/>
        </mc:Choice>
        <mc:Fallback>
          <p:control name="ShockwaveFlash1" r:id="rId2" imgW="9142857" imgH="669701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531813"/>
                  <a:ext cx="9144000" cy="66976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54740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4342" name="ShockwaveFlash1" r:id="rId2" imgW="8425735" imgH="6238095"/>
        </mc:Choice>
        <mc:Fallback>
          <p:control name="ShockwaveFlash1" r:id="rId2" imgW="8425735" imgH="6238095">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68313" y="0"/>
                  <a:ext cx="8424862" cy="62372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16152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260648"/>
            <a:ext cx="4176464" cy="646331"/>
          </a:xfrm>
          <a:prstGeom prst="rect">
            <a:avLst/>
          </a:prstGeom>
        </p:spPr>
        <p:txBody>
          <a:bodyPr wrap="square">
            <a:spAutoFit/>
          </a:bodyPr>
          <a:lstStyle/>
          <a:p>
            <a:r>
              <a:rPr lang="tr-TR" sz="3600" b="1" dirty="0"/>
              <a:t>1.BÖLÜM: AYNALAR</a:t>
            </a:r>
          </a:p>
        </p:txBody>
      </p:sp>
      <p:sp>
        <p:nvSpPr>
          <p:cNvPr id="4" name="Dikdörtgen 3"/>
          <p:cNvSpPr/>
          <p:nvPr/>
        </p:nvSpPr>
        <p:spPr>
          <a:xfrm>
            <a:off x="251520" y="980728"/>
            <a:ext cx="8784976" cy="3108543"/>
          </a:xfrm>
          <a:prstGeom prst="rect">
            <a:avLst/>
          </a:prstGeom>
        </p:spPr>
        <p:txBody>
          <a:bodyPr wrap="square">
            <a:spAutoFit/>
          </a:bodyPr>
          <a:lstStyle/>
          <a:p>
            <a:r>
              <a:rPr lang="tr-TR" sz="2800" b="1" dirty="0"/>
              <a:t>Anahtar Kavramlar</a:t>
            </a:r>
          </a:p>
          <a:p>
            <a:r>
              <a:rPr lang="tr-TR" sz="2800" b="1" dirty="0" smtClean="0"/>
              <a:t>•Düz ayna</a:t>
            </a:r>
          </a:p>
          <a:p>
            <a:endParaRPr lang="tr-TR" sz="2800" b="1" dirty="0"/>
          </a:p>
          <a:p>
            <a:endParaRPr lang="tr-TR" sz="2800" b="1" dirty="0" smtClean="0"/>
          </a:p>
          <a:p>
            <a:r>
              <a:rPr lang="tr-TR" sz="2800" b="1" dirty="0" smtClean="0"/>
              <a:t>•Çukur ayna</a:t>
            </a:r>
          </a:p>
          <a:p>
            <a:endParaRPr lang="tr-TR" sz="2800" b="1" dirty="0"/>
          </a:p>
          <a:p>
            <a:r>
              <a:rPr lang="tr-TR" sz="2800" b="1" dirty="0" smtClean="0"/>
              <a:t>•Tümsek </a:t>
            </a:r>
            <a:r>
              <a:rPr lang="tr-TR" sz="2800" b="1" dirty="0"/>
              <a:t>ayna</a:t>
            </a:r>
          </a:p>
        </p:txBody>
      </p:sp>
      <p:sp>
        <p:nvSpPr>
          <p:cNvPr id="5" name="Dikdörtgen 4"/>
          <p:cNvSpPr/>
          <p:nvPr/>
        </p:nvSpPr>
        <p:spPr>
          <a:xfrm>
            <a:off x="107504" y="5133385"/>
            <a:ext cx="8928992" cy="1569660"/>
          </a:xfrm>
          <a:prstGeom prst="rect">
            <a:avLst/>
          </a:prstGeom>
        </p:spPr>
        <p:txBody>
          <a:bodyPr wrap="square">
            <a:spAutoFit/>
          </a:bodyPr>
          <a:lstStyle/>
          <a:p>
            <a:r>
              <a:rPr lang="tr-TR" sz="2400" b="1" dirty="0"/>
              <a:t>NELER </a:t>
            </a:r>
            <a:r>
              <a:rPr lang="tr-TR" sz="2400" b="1" dirty="0" smtClean="0"/>
              <a:t>ÖĞRENECEĞİZ ?</a:t>
            </a:r>
            <a:endParaRPr lang="tr-TR" sz="2400" b="1" dirty="0"/>
          </a:p>
          <a:p>
            <a:r>
              <a:rPr lang="tr-TR" sz="2400" dirty="0"/>
              <a:t>• Ayna çeşitlerini gözlemleyerek kullanım alanlarına örnekler vereceğiz.</a:t>
            </a:r>
          </a:p>
          <a:p>
            <a:r>
              <a:rPr lang="tr-TR" sz="2400" dirty="0"/>
              <a:t>• Düz, çukur ve tümsek aynalarda oluşan görüntüleri karşılaştıracağız.</a:t>
            </a:r>
          </a:p>
        </p:txBody>
      </p:sp>
      <p:sp>
        <p:nvSpPr>
          <p:cNvPr id="3" name="Dikdörtgen 2"/>
          <p:cNvSpPr/>
          <p:nvPr/>
        </p:nvSpPr>
        <p:spPr>
          <a:xfrm>
            <a:off x="251520" y="1888668"/>
            <a:ext cx="8640960" cy="830997"/>
          </a:xfrm>
          <a:prstGeom prst="rect">
            <a:avLst/>
          </a:prstGeom>
        </p:spPr>
        <p:txBody>
          <a:bodyPr wrap="square">
            <a:spAutoFit/>
          </a:bodyPr>
          <a:lstStyle/>
          <a:p>
            <a:r>
              <a:rPr lang="tr-TR" sz="2400" dirty="0">
                <a:solidFill>
                  <a:srgbClr val="FF0000"/>
                </a:solidFill>
              </a:rPr>
              <a:t>Üzerine düşen paralel ışın demetini paralel olarak yansıtan, yansıtma gücü büyük yüzeylere düzlem ya da düz ayna denir.</a:t>
            </a:r>
          </a:p>
        </p:txBody>
      </p:sp>
      <p:sp>
        <p:nvSpPr>
          <p:cNvPr id="6" name="Dikdörtgen 5"/>
          <p:cNvSpPr/>
          <p:nvPr/>
        </p:nvSpPr>
        <p:spPr>
          <a:xfrm>
            <a:off x="251520" y="3092455"/>
            <a:ext cx="8640960" cy="461665"/>
          </a:xfrm>
          <a:prstGeom prst="rect">
            <a:avLst/>
          </a:prstGeom>
        </p:spPr>
        <p:txBody>
          <a:bodyPr wrap="square">
            <a:spAutoFit/>
          </a:bodyPr>
          <a:lstStyle/>
          <a:p>
            <a:r>
              <a:rPr lang="tr-TR" sz="2400" dirty="0">
                <a:solidFill>
                  <a:srgbClr val="FF0000"/>
                </a:solidFill>
              </a:rPr>
              <a:t>üzerine gelen ışınları belli bir noktada toplayan </a:t>
            </a:r>
            <a:r>
              <a:rPr lang="tr-TR" sz="2400" b="1" dirty="0" smtClean="0">
                <a:solidFill>
                  <a:srgbClr val="FF0000"/>
                </a:solidFill>
              </a:rPr>
              <a:t>aynalara</a:t>
            </a:r>
            <a:r>
              <a:rPr lang="tr-TR" sz="2400" dirty="0" smtClean="0">
                <a:solidFill>
                  <a:srgbClr val="FF0000"/>
                </a:solidFill>
              </a:rPr>
              <a:t> denir</a:t>
            </a:r>
            <a:r>
              <a:rPr lang="tr-TR" sz="2400" b="1" dirty="0" smtClean="0">
                <a:solidFill>
                  <a:srgbClr val="FF0000"/>
                </a:solidFill>
              </a:rPr>
              <a:t>.</a:t>
            </a:r>
            <a:r>
              <a:rPr lang="tr-TR" sz="2400" dirty="0" smtClean="0">
                <a:solidFill>
                  <a:srgbClr val="FF0000"/>
                </a:solidFill>
              </a:rPr>
              <a:t>.</a:t>
            </a:r>
            <a:endParaRPr lang="tr-TR" sz="2400" dirty="0">
              <a:solidFill>
                <a:srgbClr val="FF0000"/>
              </a:solidFill>
            </a:endParaRPr>
          </a:p>
        </p:txBody>
      </p:sp>
      <p:sp>
        <p:nvSpPr>
          <p:cNvPr id="7" name="Dikdörtgen 6"/>
          <p:cNvSpPr/>
          <p:nvPr/>
        </p:nvSpPr>
        <p:spPr>
          <a:xfrm>
            <a:off x="234866" y="3933056"/>
            <a:ext cx="8532440" cy="1200329"/>
          </a:xfrm>
          <a:prstGeom prst="rect">
            <a:avLst/>
          </a:prstGeom>
        </p:spPr>
        <p:txBody>
          <a:bodyPr wrap="square">
            <a:spAutoFit/>
          </a:bodyPr>
          <a:lstStyle/>
          <a:p>
            <a:r>
              <a:rPr lang="tr-TR" sz="2400" dirty="0">
                <a:solidFill>
                  <a:srgbClr val="FF0000"/>
                </a:solidFill>
              </a:rPr>
              <a:t>Yansıtıcı yüzeyi tümsek olan aynalara tümsek ayna (konveks ayna = dış bükey ayna) denir Tümsek ayna cisimlerin görüntülerini küçültebilme ve gelen paralel ışınları dağıtma özelliğine sahiptir.</a:t>
            </a:r>
          </a:p>
        </p:txBody>
      </p:sp>
    </p:spTree>
    <p:extLst>
      <p:ext uri="{BB962C8B-B14F-4D97-AF65-F5344CB8AC3E}">
        <p14:creationId xmlns:p14="http://schemas.microsoft.com/office/powerpoint/2010/main" val="41935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5366" name="ShockwaveFlash1" r:id="rId2" imgW="8857143" imgH="6380952"/>
        </mc:Choice>
        <mc:Fallback>
          <p:control name="ShockwaveFlash1" r:id="rId2" imgW="8857143" imgH="6380952">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07950" y="0"/>
                  <a:ext cx="8856663" cy="63817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68382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723" y="130946"/>
            <a:ext cx="8928992" cy="4154984"/>
          </a:xfrm>
          <a:prstGeom prst="rect">
            <a:avLst/>
          </a:prstGeom>
        </p:spPr>
        <p:txBody>
          <a:bodyPr wrap="square">
            <a:spAutoFit/>
          </a:bodyPr>
          <a:lstStyle/>
          <a:p>
            <a:r>
              <a:rPr lang="tr-TR" sz="2400" b="1" dirty="0" smtClean="0"/>
              <a:t>Soruları </a:t>
            </a:r>
            <a:r>
              <a:rPr lang="tr-TR" sz="2400" b="1" dirty="0"/>
              <a:t>Cevaplayalım</a:t>
            </a:r>
          </a:p>
          <a:p>
            <a:r>
              <a:rPr lang="tr-TR" sz="2400" dirty="0" smtClean="0"/>
              <a:t>1.Düz </a:t>
            </a:r>
            <a:r>
              <a:rPr lang="tr-TR" sz="2400" dirty="0"/>
              <a:t>aynadaki mumun görüntüsünün özellikleri nasıldı</a:t>
            </a:r>
            <a:r>
              <a:rPr lang="tr-TR" sz="2400" dirty="0" smtClean="0"/>
              <a:t>?</a:t>
            </a:r>
          </a:p>
          <a:p>
            <a:endParaRPr lang="tr-TR" sz="2400" dirty="0" smtClean="0"/>
          </a:p>
          <a:p>
            <a:endParaRPr lang="tr-TR" sz="2400" dirty="0"/>
          </a:p>
          <a:p>
            <a:endParaRPr lang="tr-TR" sz="2400" dirty="0"/>
          </a:p>
          <a:p>
            <a:endParaRPr lang="tr-TR" sz="2400" dirty="0" smtClean="0"/>
          </a:p>
          <a:p>
            <a:endParaRPr lang="tr-TR" sz="2400" dirty="0"/>
          </a:p>
          <a:p>
            <a:r>
              <a:rPr lang="tr-TR" sz="2400" dirty="0" smtClean="0"/>
              <a:t>2.Çukur </a:t>
            </a:r>
            <a:r>
              <a:rPr lang="tr-TR" sz="2400" dirty="0"/>
              <a:t>ve tümsek aynalarda mumun görüntüsünün özellikleri nasıldı</a:t>
            </a:r>
            <a:r>
              <a:rPr lang="tr-TR" sz="2400" dirty="0" smtClean="0"/>
              <a:t>?</a:t>
            </a:r>
          </a:p>
          <a:p>
            <a:endParaRPr lang="tr-TR" sz="2400" dirty="0" smtClean="0"/>
          </a:p>
          <a:p>
            <a:endParaRPr lang="tr-TR" sz="2400" dirty="0"/>
          </a:p>
          <a:p>
            <a:endParaRPr lang="tr-TR" sz="2400" dirty="0"/>
          </a:p>
        </p:txBody>
      </p:sp>
      <p:sp>
        <p:nvSpPr>
          <p:cNvPr id="3" name="Rectangle 1"/>
          <p:cNvSpPr>
            <a:spLocks noChangeArrowheads="1"/>
          </p:cNvSpPr>
          <p:nvPr/>
        </p:nvSpPr>
        <p:spPr bwMode="auto">
          <a:xfrm rot="10800000" flipV="1">
            <a:off x="144285" y="908720"/>
            <a:ext cx="8855430" cy="174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4" tIns="25392" rIns="19044" bIns="25392"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2200" b="1" i="0" u="none" strike="noStrike" cap="none" normalizeH="0" baseline="0" dirty="0" smtClean="0">
                <a:ln>
                  <a:noFill/>
                </a:ln>
                <a:effectLst/>
                <a:latin typeface="Arial" pitchFamily="34" charset="0"/>
                <a:cs typeface="Arial" pitchFamily="34" charset="0"/>
              </a:rPr>
              <a:t>1</a:t>
            </a:r>
            <a:r>
              <a:rPr kumimoji="0" lang="tr-TR" altLang="tr-TR" sz="2200" b="0" i="0" u="none" strike="noStrike" cap="none" normalizeH="0" baseline="0" dirty="0" smtClean="0">
                <a:ln>
                  <a:noFill/>
                </a:ln>
                <a:solidFill>
                  <a:srgbClr val="FF0000"/>
                </a:solidFill>
                <a:effectLst/>
                <a:latin typeface="Arial" pitchFamily="34" charset="0"/>
                <a:cs typeface="Arial" pitchFamily="34" charset="0"/>
              </a:rPr>
              <a:t>. Düz aynalarda görüntünün boyu ile cismin boyu birbirine eşittir.</a:t>
            </a:r>
            <a:br>
              <a:rPr kumimoji="0" lang="tr-TR" altLang="tr-TR" sz="2200" b="0" i="0" u="none" strike="noStrike" cap="none" normalizeH="0" baseline="0" dirty="0" smtClean="0">
                <a:ln>
                  <a:noFill/>
                </a:ln>
                <a:solidFill>
                  <a:srgbClr val="FF0000"/>
                </a:solidFill>
                <a:effectLst/>
                <a:latin typeface="Arial" pitchFamily="34" charset="0"/>
                <a:cs typeface="Arial" pitchFamily="34" charset="0"/>
              </a:rPr>
            </a:br>
            <a:r>
              <a:rPr kumimoji="0" lang="tr-TR" altLang="tr-TR" sz="2200" b="1" i="0" u="none" strike="noStrike" cap="none" normalizeH="0" baseline="0" dirty="0" smtClean="0">
                <a:ln>
                  <a:noFill/>
                </a:ln>
                <a:effectLst/>
                <a:latin typeface="Arial" pitchFamily="34" charset="0"/>
                <a:cs typeface="Arial" pitchFamily="34" charset="0"/>
              </a:rPr>
              <a:t>2</a:t>
            </a:r>
            <a:r>
              <a:rPr kumimoji="0" lang="tr-TR" altLang="tr-TR" sz="2200" b="0" i="0" u="none" strike="noStrike" cap="none" normalizeH="0" baseline="0" dirty="0" smtClean="0">
                <a:ln>
                  <a:noFill/>
                </a:ln>
                <a:solidFill>
                  <a:srgbClr val="FF0000"/>
                </a:solidFill>
                <a:effectLst/>
                <a:latin typeface="Arial" pitchFamily="34" charset="0"/>
                <a:cs typeface="Arial" pitchFamily="34" charset="0"/>
              </a:rPr>
              <a:t>.Görüntünün düz aynaya olan uzaklığı ile cismin aynaya olan uzaklığı birbirine eşittir.</a:t>
            </a:r>
            <a:br>
              <a:rPr kumimoji="0" lang="tr-TR" altLang="tr-TR" sz="2200" b="0" i="0" u="none" strike="noStrike" cap="none" normalizeH="0" baseline="0" dirty="0" smtClean="0">
                <a:ln>
                  <a:noFill/>
                </a:ln>
                <a:solidFill>
                  <a:srgbClr val="FF0000"/>
                </a:solidFill>
                <a:effectLst/>
                <a:latin typeface="Arial" pitchFamily="34" charset="0"/>
                <a:cs typeface="Arial" pitchFamily="34" charset="0"/>
              </a:rPr>
            </a:br>
            <a:r>
              <a:rPr kumimoji="0" lang="tr-TR" altLang="tr-TR" sz="2200" b="1" i="0" u="none" strike="noStrike" cap="none" normalizeH="0" baseline="0" dirty="0" smtClean="0">
                <a:ln>
                  <a:noFill/>
                </a:ln>
                <a:effectLst/>
                <a:latin typeface="Arial" pitchFamily="34" charset="0"/>
                <a:cs typeface="Arial" pitchFamily="34" charset="0"/>
              </a:rPr>
              <a:t>3</a:t>
            </a:r>
            <a:r>
              <a:rPr kumimoji="0" lang="tr-TR" altLang="tr-TR" sz="2200" b="0" i="0" u="none" strike="noStrike" cap="none" normalizeH="0" baseline="0" dirty="0" smtClean="0">
                <a:ln>
                  <a:noFill/>
                </a:ln>
                <a:solidFill>
                  <a:srgbClr val="FF0000"/>
                </a:solidFill>
                <a:effectLst/>
                <a:latin typeface="Arial" pitchFamily="34" charset="0"/>
                <a:cs typeface="Arial" pitchFamily="34" charset="0"/>
              </a:rPr>
              <a:t>.Düz aynalarda oluşan görüntü zahiri (yalancı) görüntüdür. Yani görüntü aynanın içindedir    ekran üzerine alınamaz.</a:t>
            </a:r>
          </a:p>
        </p:txBody>
      </p:sp>
      <p:pic>
        <p:nvPicPr>
          <p:cNvPr id="16386" name="Picture 2" descr="http://www.bakimliyiz.com/images/smilies/smilev.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950" y="412750"/>
            <a:ext cx="57150" cy="8572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67477" y="3573016"/>
            <a:ext cx="8855430" cy="3139321"/>
          </a:xfrm>
          <a:prstGeom prst="rect">
            <a:avLst/>
          </a:prstGeom>
        </p:spPr>
        <p:txBody>
          <a:bodyPr wrap="square">
            <a:spAutoFit/>
          </a:bodyPr>
          <a:lstStyle/>
          <a:p>
            <a:r>
              <a:rPr lang="tr-TR" sz="2200" dirty="0">
                <a:solidFill>
                  <a:srgbClr val="C00000"/>
                </a:solidFill>
              </a:rPr>
              <a:t>1-) Cisim sonsuzda ise sonsuzdan gelen ışınlar asal eksene paralel geleceğinden, paralel gelen ışınlar ise yansıdıktan sonra odakta toplanırlar</a:t>
            </a:r>
            <a:r>
              <a:rPr lang="tr-TR" sz="2200" dirty="0" smtClean="0">
                <a:solidFill>
                  <a:srgbClr val="C00000"/>
                </a:solidFill>
              </a:rPr>
              <a:t>. Görüntü</a:t>
            </a:r>
            <a:r>
              <a:rPr lang="tr-TR" sz="2200" dirty="0">
                <a:solidFill>
                  <a:srgbClr val="C00000"/>
                </a:solidFill>
              </a:rPr>
              <a:t>, odakta gerçek ve nokta halinde oluşur.</a:t>
            </a:r>
            <a:br>
              <a:rPr lang="tr-TR" sz="2200" dirty="0">
                <a:solidFill>
                  <a:srgbClr val="C00000"/>
                </a:solidFill>
              </a:rPr>
            </a:br>
            <a:r>
              <a:rPr lang="tr-TR" sz="2200" dirty="0">
                <a:solidFill>
                  <a:srgbClr val="C00000"/>
                </a:solidFill>
              </a:rPr>
              <a:t>2-)Cisim merkezin dışında ise görüntü odak ve merkez arasında ters, gerçek ve boyu cismin boyundan küçüktür.</a:t>
            </a:r>
            <a:br>
              <a:rPr lang="tr-TR" sz="2200" dirty="0">
                <a:solidFill>
                  <a:srgbClr val="C00000"/>
                </a:solidFill>
              </a:rPr>
            </a:br>
            <a:r>
              <a:rPr lang="tr-TR" sz="2200" dirty="0">
                <a:solidFill>
                  <a:srgbClr val="C00000"/>
                </a:solidFill>
              </a:rPr>
              <a:t>3-) Cisim merkezde ise görüntü merkezde ters gerçek ve boyu cismin boyundan büyüktür.</a:t>
            </a:r>
            <a:br>
              <a:rPr lang="tr-TR" sz="2200" dirty="0">
                <a:solidFill>
                  <a:srgbClr val="C00000"/>
                </a:solidFill>
              </a:rPr>
            </a:br>
            <a:r>
              <a:rPr lang="tr-TR" sz="2200" dirty="0">
                <a:solidFill>
                  <a:srgbClr val="C00000"/>
                </a:solidFill>
              </a:rPr>
              <a:t>4-) Cisim odakta merkez arasında ise görüntü merkezin dışında ters, gerçek ve boyu cismin boyundan büyüktür</a:t>
            </a:r>
            <a:r>
              <a:rPr lang="tr-TR" sz="2200" dirty="0" smtClean="0">
                <a:solidFill>
                  <a:srgbClr val="C00000"/>
                </a:solidFill>
              </a:rPr>
              <a:t>.</a:t>
            </a:r>
            <a:endParaRPr lang="tr-TR" sz="2200" dirty="0">
              <a:solidFill>
                <a:srgbClr val="C00000"/>
              </a:solidFill>
            </a:endParaRPr>
          </a:p>
        </p:txBody>
      </p:sp>
      <p:sp>
        <p:nvSpPr>
          <p:cNvPr id="6" name="Dikdörtgen 5"/>
          <p:cNvSpPr/>
          <p:nvPr/>
        </p:nvSpPr>
        <p:spPr>
          <a:xfrm>
            <a:off x="163039" y="3049796"/>
            <a:ext cx="3112817" cy="523220"/>
          </a:xfrm>
          <a:prstGeom prst="rect">
            <a:avLst/>
          </a:prstGeom>
        </p:spPr>
        <p:txBody>
          <a:bodyPr wrap="square">
            <a:spAutoFit/>
          </a:bodyPr>
          <a:lstStyle/>
          <a:p>
            <a:r>
              <a:rPr lang="tr-TR" sz="2800" dirty="0" smtClean="0"/>
              <a:t>Tümsek aynalarda</a:t>
            </a:r>
            <a:endParaRPr lang="tr-TR" sz="2800" dirty="0"/>
          </a:p>
        </p:txBody>
      </p:sp>
    </p:spTree>
    <p:extLst>
      <p:ext uri="{BB962C8B-B14F-4D97-AF65-F5344CB8AC3E}">
        <p14:creationId xmlns:p14="http://schemas.microsoft.com/office/powerpoint/2010/main" val="175808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578" y="3140968"/>
            <a:ext cx="9036496" cy="830997"/>
          </a:xfrm>
          <a:prstGeom prst="rect">
            <a:avLst/>
          </a:prstGeom>
        </p:spPr>
        <p:txBody>
          <a:bodyPr wrap="square">
            <a:spAutoFit/>
          </a:bodyPr>
          <a:lstStyle/>
          <a:p>
            <a:r>
              <a:rPr lang="tr-TR" sz="2400" dirty="0"/>
              <a:t>3.Düz aynada yazdığınız yazı nasıl göründü? Yazının okunabilmesi için </a:t>
            </a:r>
          </a:p>
          <a:p>
            <a:r>
              <a:rPr lang="tr-TR" sz="2400" dirty="0"/>
              <a:t>nasıl yazılması gerekir?</a:t>
            </a:r>
          </a:p>
        </p:txBody>
      </p:sp>
      <p:sp>
        <p:nvSpPr>
          <p:cNvPr id="3" name="Dikdörtgen 2"/>
          <p:cNvSpPr/>
          <p:nvPr/>
        </p:nvSpPr>
        <p:spPr>
          <a:xfrm>
            <a:off x="127340" y="116632"/>
            <a:ext cx="8765139" cy="1446550"/>
          </a:xfrm>
          <a:prstGeom prst="rect">
            <a:avLst/>
          </a:prstGeom>
        </p:spPr>
        <p:txBody>
          <a:bodyPr wrap="square">
            <a:spAutoFit/>
          </a:bodyPr>
          <a:lstStyle/>
          <a:p>
            <a:r>
              <a:rPr lang="tr-TR" sz="2200" dirty="0">
                <a:solidFill>
                  <a:srgbClr val="C00000"/>
                </a:solidFill>
              </a:rPr>
              <a:t>5-) Cisim odakta ise yansıyan ışınlar birbirlerine paralel olduğundan, görüntü sonsuzda ve belirsizdir.</a:t>
            </a:r>
            <a:br>
              <a:rPr lang="tr-TR" sz="2200" dirty="0">
                <a:solidFill>
                  <a:srgbClr val="C00000"/>
                </a:solidFill>
              </a:rPr>
            </a:br>
            <a:r>
              <a:rPr lang="tr-TR" sz="2200" dirty="0">
                <a:solidFill>
                  <a:srgbClr val="C00000"/>
                </a:solidFill>
              </a:rPr>
              <a:t>6-) Cisim ayna ile odak arasında ise görüntü aynanın arkasında düz, zahiri, boyu cismin boyundan büyüktür..</a:t>
            </a:r>
            <a:endParaRPr lang="tr-TR" dirty="0"/>
          </a:p>
        </p:txBody>
      </p:sp>
      <p:sp>
        <p:nvSpPr>
          <p:cNvPr id="4" name="Dikdörtgen 3"/>
          <p:cNvSpPr/>
          <p:nvPr/>
        </p:nvSpPr>
        <p:spPr>
          <a:xfrm>
            <a:off x="83578" y="1772816"/>
            <a:ext cx="8765139" cy="1446550"/>
          </a:xfrm>
          <a:prstGeom prst="rect">
            <a:avLst/>
          </a:prstGeom>
        </p:spPr>
        <p:txBody>
          <a:bodyPr wrap="square">
            <a:spAutoFit/>
          </a:bodyPr>
          <a:lstStyle/>
          <a:p>
            <a:r>
              <a:rPr lang="tr-TR" sz="2200" dirty="0">
                <a:solidFill>
                  <a:srgbClr val="C00000"/>
                </a:solidFill>
              </a:rPr>
              <a:t>1.) Görüntü daima cisimden küçüktür. </a:t>
            </a:r>
          </a:p>
          <a:p>
            <a:r>
              <a:rPr lang="tr-TR" sz="2200" dirty="0" smtClean="0">
                <a:solidFill>
                  <a:srgbClr val="C00000"/>
                </a:solidFill>
              </a:rPr>
              <a:t>2)Cisim </a:t>
            </a:r>
            <a:r>
              <a:rPr lang="tr-TR" sz="2200" dirty="0">
                <a:solidFill>
                  <a:srgbClr val="C00000"/>
                </a:solidFill>
              </a:rPr>
              <a:t>aynaya yaklaştıkça görüntü daha da küçülür. </a:t>
            </a:r>
          </a:p>
          <a:p>
            <a:r>
              <a:rPr lang="tr-TR" sz="2200" dirty="0" smtClean="0">
                <a:solidFill>
                  <a:srgbClr val="C00000"/>
                </a:solidFill>
              </a:rPr>
              <a:t>3)Görüntü </a:t>
            </a:r>
            <a:r>
              <a:rPr lang="tr-TR" sz="2200" dirty="0">
                <a:solidFill>
                  <a:srgbClr val="C00000"/>
                </a:solidFill>
              </a:rPr>
              <a:t>düzdür. </a:t>
            </a:r>
          </a:p>
          <a:p>
            <a:r>
              <a:rPr lang="tr-TR" sz="2200" dirty="0" smtClean="0">
                <a:solidFill>
                  <a:srgbClr val="C00000"/>
                </a:solidFill>
              </a:rPr>
              <a:t>4)Görüntü </a:t>
            </a:r>
            <a:r>
              <a:rPr lang="tr-TR" sz="2200" dirty="0">
                <a:solidFill>
                  <a:srgbClr val="C00000"/>
                </a:solidFill>
              </a:rPr>
              <a:t>zahiridir yani aynanın arkasında oluşur. </a:t>
            </a:r>
          </a:p>
        </p:txBody>
      </p:sp>
      <p:sp>
        <p:nvSpPr>
          <p:cNvPr id="5" name="Dikdörtgen 4"/>
          <p:cNvSpPr/>
          <p:nvPr/>
        </p:nvSpPr>
        <p:spPr>
          <a:xfrm>
            <a:off x="127340" y="4065029"/>
            <a:ext cx="7920880" cy="523220"/>
          </a:xfrm>
          <a:prstGeom prst="rect">
            <a:avLst/>
          </a:prstGeom>
        </p:spPr>
        <p:txBody>
          <a:bodyPr wrap="square">
            <a:spAutoFit/>
          </a:bodyPr>
          <a:lstStyle/>
          <a:p>
            <a:r>
              <a:rPr lang="tr-TR" sz="2800" dirty="0" smtClean="0">
                <a:solidFill>
                  <a:srgbClr val="C00000"/>
                </a:solidFill>
              </a:rPr>
              <a:t>Ters görüntü oluştu . Yazı ters yazılmalıdır.</a:t>
            </a:r>
            <a:endParaRPr lang="tr-TR" sz="2800" dirty="0">
              <a:solidFill>
                <a:srgbClr val="C00000"/>
              </a:solidFill>
            </a:endParaRPr>
          </a:p>
        </p:txBody>
      </p:sp>
      <p:sp>
        <p:nvSpPr>
          <p:cNvPr id="6" name="Dikdörtgen 5"/>
          <p:cNvSpPr/>
          <p:nvPr/>
        </p:nvSpPr>
        <p:spPr>
          <a:xfrm>
            <a:off x="163039" y="1403484"/>
            <a:ext cx="3112817" cy="523220"/>
          </a:xfrm>
          <a:prstGeom prst="rect">
            <a:avLst/>
          </a:prstGeom>
        </p:spPr>
        <p:txBody>
          <a:bodyPr wrap="square">
            <a:spAutoFit/>
          </a:bodyPr>
          <a:lstStyle/>
          <a:p>
            <a:r>
              <a:rPr lang="tr-TR" sz="2800" dirty="0" smtClean="0"/>
              <a:t>Tümsek aynalarda</a:t>
            </a:r>
            <a:endParaRPr lang="tr-TR" sz="2800" dirty="0"/>
          </a:p>
        </p:txBody>
      </p:sp>
    </p:spTree>
    <p:extLst>
      <p:ext uri="{BB962C8B-B14F-4D97-AF65-F5344CB8AC3E}">
        <p14:creationId xmlns:p14="http://schemas.microsoft.com/office/powerpoint/2010/main" val="18350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484" name="ShockwaveFlash1" r:id="rId2" imgW="9142857" imgH="5517205"/>
        </mc:Choice>
        <mc:Fallback>
          <p:control name="ShockwaveFlash1" r:id="rId2" imgW="9142857" imgH="5517205">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516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04177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992" y="5157192"/>
            <a:ext cx="9073008" cy="1569660"/>
          </a:xfrm>
          <a:prstGeom prst="rect">
            <a:avLst/>
          </a:prstGeom>
        </p:spPr>
        <p:txBody>
          <a:bodyPr wrap="square">
            <a:spAutoFit/>
          </a:bodyPr>
          <a:lstStyle/>
          <a:p>
            <a:r>
              <a:rPr lang="tr-TR" sz="2400" dirty="0"/>
              <a:t>Çukur yüzeye gönderdiğiniz paralel ışın demetleri, aynada yansıdıktan sonra ortak bir </a:t>
            </a:r>
            <a:r>
              <a:rPr lang="tr-TR" sz="2400" dirty="0" smtClean="0"/>
              <a:t>noktadan geçtiğini </a:t>
            </a:r>
            <a:r>
              <a:rPr lang="tr-TR" sz="2400" dirty="0"/>
              <a:t>gözlemlemiş olmalısınız. Bu noktaya </a:t>
            </a:r>
            <a:r>
              <a:rPr lang="tr-TR" sz="2400" b="1" dirty="0"/>
              <a:t>odak noktası </a:t>
            </a:r>
            <a:r>
              <a:rPr lang="tr-TR" sz="2400" dirty="0"/>
              <a:t>adı verilmektedir. Birbirine paralel </a:t>
            </a:r>
            <a:r>
              <a:rPr lang="tr-TR" sz="2400" dirty="0" smtClean="0"/>
              <a:t>gelen ışın </a:t>
            </a:r>
            <a:r>
              <a:rPr lang="tr-TR" sz="2400" dirty="0"/>
              <a:t>demetlerini bir noktada kesiştirecek şekilde yansıtan aynalar </a:t>
            </a:r>
            <a:r>
              <a:rPr lang="tr-TR" sz="2400" b="1" dirty="0"/>
              <a:t>çukur aynalardır</a:t>
            </a:r>
            <a:r>
              <a:rPr lang="tr-TR" sz="2400" b="1" dirty="0" smtClean="0"/>
              <a:t>.</a:t>
            </a:r>
            <a:endParaRPr lang="tr-TR" sz="2400" b="1" dirty="0"/>
          </a:p>
        </p:txBody>
      </p:sp>
    </p:spTree>
    <p:controls>
      <mc:AlternateContent xmlns:mc="http://schemas.openxmlformats.org/markup-compatibility/2006">
        <mc:Choice xmlns:v="urn:schemas-microsoft-com:vml" Requires="v">
          <p:control spid="5126" name="ShockwaveFlash1" r:id="rId2" imgW="6857143" imgH="4978318"/>
        </mc:Choice>
        <mc:Fallback>
          <p:control name="ShockwaveFlash1" r:id="rId2" imgW="6857143" imgH="4978318">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971550" y="0"/>
                  <a:ext cx="6858000" cy="4978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109879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1508" name="ShockwaveFlash1" r:id="rId2" imgW="9142857" imgH="5661636"/>
        </mc:Choice>
        <mc:Fallback>
          <p:control name="ShockwaveFlash1" r:id="rId2" imgW="9142857" imgH="5661636">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6610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42389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978400"/>
            <a:ext cx="9073008" cy="1631216"/>
          </a:xfrm>
          <a:prstGeom prst="rect">
            <a:avLst/>
          </a:prstGeom>
        </p:spPr>
        <p:txBody>
          <a:bodyPr wrap="square">
            <a:spAutoFit/>
          </a:bodyPr>
          <a:lstStyle/>
          <a:p>
            <a:pPr lvl="0"/>
            <a:r>
              <a:rPr lang="tr-TR" sz="2000" dirty="0">
                <a:solidFill>
                  <a:prstClr val="black"/>
                </a:solidFill>
              </a:rPr>
              <a:t>Tümsek yüze gönderdiğiniz paralel ışın demetlerinin bu yüzeyden bir noktadan dağılıyormuş gibi yansıdığını fark etmiş olmalısınız. Aynaya gelen paralel ışın demetlerini ayna arkasındaki bir noktadan çıkıyormuş gibi birbirinden uzaklaşacak şekilde yansıtan aynalar </a:t>
            </a:r>
            <a:r>
              <a:rPr lang="tr-TR" sz="2000" b="1" dirty="0">
                <a:solidFill>
                  <a:prstClr val="black"/>
                </a:solidFill>
              </a:rPr>
              <a:t>tümsek </a:t>
            </a:r>
            <a:r>
              <a:rPr lang="tr-TR" sz="2000" b="1" dirty="0" smtClean="0">
                <a:solidFill>
                  <a:prstClr val="black"/>
                </a:solidFill>
              </a:rPr>
              <a:t>aynalardır</a:t>
            </a:r>
            <a:r>
              <a:rPr lang="tr-TR" sz="2000" dirty="0" smtClean="0">
                <a:solidFill>
                  <a:prstClr val="black"/>
                </a:solidFill>
              </a:rPr>
              <a:t>. Yansıyan </a:t>
            </a:r>
            <a:r>
              <a:rPr lang="tr-TR" sz="2000" dirty="0">
                <a:solidFill>
                  <a:prstClr val="black"/>
                </a:solidFill>
              </a:rPr>
              <a:t>ışın demetlerinin uzantılarının ayna arkasında kesiştiği nokta da tümsek aynanın </a:t>
            </a:r>
            <a:r>
              <a:rPr lang="tr-TR" sz="2000" b="1" dirty="0">
                <a:solidFill>
                  <a:prstClr val="black"/>
                </a:solidFill>
              </a:rPr>
              <a:t>odak noktasıdır</a:t>
            </a:r>
            <a:r>
              <a:rPr lang="tr-TR" sz="2000" dirty="0">
                <a:solidFill>
                  <a:prstClr val="black"/>
                </a:solidFill>
              </a:rPr>
              <a:t>.</a:t>
            </a:r>
          </a:p>
        </p:txBody>
      </p:sp>
    </p:spTree>
    <p:controls>
      <mc:AlternateContent xmlns:mc="http://schemas.openxmlformats.org/markup-compatibility/2006">
        <mc:Choice xmlns:v="urn:schemas-microsoft-com:vml" Requires="v">
          <p:control spid="4103" name="ShockwaveFlash1" r:id="rId2" imgW="6857143" imgH="4978318"/>
        </mc:Choice>
        <mc:Fallback>
          <p:control name="ShockwaveFlash1" r:id="rId2" imgW="6857143" imgH="4978318">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042988" y="0"/>
                  <a:ext cx="6858000" cy="4978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02253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5189" y="3861048"/>
            <a:ext cx="8856984" cy="2246769"/>
          </a:xfrm>
          <a:prstGeom prst="rect">
            <a:avLst/>
          </a:prstGeom>
        </p:spPr>
        <p:txBody>
          <a:bodyPr wrap="square">
            <a:spAutoFit/>
          </a:bodyPr>
          <a:lstStyle/>
          <a:p>
            <a:r>
              <a:rPr lang="tr-TR" sz="2800" dirty="0"/>
              <a:t>Ambulansların önündeki AMBULANS yazısı neden</a:t>
            </a:r>
          </a:p>
          <a:p>
            <a:r>
              <a:rPr lang="tr-TR" sz="2800" dirty="0"/>
              <a:t>ters yazılmış olabilir? Tahminlerinizi arkadaşlarınızla </a:t>
            </a:r>
            <a:r>
              <a:rPr lang="tr-TR" sz="2800" dirty="0" smtClean="0"/>
              <a:t>tartışınız</a:t>
            </a:r>
            <a:r>
              <a:rPr lang="tr-TR" sz="2800" dirty="0"/>
              <a:t>. Yukarıdaki etkinliğinizin sonuçları ile karşılaştırınız.</a:t>
            </a:r>
          </a:p>
          <a:p>
            <a:r>
              <a:rPr lang="tr-TR" sz="2800" dirty="0"/>
              <a:t>Aynalarla yaptığınız etkinlikte, aynalarda oluşan </a:t>
            </a:r>
            <a:r>
              <a:rPr lang="tr-TR" sz="2800" dirty="0" smtClean="0"/>
              <a:t>cismin </a:t>
            </a:r>
            <a:r>
              <a:rPr lang="tr-TR" sz="2800" dirty="0"/>
              <a:t>görüntülerinin farklı olduğunu gözlemlediniz.</a:t>
            </a:r>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5189" y="188913"/>
            <a:ext cx="3888431" cy="285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ontrols>
      <mc:AlternateContent xmlns:mc="http://schemas.openxmlformats.org/markup-compatibility/2006">
        <mc:Choice xmlns:v="urn:schemas-microsoft-com:vml" Requires="v">
          <p:control spid="6150" name="ShockwaveFlash1" r:id="rId2" imgW="8064533" imgH="5950807"/>
        </mc:Choice>
        <mc:Fallback>
          <p:control name="ShockwaveFlash1" r:id="rId2" imgW="8064533" imgH="5950807">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4643438" y="188913"/>
                  <a:ext cx="4248150" cy="2924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14890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2532" name="ShockwaveFlash1" r:id="rId2" imgW="9142857" imgH="5733333"/>
        </mc:Choice>
        <mc:Fallback>
          <p:control name="ShockwaveFlash1" r:id="rId2" imgW="9142857" imgH="5733333">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7340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45288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95062" y="116632"/>
            <a:ext cx="4441907"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251520" y="4581128"/>
            <a:ext cx="8716318" cy="1815882"/>
          </a:xfrm>
          <a:prstGeom prst="rect">
            <a:avLst/>
          </a:prstGeom>
        </p:spPr>
        <p:txBody>
          <a:bodyPr wrap="square">
            <a:spAutoFit/>
          </a:bodyPr>
          <a:lstStyle/>
          <a:p>
            <a:r>
              <a:rPr lang="tr-TR" sz="2800" dirty="0"/>
              <a:t>Düz aynalarda oluşan görüntünün boyu, cismin boyuna eşittir.</a:t>
            </a:r>
          </a:p>
          <a:p>
            <a:r>
              <a:rPr lang="tr-TR" sz="2800" dirty="0"/>
              <a:t>Görüntü düz ve cisme göre simetriktir. Görüntünün aynaya </a:t>
            </a:r>
            <a:r>
              <a:rPr lang="tr-TR" sz="2800" dirty="0" smtClean="0"/>
              <a:t>uzaklığı</a:t>
            </a:r>
            <a:r>
              <a:rPr lang="tr-TR" sz="2800" dirty="0"/>
              <a:t>, cismin aynaya uzaklığına eşittir.</a:t>
            </a:r>
          </a:p>
        </p:txBody>
      </p:sp>
    </p:spTree>
    <p:extLst>
      <p:ext uri="{BB962C8B-B14F-4D97-AF65-F5344CB8AC3E}">
        <p14:creationId xmlns:p14="http://schemas.microsoft.com/office/powerpoint/2010/main" val="2027000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729324"/>
            <a:ext cx="8640960" cy="2308324"/>
          </a:xfrm>
          <a:prstGeom prst="rect">
            <a:avLst/>
          </a:prstGeom>
        </p:spPr>
        <p:txBody>
          <a:bodyPr wrap="square">
            <a:spAutoFit/>
          </a:bodyPr>
          <a:lstStyle/>
          <a:p>
            <a:r>
              <a:rPr lang="tr-TR" sz="2400" dirty="0" smtClean="0"/>
              <a:t>Melal </a:t>
            </a:r>
            <a:r>
              <a:rPr lang="tr-TR" sz="2400" dirty="0"/>
              <a:t>bir kaşığı elinize alarak iç yüzüne bakınız. Kaşığın iç yüzeyinde neler </a:t>
            </a:r>
            <a:r>
              <a:rPr lang="tr-TR" sz="2400" dirty="0" smtClean="0"/>
              <a:t>görüyorsunuz? Bu </a:t>
            </a:r>
            <a:r>
              <a:rPr lang="tr-TR" sz="2400" dirty="0"/>
              <a:t>kez kaşığı ters çevirerek kaşığın arka yüzüne bakınız ve neler gördüğünüzü arkadaşlarınızla </a:t>
            </a:r>
            <a:r>
              <a:rPr lang="tr-TR" sz="2400" dirty="0" smtClean="0"/>
              <a:t>tartışınız</a:t>
            </a:r>
            <a:r>
              <a:rPr lang="tr-TR" sz="2400" dirty="0"/>
              <a:t>.</a:t>
            </a:r>
          </a:p>
          <a:p>
            <a:r>
              <a:rPr lang="tr-TR" sz="2400" dirty="0"/>
              <a:t>Bir düz ayna önüne geçerek görüntünüzü inceleyiniz. Bir kaşığın iç ve dış yüzündeki </a:t>
            </a:r>
            <a:r>
              <a:rPr lang="tr-TR" sz="2400" dirty="0" smtClean="0"/>
              <a:t>görüntülerinizi </a:t>
            </a:r>
            <a:r>
              <a:rPr lang="tr-TR" sz="2400" dirty="0"/>
              <a:t>karşılaştırınız. Görüntülerdeki farklılıkları ve benzerlikleri arkadaşlarınızla tartışınız.</a:t>
            </a:r>
          </a:p>
        </p:txBody>
      </p:sp>
      <p:sp>
        <p:nvSpPr>
          <p:cNvPr id="3" name="Dikdörtgen 2"/>
          <p:cNvSpPr/>
          <p:nvPr/>
        </p:nvSpPr>
        <p:spPr>
          <a:xfrm>
            <a:off x="251520" y="116632"/>
            <a:ext cx="8640960" cy="584775"/>
          </a:xfrm>
          <a:prstGeom prst="rect">
            <a:avLst/>
          </a:prstGeom>
          <a:solidFill>
            <a:srgbClr val="FF0000">
              <a:alpha val="9000"/>
            </a:srgbClr>
          </a:solidFill>
        </p:spPr>
        <p:txBody>
          <a:bodyPr wrap="square">
            <a:spAutoFit/>
          </a:bodyPr>
          <a:lstStyle/>
          <a:p>
            <a:r>
              <a:rPr lang="tr-TR" sz="3200" b="1" dirty="0">
                <a:solidFill>
                  <a:srgbClr val="C00000"/>
                </a:solidFill>
              </a:rPr>
              <a:t>1.1. Ayna Çeşitleri</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9930" y="2982676"/>
            <a:ext cx="64960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07504" y="6195985"/>
            <a:ext cx="8928992" cy="646331"/>
          </a:xfrm>
          <a:prstGeom prst="rect">
            <a:avLst/>
          </a:prstGeom>
        </p:spPr>
        <p:txBody>
          <a:bodyPr wrap="square">
            <a:spAutoFit/>
          </a:bodyPr>
          <a:lstStyle/>
          <a:p>
            <a:r>
              <a:rPr lang="tr-TR" dirty="0" smtClean="0"/>
              <a:t>Işığın </a:t>
            </a:r>
            <a:r>
              <a:rPr lang="tr-TR" dirty="0"/>
              <a:t>düz aynadan nasıl yansıdığını önceki sınıfta öğrenmiştiniz. Düz ayna dışında başka ayna</a:t>
            </a:r>
            <a:br>
              <a:rPr lang="tr-TR" dirty="0"/>
            </a:br>
            <a:r>
              <a:rPr lang="tr-TR" dirty="0"/>
              <a:t>çeşitleri de var mıdır? Bunu öğrenmek için bir etkinlik yapalım.</a:t>
            </a:r>
          </a:p>
        </p:txBody>
      </p:sp>
      <p:sp>
        <p:nvSpPr>
          <p:cNvPr id="5" name="Dikdörtgen 4"/>
          <p:cNvSpPr/>
          <p:nvPr/>
        </p:nvSpPr>
        <p:spPr>
          <a:xfrm>
            <a:off x="2308319" y="5826653"/>
            <a:ext cx="3659271" cy="369332"/>
          </a:xfrm>
          <a:prstGeom prst="rect">
            <a:avLst/>
          </a:prstGeom>
        </p:spPr>
        <p:txBody>
          <a:bodyPr wrap="none">
            <a:spAutoFit/>
          </a:bodyPr>
          <a:lstStyle/>
          <a:p>
            <a:r>
              <a:rPr lang="tr-TR" dirty="0"/>
              <a:t>Çeşitli yüzeylerde görüntü oluşumları</a:t>
            </a:r>
          </a:p>
        </p:txBody>
      </p:sp>
    </p:spTree>
    <p:extLst>
      <p:ext uri="{BB962C8B-B14F-4D97-AF65-F5344CB8AC3E}">
        <p14:creationId xmlns:p14="http://schemas.microsoft.com/office/powerpoint/2010/main" val="3850305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653136"/>
            <a:ext cx="8856984" cy="1938992"/>
          </a:xfrm>
          <a:prstGeom prst="rect">
            <a:avLst/>
          </a:prstGeom>
        </p:spPr>
        <p:txBody>
          <a:bodyPr wrap="square">
            <a:spAutoFit/>
          </a:bodyPr>
          <a:lstStyle/>
          <a:p>
            <a:r>
              <a:rPr lang="tr-TR" sz="2400" dirty="0"/>
              <a:t>Çukur aynalarda oluşan görüntü </a:t>
            </a:r>
            <a:r>
              <a:rPr lang="tr-TR" sz="2400" dirty="0" smtClean="0"/>
              <a:t>cisme göre </a:t>
            </a:r>
            <a:r>
              <a:rPr lang="tr-TR" sz="2400" dirty="0"/>
              <a:t>terstir. Fakat cismi aynaya çok </a:t>
            </a:r>
            <a:r>
              <a:rPr lang="tr-TR" sz="2400" dirty="0" smtClean="0"/>
              <a:t>yaklaştırdığınızda </a:t>
            </a:r>
            <a:r>
              <a:rPr lang="tr-TR" sz="2400" dirty="0"/>
              <a:t>odak noktasından sonra </a:t>
            </a:r>
            <a:r>
              <a:rPr lang="tr-TR" sz="2400" dirty="0" smtClean="0"/>
              <a:t>görüntünün </a:t>
            </a:r>
            <a:r>
              <a:rPr lang="tr-TR" sz="2400" dirty="0"/>
              <a:t>düzleştiğini ve büyüdüğünü görebilirsiniz.</a:t>
            </a:r>
          </a:p>
          <a:p>
            <a:r>
              <a:rPr lang="tr-TR" sz="2400" dirty="0"/>
              <a:t>Çukur aynanın verdiği görüntü, </a:t>
            </a:r>
            <a:r>
              <a:rPr lang="tr-TR" sz="2400" dirty="0" smtClean="0"/>
              <a:t>cismin bulunduğu </a:t>
            </a:r>
            <a:r>
              <a:rPr lang="tr-TR" sz="2400" dirty="0"/>
              <a:t>yere göre düz-büyük ya da </a:t>
            </a:r>
            <a:r>
              <a:rPr lang="tr-TR" sz="2400" dirty="0" smtClean="0"/>
              <a:t>ters-küçük </a:t>
            </a:r>
            <a:r>
              <a:rPr lang="tr-TR" sz="2400" dirty="0"/>
              <a:t>veya büyük olabilir</a:t>
            </a:r>
            <a:r>
              <a:rPr lang="tr-TR" sz="2400" dirty="0" smtClean="0"/>
              <a:t>.</a:t>
            </a:r>
            <a:endParaRPr lang="tr-TR"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83768" y="132298"/>
            <a:ext cx="4257473" cy="3929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901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4886" y="3645024"/>
            <a:ext cx="8831055" cy="954107"/>
          </a:xfrm>
          <a:prstGeom prst="rect">
            <a:avLst/>
          </a:prstGeom>
        </p:spPr>
        <p:txBody>
          <a:bodyPr wrap="square">
            <a:spAutoFit/>
          </a:bodyPr>
          <a:lstStyle/>
          <a:p>
            <a:pPr lvl="0"/>
            <a:r>
              <a:rPr lang="tr-TR" sz="2800" dirty="0">
                <a:solidFill>
                  <a:prstClr val="black"/>
                </a:solidFill>
              </a:rPr>
              <a:t>Tümsek aynaların oluşturduğu </a:t>
            </a:r>
            <a:r>
              <a:rPr lang="tr-TR" sz="2800" dirty="0" smtClean="0">
                <a:solidFill>
                  <a:prstClr val="black"/>
                </a:solidFill>
              </a:rPr>
              <a:t>görüntü düz </a:t>
            </a:r>
            <a:r>
              <a:rPr lang="tr-TR" sz="2800" dirty="0">
                <a:solidFill>
                  <a:prstClr val="black"/>
                </a:solidFill>
              </a:rPr>
              <a:t>ve cisimlerden küçük olur.</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1398" y="188640"/>
            <a:ext cx="312628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202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5602" name="ShockwaveFlash1" r:id="rId2" imgW="8642668" imgH="5804607"/>
        </mc:Choice>
        <mc:Fallback>
          <p:control name="ShockwaveFlash1" r:id="rId2" imgW="8642668" imgH="5804607">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50825" y="0"/>
                  <a:ext cx="8642350" cy="580548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240877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6626" name="ShockwaveFlash1" r:id="rId2" imgW="9142857" imgH="5950807"/>
        </mc:Choice>
        <mc:Fallback>
          <p:control name="ShockwaveFlash1" r:id="rId2" imgW="9142857" imgH="5950807">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9499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012602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3">
            <a:extLst>
              <a:ext uri="{28A0092B-C50C-407E-A947-70E740481C1C}">
                <a14:useLocalDpi xmlns:a14="http://schemas.microsoft.com/office/drawing/2010/main" val="0"/>
              </a:ext>
            </a:extLst>
          </a:blip>
          <a:stretch>
            <a:fillRect/>
          </a:stretch>
        </p:blipFill>
        <p:spPr>
          <a:xfrm>
            <a:off x="0" y="116632"/>
            <a:ext cx="9144000" cy="6089073"/>
          </a:xfrm>
          <a:prstGeom prst="rect">
            <a:avLst/>
          </a:prstGeom>
        </p:spPr>
      </p:pic>
      <p:sp>
        <p:nvSpPr>
          <p:cNvPr id="3" name="2 Altıgen"/>
          <p:cNvSpPr/>
          <p:nvPr/>
        </p:nvSpPr>
        <p:spPr>
          <a:xfrm>
            <a:off x="107504" y="4653136"/>
            <a:ext cx="432048" cy="360040"/>
          </a:xfrm>
          <a:prstGeom prst="hexagon">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a:solidFill>
                <a:prstClr val="black"/>
              </a:solidFill>
            </a:endParaRPr>
          </a:p>
        </p:txBody>
      </p:sp>
    </p:spTree>
    <p:extLst>
      <p:ext uri="{BB962C8B-B14F-4D97-AF65-F5344CB8AC3E}">
        <p14:creationId xmlns:p14="http://schemas.microsoft.com/office/powerpoint/2010/main" val="133367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3">
            <a:extLst>
              <a:ext uri="{28A0092B-C50C-407E-A947-70E740481C1C}">
                <a14:useLocalDpi xmlns:a14="http://schemas.microsoft.com/office/drawing/2010/main" val="0"/>
              </a:ext>
            </a:extLst>
          </a:blip>
          <a:stretch>
            <a:fillRect/>
          </a:stretch>
        </p:blipFill>
        <p:spPr>
          <a:xfrm>
            <a:off x="2046" y="0"/>
            <a:ext cx="9139908" cy="6597352"/>
          </a:xfrm>
          <a:prstGeom prst="rect">
            <a:avLst/>
          </a:prstGeom>
        </p:spPr>
      </p:pic>
      <p:sp>
        <p:nvSpPr>
          <p:cNvPr id="3" name="2 Altıgen"/>
          <p:cNvSpPr/>
          <p:nvPr/>
        </p:nvSpPr>
        <p:spPr>
          <a:xfrm>
            <a:off x="4427984" y="6165304"/>
            <a:ext cx="432048" cy="360040"/>
          </a:xfrm>
          <a:prstGeom prst="hexagon">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a:solidFill>
                <a:prstClr val="black"/>
              </a:solidFill>
            </a:endParaRPr>
          </a:p>
        </p:txBody>
      </p:sp>
    </p:spTree>
    <p:extLst>
      <p:ext uri="{BB962C8B-B14F-4D97-AF65-F5344CB8AC3E}">
        <p14:creationId xmlns:p14="http://schemas.microsoft.com/office/powerpoint/2010/main" val="27409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3"/>
          <a:stretch>
            <a:fillRect/>
          </a:stretch>
        </p:blipFill>
        <p:spPr>
          <a:xfrm>
            <a:off x="107504" y="0"/>
            <a:ext cx="8928992" cy="5589240"/>
          </a:xfrm>
          <a:prstGeom prst="rect">
            <a:avLst/>
          </a:prstGeom>
        </p:spPr>
      </p:pic>
      <p:sp>
        <p:nvSpPr>
          <p:cNvPr id="3" name="2 Altıgen"/>
          <p:cNvSpPr/>
          <p:nvPr/>
        </p:nvSpPr>
        <p:spPr>
          <a:xfrm>
            <a:off x="2339752" y="4941168"/>
            <a:ext cx="432048" cy="360040"/>
          </a:xfrm>
          <a:prstGeom prst="hexagon">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a:solidFill>
                <a:prstClr val="black"/>
              </a:solidFill>
            </a:endParaRPr>
          </a:p>
        </p:txBody>
      </p:sp>
    </p:spTree>
    <p:extLst>
      <p:ext uri="{BB962C8B-B14F-4D97-AF65-F5344CB8AC3E}">
        <p14:creationId xmlns:p14="http://schemas.microsoft.com/office/powerpoint/2010/main" val="4873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123526"/>
            <a:ext cx="4824536" cy="63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07504" y="908720"/>
            <a:ext cx="8928992" cy="1015663"/>
          </a:xfrm>
          <a:prstGeom prst="rect">
            <a:avLst/>
          </a:prstGeom>
        </p:spPr>
        <p:txBody>
          <a:bodyPr wrap="square">
            <a:spAutoFit/>
          </a:bodyPr>
          <a:lstStyle/>
          <a:p>
            <a:r>
              <a:rPr lang="tr-TR" sz="2000" dirty="0"/>
              <a:t>1. Bilinmeyen bir yüzeye ışık demetleri gönderilmiş ve aşağıdaki gibi yansıdıkları </a:t>
            </a:r>
            <a:r>
              <a:rPr lang="tr-TR" sz="2000" dirty="0" smtClean="0"/>
              <a:t>gözlemlenmiştir</a:t>
            </a:r>
            <a:r>
              <a:rPr lang="tr-TR" sz="2000" dirty="0"/>
              <a:t>. Gelen ve yansıyan ışınları gözlemleyerek yüzeyleri tahmin ediniz. Tahminlerinizi </a:t>
            </a:r>
            <a:r>
              <a:rPr lang="tr-TR" sz="2000" dirty="0" smtClean="0"/>
              <a:t>kutulara çizerek </a:t>
            </a:r>
            <a:r>
              <a:rPr lang="tr-TR" sz="2000" dirty="0"/>
              <a:t>gösteriniz.</a:t>
            </a: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1600" y="1897643"/>
            <a:ext cx="7123849" cy="477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 7"/>
          <p:cNvGrpSpPr/>
          <p:nvPr/>
        </p:nvGrpSpPr>
        <p:grpSpPr>
          <a:xfrm>
            <a:off x="5400092" y="3439238"/>
            <a:ext cx="900100" cy="1477328"/>
            <a:chOff x="4139952" y="1663640"/>
            <a:chExt cx="900100" cy="1477328"/>
          </a:xfrm>
        </p:grpSpPr>
        <p:sp>
          <p:nvSpPr>
            <p:cNvPr id="9" name="Blok Yay 8"/>
            <p:cNvSpPr/>
            <p:nvPr/>
          </p:nvSpPr>
          <p:spPr>
            <a:xfrm rot="5400000">
              <a:off x="3851920" y="2204864"/>
              <a:ext cx="1152128" cy="576064"/>
            </a:xfrm>
            <a:prstGeom prst="blockArc">
              <a:avLst>
                <a:gd name="adj1" fmla="val 11140132"/>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Dikdörtgen 9"/>
            <p:cNvSpPr/>
            <p:nvPr/>
          </p:nvSpPr>
          <p:spPr>
            <a:xfrm>
              <a:off x="4535996" y="1663640"/>
              <a:ext cx="504056" cy="1477328"/>
            </a:xfrm>
            <a:prstGeom prst="rect">
              <a:avLst/>
            </a:prstGeom>
          </p:spPr>
          <p:txBody>
            <a:bodyPr wrap="square">
              <a:spAutoFit/>
            </a:bodyPr>
            <a:lstStyle/>
            <a:p>
              <a:r>
                <a:rPr lang="tr-TR" dirty="0" smtClean="0"/>
                <a:t>__________</a:t>
              </a:r>
              <a:endParaRPr lang="tr-TR" dirty="0"/>
            </a:p>
          </p:txBody>
        </p:sp>
      </p:grpSp>
      <p:grpSp>
        <p:nvGrpSpPr>
          <p:cNvPr id="11" name="Grup 10"/>
          <p:cNvGrpSpPr/>
          <p:nvPr/>
        </p:nvGrpSpPr>
        <p:grpSpPr>
          <a:xfrm>
            <a:off x="5724128" y="1844824"/>
            <a:ext cx="532605" cy="1480331"/>
            <a:chOff x="4327427" y="3265737"/>
            <a:chExt cx="532605" cy="1480331"/>
          </a:xfrm>
        </p:grpSpPr>
        <p:sp>
          <p:nvSpPr>
            <p:cNvPr id="12" name="Blok Yay 11"/>
            <p:cNvSpPr/>
            <p:nvPr/>
          </p:nvSpPr>
          <p:spPr>
            <a:xfrm rot="16200000">
              <a:off x="3955758" y="3893601"/>
              <a:ext cx="1224136" cy="480798"/>
            </a:xfrm>
            <a:prstGeom prst="blockArc">
              <a:avLst>
                <a:gd name="adj1" fmla="val 11140132"/>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Dikdörtgen 12"/>
            <p:cNvSpPr/>
            <p:nvPr/>
          </p:nvSpPr>
          <p:spPr>
            <a:xfrm>
              <a:off x="4355976" y="3265737"/>
              <a:ext cx="504056" cy="1477328"/>
            </a:xfrm>
            <a:prstGeom prst="rect">
              <a:avLst/>
            </a:prstGeom>
          </p:spPr>
          <p:txBody>
            <a:bodyPr wrap="square">
              <a:spAutoFit/>
            </a:bodyPr>
            <a:lstStyle/>
            <a:p>
              <a:r>
                <a:rPr lang="tr-TR" dirty="0" smtClean="0"/>
                <a:t>__________</a:t>
              </a:r>
              <a:endParaRPr lang="tr-TR" dirty="0"/>
            </a:p>
          </p:txBody>
        </p:sp>
      </p:grpSp>
      <p:grpSp>
        <p:nvGrpSpPr>
          <p:cNvPr id="14" name="Grup 13"/>
          <p:cNvGrpSpPr/>
          <p:nvPr/>
        </p:nvGrpSpPr>
        <p:grpSpPr>
          <a:xfrm>
            <a:off x="5752677" y="5013176"/>
            <a:ext cx="532605" cy="1480331"/>
            <a:chOff x="4327427" y="3265737"/>
            <a:chExt cx="532605" cy="1480331"/>
          </a:xfrm>
        </p:grpSpPr>
        <p:sp>
          <p:nvSpPr>
            <p:cNvPr id="15" name="Blok Yay 14"/>
            <p:cNvSpPr/>
            <p:nvPr/>
          </p:nvSpPr>
          <p:spPr>
            <a:xfrm rot="16200000">
              <a:off x="3955758" y="3893601"/>
              <a:ext cx="1224136" cy="480798"/>
            </a:xfrm>
            <a:prstGeom prst="blockArc">
              <a:avLst>
                <a:gd name="adj1" fmla="val 11140132"/>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Dikdörtgen 15"/>
            <p:cNvSpPr/>
            <p:nvPr/>
          </p:nvSpPr>
          <p:spPr>
            <a:xfrm>
              <a:off x="4355976" y="3265737"/>
              <a:ext cx="504056" cy="1477328"/>
            </a:xfrm>
            <a:prstGeom prst="rect">
              <a:avLst/>
            </a:prstGeom>
          </p:spPr>
          <p:txBody>
            <a:bodyPr wrap="square">
              <a:spAutoFit/>
            </a:bodyPr>
            <a:lstStyle/>
            <a:p>
              <a:r>
                <a:rPr lang="tr-TR" dirty="0" smtClean="0"/>
                <a:t>__________</a:t>
              </a:r>
              <a:endParaRPr lang="tr-TR" dirty="0"/>
            </a:p>
          </p:txBody>
        </p:sp>
      </p:grpSp>
    </p:spTree>
    <p:extLst>
      <p:ext uri="{BB962C8B-B14F-4D97-AF65-F5344CB8AC3E}">
        <p14:creationId xmlns:p14="http://schemas.microsoft.com/office/powerpoint/2010/main" val="193499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456" y="3356992"/>
            <a:ext cx="8496944" cy="1200329"/>
          </a:xfrm>
          <a:prstGeom prst="rect">
            <a:avLst/>
          </a:prstGeom>
        </p:spPr>
        <p:txBody>
          <a:bodyPr wrap="square">
            <a:spAutoFit/>
          </a:bodyPr>
          <a:lstStyle/>
          <a:p>
            <a:r>
              <a:rPr lang="tr-TR" sz="2400" dirty="0"/>
              <a:t>2. Yandaki şekilde görülen birbirine paralel düzlem </a:t>
            </a:r>
            <a:r>
              <a:rPr lang="tr-TR" sz="2400" dirty="0" smtClean="0"/>
              <a:t>aynalar </a:t>
            </a:r>
            <a:r>
              <a:rPr lang="tr-TR" sz="2400" dirty="0"/>
              <a:t>arasına konulan AB cisminin her iki aynadaki ilk </a:t>
            </a:r>
            <a:r>
              <a:rPr lang="tr-TR" sz="2400" dirty="0" smtClean="0"/>
              <a:t>görüntüleri </a:t>
            </a:r>
            <a:r>
              <a:rPr lang="tr-TR" sz="2400" dirty="0"/>
              <a:t>arasındaki uzaklık kaç cm’dir?</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6469" y="69073"/>
            <a:ext cx="4717249" cy="335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up 15"/>
          <p:cNvGrpSpPr/>
          <p:nvPr/>
        </p:nvGrpSpPr>
        <p:grpSpPr>
          <a:xfrm>
            <a:off x="1377524" y="41903"/>
            <a:ext cx="6746104" cy="432048"/>
            <a:chOff x="1387260" y="5229200"/>
            <a:chExt cx="6746104" cy="432048"/>
          </a:xfrm>
        </p:grpSpPr>
        <p:cxnSp>
          <p:nvCxnSpPr>
            <p:cNvPr id="7" name="Düz Ok Bağlayıcısı 6"/>
            <p:cNvCxnSpPr/>
            <p:nvPr/>
          </p:nvCxnSpPr>
          <p:spPr>
            <a:xfrm>
              <a:off x="1387260" y="5661248"/>
              <a:ext cx="6746104"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3906070" y="5229200"/>
              <a:ext cx="806631" cy="369332"/>
            </a:xfrm>
            <a:prstGeom prst="rect">
              <a:avLst/>
            </a:prstGeom>
          </p:spPr>
          <p:txBody>
            <a:bodyPr wrap="none">
              <a:spAutoFit/>
            </a:bodyPr>
            <a:lstStyle/>
            <a:p>
              <a:r>
                <a:rPr lang="tr-TR" dirty="0" smtClean="0"/>
                <a:t>18 cm </a:t>
              </a:r>
              <a:endParaRPr lang="tr-TR" dirty="0"/>
            </a:p>
          </p:txBody>
        </p:sp>
      </p:grpSp>
      <p:grpSp>
        <p:nvGrpSpPr>
          <p:cNvPr id="14" name="Grup 13"/>
          <p:cNvGrpSpPr/>
          <p:nvPr/>
        </p:nvGrpSpPr>
        <p:grpSpPr>
          <a:xfrm>
            <a:off x="1013818" y="70471"/>
            <a:ext cx="1427731" cy="2078484"/>
            <a:chOff x="1013818" y="70471"/>
            <a:chExt cx="1427731" cy="2078484"/>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362" y="332889"/>
              <a:ext cx="399076" cy="130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ikdörtgen 8"/>
            <p:cNvSpPr/>
            <p:nvPr/>
          </p:nvSpPr>
          <p:spPr>
            <a:xfrm>
              <a:off x="1642398" y="70471"/>
              <a:ext cx="482824" cy="584775"/>
            </a:xfrm>
            <a:prstGeom prst="rect">
              <a:avLst/>
            </a:prstGeom>
          </p:spPr>
          <p:txBody>
            <a:bodyPr wrap="none">
              <a:spAutoFit/>
            </a:bodyPr>
            <a:lstStyle/>
            <a:p>
              <a:r>
                <a:rPr lang="tr-TR" sz="3200" dirty="0" smtClean="0"/>
                <a:t>’’ </a:t>
              </a:r>
              <a:endParaRPr lang="tr-TR" sz="3200" dirty="0"/>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3438" y="1625735"/>
              <a:ext cx="1008111" cy="11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ikdörtgen 10"/>
            <p:cNvSpPr/>
            <p:nvPr/>
          </p:nvSpPr>
          <p:spPr>
            <a:xfrm>
              <a:off x="1592687" y="1708688"/>
              <a:ext cx="689612" cy="369332"/>
            </a:xfrm>
            <a:prstGeom prst="rect">
              <a:avLst/>
            </a:prstGeom>
          </p:spPr>
          <p:txBody>
            <a:bodyPr wrap="none">
              <a:spAutoFit/>
            </a:bodyPr>
            <a:lstStyle/>
            <a:p>
              <a:r>
                <a:rPr lang="tr-TR" dirty="0" smtClean="0"/>
                <a:t>3 cm </a:t>
              </a:r>
              <a:endParaRPr lang="tr-TR" dirty="0"/>
            </a:p>
          </p:txBody>
        </p:sp>
        <p:sp>
          <p:nvSpPr>
            <p:cNvPr id="12" name="Dikdörtgen 11"/>
            <p:cNvSpPr/>
            <p:nvPr/>
          </p:nvSpPr>
          <p:spPr>
            <a:xfrm>
              <a:off x="1013818" y="1625735"/>
              <a:ext cx="605854" cy="523220"/>
            </a:xfrm>
            <a:prstGeom prst="rect">
              <a:avLst/>
            </a:prstGeom>
          </p:spPr>
          <p:txBody>
            <a:bodyPr wrap="square">
              <a:spAutoFit/>
            </a:bodyPr>
            <a:lstStyle/>
            <a:p>
              <a:r>
                <a:rPr lang="tr-TR" sz="2800" b="1" dirty="0" smtClean="0"/>
                <a:t>B’’</a:t>
              </a:r>
              <a:endParaRPr lang="tr-TR" sz="2800" b="1" dirty="0"/>
            </a:p>
          </p:txBody>
        </p:sp>
      </p:grpSp>
      <p:grpSp>
        <p:nvGrpSpPr>
          <p:cNvPr id="13" name="Grup 12"/>
          <p:cNvGrpSpPr/>
          <p:nvPr/>
        </p:nvGrpSpPr>
        <p:grpSpPr>
          <a:xfrm>
            <a:off x="6084168" y="98319"/>
            <a:ext cx="2680867" cy="2074286"/>
            <a:chOff x="6084168" y="98319"/>
            <a:chExt cx="2680867" cy="2074286"/>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364" y="275447"/>
              <a:ext cx="399076" cy="130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605274"/>
              <a:ext cx="2127464" cy="16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6803094" y="1780432"/>
              <a:ext cx="689612" cy="369332"/>
            </a:xfrm>
            <a:prstGeom prst="rect">
              <a:avLst/>
            </a:prstGeom>
          </p:spPr>
          <p:txBody>
            <a:bodyPr wrap="none">
              <a:spAutoFit/>
            </a:bodyPr>
            <a:lstStyle/>
            <a:p>
              <a:r>
                <a:rPr lang="tr-TR" dirty="0" smtClean="0"/>
                <a:t>6 cm </a:t>
              </a:r>
              <a:endParaRPr lang="tr-TR" dirty="0"/>
            </a:p>
          </p:txBody>
        </p:sp>
        <p:sp>
          <p:nvSpPr>
            <p:cNvPr id="4" name="Dikdörtgen 3"/>
            <p:cNvSpPr/>
            <p:nvPr/>
          </p:nvSpPr>
          <p:spPr>
            <a:xfrm>
              <a:off x="8384803" y="98319"/>
              <a:ext cx="380232" cy="584775"/>
            </a:xfrm>
            <a:prstGeom prst="rect">
              <a:avLst/>
            </a:prstGeom>
          </p:spPr>
          <p:txBody>
            <a:bodyPr wrap="none">
              <a:spAutoFit/>
            </a:bodyPr>
            <a:lstStyle/>
            <a:p>
              <a:r>
                <a:rPr lang="tr-TR" sz="3200" dirty="0" smtClean="0"/>
                <a:t>‘ </a:t>
              </a:r>
              <a:endParaRPr lang="tr-TR" sz="3200" dirty="0"/>
            </a:p>
          </p:txBody>
        </p:sp>
        <p:sp>
          <p:nvSpPr>
            <p:cNvPr id="17" name="Dikdörtgen 16"/>
            <p:cNvSpPr/>
            <p:nvPr/>
          </p:nvSpPr>
          <p:spPr>
            <a:xfrm rot="10800000">
              <a:off x="8100392" y="1649385"/>
              <a:ext cx="604804" cy="523220"/>
            </a:xfrm>
            <a:prstGeom prst="rect">
              <a:avLst/>
            </a:prstGeom>
          </p:spPr>
          <p:txBody>
            <a:bodyPr wrap="square">
              <a:spAutoFit/>
            </a:bodyPr>
            <a:lstStyle/>
            <a:p>
              <a:r>
                <a:rPr lang="tr-TR" sz="2800" b="1" dirty="0" smtClean="0"/>
                <a:t>,B</a:t>
              </a:r>
              <a:endParaRPr lang="tr-TR" sz="2800" b="1" dirty="0"/>
            </a:p>
          </p:txBody>
        </p:sp>
      </p:grpSp>
      <p:sp>
        <p:nvSpPr>
          <p:cNvPr id="18" name="Dikdörtgen 17"/>
          <p:cNvSpPr/>
          <p:nvPr/>
        </p:nvSpPr>
        <p:spPr>
          <a:xfrm>
            <a:off x="126028" y="4791568"/>
            <a:ext cx="8910468" cy="369332"/>
          </a:xfrm>
          <a:prstGeom prst="rect">
            <a:avLst/>
          </a:prstGeom>
        </p:spPr>
        <p:txBody>
          <a:bodyPr wrap="square">
            <a:spAutoFit/>
          </a:bodyPr>
          <a:lstStyle/>
          <a:p>
            <a:r>
              <a:rPr lang="tr-TR" dirty="0" smtClean="0"/>
              <a:t>AB ile AB’ arası 6+6:12  cm düz aynalarda cisim ile görüntü arasındaki mesafe eşit olduğundan  </a:t>
            </a:r>
            <a:endParaRPr lang="tr-TR" dirty="0"/>
          </a:p>
        </p:txBody>
      </p:sp>
      <p:sp>
        <p:nvSpPr>
          <p:cNvPr id="19" name="Dikdörtgen 18"/>
          <p:cNvSpPr/>
          <p:nvPr/>
        </p:nvSpPr>
        <p:spPr>
          <a:xfrm>
            <a:off x="107504" y="5159041"/>
            <a:ext cx="9017389" cy="369332"/>
          </a:xfrm>
          <a:prstGeom prst="rect">
            <a:avLst/>
          </a:prstGeom>
        </p:spPr>
        <p:txBody>
          <a:bodyPr wrap="square">
            <a:spAutoFit/>
          </a:bodyPr>
          <a:lstStyle/>
          <a:p>
            <a:r>
              <a:rPr lang="tr-TR" dirty="0"/>
              <a:t>AB ile </a:t>
            </a:r>
            <a:r>
              <a:rPr lang="tr-TR" dirty="0" smtClean="0"/>
              <a:t>AB’’ </a:t>
            </a:r>
            <a:r>
              <a:rPr lang="tr-TR" dirty="0"/>
              <a:t>arası </a:t>
            </a:r>
            <a:r>
              <a:rPr lang="tr-TR" dirty="0" smtClean="0"/>
              <a:t>3+3:6 cm  </a:t>
            </a:r>
            <a:r>
              <a:rPr lang="tr-TR" dirty="0"/>
              <a:t>düz aynalarda cisim ile görüntü arasındaki mesafe eşit olduğundan  </a:t>
            </a:r>
          </a:p>
        </p:txBody>
      </p:sp>
      <p:sp>
        <p:nvSpPr>
          <p:cNvPr id="20" name="Dikdörtgen 19"/>
          <p:cNvSpPr/>
          <p:nvPr/>
        </p:nvSpPr>
        <p:spPr>
          <a:xfrm>
            <a:off x="213876" y="5661248"/>
            <a:ext cx="8624524" cy="369332"/>
          </a:xfrm>
          <a:prstGeom prst="rect">
            <a:avLst/>
          </a:prstGeom>
        </p:spPr>
        <p:txBody>
          <a:bodyPr wrap="square">
            <a:spAutoFit/>
          </a:bodyPr>
          <a:lstStyle/>
          <a:p>
            <a:r>
              <a:rPr lang="tr-TR" dirty="0" smtClean="0"/>
              <a:t>AB’’ </a:t>
            </a:r>
            <a:r>
              <a:rPr lang="tr-TR" dirty="0"/>
              <a:t>ile AB’ </a:t>
            </a:r>
            <a:r>
              <a:rPr lang="tr-TR" dirty="0" smtClean="0"/>
              <a:t>görüntüsü arasındaki uzaklık  6+12:18 cm </a:t>
            </a:r>
            <a:r>
              <a:rPr lang="tr-TR" dirty="0" err="1" smtClean="0"/>
              <a:t>dir</a:t>
            </a:r>
            <a:r>
              <a:rPr lang="tr-TR" dirty="0" smtClean="0"/>
              <a:t> </a:t>
            </a:r>
            <a:endParaRPr lang="tr-TR" dirty="0"/>
          </a:p>
        </p:txBody>
      </p:sp>
    </p:spTree>
    <p:extLst>
      <p:ext uri="{BB962C8B-B14F-4D97-AF65-F5344CB8AC3E}">
        <p14:creationId xmlns:p14="http://schemas.microsoft.com/office/powerpoint/2010/main" val="95943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856984" cy="1200329"/>
          </a:xfrm>
          <a:prstGeom prst="rect">
            <a:avLst/>
          </a:prstGeom>
        </p:spPr>
        <p:txBody>
          <a:bodyPr wrap="square">
            <a:spAutoFit/>
          </a:bodyPr>
          <a:lstStyle/>
          <a:p>
            <a:r>
              <a:rPr lang="tr-TR" sz="2400" dirty="0"/>
              <a:t>3. Aşağıda bir mum ve bu mumun aynalardaki görüntüleri verilmiştir. Mumun </a:t>
            </a:r>
            <a:r>
              <a:rPr lang="tr-TR" sz="2400" dirty="0" smtClean="0"/>
              <a:t>görüntüsüne bakarak </a:t>
            </a:r>
            <a:r>
              <a:rPr lang="tr-TR" sz="2400" dirty="0"/>
              <a:t>hangi tür ayna kullanılmış olabileceğini ilgili bölüme çizerek gösteriniz.</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3709" y="1556792"/>
            <a:ext cx="5577514" cy="417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up 10"/>
          <p:cNvGrpSpPr/>
          <p:nvPr/>
        </p:nvGrpSpPr>
        <p:grpSpPr>
          <a:xfrm>
            <a:off x="4574962" y="4248426"/>
            <a:ext cx="570139" cy="1477328"/>
            <a:chOff x="7740352" y="4725144"/>
            <a:chExt cx="570139" cy="1477328"/>
          </a:xfrm>
        </p:grpSpPr>
        <p:sp>
          <p:nvSpPr>
            <p:cNvPr id="3" name="Dikdörtgen 2"/>
            <p:cNvSpPr/>
            <p:nvPr/>
          </p:nvSpPr>
          <p:spPr>
            <a:xfrm>
              <a:off x="7740352" y="5013176"/>
              <a:ext cx="144016" cy="1150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7806435" y="4725144"/>
              <a:ext cx="504056" cy="1477328"/>
            </a:xfrm>
            <a:prstGeom prst="rect">
              <a:avLst/>
            </a:prstGeom>
          </p:spPr>
          <p:txBody>
            <a:bodyPr wrap="square">
              <a:spAutoFit/>
            </a:bodyPr>
            <a:lstStyle/>
            <a:p>
              <a:r>
                <a:rPr lang="tr-TR" dirty="0" smtClean="0"/>
                <a:t>__________</a:t>
              </a:r>
              <a:endParaRPr lang="tr-TR" dirty="0"/>
            </a:p>
          </p:txBody>
        </p:sp>
      </p:grpSp>
      <p:grpSp>
        <p:nvGrpSpPr>
          <p:cNvPr id="10" name="Grup 9"/>
          <p:cNvGrpSpPr/>
          <p:nvPr/>
        </p:nvGrpSpPr>
        <p:grpSpPr>
          <a:xfrm>
            <a:off x="4327427" y="2996952"/>
            <a:ext cx="532605" cy="1480331"/>
            <a:chOff x="4327427" y="3265737"/>
            <a:chExt cx="532605" cy="1480331"/>
          </a:xfrm>
        </p:grpSpPr>
        <p:sp>
          <p:nvSpPr>
            <p:cNvPr id="5" name="Blok Yay 4"/>
            <p:cNvSpPr/>
            <p:nvPr/>
          </p:nvSpPr>
          <p:spPr>
            <a:xfrm rot="16200000">
              <a:off x="3955758" y="3893601"/>
              <a:ext cx="1224136" cy="480798"/>
            </a:xfrm>
            <a:prstGeom prst="blockArc">
              <a:avLst>
                <a:gd name="adj1" fmla="val 11140132"/>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Dikdörtgen 7"/>
            <p:cNvSpPr/>
            <p:nvPr/>
          </p:nvSpPr>
          <p:spPr>
            <a:xfrm>
              <a:off x="4355976" y="3265737"/>
              <a:ext cx="504056" cy="1477328"/>
            </a:xfrm>
            <a:prstGeom prst="rect">
              <a:avLst/>
            </a:prstGeom>
          </p:spPr>
          <p:txBody>
            <a:bodyPr wrap="square">
              <a:spAutoFit/>
            </a:bodyPr>
            <a:lstStyle/>
            <a:p>
              <a:r>
                <a:rPr lang="tr-TR" dirty="0" smtClean="0"/>
                <a:t>__________</a:t>
              </a:r>
              <a:endParaRPr lang="tr-TR" dirty="0"/>
            </a:p>
          </p:txBody>
        </p:sp>
      </p:grpSp>
      <p:grpSp>
        <p:nvGrpSpPr>
          <p:cNvPr id="7" name="Grup 6"/>
          <p:cNvGrpSpPr/>
          <p:nvPr/>
        </p:nvGrpSpPr>
        <p:grpSpPr>
          <a:xfrm>
            <a:off x="4139952" y="1663640"/>
            <a:ext cx="828092" cy="1477328"/>
            <a:chOff x="4139952" y="1663640"/>
            <a:chExt cx="828092" cy="1477328"/>
          </a:xfrm>
        </p:grpSpPr>
        <p:sp>
          <p:nvSpPr>
            <p:cNvPr id="4" name="Blok Yay 3"/>
            <p:cNvSpPr/>
            <p:nvPr/>
          </p:nvSpPr>
          <p:spPr>
            <a:xfrm rot="5400000">
              <a:off x="3851920" y="2204864"/>
              <a:ext cx="1152128" cy="576064"/>
            </a:xfrm>
            <a:prstGeom prst="blockArc">
              <a:avLst>
                <a:gd name="adj1" fmla="val 11140132"/>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Dikdörtgen 8"/>
            <p:cNvSpPr/>
            <p:nvPr/>
          </p:nvSpPr>
          <p:spPr>
            <a:xfrm>
              <a:off x="4463988" y="1663640"/>
              <a:ext cx="504056" cy="1477328"/>
            </a:xfrm>
            <a:prstGeom prst="rect">
              <a:avLst/>
            </a:prstGeom>
          </p:spPr>
          <p:txBody>
            <a:bodyPr wrap="square">
              <a:spAutoFit/>
            </a:bodyPr>
            <a:lstStyle/>
            <a:p>
              <a:r>
                <a:rPr lang="tr-TR" dirty="0" smtClean="0"/>
                <a:t>__________</a:t>
              </a:r>
              <a:endParaRPr lang="tr-TR" dirty="0"/>
            </a:p>
          </p:txBody>
        </p:sp>
      </p:grpSp>
    </p:spTree>
    <p:extLst>
      <p:ext uri="{BB962C8B-B14F-4D97-AF65-F5344CB8AC3E}">
        <p14:creationId xmlns:p14="http://schemas.microsoft.com/office/powerpoint/2010/main" val="41154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3556" name="ShockwaveFlash1" r:id="rId2" imgW="9142857" imgH="5661636"/>
        </mc:Choice>
        <mc:Fallback>
          <p:control name="ShockwaveFlash1" r:id="rId2" imgW="9142857" imgH="5661636">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6610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885783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16632"/>
            <a:ext cx="8784976" cy="1569660"/>
          </a:xfrm>
          <a:prstGeom prst="rect">
            <a:avLst/>
          </a:prstGeom>
        </p:spPr>
        <p:txBody>
          <a:bodyPr wrap="square">
            <a:spAutoFit/>
          </a:bodyPr>
          <a:lstStyle/>
          <a:p>
            <a:r>
              <a:rPr lang="tr-TR" sz="2400" dirty="0"/>
              <a:t>4-Aşağıdaki kavram haritasındaki boşlukları verilen sözcüklerle uygun şekilde doldurunuz.</a:t>
            </a:r>
          </a:p>
          <a:p>
            <a:r>
              <a:rPr lang="tr-TR" sz="2400" b="1" dirty="0"/>
              <a:t>Işığın </a:t>
            </a:r>
            <a:r>
              <a:rPr lang="tr-TR" sz="2400" b="1" dirty="0" smtClean="0"/>
              <a:t>yansıması     Çukur ayna</a:t>
            </a:r>
            <a:r>
              <a:rPr lang="tr-TR" sz="2400" dirty="0"/>
              <a:t>	</a:t>
            </a:r>
            <a:r>
              <a:rPr lang="tr-TR" sz="2400" b="1" dirty="0" smtClean="0"/>
              <a:t>Tümsek ayna     Düz </a:t>
            </a:r>
            <a:r>
              <a:rPr lang="tr-TR" sz="2400" b="1" dirty="0"/>
              <a:t>ayna</a:t>
            </a:r>
            <a:r>
              <a:rPr lang="tr-TR" sz="2400" dirty="0"/>
              <a:t>	</a:t>
            </a:r>
            <a:endParaRPr lang="tr-TR" sz="2400" dirty="0" smtClean="0"/>
          </a:p>
          <a:p>
            <a:r>
              <a:rPr lang="tr-TR" sz="2400" b="1" dirty="0"/>
              <a:t> </a:t>
            </a:r>
            <a:r>
              <a:rPr lang="tr-TR" sz="2400" b="1" dirty="0" smtClean="0"/>
              <a:t>  Makyaj aynası</a:t>
            </a:r>
            <a:r>
              <a:rPr lang="tr-TR" sz="2400" dirty="0"/>
              <a:t>	</a:t>
            </a:r>
            <a:r>
              <a:rPr lang="tr-TR" sz="2400" b="1" dirty="0"/>
              <a:t>Kavşak	aynası</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9244" y="1989307"/>
            <a:ext cx="8765244" cy="4607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39552" y="4149080"/>
            <a:ext cx="1344471" cy="461665"/>
          </a:xfrm>
          <a:prstGeom prst="rect">
            <a:avLst/>
          </a:prstGeom>
        </p:spPr>
        <p:txBody>
          <a:bodyPr wrap="none">
            <a:spAutoFit/>
          </a:bodyPr>
          <a:lstStyle/>
          <a:p>
            <a:r>
              <a:rPr lang="tr-TR" sz="2400" b="1" dirty="0">
                <a:solidFill>
                  <a:prstClr val="black"/>
                </a:solidFill>
              </a:rPr>
              <a:t>Düz ayna</a:t>
            </a:r>
            <a:endParaRPr lang="tr-TR" dirty="0"/>
          </a:p>
        </p:txBody>
      </p:sp>
      <p:sp>
        <p:nvSpPr>
          <p:cNvPr id="4" name="Dikdörtgen 3"/>
          <p:cNvSpPr/>
          <p:nvPr/>
        </p:nvSpPr>
        <p:spPr>
          <a:xfrm>
            <a:off x="3635896" y="4149079"/>
            <a:ext cx="1609993" cy="461665"/>
          </a:xfrm>
          <a:prstGeom prst="rect">
            <a:avLst/>
          </a:prstGeom>
        </p:spPr>
        <p:txBody>
          <a:bodyPr wrap="none">
            <a:spAutoFit/>
          </a:bodyPr>
          <a:lstStyle/>
          <a:p>
            <a:r>
              <a:rPr lang="tr-TR" sz="2400" b="1" dirty="0">
                <a:solidFill>
                  <a:prstClr val="black"/>
                </a:solidFill>
              </a:rPr>
              <a:t>Çukur ayna</a:t>
            </a:r>
            <a:endParaRPr lang="tr-TR" dirty="0"/>
          </a:p>
        </p:txBody>
      </p:sp>
      <p:sp>
        <p:nvSpPr>
          <p:cNvPr id="5" name="Dikdörtgen 4"/>
          <p:cNvSpPr/>
          <p:nvPr/>
        </p:nvSpPr>
        <p:spPr>
          <a:xfrm>
            <a:off x="6516216" y="4149078"/>
            <a:ext cx="1910588" cy="461665"/>
          </a:xfrm>
          <a:prstGeom prst="rect">
            <a:avLst/>
          </a:prstGeom>
        </p:spPr>
        <p:txBody>
          <a:bodyPr wrap="none">
            <a:spAutoFit/>
          </a:bodyPr>
          <a:lstStyle/>
          <a:p>
            <a:r>
              <a:rPr lang="tr-TR" sz="2400" b="1" dirty="0">
                <a:solidFill>
                  <a:prstClr val="black"/>
                </a:solidFill>
              </a:rPr>
              <a:t>Tümsek ayna </a:t>
            </a:r>
            <a:endParaRPr lang="tr-TR" dirty="0"/>
          </a:p>
        </p:txBody>
      </p:sp>
      <p:sp>
        <p:nvSpPr>
          <p:cNvPr id="6" name="Dikdörtgen 5"/>
          <p:cNvSpPr/>
          <p:nvPr/>
        </p:nvSpPr>
        <p:spPr>
          <a:xfrm>
            <a:off x="3768762" y="6165304"/>
            <a:ext cx="1598899" cy="369332"/>
          </a:xfrm>
          <a:prstGeom prst="rect">
            <a:avLst/>
          </a:prstGeom>
        </p:spPr>
        <p:txBody>
          <a:bodyPr wrap="none">
            <a:spAutoFit/>
          </a:bodyPr>
          <a:lstStyle/>
          <a:p>
            <a:r>
              <a:rPr lang="tr-TR" b="1" dirty="0"/>
              <a:t> Makyaj aynası</a:t>
            </a:r>
            <a:endParaRPr lang="tr-TR" dirty="0"/>
          </a:p>
        </p:txBody>
      </p:sp>
      <p:sp>
        <p:nvSpPr>
          <p:cNvPr id="7" name="Dikdörtgen 6"/>
          <p:cNvSpPr/>
          <p:nvPr/>
        </p:nvSpPr>
        <p:spPr>
          <a:xfrm>
            <a:off x="6516216" y="6165304"/>
            <a:ext cx="1711366" cy="369332"/>
          </a:xfrm>
          <a:prstGeom prst="rect">
            <a:avLst/>
          </a:prstGeom>
        </p:spPr>
        <p:txBody>
          <a:bodyPr wrap="none">
            <a:spAutoFit/>
          </a:bodyPr>
          <a:lstStyle/>
          <a:p>
            <a:r>
              <a:rPr lang="tr-TR" b="1" dirty="0"/>
              <a:t>Kavşak	aynası</a:t>
            </a:r>
          </a:p>
        </p:txBody>
      </p:sp>
      <p:sp>
        <p:nvSpPr>
          <p:cNvPr id="8" name="Dikdörtgen 7"/>
          <p:cNvSpPr/>
          <p:nvPr/>
        </p:nvSpPr>
        <p:spPr>
          <a:xfrm>
            <a:off x="7991872" y="2204864"/>
            <a:ext cx="1152128" cy="646331"/>
          </a:xfrm>
          <a:prstGeom prst="rect">
            <a:avLst/>
          </a:prstGeom>
        </p:spPr>
        <p:txBody>
          <a:bodyPr wrap="square">
            <a:spAutoFit/>
          </a:bodyPr>
          <a:lstStyle/>
          <a:p>
            <a:r>
              <a:rPr lang="tr-TR" b="1" dirty="0"/>
              <a:t>Işığın yansıması </a:t>
            </a:r>
            <a:endParaRPr lang="tr-TR" dirty="0"/>
          </a:p>
        </p:txBody>
      </p:sp>
    </p:spTree>
    <p:extLst>
      <p:ext uri="{BB962C8B-B14F-4D97-AF65-F5344CB8AC3E}">
        <p14:creationId xmlns:p14="http://schemas.microsoft.com/office/powerpoint/2010/main" val="1460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2 İçerik Yer Tutucusu"/>
          <p:cNvSpPr txBox="1">
            <a:spLocks/>
          </p:cNvSpPr>
          <p:nvPr/>
        </p:nvSpPr>
        <p:spPr bwMode="auto">
          <a:xfrm>
            <a:off x="107504" y="981075"/>
            <a:ext cx="892899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tr-TR" sz="4800" b="1" i="1" dirty="0">
                <a:latin typeface="Calibri" pitchFamily="34" charset="0"/>
              </a:rPr>
              <a:t>Hidayet </a:t>
            </a:r>
            <a:r>
              <a:rPr lang="tr-TR" sz="4800" b="1" i="1" dirty="0" smtClean="0">
                <a:latin typeface="Calibri" pitchFamily="34" charset="0"/>
              </a:rPr>
              <a:t>GÜNEŞ</a:t>
            </a:r>
          </a:p>
          <a:p>
            <a:pPr algn="ctr" eaLnBrk="1" hangingPunct="1">
              <a:spcBef>
                <a:spcPct val="20000"/>
              </a:spcBef>
            </a:pPr>
            <a:r>
              <a:rPr lang="tr-TR" sz="4800" b="1" i="1" dirty="0">
                <a:latin typeface="Calibri" pitchFamily="34" charset="0"/>
              </a:rPr>
              <a:t>Fen ve Teknoloji Öğretmeni</a:t>
            </a:r>
          </a:p>
          <a:p>
            <a:pPr algn="ctr" eaLnBrk="1" hangingPunct="1">
              <a:spcBef>
                <a:spcPct val="20000"/>
              </a:spcBef>
              <a:buFont typeface="Arial" charset="0"/>
              <a:buNone/>
            </a:pPr>
            <a:r>
              <a:rPr lang="tr-TR" sz="4800" b="1" i="1" dirty="0" err="1" smtClean="0">
                <a:latin typeface="Calibri" pitchFamily="34" charset="0"/>
              </a:rPr>
              <a:t>Beşeylül</a:t>
            </a:r>
            <a:r>
              <a:rPr lang="tr-TR" sz="4800" b="1" i="1" dirty="0" smtClean="0">
                <a:latin typeface="Calibri" pitchFamily="34" charset="0"/>
              </a:rPr>
              <a:t> Ortaokulu</a:t>
            </a:r>
            <a:endParaRPr lang="tr-TR" sz="4800" b="1" i="1" dirty="0">
              <a:latin typeface="Calibri" pitchFamily="34" charset="0"/>
            </a:endParaRPr>
          </a:p>
          <a:p>
            <a:pPr algn="ctr" eaLnBrk="1" hangingPunct="1">
              <a:spcBef>
                <a:spcPct val="20000"/>
              </a:spcBef>
              <a:buFont typeface="Arial" charset="0"/>
              <a:buNone/>
            </a:pPr>
            <a:r>
              <a:rPr lang="tr-TR" sz="4800" b="1" i="1" dirty="0" smtClean="0">
                <a:latin typeface="Calibri" pitchFamily="34" charset="0"/>
              </a:rPr>
              <a:t>Nazilli/AYDIN </a:t>
            </a:r>
            <a:endParaRPr lang="tr-TR" sz="4800" b="1" i="1" dirty="0">
              <a:latin typeface="Calibri" pitchFamily="34" charset="0"/>
            </a:endParaRPr>
          </a:p>
        </p:txBody>
      </p:sp>
      <p:sp>
        <p:nvSpPr>
          <p:cNvPr id="134147" name="2 Dikdörtgen"/>
          <p:cNvSpPr>
            <a:spLocks noChangeArrowheads="1"/>
          </p:cNvSpPr>
          <p:nvPr/>
        </p:nvSpPr>
        <p:spPr bwMode="auto">
          <a:xfrm>
            <a:off x="395536" y="5298896"/>
            <a:ext cx="83529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b="1" i="1" dirty="0">
                <a:latin typeface="Calibri" pitchFamily="34" charset="0"/>
              </a:rPr>
              <a:t>KAYNAK:  Ders kitapları ve yardımcı kitaplar ve </a:t>
            </a:r>
            <a:r>
              <a:rPr lang="tr-TR" b="1" i="1" dirty="0" err="1">
                <a:latin typeface="Calibri" pitchFamily="34" charset="0"/>
              </a:rPr>
              <a:t>fenokulu</a:t>
            </a:r>
            <a:r>
              <a:rPr lang="tr-TR" b="1" i="1" dirty="0">
                <a:latin typeface="Calibri" pitchFamily="34" charset="0"/>
              </a:rPr>
              <a:t> net, </a:t>
            </a:r>
            <a:r>
              <a:rPr lang="tr-TR" dirty="0"/>
              <a:t>www.fatihgizligider.com</a:t>
            </a:r>
            <a:br>
              <a:rPr lang="tr-TR" dirty="0"/>
            </a:br>
            <a:r>
              <a:rPr lang="tr-TR" b="1" dirty="0" smtClean="0"/>
              <a:t>, </a:t>
            </a:r>
            <a:r>
              <a:rPr lang="tr-TR" b="1" dirty="0" err="1" smtClean="0"/>
              <a:t>eba</a:t>
            </a:r>
            <a:r>
              <a:rPr lang="tr-TR" b="1" dirty="0" smtClean="0"/>
              <a:t> ve </a:t>
            </a:r>
            <a:r>
              <a:rPr lang="tr-TR" b="1" i="1" dirty="0" err="1">
                <a:latin typeface="Calibri" pitchFamily="34" charset="0"/>
              </a:rPr>
              <a:t>Morpa</a:t>
            </a:r>
            <a:r>
              <a:rPr lang="tr-TR" b="1" i="1" dirty="0">
                <a:latin typeface="Calibri" pitchFamily="34" charset="0"/>
              </a:rPr>
              <a:t> </a:t>
            </a:r>
            <a:r>
              <a:rPr lang="tr-TR" b="1" i="1" dirty="0" err="1">
                <a:latin typeface="Calibri" pitchFamily="34" charset="0"/>
              </a:rPr>
              <a:t>kambüs</a:t>
            </a:r>
            <a:r>
              <a:rPr lang="tr-TR" b="1" i="1" dirty="0">
                <a:latin typeface="Calibri" pitchFamily="34" charset="0"/>
              </a:rPr>
              <a:t> </a:t>
            </a:r>
            <a:r>
              <a:rPr lang="tr-TR" b="1" i="1" dirty="0" smtClean="0">
                <a:latin typeface="Calibri" pitchFamily="34" charset="0"/>
              </a:rPr>
              <a:t> yayınlanan  </a:t>
            </a:r>
            <a:r>
              <a:rPr lang="tr-TR" b="1" i="1" dirty="0">
                <a:latin typeface="Calibri" pitchFamily="34" charset="0"/>
              </a:rPr>
              <a:t>sunularından</a:t>
            </a:r>
            <a:r>
              <a:rPr lang="tr-TR" b="1" dirty="0"/>
              <a:t> </a:t>
            </a:r>
            <a:r>
              <a:rPr lang="tr-TR" b="1" i="1" dirty="0">
                <a:latin typeface="Calibri" pitchFamily="34" charset="0"/>
              </a:rPr>
              <a:t> </a:t>
            </a:r>
            <a:r>
              <a:rPr lang="tr-TR" b="1" i="1" dirty="0" smtClean="0">
                <a:latin typeface="Calibri" pitchFamily="34" charset="0"/>
              </a:rPr>
              <a:t>yararlanılmıştır . Emeği geçen arkadaşlara ve kurumlara teşekkürler.. </a:t>
            </a:r>
          </a:p>
          <a:p>
            <a:r>
              <a:rPr lang="tr-TR" b="1" i="1" dirty="0" smtClean="0">
                <a:latin typeface="Calibri" pitchFamily="34" charset="0"/>
              </a:rPr>
              <a:t>08/02/2016</a:t>
            </a:r>
            <a:endParaRPr lang="tr-TR" b="1" i="1" dirty="0">
              <a:latin typeface="Calibri" pitchFamily="34" charset="0"/>
            </a:endParaRPr>
          </a:p>
        </p:txBody>
      </p:sp>
    </p:spTree>
    <p:controls>
      <mc:AlternateContent xmlns:mc="http://schemas.openxmlformats.org/markup-compatibility/2006">
        <mc:Choice xmlns:v="urn:schemas-microsoft-com:vml" Requires="v">
          <p:control spid="16389" name="ShockwaveFlash1" r:id="rId2" imgW="8857143" imgH="791943"/>
        </mc:Choice>
        <mc:Fallback>
          <p:control name="ShockwaveFlash1" r:id="rId2" imgW="8857143" imgH="791943">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8856662" cy="7921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06006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04" y="0"/>
            <a:ext cx="24193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62908" y="1912764"/>
            <a:ext cx="8873588" cy="2308324"/>
          </a:xfrm>
          <a:prstGeom prst="rect">
            <a:avLst/>
          </a:prstGeom>
        </p:spPr>
        <p:txBody>
          <a:bodyPr wrap="square">
            <a:spAutoFit/>
          </a:bodyPr>
          <a:lstStyle/>
          <a:p>
            <a:r>
              <a:rPr lang="tr-TR" sz="2400" b="1" dirty="0" smtClean="0"/>
              <a:t>Nasıl </a:t>
            </a:r>
            <a:r>
              <a:rPr lang="tr-TR" sz="2400" b="1" dirty="0"/>
              <a:t>Yapacağız?</a:t>
            </a:r>
          </a:p>
          <a:p>
            <a:r>
              <a:rPr lang="tr-TR" sz="2000" dirty="0" smtClean="0"/>
              <a:t>♦Evimizde</a:t>
            </a:r>
            <a:r>
              <a:rPr lang="tr-TR" sz="2000" dirty="0"/>
              <a:t>, okulumuzda, sokağımızda, caddelerde vb. hangi alanlarda aynaların </a:t>
            </a:r>
            <a:r>
              <a:rPr lang="tr-TR" sz="2000" dirty="0" smtClean="0"/>
              <a:t>kullanıldığını </a:t>
            </a:r>
            <a:r>
              <a:rPr lang="tr-TR" sz="2000" dirty="0"/>
              <a:t>belirleyiniz.</a:t>
            </a:r>
          </a:p>
          <a:p>
            <a:r>
              <a:rPr lang="tr-TR" sz="2000" dirty="0" smtClean="0"/>
              <a:t>♦Bu </a:t>
            </a:r>
            <a:r>
              <a:rPr lang="tr-TR" sz="2000" dirty="0"/>
              <a:t>aynaların hangi çeşit ayna olduklarını sorarak öğreniniz.</a:t>
            </a:r>
          </a:p>
          <a:p>
            <a:r>
              <a:rPr lang="tr-TR" sz="2000" dirty="0" smtClean="0"/>
              <a:t>♦Aynaların </a:t>
            </a:r>
            <a:r>
              <a:rPr lang="tr-TR" sz="2000" dirty="0"/>
              <a:t>hangi alanlarda kullanıldıklarını belirleyiniz</a:t>
            </a:r>
            <a:r>
              <a:rPr lang="tr-TR" sz="2000" dirty="0" smtClean="0"/>
              <a:t>.</a:t>
            </a:r>
          </a:p>
          <a:p>
            <a:r>
              <a:rPr lang="tr-TR" sz="2000" dirty="0" smtClean="0"/>
              <a:t>♦Aşağıdaki </a:t>
            </a:r>
            <a:r>
              <a:rPr lang="tr-TR" sz="2000" dirty="0"/>
              <a:t>gibi bir çizelgeyi defterinize çizerek gözlem sonuçlarına göre doldurunuz.</a:t>
            </a:r>
          </a:p>
          <a:p>
            <a:r>
              <a:rPr lang="tr-TR" sz="2000" dirty="0" smtClean="0"/>
              <a:t>♦Gözlem </a:t>
            </a:r>
            <a:r>
              <a:rPr lang="tr-TR" sz="2000" dirty="0"/>
              <a:t>sonuçlarınızı sınıfta arkadaşlarınıza sununuz</a:t>
            </a:r>
            <a:r>
              <a:rPr lang="tr-TR" sz="2000" dirty="0" smtClean="0"/>
              <a:t>.</a:t>
            </a:r>
            <a:endParaRPr lang="tr-TR" sz="2000" dirty="0"/>
          </a:p>
        </p:txBody>
      </p:sp>
      <p:sp>
        <p:nvSpPr>
          <p:cNvPr id="3" name="Dikdörtgen 2"/>
          <p:cNvSpPr/>
          <p:nvPr/>
        </p:nvSpPr>
        <p:spPr>
          <a:xfrm>
            <a:off x="130653" y="476672"/>
            <a:ext cx="4792402" cy="523220"/>
          </a:xfrm>
          <a:prstGeom prst="rect">
            <a:avLst/>
          </a:prstGeom>
        </p:spPr>
        <p:txBody>
          <a:bodyPr wrap="none">
            <a:spAutoFit/>
          </a:bodyPr>
          <a:lstStyle/>
          <a:p>
            <a:r>
              <a:rPr lang="tr-TR" sz="2800" b="1" dirty="0"/>
              <a:t>Ayna Çeşitlerini Gözlemleyelim</a:t>
            </a:r>
          </a:p>
        </p:txBody>
      </p:sp>
      <p:sp>
        <p:nvSpPr>
          <p:cNvPr id="4" name="Dikdörtgen 3"/>
          <p:cNvSpPr/>
          <p:nvPr/>
        </p:nvSpPr>
        <p:spPr>
          <a:xfrm>
            <a:off x="179512" y="1075383"/>
            <a:ext cx="6912768" cy="769441"/>
          </a:xfrm>
          <a:prstGeom prst="rect">
            <a:avLst/>
          </a:prstGeom>
        </p:spPr>
        <p:txBody>
          <a:bodyPr wrap="square">
            <a:spAutoFit/>
          </a:bodyPr>
          <a:lstStyle/>
          <a:p>
            <a:r>
              <a:rPr lang="tr-TR" sz="2400" b="1" dirty="0"/>
              <a:t>Neler Kullanacağız</a:t>
            </a:r>
            <a:r>
              <a:rPr lang="tr-TR" sz="2400" b="1" dirty="0" smtClean="0"/>
              <a:t>?</a:t>
            </a:r>
          </a:p>
          <a:p>
            <a:r>
              <a:rPr lang="tr-TR" sz="2000" dirty="0"/>
              <a:t>•Defter	</a:t>
            </a:r>
            <a:r>
              <a:rPr lang="tr-TR" sz="2000" dirty="0" smtClean="0"/>
              <a:t>•Kalem</a:t>
            </a:r>
            <a:endParaRPr lang="tr-TR" sz="2000" dirty="0"/>
          </a:p>
        </p:txBody>
      </p:sp>
    </p:spTree>
    <p:extLst>
      <p:ext uri="{BB962C8B-B14F-4D97-AF65-F5344CB8AC3E}">
        <p14:creationId xmlns:p14="http://schemas.microsoft.com/office/powerpoint/2010/main" val="1531139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5216" y="2924944"/>
            <a:ext cx="8640960" cy="2308324"/>
          </a:xfrm>
          <a:prstGeom prst="rect">
            <a:avLst/>
          </a:prstGeom>
        </p:spPr>
        <p:txBody>
          <a:bodyPr wrap="square">
            <a:spAutoFit/>
          </a:bodyPr>
          <a:lstStyle/>
          <a:p>
            <a:r>
              <a:rPr lang="tr-TR" dirty="0"/>
              <a:t>Soruları Cevaplayalım</a:t>
            </a:r>
          </a:p>
          <a:p>
            <a:pPr marL="342900" indent="-342900">
              <a:buAutoNum type="arabicPeriod"/>
            </a:pPr>
            <a:r>
              <a:rPr lang="tr-TR" dirty="0" smtClean="0"/>
              <a:t>Hangi </a:t>
            </a:r>
            <a:r>
              <a:rPr lang="tr-TR" dirty="0"/>
              <a:t>çeşit aynaları belirlediniz</a:t>
            </a:r>
            <a:r>
              <a:rPr lang="tr-TR" dirty="0" smtClean="0"/>
              <a:t>?</a:t>
            </a:r>
          </a:p>
          <a:p>
            <a:endParaRPr lang="tr-TR" dirty="0"/>
          </a:p>
          <a:p>
            <a:endParaRPr lang="tr-TR" dirty="0"/>
          </a:p>
          <a:p>
            <a:r>
              <a:rPr lang="tr-TR" dirty="0" smtClean="0"/>
              <a:t>2. Çevrenizde </a:t>
            </a:r>
            <a:r>
              <a:rPr lang="tr-TR" dirty="0"/>
              <a:t>en çok hangi aynalar kullanılmaktadır</a:t>
            </a:r>
            <a:r>
              <a:rPr lang="tr-TR" dirty="0" smtClean="0"/>
              <a:t>?</a:t>
            </a:r>
          </a:p>
          <a:p>
            <a:endParaRPr lang="tr-TR" dirty="0"/>
          </a:p>
          <a:p>
            <a:endParaRPr lang="tr-TR" dirty="0" smtClean="0"/>
          </a:p>
          <a:p>
            <a:endParaRPr lang="tr-TR" dirty="0"/>
          </a:p>
        </p:txBody>
      </p:sp>
      <p:sp>
        <p:nvSpPr>
          <p:cNvPr id="3" name="Dikdörtgen 2"/>
          <p:cNvSpPr/>
          <p:nvPr/>
        </p:nvSpPr>
        <p:spPr>
          <a:xfrm>
            <a:off x="179512" y="5301208"/>
            <a:ext cx="8712968" cy="1015663"/>
          </a:xfrm>
          <a:prstGeom prst="rect">
            <a:avLst/>
          </a:prstGeom>
        </p:spPr>
        <p:txBody>
          <a:bodyPr wrap="square">
            <a:spAutoFit/>
          </a:bodyPr>
          <a:lstStyle/>
          <a:p>
            <a:r>
              <a:rPr lang="tr-TR" sz="2000" dirty="0"/>
              <a:t>Aynalar, düz, çukur ve tümsek olarak üç grupta incelenir. Çukur ve tümsek aynalara </a:t>
            </a:r>
            <a:r>
              <a:rPr lang="tr-TR" sz="2000" dirty="0" smtClean="0"/>
              <a:t>küresel aynalar </a:t>
            </a:r>
            <a:r>
              <a:rPr lang="tr-TR" sz="2000" dirty="0"/>
              <a:t>da denilmektedir. Düzlem aynadaki yansıma kanunları küresel aynalarda da geçerlidir.</a:t>
            </a:r>
          </a:p>
        </p:txBody>
      </p:sp>
      <p:graphicFrame>
        <p:nvGraphicFramePr>
          <p:cNvPr id="4" name="Tablo 3"/>
          <p:cNvGraphicFramePr>
            <a:graphicFrameLocks noGrp="1"/>
          </p:cNvGraphicFramePr>
          <p:nvPr>
            <p:extLst>
              <p:ext uri="{D42A27DB-BD31-4B8C-83A1-F6EECF244321}">
                <p14:modId xmlns:p14="http://schemas.microsoft.com/office/powerpoint/2010/main" val="1467858315"/>
              </p:ext>
            </p:extLst>
          </p:nvPr>
        </p:nvGraphicFramePr>
        <p:xfrm>
          <a:off x="275216" y="332657"/>
          <a:ext cx="8712970" cy="1440159"/>
        </p:xfrm>
        <a:graphic>
          <a:graphicData uri="http://schemas.openxmlformats.org/drawingml/2006/table">
            <a:tbl>
              <a:tblPr>
                <a:tableStyleId>{BDBED569-4797-4DF1-A0F4-6AAB3CD982D8}</a:tableStyleId>
              </a:tblPr>
              <a:tblGrid>
                <a:gridCol w="3079585"/>
                <a:gridCol w="2715502"/>
                <a:gridCol w="2917883"/>
              </a:tblGrid>
              <a:tr h="273504">
                <a:tc>
                  <a:txBody>
                    <a:bodyPr/>
                    <a:lstStyle/>
                    <a:p>
                      <a:pPr algn="ctr">
                        <a:spcAft>
                          <a:spcPts val="0"/>
                        </a:spcAft>
                      </a:pPr>
                      <a:r>
                        <a:rPr lang="tr-TR" sz="1800" b="1" dirty="0">
                          <a:effectLst/>
                        </a:rPr>
                        <a:t>Aynaların </a:t>
                      </a:r>
                      <a:r>
                        <a:rPr lang="tr-TR" sz="1800" b="1" dirty="0" smtClean="0">
                          <a:effectLst/>
                        </a:rPr>
                        <a:t>bulundukları</a:t>
                      </a:r>
                      <a:r>
                        <a:rPr lang="tr-TR" sz="1800" b="1" baseline="0" dirty="0" smtClean="0">
                          <a:effectLst/>
                        </a:rPr>
                        <a:t> </a:t>
                      </a:r>
                      <a:r>
                        <a:rPr lang="tr-TR" sz="1800" b="1" dirty="0" smtClean="0">
                          <a:effectLst/>
                        </a:rPr>
                        <a:t>alanlar</a:t>
                      </a:r>
                      <a:endParaRPr lang="tr-TR" sz="1800" b="1"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effectLst/>
                        </a:rPr>
                        <a:t>Ayna çeşidi</a:t>
                      </a:r>
                      <a:endParaRPr lang="tr-TR" sz="1800" b="1"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effectLst/>
                        </a:rPr>
                        <a:t>Kullanım amacı</a:t>
                      </a:r>
                      <a:endParaRPr lang="tr-TR" sz="1800" b="1"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505">
                <a:tc>
                  <a:txBody>
                    <a:bodyPr/>
                    <a:lstStyle/>
                    <a:p>
                      <a:pPr>
                        <a:spcAft>
                          <a:spcPts val="0"/>
                        </a:spcAft>
                      </a:pPr>
                      <a:r>
                        <a:rPr lang="tr-TR" sz="1800" dirty="0">
                          <a:effectLst/>
                        </a:rPr>
                        <a:t> </a:t>
                      </a:r>
                      <a:endParaRPr lang="tr-TR" sz="1800"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800" dirty="0">
                          <a:effectLst/>
                        </a:rPr>
                        <a:t> </a:t>
                      </a:r>
                      <a:endParaRPr lang="tr-TR" sz="1800"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800">
                          <a:effectLst/>
                        </a:rPr>
                        <a:t> </a:t>
                      </a:r>
                      <a:endParaRPr lang="tr-TR" sz="180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028">
                <a:tc>
                  <a:txBody>
                    <a:bodyPr/>
                    <a:lstStyle/>
                    <a:p>
                      <a:pPr>
                        <a:spcAft>
                          <a:spcPts val="0"/>
                        </a:spcAft>
                      </a:pPr>
                      <a:r>
                        <a:rPr lang="tr-TR" sz="1800" dirty="0">
                          <a:effectLst/>
                        </a:rPr>
                        <a:t> </a:t>
                      </a:r>
                      <a:endParaRPr lang="tr-TR" sz="1800"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800">
                          <a:effectLst/>
                        </a:rPr>
                        <a:t> </a:t>
                      </a:r>
                      <a:endParaRPr lang="tr-TR" sz="180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800" dirty="0">
                          <a:effectLst/>
                        </a:rPr>
                        <a:t> </a:t>
                      </a:r>
                      <a:endParaRPr lang="tr-TR" sz="1800"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504">
                <a:tc>
                  <a:txBody>
                    <a:bodyPr/>
                    <a:lstStyle/>
                    <a:p>
                      <a:pPr>
                        <a:spcAft>
                          <a:spcPts val="0"/>
                        </a:spcAft>
                      </a:pPr>
                      <a:r>
                        <a:rPr lang="tr-TR" sz="1800" dirty="0">
                          <a:effectLst/>
                        </a:rPr>
                        <a:t> </a:t>
                      </a:r>
                      <a:endParaRPr lang="tr-TR" sz="1800"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800">
                          <a:effectLst/>
                        </a:rPr>
                        <a:t> </a:t>
                      </a:r>
                      <a:endParaRPr lang="tr-TR" sz="180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800" dirty="0">
                          <a:effectLst/>
                        </a:rPr>
                        <a:t> </a:t>
                      </a:r>
                      <a:endParaRPr lang="tr-TR" sz="1800"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86">
                <a:tc>
                  <a:txBody>
                    <a:bodyPr/>
                    <a:lstStyle/>
                    <a:p>
                      <a:pPr>
                        <a:spcAft>
                          <a:spcPts val="0"/>
                        </a:spcAft>
                      </a:pPr>
                      <a:r>
                        <a:rPr lang="tr-TR" sz="1800">
                          <a:effectLst/>
                        </a:rPr>
                        <a:t> </a:t>
                      </a:r>
                      <a:endParaRPr lang="tr-TR" sz="180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800" dirty="0">
                          <a:effectLst/>
                        </a:rPr>
                        <a:t> </a:t>
                      </a:r>
                      <a:endParaRPr lang="tr-TR" sz="1800"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800" dirty="0">
                          <a:effectLst/>
                        </a:rPr>
                        <a:t> </a:t>
                      </a:r>
                      <a:endParaRPr lang="tr-TR" sz="1800" dirty="0">
                        <a:solidFill>
                          <a:srgbClr val="000000"/>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Dikdörtgen 4"/>
          <p:cNvSpPr/>
          <p:nvPr/>
        </p:nvSpPr>
        <p:spPr>
          <a:xfrm>
            <a:off x="311131" y="548680"/>
            <a:ext cx="1524566" cy="369332"/>
          </a:xfrm>
          <a:prstGeom prst="rect">
            <a:avLst/>
          </a:prstGeom>
        </p:spPr>
        <p:txBody>
          <a:bodyPr wrap="square">
            <a:spAutoFit/>
          </a:bodyPr>
          <a:lstStyle/>
          <a:p>
            <a:r>
              <a:rPr lang="tr-TR" dirty="0" smtClean="0"/>
              <a:t>Mağazalarda </a:t>
            </a:r>
            <a:endParaRPr lang="tr-TR" dirty="0"/>
          </a:p>
        </p:txBody>
      </p:sp>
      <p:sp>
        <p:nvSpPr>
          <p:cNvPr id="6" name="Dikdörtgen 5"/>
          <p:cNvSpPr/>
          <p:nvPr/>
        </p:nvSpPr>
        <p:spPr>
          <a:xfrm>
            <a:off x="3419872" y="548680"/>
            <a:ext cx="1647801" cy="369332"/>
          </a:xfrm>
          <a:prstGeom prst="rect">
            <a:avLst/>
          </a:prstGeom>
        </p:spPr>
        <p:txBody>
          <a:bodyPr wrap="square">
            <a:spAutoFit/>
          </a:bodyPr>
          <a:lstStyle/>
          <a:p>
            <a:r>
              <a:rPr lang="tr-TR" dirty="0" smtClean="0"/>
              <a:t>Düz ayna </a:t>
            </a:r>
            <a:endParaRPr lang="tr-TR" dirty="0"/>
          </a:p>
        </p:txBody>
      </p:sp>
      <p:sp>
        <p:nvSpPr>
          <p:cNvPr id="7" name="Dikdörtgen 6"/>
          <p:cNvSpPr/>
          <p:nvPr/>
        </p:nvSpPr>
        <p:spPr>
          <a:xfrm>
            <a:off x="6071771" y="552919"/>
            <a:ext cx="2820709" cy="369332"/>
          </a:xfrm>
          <a:prstGeom prst="rect">
            <a:avLst/>
          </a:prstGeom>
        </p:spPr>
        <p:txBody>
          <a:bodyPr wrap="square">
            <a:spAutoFit/>
          </a:bodyPr>
          <a:lstStyle/>
          <a:p>
            <a:r>
              <a:rPr lang="tr-TR" dirty="0" smtClean="0"/>
              <a:t>Yansıtma</a:t>
            </a:r>
            <a:endParaRPr lang="tr-TR" dirty="0"/>
          </a:p>
        </p:txBody>
      </p:sp>
      <p:sp>
        <p:nvSpPr>
          <p:cNvPr id="8" name="Dikdörtgen 7"/>
          <p:cNvSpPr/>
          <p:nvPr/>
        </p:nvSpPr>
        <p:spPr>
          <a:xfrm>
            <a:off x="293008" y="836712"/>
            <a:ext cx="2820709" cy="369332"/>
          </a:xfrm>
          <a:prstGeom prst="rect">
            <a:avLst/>
          </a:prstGeom>
        </p:spPr>
        <p:txBody>
          <a:bodyPr wrap="square">
            <a:spAutoFit/>
          </a:bodyPr>
          <a:lstStyle/>
          <a:p>
            <a:r>
              <a:rPr lang="tr-TR" dirty="0" smtClean="0"/>
              <a:t>Kavşaklarda</a:t>
            </a:r>
            <a:endParaRPr lang="tr-TR" dirty="0"/>
          </a:p>
        </p:txBody>
      </p:sp>
      <p:sp>
        <p:nvSpPr>
          <p:cNvPr id="9" name="Dikdörtgen 8"/>
          <p:cNvSpPr/>
          <p:nvPr/>
        </p:nvSpPr>
        <p:spPr>
          <a:xfrm>
            <a:off x="3419872" y="842551"/>
            <a:ext cx="1746699" cy="369332"/>
          </a:xfrm>
          <a:prstGeom prst="rect">
            <a:avLst/>
          </a:prstGeom>
        </p:spPr>
        <p:txBody>
          <a:bodyPr wrap="square">
            <a:spAutoFit/>
          </a:bodyPr>
          <a:lstStyle/>
          <a:p>
            <a:r>
              <a:rPr lang="tr-TR" dirty="0" smtClean="0"/>
              <a:t>Tümsek ayna </a:t>
            </a:r>
            <a:endParaRPr lang="tr-TR" dirty="0"/>
          </a:p>
        </p:txBody>
      </p:sp>
      <p:sp>
        <p:nvSpPr>
          <p:cNvPr id="10" name="Dikdörtgen 9"/>
          <p:cNvSpPr/>
          <p:nvPr/>
        </p:nvSpPr>
        <p:spPr>
          <a:xfrm>
            <a:off x="6095467" y="842551"/>
            <a:ext cx="2820709" cy="369332"/>
          </a:xfrm>
          <a:prstGeom prst="rect">
            <a:avLst/>
          </a:prstGeom>
        </p:spPr>
        <p:txBody>
          <a:bodyPr wrap="square">
            <a:spAutoFit/>
          </a:bodyPr>
          <a:lstStyle/>
          <a:p>
            <a:r>
              <a:rPr lang="tr-TR" dirty="0" smtClean="0"/>
              <a:t>Kavşaktan geleni görebilme </a:t>
            </a:r>
            <a:endParaRPr lang="tr-TR" dirty="0"/>
          </a:p>
        </p:txBody>
      </p:sp>
      <p:sp>
        <p:nvSpPr>
          <p:cNvPr id="11" name="Dikdörtgen 10"/>
          <p:cNvSpPr/>
          <p:nvPr/>
        </p:nvSpPr>
        <p:spPr>
          <a:xfrm>
            <a:off x="282913" y="1124744"/>
            <a:ext cx="1410354" cy="369332"/>
          </a:xfrm>
          <a:prstGeom prst="rect">
            <a:avLst/>
          </a:prstGeom>
        </p:spPr>
        <p:txBody>
          <a:bodyPr wrap="square">
            <a:spAutoFit/>
          </a:bodyPr>
          <a:lstStyle/>
          <a:p>
            <a:r>
              <a:rPr lang="tr-TR" dirty="0" smtClean="0"/>
              <a:t>Kuaför </a:t>
            </a:r>
            <a:endParaRPr lang="tr-TR" dirty="0"/>
          </a:p>
        </p:txBody>
      </p:sp>
      <p:sp>
        <p:nvSpPr>
          <p:cNvPr id="12" name="Dikdörtgen 11"/>
          <p:cNvSpPr/>
          <p:nvPr/>
        </p:nvSpPr>
        <p:spPr>
          <a:xfrm>
            <a:off x="3369259" y="1124744"/>
            <a:ext cx="1634789" cy="369332"/>
          </a:xfrm>
          <a:prstGeom prst="rect">
            <a:avLst/>
          </a:prstGeom>
        </p:spPr>
        <p:txBody>
          <a:bodyPr wrap="square">
            <a:spAutoFit/>
          </a:bodyPr>
          <a:lstStyle/>
          <a:p>
            <a:r>
              <a:rPr lang="tr-TR" dirty="0" smtClean="0"/>
              <a:t>Çukur ayna </a:t>
            </a:r>
            <a:endParaRPr lang="tr-TR" dirty="0"/>
          </a:p>
        </p:txBody>
      </p:sp>
      <p:sp>
        <p:nvSpPr>
          <p:cNvPr id="13" name="Dikdörtgen 12"/>
          <p:cNvSpPr/>
          <p:nvPr/>
        </p:nvSpPr>
        <p:spPr>
          <a:xfrm>
            <a:off x="6071770" y="1149442"/>
            <a:ext cx="2820709" cy="369332"/>
          </a:xfrm>
          <a:prstGeom prst="rect">
            <a:avLst/>
          </a:prstGeom>
        </p:spPr>
        <p:txBody>
          <a:bodyPr wrap="square">
            <a:spAutoFit/>
          </a:bodyPr>
          <a:lstStyle/>
          <a:p>
            <a:r>
              <a:rPr lang="tr-TR" dirty="0" smtClean="0"/>
              <a:t>Daha iyi görebilme </a:t>
            </a:r>
            <a:endParaRPr lang="tr-TR" dirty="0"/>
          </a:p>
        </p:txBody>
      </p:sp>
      <p:sp>
        <p:nvSpPr>
          <p:cNvPr id="14" name="Dikdörtgen 13"/>
          <p:cNvSpPr/>
          <p:nvPr/>
        </p:nvSpPr>
        <p:spPr>
          <a:xfrm>
            <a:off x="282912" y="1412776"/>
            <a:ext cx="2820709" cy="369332"/>
          </a:xfrm>
          <a:prstGeom prst="rect">
            <a:avLst/>
          </a:prstGeom>
        </p:spPr>
        <p:txBody>
          <a:bodyPr wrap="square">
            <a:spAutoFit/>
          </a:bodyPr>
          <a:lstStyle/>
          <a:p>
            <a:r>
              <a:rPr lang="tr-TR" dirty="0" smtClean="0"/>
              <a:t>Farlarda</a:t>
            </a:r>
            <a:endParaRPr lang="tr-TR" dirty="0"/>
          </a:p>
        </p:txBody>
      </p:sp>
      <p:sp>
        <p:nvSpPr>
          <p:cNvPr id="15" name="Dikdörtgen 14"/>
          <p:cNvSpPr/>
          <p:nvPr/>
        </p:nvSpPr>
        <p:spPr>
          <a:xfrm>
            <a:off x="3406842" y="1412776"/>
            <a:ext cx="2820709" cy="369332"/>
          </a:xfrm>
          <a:prstGeom prst="rect">
            <a:avLst/>
          </a:prstGeom>
        </p:spPr>
        <p:txBody>
          <a:bodyPr wrap="square">
            <a:spAutoFit/>
          </a:bodyPr>
          <a:lstStyle/>
          <a:p>
            <a:r>
              <a:rPr lang="tr-TR" dirty="0" smtClean="0"/>
              <a:t>Çukur ayna</a:t>
            </a:r>
            <a:endParaRPr lang="tr-TR" dirty="0"/>
          </a:p>
        </p:txBody>
      </p:sp>
      <p:sp>
        <p:nvSpPr>
          <p:cNvPr id="16" name="Dikdörtgen 15"/>
          <p:cNvSpPr/>
          <p:nvPr/>
        </p:nvSpPr>
        <p:spPr>
          <a:xfrm>
            <a:off x="6095467" y="1492191"/>
            <a:ext cx="2820709" cy="369332"/>
          </a:xfrm>
          <a:prstGeom prst="rect">
            <a:avLst/>
          </a:prstGeom>
        </p:spPr>
        <p:txBody>
          <a:bodyPr wrap="square">
            <a:spAutoFit/>
          </a:bodyPr>
          <a:lstStyle/>
          <a:p>
            <a:r>
              <a:rPr lang="tr-TR" dirty="0" smtClean="0"/>
              <a:t>Işığı toplamak için  </a:t>
            </a:r>
            <a:endParaRPr lang="tr-TR" dirty="0"/>
          </a:p>
        </p:txBody>
      </p:sp>
      <p:sp>
        <p:nvSpPr>
          <p:cNvPr id="17" name="Dikdörtgen 16"/>
          <p:cNvSpPr/>
          <p:nvPr/>
        </p:nvSpPr>
        <p:spPr>
          <a:xfrm>
            <a:off x="425342" y="3573016"/>
            <a:ext cx="4218666" cy="369332"/>
          </a:xfrm>
          <a:prstGeom prst="rect">
            <a:avLst/>
          </a:prstGeom>
        </p:spPr>
        <p:txBody>
          <a:bodyPr wrap="square">
            <a:spAutoFit/>
          </a:bodyPr>
          <a:lstStyle/>
          <a:p>
            <a:r>
              <a:rPr lang="tr-TR" dirty="0" smtClean="0"/>
              <a:t>Düz , çukur ve tümsek aynalar</a:t>
            </a:r>
            <a:endParaRPr lang="tr-TR" dirty="0"/>
          </a:p>
        </p:txBody>
      </p:sp>
      <p:sp>
        <p:nvSpPr>
          <p:cNvPr id="18" name="Dikdörtgen 17"/>
          <p:cNvSpPr/>
          <p:nvPr/>
        </p:nvSpPr>
        <p:spPr>
          <a:xfrm>
            <a:off x="392208" y="4509120"/>
            <a:ext cx="2820709" cy="369332"/>
          </a:xfrm>
          <a:prstGeom prst="rect">
            <a:avLst/>
          </a:prstGeom>
        </p:spPr>
        <p:txBody>
          <a:bodyPr wrap="square">
            <a:spAutoFit/>
          </a:bodyPr>
          <a:lstStyle/>
          <a:p>
            <a:r>
              <a:rPr lang="tr-TR" dirty="0" smtClean="0"/>
              <a:t>Düz  aynalar </a:t>
            </a:r>
            <a:endParaRPr lang="tr-TR" dirty="0"/>
          </a:p>
        </p:txBody>
      </p:sp>
    </p:spTree>
    <p:extLst>
      <p:ext uri="{BB962C8B-B14F-4D97-AF65-F5344CB8AC3E}">
        <p14:creationId xmlns:p14="http://schemas.microsoft.com/office/powerpoint/2010/main" val="37028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1285" y="116632"/>
            <a:ext cx="6646891"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29087" y="3284984"/>
            <a:ext cx="8885825" cy="1200329"/>
          </a:xfrm>
          <a:prstGeom prst="rect">
            <a:avLst/>
          </a:prstGeom>
        </p:spPr>
        <p:txBody>
          <a:bodyPr wrap="square">
            <a:spAutoFit/>
          </a:bodyPr>
          <a:lstStyle/>
          <a:p>
            <a:r>
              <a:rPr lang="tr-TR" sz="2400" b="1" dirty="0"/>
              <a:t>Tümsek aynalar </a:t>
            </a:r>
            <a:r>
              <a:rPr lang="tr-TR" sz="2400" dirty="0"/>
              <a:t>geniş bir </a:t>
            </a:r>
            <a:r>
              <a:rPr lang="tr-TR" sz="2400" dirty="0" smtClean="0"/>
              <a:t>alanı gösterdiği </a:t>
            </a:r>
            <a:r>
              <a:rPr lang="tr-TR" sz="2400" dirty="0"/>
              <a:t>için yol kavşaklarında, </a:t>
            </a:r>
            <a:r>
              <a:rPr lang="tr-TR" sz="2400" dirty="0" smtClean="0"/>
              <a:t>otomobilin </a:t>
            </a:r>
            <a:r>
              <a:rPr lang="tr-TR" sz="2400" dirty="0"/>
              <a:t>yan aynalarında </a:t>
            </a:r>
            <a:r>
              <a:rPr lang="tr-TR" sz="2400" dirty="0" smtClean="0"/>
              <a:t>kullanılmaktadır</a:t>
            </a:r>
            <a:r>
              <a:rPr lang="tr-TR" sz="2400" dirty="0"/>
              <a:t>. Mağaza ve marketlerde de </a:t>
            </a:r>
            <a:r>
              <a:rPr lang="tr-TR" sz="2400" dirty="0" smtClean="0"/>
              <a:t>güvenlik amaçlı </a:t>
            </a:r>
            <a:r>
              <a:rPr lang="tr-TR" sz="2400" dirty="0"/>
              <a:t>olarak kullanılmaktadır.</a:t>
            </a:r>
          </a:p>
        </p:txBody>
      </p:sp>
    </p:spTree>
    <p:extLst>
      <p:ext uri="{BB962C8B-B14F-4D97-AF65-F5344CB8AC3E}">
        <p14:creationId xmlns:p14="http://schemas.microsoft.com/office/powerpoint/2010/main" val="2371721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704" y="2348880"/>
            <a:ext cx="8928992" cy="1938992"/>
          </a:xfrm>
          <a:prstGeom prst="rect">
            <a:avLst/>
          </a:prstGeom>
        </p:spPr>
        <p:txBody>
          <a:bodyPr wrap="square">
            <a:spAutoFit/>
          </a:bodyPr>
          <a:lstStyle/>
          <a:p>
            <a:r>
              <a:rPr lang="tr-TR" sz="2400" dirty="0"/>
              <a:t>Küresel aynalardan biri olan </a:t>
            </a:r>
            <a:r>
              <a:rPr lang="tr-TR" sz="2400" b="1" dirty="0" smtClean="0"/>
              <a:t>çukur</a:t>
            </a:r>
            <a:r>
              <a:rPr lang="tr-TR" sz="2400" dirty="0"/>
              <a:t> </a:t>
            </a:r>
            <a:r>
              <a:rPr lang="tr-TR" sz="2400" b="1" dirty="0" smtClean="0"/>
              <a:t>aynalar </a:t>
            </a:r>
            <a:r>
              <a:rPr lang="tr-TR" sz="2400" dirty="0"/>
              <a:t>ise otomobil farlarında, </a:t>
            </a:r>
            <a:r>
              <a:rPr lang="tr-TR" sz="2400" dirty="0" smtClean="0"/>
              <a:t>dişçilerin ağız </a:t>
            </a:r>
            <a:r>
              <a:rPr lang="tr-TR" sz="2400" dirty="0"/>
              <a:t>içi muayenelerinde </a:t>
            </a:r>
            <a:r>
              <a:rPr lang="tr-TR" sz="2400" dirty="0" smtClean="0"/>
              <a:t>kullandıkları araçlarda</a:t>
            </a:r>
            <a:r>
              <a:rPr lang="tr-TR" sz="2400" dirty="0"/>
              <a:t>, teleskoplarda, evlerde </a:t>
            </a:r>
            <a:r>
              <a:rPr lang="tr-TR" sz="2400" dirty="0" smtClean="0"/>
              <a:t>tıraş ve </a:t>
            </a:r>
            <a:r>
              <a:rPr lang="tr-TR" sz="2400" dirty="0"/>
              <a:t>makyaj aynası vb. olarak </a:t>
            </a:r>
            <a:r>
              <a:rPr lang="tr-TR" sz="2400" dirty="0" smtClean="0"/>
              <a:t>kullanılmaktadır</a:t>
            </a:r>
            <a:r>
              <a:rPr lang="tr-TR" sz="2400" dirty="0"/>
              <a:t>. Ayrıca güneş enerji </a:t>
            </a:r>
            <a:r>
              <a:rPr lang="tr-TR" sz="2400" dirty="0" smtClean="0"/>
              <a:t>sistemlerinde güneş </a:t>
            </a:r>
            <a:r>
              <a:rPr lang="tr-TR" sz="2400" dirty="0"/>
              <a:t>ışınlarını bir noktada </a:t>
            </a:r>
            <a:r>
              <a:rPr lang="tr-TR" sz="2400" dirty="0" smtClean="0"/>
              <a:t>toplamada da </a:t>
            </a:r>
            <a:r>
              <a:rPr lang="tr-TR" sz="2400" dirty="0"/>
              <a:t>kullanılmaktadır.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2464" y="1"/>
            <a:ext cx="4510846" cy="23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07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23729" y="33116"/>
            <a:ext cx="353688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07504" y="2856124"/>
            <a:ext cx="8928992" cy="1569660"/>
          </a:xfrm>
          <a:prstGeom prst="rect">
            <a:avLst/>
          </a:prstGeom>
        </p:spPr>
        <p:txBody>
          <a:bodyPr wrap="square">
            <a:spAutoFit/>
          </a:bodyPr>
          <a:lstStyle/>
          <a:p>
            <a:r>
              <a:rPr lang="tr-TR" sz="2400" dirty="0"/>
              <a:t>Evlerimizde saçlarımızı taramak, dişlerimizi </a:t>
            </a:r>
            <a:r>
              <a:rPr lang="tr-TR" sz="2400" dirty="0" smtClean="0"/>
              <a:t>fırçalamak için </a:t>
            </a:r>
            <a:r>
              <a:rPr lang="tr-TR" sz="2400" dirty="0"/>
              <a:t>düz aynalardan yararlanırız. Ayrıca kuaförlerde, </a:t>
            </a:r>
            <a:r>
              <a:rPr lang="tr-TR" sz="2400" dirty="0" smtClean="0"/>
              <a:t>berberlerde</a:t>
            </a:r>
            <a:r>
              <a:rPr lang="tr-TR" sz="2400" dirty="0"/>
              <a:t>, </a:t>
            </a:r>
            <a:r>
              <a:rPr lang="tr-TR" sz="2400" dirty="0" smtClean="0"/>
              <a:t>mağazalarda,  marketlerde </a:t>
            </a:r>
            <a:r>
              <a:rPr lang="tr-TR" sz="2400" dirty="0"/>
              <a:t>vb. alanlarda da </a:t>
            </a:r>
            <a:r>
              <a:rPr lang="tr-TR" sz="2400" dirty="0" smtClean="0"/>
              <a:t>düz aynalar </a:t>
            </a:r>
            <a:r>
              <a:rPr lang="tr-TR" sz="2400" dirty="0"/>
              <a:t>kullanılmaktadır. Periskop, projeksiyon </a:t>
            </a:r>
            <a:r>
              <a:rPr lang="tr-TR" sz="2400" dirty="0" smtClean="0"/>
              <a:t>makinesi gibi </a:t>
            </a:r>
            <a:r>
              <a:rPr lang="tr-TR" sz="2400" dirty="0"/>
              <a:t>araçlarda da düz aynadan yararlanılmaktadır.</a:t>
            </a:r>
          </a:p>
        </p:txBody>
      </p:sp>
    </p:spTree>
    <p:extLst>
      <p:ext uri="{BB962C8B-B14F-4D97-AF65-F5344CB8AC3E}">
        <p14:creationId xmlns:p14="http://schemas.microsoft.com/office/powerpoint/2010/main" val="116386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F280707-FFCC-4441-9A7D-3EBD97952EB1"/>
  <p:tag name="ISPRING_SCORM_RATE_SLIDES" val="1"/>
  <p:tag name="ISPRING_PLAYERS_CUSTOMIZATION" val="UEsDBBQAAgAIAEe5M0j84qlN2wUAAEYWAAAdAAAAdW5pdmVyc2FsL2NvbW1vbl9tZXNzYWdlcy5sbmfNWF1PG0cUfY+U/7CyFKmVGpJUShRVYLS2B7PKepfsrvnoh1aoIIQERgptlUcb0oaKNlDUKpSUpKVVX9KHrbGDwR+85AfM/IX+kt57Z9deG6LdBaH2wci7eM7ce+bcM3dmePTx8pLy1fyj1cWV0kjqztDtlDJf+nxlbrG0MJIqOmM376eU1S9mS3OzSyul+ZFUaSWljKavXxtemi0tfDm7MA/fr19TlOHl+dVVeFxN41PvWVmcG0lNZNysWZhQjRlXN/Omm9HyqTR/wTv8kHfEGm/wU4WfwGOLn3KPt+FF49NH73147/7jO3fvvT98yweLg20XVF2PRFcI/O7tGNiGY5m6CxMw3TXYtJNKv/V0Zr31kg01i46uGSyVttWZMTXZ2AmLTabS+ViTFi2LGY5r61qOuZrtGqZDBOnMYTng5UfeFFsKPxVlYKQGnyZ/w+vICr5uw9cO/1t8Tf9sAGUd/7eigg9iDb7X4e93CrxoAp3HvKYgjqS4Lb7hkTHmzIKqGa7FbMfSso5mGhDXNq/CWnVEWeFHAHsq54EQmmcCkC/q8DuIG37jwaS4phC9p4jvEYa3KCgYganVhyJDstQpzci7jmnqtsuMXPAGInsO4VQhmLLYAJIo9TJ8qQB81ddTPSG+pdrMIpF6okJZnlwAwZVKfymeYjgIQ9EBkZWkEY1r+XEdPg6F9QuEVYb1hJyTwUwwXMo/QBhIvcwtBggIllmgddueMi0U6Q4SjgLE8QqWLcm1idnVQgIOidJ7hyqi5taMrAklk3XC8+8DBi05IG3y474IogALzLbVPHMz5jQUH4H9xA+SjDIf4KryvSRjZphNxb0dNchQJ7W8ikWH7hDUIFnDjthUkE80BJ/48yt/TTKBFY/U4C/q4lsqNeSrHvIGsTmULCKbPSyCHjQVpf1bDyaIrN3vSB7F1cBKPD82GWBZbIFwTsR6ZDTgtVmWQ0k/LGofu2OqprOcCxrPmVOuQ/4viWr3CNqAMBsKaR0U7/tQlwL43Q3fjo0cm76hSKuqx+MaYaAUxLp4BhQ3kpI7kE7fbjCQVbAzkO7r/hbgyWzwm7+6x33Of+6GcXTWMWNyc5F8sG6vLhkgvkIwGyHp8WN026vIys4yQ7U0M0J4UifQ4JDwBkI8Sz9l45EtH/5P5dlN/KISvYAqk9By0VQSqzOpIK8+LVvuzxkNd7MfABtwcccVT7BpjA/AoO0DV2c3l2cXl+IP04wxkzjrgKljGjVseKI7ph6CYQYg+6hbUDgU/xPcFmgH8bvHjmwZ++aI7qN6s0wCqyY1Lw3k+Xw8Lz7eFMvYmsNoG/TQcaKGkiPKxe2X234yk/4gaKXekF4g8jr2075afe/znRSGr+M5q89JI0UVav37uhhHc3RGzQ8JjE4lT+XpBD2oTSE3YL6YzR3MUyywgFPZY5x1VORFds84SRWSOUK6sLxwOllTMc8gotIjD6v3EKluSV65N3qZgH1uXvWd3ELRDQQjnkVN1vWpS2gm7DVXrxubqVZ23M2qRpbJo8+af8TzYg4FK0COdcd2dTXDZJOJy4xXAzVfasf+BtgOPBOlEHMCeWLPsTEVJgnIfAVT4Inx5J/ynzFxBqP8FU4Rz/nvcGT8ix/AafmAv1YA9yXfhQT2+PZHiXDBD3F3Yl38T+iY26Ld/oQ3PotCc9RMPwCM34aDIxx1IJrdOMP9G5HQOrwAiJ/B6F9HDtegSPrvD3ZouajMOmKLTiNYzKS81jkHxm4XSBp8941CXSEnOqKNegP/r0hoL7iwwLPuUHTEUL2+OFTHUbPjBShwmxYWzWEdCqIiNpPAFFTrAWwTdPIGnF2IvIKZQWG1ZB7obQNXFdH7dXgKWmH/CqSrjSQA3VsvtHQq8yo1jLEuTcJAl28HkCdHm3DVXI5uCgFjD9tnQGkH3u/fLdTI/kOx4stm+EIRPWzgSjHu/Nlx1YDt7r8IgTqUwOfBCeVzUH9+b1QN2pd+tO7TKt34Dt8KXQD/C1BLAwQUAAIACABHuTNIRBf+NtcFAAALFgAALgAAAHVuaXZlcnNhbC9jdXN0b21fcHJlc2V0cy8wL2NvbW1vbl9tZXNzYWdlcy5sbmfNWF1PG0cUfedXrCxFaqWGJJUSRRUYre3BrLLeJbtrPvqhFSoIIYGRQlvl0Ya0oaINFLUKJSVpadWX9GFr7GDwBy/5ATN/ob+k997ZtdeGaHdBqH0w8i6eM3fOnHvm3hkZe7yyrHy18GhtabU0mrozfDulLJQ+X51fKi2OporO+M37KWXti7nS/NzyamlhNFVaTSlj6aGR5bnS4pdziwvpoSFFGVlZWFuDh7U0PPQelaX50dRkxs2ahUnVmHV1M2+6GS2fSvMXvMOPeEes8wY/U/gpPLb4Gfd4G140Pn303of37j++c/fe+yO3fLAY0HZB1fVIcIWw796OhjYcy9RdwGe6a7AZJ5V+6+nMeuslGmkWHV0zWCptq7PjaqKhkxabSqXzcaYsWhYzHNfWtRxzNds1TIfI0ZnDcsDJj7wpthV+JsrARg0+Tf6G15ERfN2Grx3+t/ia/tkAujr+b0UFH8Q6fK/D3+8UeNEEKk94TUEcSW9bfMOjQsyZBVUzXIvZjqVlHc00IKwdXoVt6oiywo8B9UxOAxE0z80vX9ThdxA2/MaDOXE7IXhPEd8jDG9RTDACV1YfjorIUqc1I+86pqnbLjNywRsI7DlEU4VYymITKKKFl+FLBdCrvpLqyeAt1WYWqdMTFVrjaXIAVyr8pXiKwSAKxQYsVhLGM6HlJ3T4OBTULxBUGbYSFpwIZZLhLv4BkkDW5cKiMUCpzAKN2/a0aaE6d5FrVB4OVzBXSadNXFotpNyQGr136CFias3ImpAqWSc8/QFA0GYD0BY/6QsgAq/AbFvNMzdjzkDOEdZP/DDBIPMB7iffTzBkltmU0TsRYwx1SsurmGnoCEHikR3sii0FqUQT8Dm/ONvXJQuY5UgL/qIuvqX8Qq7qIT8QW8OJArLZwyIoQVNR0b/1UILA2v0m5FFYDUy/i0OT8ZXFNkjmVGxEBQPmmmU5lPLDovaxO65qOsu5oO2cOe06ZPeSpnaPnk2IsqGQxkHpvvV0CYDf3fAN2MixmRuKdKd6PKYRBnJAbIhnQHAjIbUDq+mz/4FFBUcBCb7ue74nF4Pf/K096bP6C0+I4/MmGZOaSywH8/X61gK0VwhmM6Q7foIOew2LsrPMUC3NjFCdFAnUMqS6gQjPk0+L8ciLj/6f2uyu+7L6vIQkk7ByyZUklmZSNV77qmx5JGc0PMJ+AGiAxUNWPMECMfZ4BiUeuDm7uTK3tBx7lGaMm0RYB7wc11DD8iayPOoBGGaAcYCKBW1D1j/Bw4DODb9O7MjisG+KyKKpN8kUEGpSrdJAii+G82LDTbOMrTmMjj4PjSZiJPmg3NV+nR0kc+YPgrrpDQkF4q5j2ezL1Hc83z9h+AZ2Un3+GaWmUIHfV7U4mqMzqnVIWdR6PJUtCDpPmyJuwHTxCjmYplhgAaGyqDhvo8iKrJJxjios5RjJwqzC2WQqxWw0RKVHHSbtERLdkqxyb+wK8frMvOprzkLBDcQinkXM1TWnK+glbDDXrhmbqVZ2ws2qRpbJ/mbdb+K8eCPBAZBg3bFdXc0wWVHiFmPbX/NVduKfeO3AJlEG8fBlP55j4yrMETD5CmbAlvD0n/Kf8WAGY/wVmoXn/HfoCf/ih9AMH/LXCsC+5HsQ/j7f+SgJLHggnkasC/8JdbEtOttPeeOzCDBHzfSPh+E70BlCPwOx7MUY7V91hLbgBSD8DM7+Omq0BrnRfzWwSxtFydUR29RzYAqT4loXdITdeo+09+7LgrpC9nNMp/Im/l+R0F5wF4G97HBkwJCzvixUx1GzEwVIa5v2FB1hA/KgIrYSoBRU6wGcC9RXA8wexF3BdUE6teQq0M8GLiEiz+bwDLS5/t1GVxUJxndvstDDKbWrVBfGuQwJ41z55EeOHG3SVXM5uvkDiH2skQGkHXi9f21QI7sPRYovm+ELQnStgSvCmNNnJ1QDDrf/IAKqRQJfB++Tz0Ha+UVQNShU+sC6D2vpoaGRW7173H8BUEsDBBQAAgAIAEe5M0ilAOdG6gQAAF8UAAAnAAAAdW5pdmVyc2FsL2ZsYXNoX3B1Ymxpc2hpbmdfc2V0dGluZ3MueG1s1VhdTxtHFH33rxhtlbfGCykUgtZGCOwG1XwUb6VEVYXG3sGesh/W7riEPEFQGyqiBFWNWqVqaFOpL+2DC97GfJi85AfM/oX+kt7x7NoYDF0SQERowZ6998y5Z87MXlYbvW+Z6GvietSxU0p/sk9BxC46BrVLKeVzPXtzWEEew7aBTccmKcV2FDSaTmiVasGkXjlPGINQDwGM7Y1UWEopM1YZUdWlpaUk9SquuOuYVQb4XrLoWGrFJR6xGXHViomX4Q9brhBPCRFiAMBlOXaYlk4kENIk0pRjVE2CqAHMbSqKwmbWxF5ZUWVYARcXS65TtY1xx3Rc5JYKKeWD4THxE8VIqAlqEVto4qVhUAyzEWwYVLDAZp4+IKhMaKkMdIcGFLREDVZOKbcGBApEqydRWtiydCxQxh3QwGYhvEUYNjDD8qucj5H7zIsG5JCxbGOLFnW4g0T9KWVCn8/nJicy89MzeiY/f0efykkO50jSM3f1cyTpk3ouc574uPB37s1m5nKT05/O6zMzOX1ytpMFinYJoqndimmgrFN1i6QtmMbKVatgY2qCR4/J6BEGLjexWyK6k6WwiAvY9IiCvqqQ0mdVbFK2DJuhDzbDIiGVMa9CimxOLFtKYW6VKB04CQjEYC3blhi83bbE0HBX6aqcvVNWT5YaZgwXy2AeGGtR09SjQ1HYgmN3lSa+o4JjGu2CiFUgxjS2yJEtkV+kdhYi+xW0AItgQqljLsWmgiiD0ovtZK9a8Bhlra2XPRqJAAvOCIKm8iekKJax63Up3lZdGL+Y/oL/yGv8gPvBQ77HG19KTeS903L498EGCr7hh5DTgMtHfJsf8ldw/c2b8HtbDAePEX8drEDUKuBDbLAiB3yI9HkTEmvBt7zBGyhYje78A/k+3+GHqMVpVQSNxuL0C+TB/IIWrwPqgcB4BbVtA85KsB5SEnQF7IedGetQQPAIPh7AmAiGj7uiNARkaojXIX1NcOK7wJTvA+YurydjsfqB7wdP27AhuVoEDEhNEGKjCxi1JDheSrAGEQJmXSgcKhvSjGqSsB0kqOuG3PST0xOZuzeumPIZ6l8MU2FDMXPks3WAi68GkgvsC6cdgg186eRjlhXDgriA8cEKa8GT4Dso0D+CHGwkL9KirXs1AD/kO9fApud15tkFXb5H38KWF0+wbU3pJFiWljUvVKqrN3Ake+vsqcO1L6YFDg0x3FPsM9iEa1QXYXuQ04SnQS2+unGKfig4Bo8FvHCLiPChej88w95Gg986CRGHZnehtRaDBqxsrTcLSWUleAq17wVrsebt67/10cDgx0PDt0eS6r8rf9w8Myls6GZNTO2ooxs/tWOMl3Wsb/yfpDO6xxO5Wce1oKEixolJe3fEYed2srfRVNFz9W7BWp3idezA+K/8GTRhv/Of+V/8Jd+E60/Et/gL/hOY7TnfHInpS9F3vQZv1uWWhMeAPB2a0fEhjBoHKz92LzsWJ/CTzNybWDv2TS0XNxQOmc2YT9Nn/GWsyBf8eay4ra5z7UgLe6xjDZ7EnHYHcmut4/FRuCbhckCDDI+EsP19L7b/aTvx3U+OK9n97/QPmDw6Lmn3b4HdGvDc2INVvTQnXPsT9jIlvk6KyW/t1yZd70k0tecbKXHHoja1QEeTGqT9Gis9ONCnqb1vJRKA1v1SMJ34D1BLAwQUAAIACABHuTNIOio/TroCAABYCgAAIQAAAHVuaXZlcnNhbC9mbGFzaF9za2luX3NldHRpbmdzLnhtbJVW207jMBB95yuq7nvDXstKphKUroTUXRAg3p1kmlh17MielO3fr+04xG4bmu0IqZ45x3P1FKK3TCwuJhOSSS7VMyAyUWir6XQTll9P0wZRilkmBYLAmZCqony6+PTLfUjikOdYcgdqLGdDM+jdzN1nDMX7+D63MkTIZFVTsV/LQs5Smm0LJRuRnw2t3NegOBNbg7z8OV+uBh1wpvEeoYpiWl1ZGUepFWgNNqQfKytnWZymwDtPl+4zktO7+jj7A9qOaYaOdvPZyhCtpgXERb66sTKMF+b2uCtzKx8TEP6igX79YmUQyukeVHz53TcrgwxZN/X/zEitZGELGnM+buI7h0uam+dno7q0cpZgE7KOznbBl8fleheA/Nfw3RP7XJXkj7auBwvBNj3lsEDVAEm6U2vTpXx7aNC8j84eanrMo4n5kTYaFhvKtYf1yh74BG9M5CHKa3rIq+RNBcs24BAZG3rCcnnrlkWIfdcFMSrYeWWfSqDskX9MYY+QgbJHPnOWw4Pg++MIDk0tqevyLfX9DBrgyVEHjBkENcfch9KdOqt1tbaPVwexekWHqWQOC23jeWEV2NaRxOnamJKjoIigO1ZQZFL8trh077LRJDkw+Gk7PVsEGXI4NXIuRrOow3q588XZgpD2h6FPrj1P0Ozx6ylFpFlZmR8mPZ14nnkopjDT5DTDbkoDB3UvNjLgON9DpIqqLagXKflYN0Ii6LHXy/Z9DcFJEtSAJKerTPwlp8ovmioFtTJdY6C7KsfKFliyouTmD18ZvEF+wBiwtlQszX2Csve5DBR+CICqrOymtj20lqrhyDjsgHtroHApD+VGtJnSoYG7wTVsMBw5rxk1k35Z9LMSL5FAfwL/asKKLj6wjBh7pKl2mUUvv9vEwdXRcu4Wmp2+cJe5sx+m6GZjPy6hUdr/KP8BUEsDBBQAAgAIAEe5M0g28hhnvQQAAHATAAAmAAAAdW5pdmVyc2FsL2h0bWxfcHVibGlzaGluZ19zZXR0aW5ncy54bWzVWF1PG0cUfedXjLbKW+OFlBSCbCMEdrHqAIWtlKiq0OAd7G3Wu9buuIQ8maA2VEQJqhq1StXQplJf2gcXvI35sPOSHzD7F/pLeq9n18Zg3CVxaCq04J2998y5Z86MLxufvFs0yZfMcQ3bSigjsWGFMCtn64aVTyifaumr4wpxObV0atoWSyiWrZDJ5FC8VF4xDbewxDiHUJcAjOVOlHhCKXBemlDVtbW1mOGWHHxqm2UO+G4sZxfVksNcZnHmqCWTrsMfvl5irhIgRACAq2hbQVpyaIiQuES6aetlkxFDB+aWgUVRc5YXTUWVUSs0dyfv2GVLn7ZN2yFOfiWhvDc+hT9hjESaMYrMQkncJAziMJ+gum4gCWouGfcYKTAjXwC2Y6MKWTN0Xkgo10YRBaLVsygtbFk5RZRpGySweABfZJzqlFN5K+fj7C53wwE5pK9btGjkNHhCsPyEMqMtL2UzM6nluXkttbQ8q93MSg4XSNJSt7QLJGkZLZu6SHxU+NnbC6nFbGbu42Vtfj6rZRY6WaBolyBxtVuxOChrl50cawsW54VyccWihgkWPSWjyziY3KROnml22oBFXKWmyxTyRYnlPylT0+DrsBeGYS/cYaw05ZZYji/isiUU7pSZ0oGTgEAM1rJties32pYYG+8qXZWzd8rqyTJOOae5ApgHxlrU4urJoTBs1ba6SsN7smKberugVVDZhFqmHIOaCjE41JZrP+WoAE8bJuiPuSOxVYufKS5XoI7bpWFbR7RyLvmZ+F5UxbHw/PviUNQ/l1XKZ+fliG/9beJ/JZqQU4fLI2JPNMULuP4UDfi9h8P+QyJe+hWI2gB8iPUrcsCDSE80ILHqfy3qok78jfDJX5DviX3RJC1OGxg0GYnTT5AH8yMtUQPUY8R4AbXtAU7F3wooIV2Efb8zYw0K8B/Ax2MYw2D4eIClESBTJaIG6ZvISRwAU3EEmAeiFovE6jtx5D9uwwbkqiEwIDVAiO0uYNKS4HQp/iZEIMwWKhwoG9AMa5KwHSSo64rcxpm5mdStK5dMuY/6g2GKNsSZQ59tAVx0NYhcYA+d1gQbeNLJpyyLw0gcYTywwqb/yP8GCvROIPvbsUFatPWsCuBNsf8O2PSizuxf0Nv36GvYcvAE29aUToJlaVlzoFJdvoFD2VtnTw2uI5wWONRxuKfYfdgEa1TDsEPIacC3QTW6ulGKvo8c/YcIj27BCA+q94Iz7HU0+KWTEHJodBdabTGow8pWe7OQVCr+Y6j90N+MNO/wyLUPRq9/ODZ+YyKm/l357WrfpKBFWzCpYYU92vS5PWC0rFOd4L8k9ekHz+SmbacILRLTz0zau8cNerGzvU1cxU6od1PV6v0up6cSP4sn0Fb9Kn4Uf4jnYgeu34nYFc/ED2Cfp2JnIqLTsJN6CW6ryU0GB7vc743wQEDrRcFamrqdnooS+FFq8VWkPfiqmo0aCsfGTsTvxyfieaTIZ+JppLjdrpPqRFN6qgf1H0Wcdh9yq60D70GwJsFyQMsLh3zQ0P4vNvR5e+vNz4JL2c/9/0mSu31Q+3kXDFSHs/0Q1umtre1/fwoOVLR3SQN513790PW+Ia72fLMzBOPdb8mSQ/8AUEsDBBQAAgAIAEe5M0iCE8d0lgEAACIGAAAfAAAAdW5pdmVyc2FsL2h0bWxfc2tpbl9zZXR0aW5ncy5qc42Uy27CMBBF93wFcrcVok9od6hQqRKLSmVXdWHCECIc27JNCkX8ezPmFTuTUs8mvjq684g821a7PCxh7ef21n/7+3t49xqg5swKrkNdNOg56syKbAaTLAeRSWARUiAy58LCSd+dEcqZSe863Xygr60YMkXQ+pSgIhoCtBRYEOA3Ba4p8Sds7tDYvqnKqKcr55TsJEo6kK4jlcm5Z9jVqz/VHiNYFWAuoHOeQGDa86eJPDs+9DCqXKJyzeVmrFLVmfJkmRq1krOm/IuNBlP+9OUe6D71XkaBncise3OQx4lHfYxmUhuwFg55H0cYJCz4FETFt+vPH2hgXG8ooovMZu5ID24wqrTmKdSm1B9ghJgsvWrT7GHUOQdrtyfubjECQvANmJrV8B4jAJVe6X/8QG1UihOpofWZn1Ch+CyT6SF1F4PksFi0bZreuVFf/pAFT0hFT2hBPb+8aXnEoCVAd9SCvDbKO6bsBCVKIoeiQE2ABb1IXLxI8P7ZZtw5nizycj+U67GcAzdLMBOlRFn+16VC41yt3S9QSwMEFAACAAgAR7kzSJqP6Lf4AAAAWAIAABoAAAB1bml2ZXJzYWwvaTE4bl9wcmVzZXRzLnhtbJ2SsW7DIBCGdz8Fuj0m2SILO1ulbB3S2XLti0sLh8XhuG/Ul+iWFysWTpQOlaUOSBz3/T93B+rwaY24oGftqIRdvgWB1LpOU1/Cy+lpswfBoaGuMY6wBHIgDlWm9G5Pzx4ZA4toQVzCWwhDIeU0TbnmwUcHdmYM0Zjz1lkZl3UkZ6UckhSSttD/Ui9nUGWZEOp11CYcqYr7GCVEsG9LmDV1S7mmswP5F9DhCoBrDsgrwNmvAO/DCuDHB0DJe89z1I4cnP2tpMbGRztdv/3H9QshJWNaF2l2yTop69tYt8tga4vMTR/bMtTfa1qmnwq43Zkp+fAjquwHUEsDBBQAAgAIAEe5M0h4CeGkdgAAAHYAAAAcAAAAdW5pdmVyc2FsL2xvY2FsX3NldHRpbmdzLnhtbLOxr8jNUShLLSrOzM+zVTLUM1BSSM1Lzk/JzEu3VQoNcdO1UFIoLknMS0nMyc9LtVXKy1dSsLfjssnJT07MCU4tKQEqLFYoyEmsTC0KSc0FMkpS/RJzgSovzL/YcGHfxcaLTRf2XdipcGHXxeaLDRcblfTtuABQSwMEFAACAAgAO5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R7kzSFvYtdtvAQAA+AIAACkAAAB1bml2ZXJzYWwvc2tpbl9jdXN0b21pemF0aW9uX3NldHRpbmdzLnhtbI1S22rcMBB9z1eI/MBKGt0M7oJuLgsNDd2WPgazVotJIgdLoSHo4yunWTbbbEg0TzPnzBlmdNp0PUZ7n/J0Oz72eZziNuQ8xt9pfYZQu5tupvlyDinktDpUfo5xmP5s4q9pqdVqyn0c+nmwC5rWGHVPDymplVM1Y4ZRJJmnXiHnua1YA64BWzFHiW1X/0n8053DLsR8WrVdHaGvGzYxhTlv4hAe1nDMfgkdb/B57oex8tJasCXKfmpxbAnECJfcF6oBQCDLHXG4SNlITZDHjGMoRlGggAjnpBGFSMqhZl0jqgrzjUBMMkZdoZ7WbqS1cdQWCQ0huk7zqrGl64zEGBFCgLnCBXQGo8qGqqFBLQcEBwZE0UYTBaiznelY8c4Ly5GiXmBcmDGA8eG4h+1enutQ/fA6+3O+I3jyC06ii7dWJ8zV7u7nuZK/h9u7mz4HNA6fzrebi8sv/sp+/fFt68+fjflk4j1tcWtd+01z/wVQSwMEFAACAAgASLkzSK4QXWWcCQAAUx4AABcAAAB1bml2ZXJzYWwvdW5pdmVyc2FsLnBuZ+2Zj1eS9xrAaau0n9bdum3FdO4s22rzR0aEv1iu5lyo27plmmilwjb8Eb6Bmvxo5vpFwhq7k0Tjbp1rd1MxIiTESa4BugT6MaEkJMMrawiIb4ICwn3Jbnfn3HPuH3APnMP7nuf5PO/7fL/P93mf5z3f99SHmWnLFq9ZDIPBlqW/v/1jGGw+BgZ7nhi6ENL4Ut9Kg07zgI/TUmF8NfwRJMzHb8vYBoMJWEu8BxZA8qJD7+cAMNjy64H/PGX5P4pgsFd+S9++7S9V+VZDcvnru4eOjszo6uq+FNw7Gboy8uyrpanvQL/a7bV1oUfrsJv6pt+jGU8MHmDUsNBD4TUYT8LtdfXSrs+6MisryrIbeFi4IgztPeRQIY15lKnBbPr0uFADOYapb/8ecSe15RRcyesdNfp9LjIe0h69uH+obw19Ptve4ynzbH+iKVrTH9E7aubRh1PmQYoHbzbumSzpuSjUh0LSxIsZG6ud8tUFJcjnIDFpx50Pzlu3BBwkFdcugk7vhEYFpEhO4Fi3P2C0IgiCIAiCIAiCIAiCIAiCIAiCIAiCIAiCIAiCIAj+z4GG5nUolwQUvp2xgY3F0N750PHV+S8Edh1XYAIk9X+Dk/sWsO0yv+/hrMsoq/J5Z+SEjh/Jjl82diTlAL74sPiI+BjpDOTtgSOBT6y09ChL8sEq+4+uzFy2GsDzRH7bXZah2+bJY/DgmJ5Zp56RXUAleQ7yus41nOMZuiEnE9OU2SkdHoi81pZuppDN1Zs1qIuk2W46EmXf1QzHDFebm61LRtE4GhlcCINdM22STaSIyzO6p7T79EByo3ncOZvIdTl2FFw7VBFLJPUPPrOMKzBVmeqRnZYumdQwE251okJAWk9fh7kJjiHHnJYNqdZCk2Qp73sOis8nhkjB5CErED1GNTSDpaFRrv3I8sA263JAxjDk2vLG1TOfiDWSq4+oeWWpsZIQafXz0MT/ye0oadJTd35WOZwmpar7KQh85fDFP2FsvWXD0NVVM2rH8YuiRPsFQ4oZ5yuatN3PiuTcPzY39QoqtER6xP1C8J8NBfmUx7fS9KVIQaILMtZJLISu+koj1cXyuyL800qyh5Qy+/iOdcb467EQNt0H8lZHUCZ6ecM0j9UK4g7iPJYOma9BqfM1X0KpE4bHhcwCJVVRzDLK50ZSPZal9mF9v1vOLFogDbjxP3OT06qpAlVIsb4j3u7C+n6dOLaQ/f1Hr6C9E9f9P7MWhRMok/3r6fe29BYpHPWN6RzTAKdQVZS/halsfEOo8HquWqPnQn4DfM1XN9GG0MUY0mJgW8sScy0qXwVdKwYG+KdYnvsKm5dF9uSZpxu1SXl/3pSQlWb57iRK63Ccu3HP/pJISzwSKX/TVoFmhyyJAm7HM78tXI1msjScFbcXb9XwBMNNpzbE414zm6u902BximdciD6PNO345vLTcA7MvkUmiLmNfxPQ0o3EpWsb6kXDeYRBA2fqkWNrZc4F29gDaAlJzI5PtUPx0fuADqtUoHUQsMY4sPu8kCmk9bTrhzWjvbX9lGu4gf4I9IfAw/ZPoTUw8DRcIsXH6dqsx9fqQmwFfreOp9cVZi9gk1bdoLyRfUiyU5Qwl09hdlCDNvL1mXEW1ctg+6mccqYpxq3LrVDs/rZQvKeZil+WZGpRStRl4cy5WOzpu1qiorJvCmr7HQKR0d3Sn8EEdoGouyr57vDHG1EbMQOcsJ8xNyl9TE3OgWIDBvdTX9zxtyzXJSl7lb9dTqmz+PcyR4qtaNaUv7t1LhYTNnc2Ueuu0H5t2ELov9fTs4p4D/yG1Hb8OMlzetVCXB6pyTI+NvI0HF+cOa+sYN+MUzYSKW1GTPXZ3qKUEKnk6i/HjI9Jz8l/AAjwd+WnN2w8mofYRqj1RLWHjezuLerMOJOD1jhnJAV+Sf1Tt2RC5642xCOiQZLaX7E0SipwYgmDOXR1YaH8K5P7sCIJP0v5wZAEtzolagfCOjb6SamxfqoJpT2DCCsU1ZIOyBPUA/ohezQZIP41kAWf3moadRBigF0NLyvDFN4apHYdKq0hY9i9Qu00mW50fVeEdE/x9HfnYl8uxiXKcyvDdQ0EgUwBVSEOwlqCzrUMiPZgjV9z4jS8fTvgul/icbIp8HsyeOiK3pyg1F3hsi+IqM/1EcOZ5s3+88QmRrXPse8Ny1YsaNSWRfMn9/cWyc+a6ksUlK242jEjGNl4a+O7e7Y/GoyARkLqLcLKbyPLkzv15hfnqsLIj84hgp6kz2gXjTsapi2L2aLOPMLtl4WdeZpW/m5dY6f4BIc4SOQLuScCTyGqp2WqKyaQkNjWiHbEtLfGoCxuK+ee4cLNLWPAJS6jNWlv7Lm7gp+UmIG9Dfq29Hy6qIUtiP7o99nMaG43LdRyGSYcvmRae3jt0xFQp0dOQCN4UzskIsilC9kCJpVJX3eRMHVB5MtHd8QiClXgH9MsHHrgCB9rOS9tGjk40Jn/+aaWLapO2tt4/vvnlJ5vsX6NzYKIvyUsdSnUazfr1+AyRVwkFPF8plnDK9eVIUWpyjM58UxTdrq28bDCW0tLNv9W1WQ6clgrJbTFxhZagbVS1FaowDabCLmRF4zLHzlprYVtJLe3RpHg2zvvs85XWIBu/ya7vyycDz5AUqmLn9YUB9R9/Brk0kwEwznVfhKB+5zuXeCLW/priWy8wQPu9FRTvvh6plLWApw2wJ8mVjtjNZmv71FTmQh0h4lFipRzvrzCvMN4PTNO2eSiI8N0K5+V6OoUvxe0uq1wq9ofqPDux3eyxMChF2r7k+eyKkbnsctk2OvNXIMkAuoiafZuUO30ln/wny5Q86TPXAUu/7vSb1CXyk4Ln3WRbooRqtPNdvzkXavaE/Ay47Z0iM20xb2j4eNjy6DGqzxgIwj23WhmGFABJ+sj6F6Hsztr3bNuUTUw+zbZIgEuJRoDPh7yXW+jElCcJs/fd1YiQOGT5QhveLIcJDoesDMNknAVQPb4DCqPJNGoD9gCX9SszC9SBVq2r8k0iym7HJWshLotC6TZ1K7OzOVRWSMLUWJSRPkK6G4ufNnyI9GE+1x+uqYUizZPvlY2mbs+hB0XMwqPwXYxzrE8Vccgu6sF5kuKZFLGkWiLG+r1xg1P3kOa4v/7veLhvSz07BUD7NmXzRsxsj982Zz1eez6+gDNunXlK/xqPzqvOAAneK07cd6VGJwXipp+/RP7BXfe007HcwamrWJjNM03Y7ZmBi40f5Lbt/msn8lg+J+vqTL80H7TuiqgT9+RuZ2fur/2X1BLAwQUAAIACABIuTNIle6RfksAAABrAAAAGwAAAHVuaXZlcnNhbC91bml2ZXJzYWwucG5nLnhtbLOxr8jNUShLLSrOzM+zVTLUM1Cyt+PlsikoSi3LTC1XqACKAQUhQEmhEsg1QnDLM1NKMoBCBuZmCMGM1Mz0jBJbJQsDc7igPtBMAFBLAQIAABQAAgAIAEe5M0j84qlN2wUAAEYWAAAdAAAAAAAAAAEAAAAAAAAAAAB1bml2ZXJzYWwvY29tbW9uX21lc3NhZ2VzLmxuZ1BLAQIAABQAAgAIAEe5M0hEF/421wUAAAsWAAAuAAAAAAAAAAEAAAAAABYGAAB1bml2ZXJzYWwvY3VzdG9tX3ByZXNldHMvMC9jb21tb25fbWVzc2FnZXMubG5nUEsBAgAAFAACAAgAR7kzSKUA50bqBAAAXxQAACcAAAAAAAAAAQAAAAAAOQwAAHVuaXZlcnNhbC9mbGFzaF9wdWJsaXNoaW5nX3NldHRpbmdzLnhtbFBLAQIAABQAAgAIAEe5M0g6Kj9OugIAAFgKAAAhAAAAAAAAAAEAAAAAAGgRAAB1bml2ZXJzYWwvZmxhc2hfc2tpbl9zZXR0aW5ncy54bWxQSwECAAAUAAIACABHuTNINvIYZ70EAABwEwAAJgAAAAAAAAABAAAAAABhFAAAdW5pdmVyc2FsL2h0bWxfcHVibGlzaGluZ19zZXR0aW5ncy54bWxQSwECAAAUAAIACABHuTNIghPHdJYBAAAiBgAAHwAAAAAAAAABAAAAAABiGQAAdW5pdmVyc2FsL2h0bWxfc2tpbl9zZXR0aW5ncy5qc1BLAQIAABQAAgAIAEe5M0iaj+i3+AAAAFgCAAAaAAAAAAAAAAEAAAAAADUbAAB1bml2ZXJzYWwvaTE4bl9wcmVzZXRzLnhtbFBLAQIAABQAAgAIAEe5M0h4CeGkdgAAAHYAAAAcAAAAAAAAAAEAAAAAAGUcAAB1bml2ZXJzYWwvbG9jYWxfc2V0dGluZ3MueG1sUEsBAgAAFAACAAgAO5RXRyO0Tvv7AgAAsAgAABQAAAAAAAAAAQAAAAAAFR0AAHVuaXZlcnNhbC9wbGF5ZXIueG1sUEsBAgAAFAACAAgAR7kzSFvYtdtvAQAA+AIAACkAAAAAAAAAAQAAAAAAQiAAAHVuaXZlcnNhbC9za2luX2N1c3RvbWl6YXRpb25fc2V0dGluZ3MueG1sUEsBAgAAFAACAAgASLkzSK4QXWWcCQAAUx4AABcAAAAAAAAAAAAAAAAA+CEAAHVuaXZlcnNhbC91bml2ZXJzYWwucG5nUEsBAgAAFAACAAgASLkzSJXukX5LAAAAawAAABsAAAAAAAAAAQAAAAAAySsAAHVuaXZlcnNhbC91bml2ZXJzYWwucG5nLnhtbFBLBQYAAAAADAAMAKUDAABNLAAAAAA="/>
  <p:tag name="ISPRING_RESOURCE_PATHS_HASH_2" val="945fd4baf5b6244f79ba75454e0cde8676ff161"/>
  <p:tag name="ISPRING_SCORM_ENDPOINT" val="&lt;endpoint&gt;&lt;enable&gt;0&lt;/enable&gt;&lt;lrs&gt;http://&lt;/lrs&gt;&lt;auth&gt;0&lt;/auth&gt;&lt;login&gt;&lt;/login&gt;&lt;password&gt;&lt;/password&gt;&lt;key&gt;&lt;/key&gt;&lt;name&gt;&lt;/name&gt;&lt;email&gt;&lt;/email&gt;&lt;/endpoint&gt;&#10;"/>
  <p:tag name="ISPRING_PRESENTATION_TITLE" val="7 SINIF 4 ÜNİTE 1 KONU AYNALAR11"/>
  <p:tag name="İSPRİNGONLİNEFOLDERID" val="0"/>
  <p:tag name="İSPRİNGONLİNEFOLDERPATH" val="Каталог"/>
  <p:tag name="İSPRİNGCLOUDFOLDERID" val="0"/>
  <p:tag name="İSPRİNGCLOUDFOLDERPATH" val="Каталог"/>
</p:tagLst>
</file>

<file path=ppt/tags/tag10.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1.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2.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13.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2.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3.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4.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5.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6.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7.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8.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ags/tag9.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1174</Words>
  <Application>Microsoft Office PowerPoint</Application>
  <PresentationFormat>Ekran Gösterisi (4:3)</PresentationFormat>
  <Paragraphs>194</Paragraphs>
  <Slides>41</Slides>
  <Notes>41</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SINIF 4 ÜNİTE 1 KONU AYNALAR11</dc:title>
  <dc:creator>su</dc:creator>
  <cp:lastModifiedBy>su</cp:lastModifiedBy>
  <cp:revision>74</cp:revision>
  <dcterms:created xsi:type="dcterms:W3CDTF">2016-02-23T11:51:56Z</dcterms:created>
  <dcterms:modified xsi:type="dcterms:W3CDTF">2016-02-28T00:19:09Z</dcterms:modified>
</cp:coreProperties>
</file>