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9" r:id="rId2"/>
    <p:sldId id="265" r:id="rId3"/>
    <p:sldId id="267" r:id="rId4"/>
    <p:sldId id="272" r:id="rId5"/>
    <p:sldId id="268" r:id="rId6"/>
    <p:sldId id="266" r:id="rId7"/>
    <p:sldId id="278" r:id="rId8"/>
    <p:sldId id="263" r:id="rId9"/>
    <p:sldId id="273" r:id="rId10"/>
    <p:sldId id="264" r:id="rId11"/>
    <p:sldId id="274" r:id="rId12"/>
    <p:sldId id="279" r:id="rId13"/>
    <p:sldId id="276" r:id="rId14"/>
    <p:sldId id="275" r:id="rId15"/>
    <p:sldId id="277" r:id="rId16"/>
    <p:sldId id="256" r:id="rId17"/>
    <p:sldId id="260" r:id="rId18"/>
    <p:sldId id="261" r:id="rId19"/>
    <p:sldId id="257" r:id="rId20"/>
    <p:sldId id="262" r:id="rId21"/>
    <p:sldId id="258" r:id="rId22"/>
    <p:sldId id="259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1FC9A-8E9C-41E0-BE14-7F16B144EA70}" type="datetimeFigureOut">
              <a:rPr lang="tr-TR" smtClean="0"/>
              <a:t>13.05.2016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600B0-0E3B-4BD5-B381-338E3196CD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113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600B0-0E3B-4BD5-B381-338E3196CD86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8888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4666-0892-4EE6-A5FA-5ED22DA533C8}" type="datetimeFigureOut">
              <a:rPr lang="tr-TR" smtClean="0"/>
              <a:t>13.05.2016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89C4-53CC-4A9E-B776-239C51C2C6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6945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4666-0892-4EE6-A5FA-5ED22DA533C8}" type="datetimeFigureOut">
              <a:rPr lang="tr-TR" smtClean="0"/>
              <a:t>13.05.2016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89C4-53CC-4A9E-B776-239C51C2C6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2520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4666-0892-4EE6-A5FA-5ED22DA533C8}" type="datetimeFigureOut">
              <a:rPr lang="tr-TR" smtClean="0"/>
              <a:t>13.05.2016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89C4-53CC-4A9E-B776-239C51C2C6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1143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4666-0892-4EE6-A5FA-5ED22DA533C8}" type="datetimeFigureOut">
              <a:rPr lang="tr-TR" smtClean="0"/>
              <a:t>13.05.2016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89C4-53CC-4A9E-B776-239C51C2C6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873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4666-0892-4EE6-A5FA-5ED22DA533C8}" type="datetimeFigureOut">
              <a:rPr lang="tr-TR" smtClean="0"/>
              <a:t>13.05.2016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89C4-53CC-4A9E-B776-239C51C2C6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1018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4666-0892-4EE6-A5FA-5ED22DA533C8}" type="datetimeFigureOut">
              <a:rPr lang="tr-TR" smtClean="0"/>
              <a:t>13.05.2016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89C4-53CC-4A9E-B776-239C51C2C6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8719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4666-0892-4EE6-A5FA-5ED22DA533C8}" type="datetimeFigureOut">
              <a:rPr lang="tr-TR" smtClean="0"/>
              <a:t>13.05.2016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89C4-53CC-4A9E-B776-239C51C2C6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6221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4666-0892-4EE6-A5FA-5ED22DA533C8}" type="datetimeFigureOut">
              <a:rPr lang="tr-TR" smtClean="0"/>
              <a:t>13.05.2016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89C4-53CC-4A9E-B776-239C51C2C6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415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4666-0892-4EE6-A5FA-5ED22DA533C8}" type="datetimeFigureOut">
              <a:rPr lang="tr-TR" smtClean="0"/>
              <a:t>13.05.2016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89C4-53CC-4A9E-B776-239C51C2C6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4218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4666-0892-4EE6-A5FA-5ED22DA533C8}" type="datetimeFigureOut">
              <a:rPr lang="tr-TR" smtClean="0"/>
              <a:t>13.05.2016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89C4-53CC-4A9E-B776-239C51C2C6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4237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4666-0892-4EE6-A5FA-5ED22DA533C8}" type="datetimeFigureOut">
              <a:rPr lang="tr-TR" smtClean="0"/>
              <a:t>13.05.2016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89C4-53CC-4A9E-B776-239C51C2C6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224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E4666-0892-4EE6-A5FA-5ED22DA533C8}" type="datetimeFigureOut">
              <a:rPr lang="tr-TR" smtClean="0"/>
              <a:t>13.05.2016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489C4-53CC-4A9E-B776-239C51C2C6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284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323528" y="0"/>
            <a:ext cx="7772400" cy="1470025"/>
          </a:xfrm>
        </p:spPr>
        <p:txBody>
          <a:bodyPr>
            <a:normAutofit/>
          </a:bodyPr>
          <a:lstStyle/>
          <a:p>
            <a:r>
              <a:rPr lang="tr-TR" sz="8800" dirty="0" smtClean="0">
                <a:latin typeface="Algerian" panose="04020705040A02060702" pitchFamily="82" charset="0"/>
              </a:rPr>
              <a:t>ELEKTRİK</a:t>
            </a:r>
            <a:endParaRPr lang="tr-TR" sz="8800" dirty="0">
              <a:latin typeface="Algerian" panose="04020705040A02060702" pitchFamily="82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5-Nokta Yıldız 3"/>
          <p:cNvSpPr/>
          <p:nvPr/>
        </p:nvSpPr>
        <p:spPr>
          <a:xfrm>
            <a:off x="5076056" y="126876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5-Nokta Yıldız 4"/>
          <p:cNvSpPr/>
          <p:nvPr/>
        </p:nvSpPr>
        <p:spPr>
          <a:xfrm>
            <a:off x="1763688" y="126876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123" name="Picture 3" descr="C:\Users\mem\Desktop\3483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72134"/>
            <a:ext cx="7992888" cy="571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32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GERİLİM (potansiyel fark)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dirty="0" smtClean="0">
                <a:latin typeface="Times New Roman"/>
              </a:rPr>
              <a:t> </a:t>
            </a:r>
            <a:r>
              <a:rPr lang="tr-TR" dirty="0">
                <a:solidFill>
                  <a:srgbClr val="FF0000"/>
                </a:solidFill>
              </a:rPr>
              <a:t>Gerilim nedir?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>Elektrik devresinin iki ucu arasındaki enerji farkına </a:t>
            </a:r>
            <a:r>
              <a:rPr lang="tr-TR" dirty="0">
                <a:solidFill>
                  <a:srgbClr val="FF0000"/>
                </a:solidFill>
              </a:rPr>
              <a:t>gerilim</a:t>
            </a:r>
            <a:r>
              <a:rPr lang="tr-TR" dirty="0"/>
              <a:t> denir. oluşmasına neden olur. Gerilim enerji farkının </a:t>
            </a:r>
            <a:r>
              <a:rPr lang="tr-TR" dirty="0" smtClean="0"/>
              <a:t>bir    göstergesidir</a:t>
            </a:r>
            <a:r>
              <a:rPr lang="tr-TR" dirty="0"/>
              <a:t>. 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Voltmetre ile ölçülür</a:t>
            </a:r>
          </a:p>
          <a:p>
            <a:pPr marL="0" indent="0">
              <a:buNone/>
            </a:pPr>
            <a:r>
              <a:rPr lang="tr-TR" dirty="0"/>
              <a:t>Voltmetre </a:t>
            </a:r>
            <a:r>
              <a:rPr lang="tr-TR" dirty="0" smtClean="0"/>
              <a:t>devreye paralel bağlanır.</a:t>
            </a:r>
          </a:p>
          <a:p>
            <a:pPr marL="0" indent="0">
              <a:buNone/>
            </a:pPr>
            <a:r>
              <a:rPr lang="tr-TR" dirty="0"/>
              <a:t>.Gerilimin </a:t>
            </a:r>
            <a:r>
              <a:rPr lang="tr-TR" dirty="0" err="1" smtClean="0"/>
              <a:t>birimiVolt</a:t>
            </a:r>
            <a:r>
              <a:rPr lang="tr-TR" dirty="0" smtClean="0"/>
              <a:t> </a:t>
            </a:r>
            <a:r>
              <a:rPr lang="tr-TR" dirty="0"/>
              <a:t>tur</a:t>
            </a:r>
            <a:r>
              <a:rPr lang="tr-TR" dirty="0" smtClean="0"/>
              <a:t>. </a:t>
            </a:r>
            <a:r>
              <a:rPr lang="tr-TR" dirty="0"/>
              <a:t>Kısaca V ile gösterilir.</a:t>
            </a:r>
          </a:p>
        </p:txBody>
      </p:sp>
    </p:spTree>
    <p:extLst>
      <p:ext uri="{BB962C8B-B14F-4D97-AF65-F5344CB8AC3E}">
        <p14:creationId xmlns:p14="http://schemas.microsoft.com/office/powerpoint/2010/main" val="362899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  <a:latin typeface="Times New Roman"/>
              </a:rPr>
              <a:t>Gerilim ile Akım arasındaki ilişki (OHM Kanunu)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Bir iletkenin uçları arasındaki gerilimin telin </a:t>
            </a:r>
            <a:r>
              <a:rPr lang="tr-TR" dirty="0" err="1" smtClean="0"/>
              <a:t>içindengeçen</a:t>
            </a:r>
            <a:r>
              <a:rPr lang="tr-TR" dirty="0" smtClean="0"/>
              <a:t> </a:t>
            </a:r>
            <a:r>
              <a:rPr lang="tr-TR" dirty="0"/>
              <a:t>akıma oranı sabittir ve bu oran iletkenin </a:t>
            </a:r>
            <a:r>
              <a:rPr lang="tr-TR" dirty="0" smtClean="0"/>
              <a:t>direncine  eşittir.</a:t>
            </a:r>
          </a:p>
          <a:p>
            <a:r>
              <a:rPr lang="tr-TR" dirty="0" smtClean="0"/>
              <a:t>   </a:t>
            </a:r>
            <a:r>
              <a:rPr lang="tr-TR" dirty="0" smtClean="0">
                <a:solidFill>
                  <a:srgbClr val="7030A0"/>
                </a:solidFill>
              </a:rPr>
              <a:t>Direnç</a:t>
            </a:r>
            <a:r>
              <a:rPr lang="tr-TR" dirty="0" smtClean="0"/>
              <a:t> </a:t>
            </a:r>
            <a:r>
              <a:rPr lang="tr-TR" dirty="0"/>
              <a:t>=</a:t>
            </a:r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Gerilim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tr-TR" dirty="0" smtClean="0"/>
              <a:t> </a:t>
            </a:r>
            <a:r>
              <a:rPr lang="tr-TR" dirty="0" smtClean="0">
                <a:solidFill>
                  <a:srgbClr val="FF0000"/>
                </a:solidFill>
              </a:rPr>
              <a:t>Akım</a:t>
            </a:r>
            <a:r>
              <a:rPr lang="tr-TR" dirty="0" smtClean="0"/>
              <a:t>          </a:t>
            </a:r>
            <a:r>
              <a:rPr lang="tr-TR" dirty="0">
                <a:solidFill>
                  <a:srgbClr val="7030A0"/>
                </a:solidFill>
              </a:rPr>
              <a:t>R</a:t>
            </a:r>
            <a:r>
              <a:rPr lang="tr-TR" dirty="0"/>
              <a:t> = 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V</a:t>
            </a:r>
            <a:r>
              <a:rPr lang="tr-TR" dirty="0" smtClean="0"/>
              <a:t>/  </a:t>
            </a:r>
            <a:r>
              <a:rPr lang="tr-TR" dirty="0" smtClean="0">
                <a:solidFill>
                  <a:srgbClr val="FF0000"/>
                </a:solidFill>
              </a:rPr>
              <a:t>I 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pt-BR" dirty="0" smtClean="0">
                <a:solidFill>
                  <a:srgbClr val="00B050"/>
                </a:solidFill>
                <a:latin typeface="Times New Roman"/>
              </a:rPr>
              <a:t>R : Direnç, V: Gerilim, I: Akım </a:t>
            </a:r>
            <a:r>
              <a:rPr lang="tr-TR" dirty="0" smtClean="0">
                <a:solidFill>
                  <a:srgbClr val="00B050"/>
                </a:solidFill>
                <a:latin typeface="Times New Roman"/>
              </a:rPr>
              <a:t>       </a:t>
            </a:r>
          </a:p>
          <a:p>
            <a:r>
              <a:rPr lang="tr-TR" dirty="0" smtClean="0">
                <a:solidFill>
                  <a:srgbClr val="00B050"/>
                </a:solidFill>
                <a:latin typeface="Times New Roman"/>
              </a:rPr>
              <a:t>Volt/Amper=OHM</a:t>
            </a:r>
            <a:endParaRPr lang="pt-BR" dirty="0" smtClean="0">
              <a:solidFill>
                <a:srgbClr val="00B050"/>
              </a:solidFill>
              <a:latin typeface="Times New Roman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Times New Roman"/>
              </a:rPr>
              <a:t>Gerilim </a:t>
            </a:r>
            <a:r>
              <a:rPr lang="tr-TR" dirty="0">
                <a:solidFill>
                  <a:srgbClr val="000000"/>
                </a:solidFill>
                <a:latin typeface="Times New Roman"/>
              </a:rPr>
              <a:t>ile akım arasındaki </a:t>
            </a:r>
            <a:r>
              <a:rPr lang="tr-TR" dirty="0" err="1" smtClean="0">
                <a:solidFill>
                  <a:srgbClr val="000000"/>
                </a:solidFill>
                <a:latin typeface="Times New Roman"/>
              </a:rPr>
              <a:t>ilişkiyiGeorge</a:t>
            </a:r>
            <a:r>
              <a:rPr lang="tr-TR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/>
              </a:rPr>
              <a:t>Simon</a:t>
            </a:r>
            <a:r>
              <a:rPr lang="tr-TR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/>
              </a:rPr>
              <a:t>Ohm</a:t>
            </a:r>
            <a:r>
              <a:rPr lang="tr-TR" dirty="0">
                <a:solidFill>
                  <a:srgbClr val="000000"/>
                </a:solidFill>
                <a:latin typeface="Times New Roman"/>
              </a:rPr>
              <a:t> bulduğu için bu ilişkiye </a:t>
            </a:r>
            <a:r>
              <a:rPr lang="tr-TR" dirty="0" err="1">
                <a:solidFill>
                  <a:srgbClr val="000000"/>
                </a:solidFill>
                <a:latin typeface="Times New Roman"/>
              </a:rPr>
              <a:t>Ohm</a:t>
            </a:r>
            <a:r>
              <a:rPr lang="tr-TR" dirty="0">
                <a:solidFill>
                  <a:srgbClr val="000000"/>
                </a:solidFill>
                <a:latin typeface="Times New Roman"/>
              </a:rPr>
              <a:t> Kanunu adı verilir. Direncin birimi de </a:t>
            </a:r>
            <a:r>
              <a:rPr lang="tr-TR" dirty="0" err="1">
                <a:solidFill>
                  <a:srgbClr val="000000"/>
                </a:solidFill>
                <a:latin typeface="Times New Roman"/>
              </a:rPr>
              <a:t>ohm</a:t>
            </a:r>
            <a:r>
              <a:rPr lang="tr-TR" dirty="0">
                <a:solidFill>
                  <a:srgbClr val="000000"/>
                </a:solidFill>
                <a:latin typeface="Times New Roman"/>
              </a:rPr>
              <a:t> olarak alınır, </a:t>
            </a:r>
            <a:r>
              <a:rPr lang="tr-TR" dirty="0" err="1">
                <a:solidFill>
                  <a:srgbClr val="000000"/>
                </a:solidFill>
                <a:latin typeface="Times New Roman"/>
              </a:rPr>
              <a:t>ohm</a:t>
            </a:r>
            <a:r>
              <a:rPr lang="tr-TR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l-GR" dirty="0">
                <a:solidFill>
                  <a:srgbClr val="000000"/>
                </a:solidFill>
                <a:latin typeface="Times New Roman"/>
              </a:rPr>
              <a:t>Ω </a:t>
            </a:r>
            <a:r>
              <a:rPr lang="tr-TR" dirty="0">
                <a:solidFill>
                  <a:srgbClr val="000000"/>
                </a:solidFill>
                <a:latin typeface="Times New Roman"/>
              </a:rPr>
              <a:t>ile sembolize edilir. 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4195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mem\Desktop\slider-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046156" cy="593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750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b="1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OHM KANUNU</a:t>
            </a:r>
            <a:endParaRPr lang="tr-TR" sz="5400" b="1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1268" name="Picture 4" descr="C:\Users\mem\Desktop\gerilim%20akım%20grafiğ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435737"/>
            <a:ext cx="4968551" cy="365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mem\Desktop\ohm kanun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72816"/>
            <a:ext cx="388767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77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OHM KANUNU SİHİRLİ ÜÇGEN</a:t>
            </a:r>
            <a:endParaRPr lang="tr-TR" dirty="0"/>
          </a:p>
        </p:txBody>
      </p:sp>
      <p:pic>
        <p:nvPicPr>
          <p:cNvPr id="10242" name="Picture 2" descr="C:\Users\mem\Desktop\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604657" cy="497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6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467544" y="1628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pic>
        <p:nvPicPr>
          <p:cNvPr id="12292" name="Picture 4" descr="C:\Users\mem\Desktop\Direnç-Gerilim-Akım-İlişkis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08720"/>
            <a:ext cx="822960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52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r-TR" sz="7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SERİ</a:t>
            </a:r>
            <a:br>
              <a:rPr lang="tr-TR" sz="72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tr-TR" sz="7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tr-TR" sz="72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VE</a:t>
            </a:r>
            <a:r>
              <a:rPr lang="tr-TR" sz="7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br>
              <a:rPr lang="tr-TR" sz="72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tr-TR" sz="7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PARALEL </a:t>
            </a:r>
            <a:r>
              <a:rPr lang="tr-TR" sz="72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BAĞLAMA</a:t>
            </a:r>
            <a:endParaRPr lang="tr-TR" sz="72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68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mem\Desktop\1061021_p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7776864" cy="65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05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2" name="Picture 4" descr="C:\Users\mem\Desktop\imagesYNDK3WSJ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66" y="340355"/>
            <a:ext cx="8363706" cy="568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607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33" y="260649"/>
            <a:ext cx="635415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043608" y="2636912"/>
            <a:ext cx="58143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AMPULLERİN PARLAKLIĞI:</a:t>
            </a:r>
            <a:br>
              <a:rPr lang="tr-TR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</a:br>
            <a:r>
              <a:rPr lang="tr-TR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- SERİ BAĞLAMA:</a:t>
            </a:r>
            <a:r>
              <a:rPr lang="tr-TR" dirty="0" smtClean="0">
                <a:effectLst/>
                <a:latin typeface="Times New Roman"/>
                <a:ea typeface="Calibri"/>
                <a:cs typeface="Arial"/>
              </a:rPr>
              <a:t/>
            </a:r>
            <a:br>
              <a:rPr lang="tr-TR" dirty="0" smtClean="0">
                <a:effectLst/>
                <a:latin typeface="Times New Roman"/>
                <a:ea typeface="Calibri"/>
                <a:cs typeface="Arial"/>
              </a:rPr>
            </a:br>
            <a:r>
              <a:rPr lang="tr-TR" dirty="0" smtClean="0">
                <a:effectLst/>
                <a:latin typeface="Times New Roman"/>
                <a:ea typeface="Calibri"/>
                <a:cs typeface="Arial"/>
              </a:rPr>
              <a:t>- Seri bağlı özdeş (aynı) lambaların hepsinden aynı akım geçer.</a:t>
            </a:r>
            <a:br>
              <a:rPr lang="tr-TR" dirty="0" smtClean="0">
                <a:effectLst/>
                <a:latin typeface="Times New Roman"/>
                <a:ea typeface="Calibri"/>
                <a:cs typeface="Arial"/>
              </a:rPr>
            </a:br>
            <a:r>
              <a:rPr lang="tr-TR" dirty="0" smtClean="0">
                <a:effectLst/>
                <a:latin typeface="Times New Roman"/>
                <a:ea typeface="Calibri"/>
                <a:cs typeface="Arial"/>
              </a:rPr>
              <a:t>- Lambaların parlaklığı eşittir.</a:t>
            </a:r>
            <a:br>
              <a:rPr lang="tr-TR" dirty="0" smtClean="0">
                <a:effectLst/>
                <a:latin typeface="Times New Roman"/>
                <a:ea typeface="Calibri"/>
                <a:cs typeface="Arial"/>
              </a:rPr>
            </a:br>
            <a:r>
              <a:rPr lang="tr-TR" dirty="0" smtClean="0">
                <a:effectLst/>
                <a:latin typeface="Times New Roman"/>
                <a:ea typeface="Calibri"/>
                <a:cs typeface="Arial"/>
              </a:rPr>
              <a:t>- Lamba sayısı arttıkça yani devreye ampul eklendikçe lambaların parlaklığı azalır.</a:t>
            </a:r>
            <a:br>
              <a:rPr lang="tr-TR" dirty="0" smtClean="0">
                <a:effectLst/>
                <a:latin typeface="Times New Roman"/>
                <a:ea typeface="Calibri"/>
                <a:cs typeface="Arial"/>
              </a:rPr>
            </a:br>
            <a:r>
              <a:rPr lang="tr-TR" dirty="0" smtClean="0">
                <a:effectLst/>
                <a:latin typeface="Times New Roman"/>
                <a:ea typeface="Calibri"/>
                <a:cs typeface="Arial"/>
              </a:rPr>
              <a:t>- Lambalardan biri sönerse ya da patlarsa diğerleri de söner.</a:t>
            </a:r>
            <a:br>
              <a:rPr lang="tr-TR" dirty="0" smtClean="0">
                <a:effectLst/>
                <a:latin typeface="Times New Roman"/>
                <a:ea typeface="Calibri"/>
                <a:cs typeface="Arial"/>
              </a:rPr>
            </a:br>
            <a:r>
              <a:rPr lang="tr-TR" dirty="0" smtClean="0">
                <a:effectLst/>
                <a:latin typeface="Times New Roman"/>
                <a:ea typeface="Calibri"/>
                <a:cs typeface="Arial"/>
              </a:rPr>
              <a:t>- Devreye takılan pil sayısı arttıkça lambaların parlaklığı artar.</a:t>
            </a:r>
            <a:br>
              <a:rPr lang="tr-TR" dirty="0" smtClean="0">
                <a:effectLst/>
                <a:latin typeface="Times New Roman"/>
                <a:ea typeface="Calibri"/>
                <a:cs typeface="Arial"/>
              </a:rPr>
            </a:br>
            <a:r>
              <a:rPr lang="tr-TR" dirty="0" smtClean="0">
                <a:effectLst/>
                <a:latin typeface="Times New Roman"/>
                <a:ea typeface="Calibri"/>
                <a:cs typeface="Arial"/>
              </a:rPr>
              <a:t>- Pil sayısı artsa bile pilin dayanma süresi değişmez.</a:t>
            </a:r>
            <a:br>
              <a:rPr lang="tr-TR" dirty="0" smtClean="0">
                <a:effectLst/>
                <a:latin typeface="Times New Roman"/>
                <a:ea typeface="Calibri"/>
                <a:cs typeface="Arial"/>
              </a:rPr>
            </a:br>
            <a:r>
              <a:rPr lang="tr-TR" dirty="0" smtClean="0">
                <a:effectLst/>
                <a:latin typeface="Times New Roman"/>
                <a:ea typeface="Calibri"/>
                <a:cs typeface="Arial"/>
              </a:rPr>
              <a:t>Yani devreye seri bağlı 1 pil yerine 3 pil taksak bile yine bir pil </a:t>
            </a:r>
            <a:r>
              <a:rPr lang="tr-TR" dirty="0" err="1" smtClean="0">
                <a:effectLst/>
                <a:latin typeface="Times New Roman"/>
                <a:ea typeface="Calibri"/>
                <a:cs typeface="Arial"/>
              </a:rPr>
              <a:t>nekadar</a:t>
            </a:r>
            <a:r>
              <a:rPr lang="tr-TR" dirty="0" smtClean="0">
                <a:effectLst/>
                <a:latin typeface="Times New Roman"/>
                <a:ea typeface="Calibri"/>
                <a:cs typeface="Arial"/>
              </a:rPr>
              <a:t> dayanırsa 3 pil de o kadar dayanır ve biter 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32904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2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tr-TR" sz="22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tr-TR" sz="7200" dirty="0">
                <a:solidFill>
                  <a:srgbClr val="FF33CC"/>
                </a:solidFill>
                <a:ea typeface="+mn-ea"/>
                <a:cs typeface="+mn-cs"/>
              </a:rPr>
              <a:t>ELEKTRİK AKIMI </a:t>
            </a:r>
            <a:endParaRPr lang="tr-TR" sz="7200" dirty="0">
              <a:solidFill>
                <a:srgbClr val="FF33CC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endParaRPr lang="tr-TR" dirty="0"/>
          </a:p>
          <a:p>
            <a:r>
              <a:rPr lang="tr-TR" sz="8600" dirty="0">
                <a:solidFill>
                  <a:srgbClr val="C00000"/>
                </a:solidFill>
              </a:rPr>
              <a:t>ELEKTRİK AKIMI </a:t>
            </a:r>
            <a:r>
              <a:rPr lang="tr-TR" sz="8600" dirty="0" smtClean="0">
                <a:solidFill>
                  <a:srgbClr val="C00000"/>
                </a:solidFill>
              </a:rPr>
              <a:t>: </a:t>
            </a:r>
            <a:r>
              <a:rPr lang="tr-TR" sz="8600" dirty="0"/>
              <a:t>Bir iletken içinde elektronların sürekli olarak akışına</a:t>
            </a:r>
            <a:r>
              <a:rPr lang="tr-TR" sz="8600" dirty="0">
                <a:solidFill>
                  <a:srgbClr val="C00000"/>
                </a:solidFill>
              </a:rPr>
              <a:t> elektrik akımı </a:t>
            </a:r>
            <a:r>
              <a:rPr lang="tr-TR" sz="8600" dirty="0"/>
              <a:t>denir.</a:t>
            </a:r>
          </a:p>
          <a:p>
            <a:r>
              <a:rPr lang="tr-TR" sz="8600" dirty="0"/>
              <a:t>Elektrik enerjisi kaynakları(pil, batarya) devreye akım </a:t>
            </a:r>
            <a:r>
              <a:rPr lang="tr-TR" sz="8600" dirty="0" err="1"/>
              <a:t>sağlar.Yani</a:t>
            </a:r>
            <a:r>
              <a:rPr lang="tr-TR" sz="8600" dirty="0"/>
              <a:t> yükleri hareket ettirir.</a:t>
            </a:r>
          </a:p>
          <a:p>
            <a:r>
              <a:rPr lang="tr-TR" sz="8600" dirty="0"/>
              <a:t>Elektrik akımı negatif (-) yüklerin hareketinden kaynaklanır</a:t>
            </a:r>
            <a:r>
              <a:rPr lang="tr-TR" sz="8600" dirty="0" smtClean="0"/>
              <a:t>.</a:t>
            </a:r>
            <a:endParaRPr lang="tr-TR" sz="8600" dirty="0"/>
          </a:p>
        </p:txBody>
      </p:sp>
    </p:spTree>
    <p:extLst>
      <p:ext uri="{BB962C8B-B14F-4D97-AF65-F5344CB8AC3E}">
        <p14:creationId xmlns:p14="http://schemas.microsoft.com/office/powerpoint/2010/main" val="302406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em\Desktop\seri-p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3742"/>
            <a:ext cx="6408712" cy="591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171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http://fenokulu.net/kavramresim1/res3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8641"/>
            <a:ext cx="4283967" cy="36003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ikdörtgen 2"/>
          <p:cNvSpPr/>
          <p:nvPr/>
        </p:nvSpPr>
        <p:spPr>
          <a:xfrm>
            <a:off x="4067944" y="863552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PARALEL BAĞLAMA:</a:t>
            </a:r>
            <a:r>
              <a:rPr lang="tr-TR" sz="2400" dirty="0" smtClean="0">
                <a:effectLst/>
                <a:latin typeface="Times New Roman"/>
                <a:ea typeface="Calibri"/>
                <a:cs typeface="Arial"/>
              </a:rPr>
              <a:t/>
            </a:r>
            <a:br>
              <a:rPr lang="tr-TR" sz="2400" dirty="0" smtClean="0">
                <a:effectLst/>
                <a:latin typeface="Times New Roman"/>
                <a:ea typeface="Calibri"/>
                <a:cs typeface="Arial"/>
              </a:rPr>
            </a:br>
            <a:r>
              <a:rPr lang="tr-TR" sz="2400" dirty="0" smtClean="0">
                <a:effectLst/>
                <a:latin typeface="Times New Roman"/>
                <a:ea typeface="Calibri"/>
                <a:cs typeface="Arial"/>
              </a:rPr>
              <a:t>- Paralel bağlı özdeş lambaların hepsi aynı parlaklıkta yanar.</a:t>
            </a:r>
            <a:br>
              <a:rPr lang="tr-TR" sz="2400" dirty="0" smtClean="0">
                <a:effectLst/>
                <a:latin typeface="Times New Roman"/>
                <a:ea typeface="Calibri"/>
                <a:cs typeface="Arial"/>
              </a:rPr>
            </a:br>
            <a:r>
              <a:rPr lang="tr-TR" sz="2400" dirty="0" smtClean="0">
                <a:effectLst/>
                <a:latin typeface="Times New Roman"/>
                <a:ea typeface="Calibri"/>
                <a:cs typeface="Arial"/>
              </a:rPr>
              <a:t>- Lambalar özdeş ise hepsinin üzerinden aynı akım geçer.</a:t>
            </a:r>
            <a:br>
              <a:rPr lang="tr-TR" sz="2400" dirty="0" smtClean="0">
                <a:effectLst/>
                <a:latin typeface="Times New Roman"/>
                <a:ea typeface="Calibri"/>
                <a:cs typeface="Arial"/>
              </a:rPr>
            </a:br>
            <a:r>
              <a:rPr lang="tr-TR" sz="2400" dirty="0" smtClean="0">
                <a:effectLst/>
                <a:latin typeface="Times New Roman"/>
                <a:ea typeface="Calibri"/>
                <a:cs typeface="Arial"/>
              </a:rPr>
              <a:t>- </a:t>
            </a:r>
            <a:r>
              <a:rPr lang="tr-TR" sz="2400" dirty="0" err="1" smtClean="0">
                <a:effectLst/>
                <a:latin typeface="Times New Roman"/>
                <a:ea typeface="Calibri"/>
                <a:cs typeface="Arial"/>
              </a:rPr>
              <a:t>Anakoldaki</a:t>
            </a:r>
            <a:r>
              <a:rPr lang="tr-TR" sz="2400" dirty="0" smtClean="0">
                <a:effectLst/>
                <a:latin typeface="Times New Roman"/>
                <a:ea typeface="Calibri"/>
                <a:cs typeface="Arial"/>
              </a:rPr>
              <a:t> akım her kola eşit paylaştırılır.</a:t>
            </a:r>
            <a:br>
              <a:rPr lang="tr-TR" sz="2400" dirty="0" smtClean="0">
                <a:effectLst/>
                <a:latin typeface="Times New Roman"/>
                <a:ea typeface="Calibri"/>
                <a:cs typeface="Arial"/>
              </a:rPr>
            </a:br>
            <a:r>
              <a:rPr lang="tr-TR" sz="2400" dirty="0" smtClean="0">
                <a:effectLst/>
                <a:latin typeface="Times New Roman"/>
                <a:ea typeface="Calibri"/>
                <a:cs typeface="Arial"/>
              </a:rPr>
              <a:t>- Lambaların sayısı artırılırsa ya da azaltılırsa diğer lambaların parlaklıkları değişmez.</a:t>
            </a:r>
            <a:br>
              <a:rPr lang="tr-TR" sz="2400" dirty="0" smtClean="0">
                <a:effectLst/>
                <a:latin typeface="Times New Roman"/>
                <a:ea typeface="Calibri"/>
                <a:cs typeface="Arial"/>
              </a:rPr>
            </a:br>
            <a:r>
              <a:rPr lang="tr-TR" sz="2400" dirty="0" smtClean="0">
                <a:effectLst/>
                <a:latin typeface="Times New Roman"/>
                <a:ea typeface="Calibri"/>
                <a:cs typeface="Arial"/>
              </a:rPr>
              <a:t>- Paralel bağlı devrede lamba sayısı arttıkça pillerin dayanma süresi azalır.</a:t>
            </a:r>
            <a:br>
              <a:rPr lang="tr-TR" sz="2400" dirty="0" smtClean="0">
                <a:effectLst/>
                <a:latin typeface="Times New Roman"/>
                <a:ea typeface="Calibri"/>
                <a:cs typeface="Arial"/>
              </a:rPr>
            </a:b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642494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http://fenokulu.net/kavramresim1/res4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0384"/>
            <a:ext cx="3528392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ikdörtgen 2"/>
          <p:cNvSpPr/>
          <p:nvPr/>
        </p:nvSpPr>
        <p:spPr>
          <a:xfrm>
            <a:off x="683568" y="2828836"/>
            <a:ext cx="61744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ÖRNEK</a:t>
            </a:r>
            <a:r>
              <a:rPr lang="tr-TR" sz="2400" b="1" dirty="0" err="1"/>
              <a:t>:</a:t>
            </a:r>
            <a:r>
              <a:rPr lang="tr-TR" sz="2400" dirty="0" err="1"/>
              <a:t>Şekildeki</a:t>
            </a:r>
            <a:r>
              <a:rPr lang="tr-TR" sz="2400" dirty="0"/>
              <a:t> devrede A, B,C ve D lambalarının parlaklıkları arasındaki ilişkiye bakalım:</a:t>
            </a:r>
            <a:br>
              <a:rPr lang="tr-TR" sz="2400" dirty="0"/>
            </a:br>
            <a:r>
              <a:rPr lang="tr-TR" sz="24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A </a:t>
            </a:r>
            <a:r>
              <a:rPr lang="tr-TR" sz="2400" dirty="0" smtClean="0">
                <a:effectLst/>
                <a:latin typeface="Times New Roman"/>
                <a:ea typeface="Calibri"/>
                <a:cs typeface="Arial"/>
              </a:rPr>
              <a:t>lambası </a:t>
            </a:r>
            <a:r>
              <a:rPr lang="tr-TR" sz="2400" dirty="0" err="1" smtClean="0">
                <a:effectLst/>
                <a:latin typeface="Times New Roman"/>
                <a:ea typeface="Calibri"/>
                <a:cs typeface="Arial"/>
              </a:rPr>
              <a:t>anakol</a:t>
            </a:r>
            <a:r>
              <a:rPr lang="tr-TR" sz="2400" dirty="0" smtClean="0">
                <a:effectLst/>
                <a:latin typeface="Times New Roman"/>
                <a:ea typeface="Calibri"/>
                <a:cs typeface="Arial"/>
              </a:rPr>
              <a:t> üzerinde olduğundan en büyük akım üzerinden geçer ve </a:t>
            </a:r>
            <a:r>
              <a:rPr lang="tr-TR" sz="2400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Arial"/>
              </a:rPr>
              <a:t>en parlak </a:t>
            </a:r>
            <a:r>
              <a:rPr lang="tr-TR" sz="2400" dirty="0" smtClean="0">
                <a:effectLst/>
                <a:latin typeface="Times New Roman"/>
                <a:ea typeface="Calibri"/>
                <a:cs typeface="Arial"/>
              </a:rPr>
              <a:t>lambadır.</a:t>
            </a:r>
            <a:br>
              <a:rPr lang="tr-TR" sz="2400" dirty="0" smtClean="0">
                <a:effectLst/>
                <a:latin typeface="Times New Roman"/>
                <a:ea typeface="Calibri"/>
                <a:cs typeface="Arial"/>
              </a:rPr>
            </a:br>
            <a:r>
              <a:rPr lang="tr-TR" sz="24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D</a:t>
            </a:r>
            <a:r>
              <a:rPr lang="tr-TR" sz="2400" dirty="0" smtClean="0">
                <a:effectLst/>
                <a:latin typeface="Times New Roman"/>
                <a:ea typeface="Calibri"/>
                <a:cs typeface="Arial"/>
              </a:rPr>
              <a:t> lambası paralel olmasına rağmen tek başına </a:t>
            </a:r>
            <a:r>
              <a:rPr lang="tr-TR" sz="2400" dirty="0" err="1" smtClean="0">
                <a:effectLst/>
                <a:latin typeface="Times New Roman"/>
                <a:ea typeface="Calibri"/>
                <a:cs typeface="Arial"/>
              </a:rPr>
              <a:t>olduğundan,B</a:t>
            </a:r>
            <a:r>
              <a:rPr lang="tr-TR" sz="2400" dirty="0" smtClean="0">
                <a:effectLst/>
                <a:latin typeface="Times New Roman"/>
                <a:ea typeface="Calibri"/>
                <a:cs typeface="Arial"/>
              </a:rPr>
              <a:t> ve C den daha çok akım </a:t>
            </a:r>
            <a:r>
              <a:rPr lang="tr-TR" sz="2400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geçer.B</a:t>
            </a:r>
            <a:r>
              <a:rPr lang="tr-TR" sz="24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 ve C ye göre parlaktır.</a:t>
            </a:r>
            <a:r>
              <a:rPr lang="tr-TR" sz="2400" dirty="0" smtClean="0">
                <a:effectLst/>
                <a:latin typeface="Times New Roman"/>
                <a:ea typeface="Calibri"/>
                <a:cs typeface="Arial"/>
              </a:rPr>
              <a:t/>
            </a:r>
            <a:br>
              <a:rPr lang="tr-TR" sz="2400" dirty="0" smtClean="0">
                <a:effectLst/>
                <a:latin typeface="Times New Roman"/>
                <a:ea typeface="Calibri"/>
                <a:cs typeface="Arial"/>
              </a:rPr>
            </a:br>
            <a:r>
              <a:rPr lang="tr-TR" sz="2400" dirty="0" smtClean="0">
                <a:solidFill>
                  <a:srgbClr val="7030A0"/>
                </a:solidFill>
                <a:effectLst/>
                <a:latin typeface="Times New Roman"/>
                <a:ea typeface="Calibri"/>
                <a:cs typeface="Arial"/>
              </a:rPr>
              <a:t>B ve C seri bağlı </a:t>
            </a:r>
            <a:r>
              <a:rPr lang="tr-TR" sz="2400" dirty="0" smtClean="0">
                <a:effectLst/>
                <a:latin typeface="Times New Roman"/>
                <a:ea typeface="Calibri"/>
                <a:cs typeface="Arial"/>
              </a:rPr>
              <a:t>olduğundan </a:t>
            </a:r>
            <a:r>
              <a:rPr lang="tr-TR" sz="2400" dirty="0" smtClean="0">
                <a:solidFill>
                  <a:srgbClr val="7030A0"/>
                </a:solidFill>
                <a:effectLst/>
                <a:latin typeface="Times New Roman"/>
                <a:ea typeface="Calibri"/>
                <a:cs typeface="Arial"/>
              </a:rPr>
              <a:t>aynı parlaklıkta </a:t>
            </a:r>
            <a:r>
              <a:rPr lang="tr-TR" sz="2400" dirty="0" smtClean="0">
                <a:effectLst/>
                <a:latin typeface="Times New Roman"/>
                <a:ea typeface="Calibri"/>
                <a:cs typeface="Arial"/>
              </a:rPr>
              <a:t>yanar.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901053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AKIMIN VE ELEKTRON HAREKET</a:t>
            </a:r>
            <a:br>
              <a:rPr lang="tr-TR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tr-TR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YÖNÜ</a:t>
            </a:r>
            <a:endParaRPr lang="tr-TR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2857427" cy="376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391" y="1196752"/>
            <a:ext cx="2839963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262" y="1484784"/>
            <a:ext cx="2737093" cy="3608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5039545" y="5346185"/>
            <a:ext cx="4212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3600" b="1" dirty="0" smtClean="0">
                <a:solidFill>
                  <a:prstClr val="black"/>
                </a:solidFill>
              </a:rPr>
              <a:t>(+)den(-)e  Elektrik </a:t>
            </a:r>
            <a:r>
              <a:rPr lang="tr-TR" sz="3600" b="1" dirty="0">
                <a:solidFill>
                  <a:prstClr val="black"/>
                </a:solidFill>
              </a:rPr>
              <a:t>akımının yönü</a:t>
            </a:r>
          </a:p>
        </p:txBody>
      </p:sp>
      <p:sp>
        <p:nvSpPr>
          <p:cNvPr id="7" name="Dikdörtgen 6"/>
          <p:cNvSpPr/>
          <p:nvPr/>
        </p:nvSpPr>
        <p:spPr>
          <a:xfrm>
            <a:off x="467544" y="5207685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3200" b="1" i="1" dirty="0" smtClean="0"/>
              <a:t>  (-)den (+)e    Negatif</a:t>
            </a:r>
            <a:endParaRPr lang="tr-TR" sz="3200" b="1" i="1" dirty="0"/>
          </a:p>
          <a:p>
            <a:r>
              <a:rPr lang="tr-TR" sz="3200" b="1" i="1" dirty="0"/>
              <a:t>yüklerin hareket </a:t>
            </a:r>
            <a:r>
              <a:rPr lang="tr-TR" sz="3200" b="1" i="1" dirty="0" smtClean="0"/>
              <a:t>yönü </a:t>
            </a:r>
            <a:endParaRPr lang="tr-TR" sz="3200" b="1" i="1" dirty="0"/>
          </a:p>
        </p:txBody>
      </p:sp>
    </p:spTree>
    <p:extLst>
      <p:ext uri="{BB962C8B-B14F-4D97-AF65-F5344CB8AC3E}">
        <p14:creationId xmlns:p14="http://schemas.microsoft.com/office/powerpoint/2010/main" val="32419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em\Desktop\imagesDVW39IR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7"/>
            <a:ext cx="6552728" cy="50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011575"/>
      </p:ext>
    </p:extLst>
  </p:cSld>
  <p:clrMapOvr>
    <a:masterClrMapping/>
  </p:clrMapOvr>
  <p:transition spd="slow" advClick="0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em\Desktop\image04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64" y="1124744"/>
            <a:ext cx="6515972" cy="529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90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6600" dirty="0" smtClean="0">
                <a:solidFill>
                  <a:srgbClr val="FF33CC"/>
                </a:solidFill>
                <a:ea typeface="+mn-ea"/>
                <a:cs typeface="+mn-cs"/>
              </a:rPr>
              <a:t>Ampermetre</a:t>
            </a:r>
            <a:br>
              <a:rPr lang="tr-TR" sz="6600" dirty="0" smtClean="0">
                <a:solidFill>
                  <a:srgbClr val="FF33CC"/>
                </a:solidFill>
                <a:ea typeface="+mn-ea"/>
                <a:cs typeface="+mn-cs"/>
              </a:rPr>
            </a:br>
            <a:endParaRPr lang="tr-TR" sz="6600" dirty="0">
              <a:solidFill>
                <a:srgbClr val="FF33CC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tr-TR" dirty="0">
                <a:solidFill>
                  <a:srgbClr val="FF0000"/>
                </a:solidFill>
              </a:rPr>
              <a:t>Elektrik akımı </a:t>
            </a:r>
            <a:r>
              <a:rPr lang="tr-TR" dirty="0" smtClean="0">
                <a:solidFill>
                  <a:srgbClr val="FF0000"/>
                </a:solidFill>
              </a:rPr>
              <a:t>ampermetre </a:t>
            </a:r>
            <a:r>
              <a:rPr lang="tr-TR" dirty="0">
                <a:solidFill>
                  <a:srgbClr val="FF0000"/>
                </a:solidFill>
              </a:rPr>
              <a:t>ile ölçülür.</a:t>
            </a:r>
          </a:p>
          <a:p>
            <a:pPr lvl="0"/>
            <a:r>
              <a:rPr lang="tr-TR" dirty="0">
                <a:solidFill>
                  <a:prstClr val="black"/>
                </a:solidFill>
              </a:rPr>
              <a:t>Ampermetrenin direnci çok küçük olduğundan devreye seri bağlanır.</a:t>
            </a:r>
          </a:p>
          <a:p>
            <a:pPr lvl="0"/>
            <a:r>
              <a:rPr lang="tr-TR" dirty="0">
                <a:solidFill>
                  <a:srgbClr val="FF0000"/>
                </a:solidFill>
              </a:rPr>
              <a:t>Elektrik akımının birimi amper olarak ifade edilir ve kısaca “A” ile gösterilir.</a:t>
            </a:r>
          </a:p>
          <a:p>
            <a:pPr lvl="0"/>
            <a:r>
              <a:rPr lang="tr-TR" dirty="0">
                <a:solidFill>
                  <a:prstClr val="black"/>
                </a:solidFill>
              </a:rPr>
              <a:t>Elektrik akımının yönü, (+) kutuptan (–) kutba doğrudur.</a:t>
            </a:r>
          </a:p>
          <a:p>
            <a:pPr lvl="0"/>
            <a:r>
              <a:rPr lang="tr-TR" dirty="0">
                <a:solidFill>
                  <a:srgbClr val="FF0000"/>
                </a:solidFill>
              </a:rPr>
              <a:t>Elektronlar üretecin (–) kutbundan </a:t>
            </a:r>
            <a:endParaRPr lang="tr-TR" dirty="0" smtClean="0">
              <a:solidFill>
                <a:srgbClr val="FF0000"/>
              </a:solidFill>
            </a:endParaRPr>
          </a:p>
          <a:p>
            <a:pPr lvl="0"/>
            <a:r>
              <a:rPr lang="tr-TR" dirty="0" smtClean="0">
                <a:solidFill>
                  <a:srgbClr val="FF0000"/>
                </a:solidFill>
              </a:rPr>
              <a:t>(+) </a:t>
            </a:r>
            <a:r>
              <a:rPr lang="tr-TR" dirty="0">
                <a:solidFill>
                  <a:srgbClr val="FF0000"/>
                </a:solidFill>
              </a:rPr>
              <a:t>kutbuna doğru hareket ederler. </a:t>
            </a:r>
          </a:p>
          <a:p>
            <a:endParaRPr lang="tr-TR" dirty="0"/>
          </a:p>
        </p:txBody>
      </p:sp>
      <p:pic>
        <p:nvPicPr>
          <p:cNvPr id="3075" name="Picture 3" descr="C:\Users\mem\Desktop\ANAL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37112"/>
            <a:ext cx="27003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8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mem\Desktop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82" y="-19571"/>
            <a:ext cx="9368436" cy="750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918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1143000"/>
          </a:xfrm>
        </p:spPr>
        <p:txBody>
          <a:bodyPr>
            <a:noAutofit/>
          </a:bodyPr>
          <a:lstStyle/>
          <a:p>
            <a:r>
              <a:rPr lang="tr-TR" sz="3600" dirty="0" smtClean="0">
                <a:solidFill>
                  <a:srgbClr val="C00000"/>
                </a:solidFill>
              </a:rPr>
              <a:t>Su Borusu-   Elektrik Devresi  Karşılaştırma</a:t>
            </a:r>
            <a:endParaRPr lang="tr-TR" sz="36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mem\Desktop\image04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540" y="1196751"/>
            <a:ext cx="9028011" cy="383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1" y="4768989"/>
            <a:ext cx="9302027" cy="186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62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C:\Users\mem\Desktop\imagesXVIOIS4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" y="0"/>
            <a:ext cx="8769702" cy="697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59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226</Words>
  <Application>Microsoft Office PowerPoint</Application>
  <PresentationFormat>Ekran Gösterisi (4:3)</PresentationFormat>
  <Paragraphs>36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Ofis Teması</vt:lpstr>
      <vt:lpstr>ELEKTRİK</vt:lpstr>
      <vt:lpstr> ELEKTRİK AKIMI </vt:lpstr>
      <vt:lpstr>AKIMIN VE ELEKTRON HAREKET YÖNÜ</vt:lpstr>
      <vt:lpstr>PowerPoint Sunusu</vt:lpstr>
      <vt:lpstr>PowerPoint Sunusu</vt:lpstr>
      <vt:lpstr>Ampermetre </vt:lpstr>
      <vt:lpstr>PowerPoint Sunusu</vt:lpstr>
      <vt:lpstr>Su Borusu-   Elektrik Devresi  Karşılaştırma</vt:lpstr>
      <vt:lpstr>PowerPoint Sunusu</vt:lpstr>
      <vt:lpstr>GERİLİM (potansiyel fark)</vt:lpstr>
      <vt:lpstr>Gerilim ile Akım arasındaki ilişki (OHM Kanunu) </vt:lpstr>
      <vt:lpstr>PowerPoint Sunusu</vt:lpstr>
      <vt:lpstr>OHM KANUNU</vt:lpstr>
      <vt:lpstr>OHM KANUNU SİHİRLİ ÜÇGEN</vt:lpstr>
      <vt:lpstr>PowerPoint Sunusu</vt:lpstr>
      <vt:lpstr>SERİ  VE  PARALEL BAĞLAMA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SERİ  VE  PARALEL BAĞLAMA</dc:title>
  <dc:creator>mem</dc:creator>
  <cp:lastModifiedBy>mem</cp:lastModifiedBy>
  <cp:revision>43</cp:revision>
  <dcterms:created xsi:type="dcterms:W3CDTF">2016-05-12T10:11:47Z</dcterms:created>
  <dcterms:modified xsi:type="dcterms:W3CDTF">2016-05-13T07:50:48Z</dcterms:modified>
</cp:coreProperties>
</file>