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activeX/activeX2.xml" ContentType="application/vnd.ms-office.activeX+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3.xml" ContentType="application/vnd.ms-office.activeX+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ctiveX/activeX4.xml" ContentType="application/vnd.ms-office.activeX+xml"/>
  <Override PartName="/ppt/tags/tag5.xml" ContentType="application/vnd.openxmlformats-officedocument.presentationml.tags+xml"/>
  <Override PartName="/ppt/activeX/activeX5.xml" ContentType="application/vnd.ms-office.activeX+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6.xml" ContentType="application/vnd.ms-office.activeX+xml"/>
  <Override PartName="/ppt/notesSlides/notesSlide22.xml" ContentType="application/vnd.openxmlformats-officedocument.presentationml.notesSlide+xml"/>
  <Override PartName="/ppt/activeX/activeX7.xml" ContentType="application/vnd.ms-office.activeX+xml"/>
  <Override PartName="/ppt/tags/tag7.xml" ContentType="application/vnd.openxmlformats-officedocument.presentationml.tags+xml"/>
  <Override PartName="/ppt/notesSlides/notesSlide23.xml" ContentType="application/vnd.openxmlformats-officedocument.presentationml.notesSlide+xml"/>
  <Override PartName="/ppt/activeX/activeX8.xml" ContentType="application/vnd.ms-office.activeX+xml"/>
  <Override PartName="/ppt/tags/tag8.xml" ContentType="application/vnd.openxmlformats-officedocument.presentationml.tags+xml"/>
  <Override PartName="/ppt/activeX/activeX9.xml" ContentType="application/vnd.ms-office.activeX+xml"/>
  <Override PartName="/ppt/tags/tag9.xml" ContentType="application/vnd.openxmlformats-officedocument.presentationml.tags+xml"/>
  <Override PartName="/ppt/notesSlides/notesSlide24.xml" ContentType="application/vnd.openxmlformats-officedocument.presentationml.notesSlide+xml"/>
  <Override PartName="/ppt/activeX/activeX10.xml" ContentType="application/vnd.ms-office.activeX+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activeX/activeX11.xml" ContentType="application/vnd.ms-office.activeX+xml"/>
  <Override PartName="/ppt/tags/tag14.xml" ContentType="application/vnd.openxmlformats-officedocument.presentationml.tags+xml"/>
  <Override PartName="/ppt/activeX/activeX12.xml" ContentType="application/vnd.ms-office.activeX+xml"/>
  <Override PartName="/ppt/activeX/activeX13.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ctiveX/activeX14.xml" ContentType="application/vnd.ms-office.activeX+xml"/>
  <Override PartName="/ppt/tags/tag1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ctiveX/activeX15.xml" ContentType="application/vnd.ms-office.activeX+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257" r:id="rId3"/>
    <p:sldId id="258" r:id="rId4"/>
    <p:sldId id="259" r:id="rId5"/>
    <p:sldId id="307" r:id="rId6"/>
    <p:sldId id="308" r:id="rId7"/>
    <p:sldId id="260" r:id="rId8"/>
    <p:sldId id="261" r:id="rId9"/>
    <p:sldId id="309" r:id="rId10"/>
    <p:sldId id="262" r:id="rId11"/>
    <p:sldId id="263" r:id="rId12"/>
    <p:sldId id="311" r:id="rId13"/>
    <p:sldId id="316" r:id="rId14"/>
    <p:sldId id="347" r:id="rId15"/>
    <p:sldId id="312" r:id="rId16"/>
    <p:sldId id="315" r:id="rId17"/>
    <p:sldId id="313" r:id="rId18"/>
    <p:sldId id="314" r:id="rId19"/>
    <p:sldId id="264" r:id="rId20"/>
    <p:sldId id="265" r:id="rId21"/>
    <p:sldId id="292" r:id="rId22"/>
    <p:sldId id="291" r:id="rId23"/>
    <p:sldId id="266" r:id="rId24"/>
    <p:sldId id="267" r:id="rId25"/>
    <p:sldId id="317" r:id="rId26"/>
    <p:sldId id="324" r:id="rId27"/>
    <p:sldId id="268" r:id="rId28"/>
    <p:sldId id="269" r:id="rId29"/>
    <p:sldId id="294" r:id="rId30"/>
    <p:sldId id="321" r:id="rId31"/>
    <p:sldId id="270" r:id="rId32"/>
    <p:sldId id="322" r:id="rId33"/>
    <p:sldId id="323" r:id="rId34"/>
    <p:sldId id="271"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272" r:id="rId49"/>
    <p:sldId id="339" r:id="rId50"/>
    <p:sldId id="340" r:id="rId51"/>
    <p:sldId id="341" r:id="rId52"/>
    <p:sldId id="342" r:id="rId53"/>
    <p:sldId id="343" r:id="rId54"/>
    <p:sldId id="344" r:id="rId55"/>
    <p:sldId id="318" r:id="rId56"/>
    <p:sldId id="345" r:id="rId57"/>
    <p:sldId id="273" r:id="rId58"/>
    <p:sldId id="320" r:id="rId59"/>
    <p:sldId id="274" r:id="rId60"/>
    <p:sldId id="275" r:id="rId61"/>
    <p:sldId id="276" r:id="rId62"/>
    <p:sldId id="277" r:id="rId63"/>
    <p:sldId id="278" r:id="rId64"/>
    <p:sldId id="280" r:id="rId65"/>
    <p:sldId id="346" r:id="rId66"/>
    <p:sldId id="281" r:id="rId67"/>
    <p:sldId id="282" r:id="rId68"/>
    <p:sldId id="295" r:id="rId69"/>
    <p:sldId id="283" r:id="rId70"/>
    <p:sldId id="284" r:id="rId71"/>
    <p:sldId id="285" r:id="rId72"/>
    <p:sldId id="286" r:id="rId73"/>
    <p:sldId id="296" r:id="rId74"/>
    <p:sldId id="297" r:id="rId75"/>
    <p:sldId id="298" r:id="rId76"/>
    <p:sldId id="287" r:id="rId77"/>
    <p:sldId id="290" r:id="rId78"/>
    <p:sldId id="288" r:id="rId79"/>
    <p:sldId id="289" r:id="rId80"/>
    <p:sldId id="299" r:id="rId81"/>
    <p:sldId id="300" r:id="rId82"/>
    <p:sldId id="305" r:id="rId83"/>
    <p:sldId id="306" r:id="rId84"/>
    <p:sldId id="304" r:id="rId85"/>
  </p:sldIdLst>
  <p:sldSz cx="9144000" cy="6858000" type="screen4x3"/>
  <p:notesSz cx="6858000" cy="9144000"/>
  <p:custDataLst>
    <p:tags r:id="rId87"/>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13.xml><?xml version="1.0" encoding="utf-8"?>
<ax:ocx xmlns:ax="http://schemas.microsoft.com/office/2006/activeX" xmlns:r="http://schemas.openxmlformats.org/officeDocument/2006/relationships" ax:classid="{D27CDB6E-AE6D-11CF-96B8-444553540000}" ax:persistence="persistStorage" r:id="rId1"/>
</file>

<file path=ppt/activeX/activeX14.xml><?xml version="1.0" encoding="utf-8"?>
<ax:ocx xmlns:ax="http://schemas.microsoft.com/office/2006/activeX" xmlns:r="http://schemas.openxmlformats.org/officeDocument/2006/relationships" ax:classid="{D27CDB6E-AE6D-11CF-96B8-444553540000}" ax:persistence="persistStorage" r:id="rId1"/>
</file>

<file path=ppt/activeX/activeX15.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B26B74-DEA8-4C64-81F8-E91B86CECE2D}" type="datetimeFigureOut">
              <a:rPr lang="tr-TR" smtClean="0"/>
              <a:t>14.03.2016</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5336B6-F74C-4D67-B5EF-ACF1C52CD3F5}" type="slidenum">
              <a:rPr lang="tr-TR" smtClean="0"/>
              <a:t>‹#›</a:t>
            </a:fld>
            <a:endParaRPr lang="tr-TR"/>
          </a:p>
        </p:txBody>
      </p:sp>
    </p:spTree>
    <p:extLst>
      <p:ext uri="{BB962C8B-B14F-4D97-AF65-F5344CB8AC3E}">
        <p14:creationId xmlns:p14="http://schemas.microsoft.com/office/powerpoint/2010/main" val="97487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1</a:t>
            </a:fld>
            <a:endParaRPr lang="tr-TR"/>
          </a:p>
        </p:txBody>
      </p:sp>
    </p:spTree>
    <p:extLst>
      <p:ext uri="{BB962C8B-B14F-4D97-AF65-F5344CB8AC3E}">
        <p14:creationId xmlns:p14="http://schemas.microsoft.com/office/powerpoint/2010/main" val="427776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C7D3CD92-6D6A-4020-AE6E-E466F3830E89}" type="slidenum">
              <a:rPr lang="tr-TR" smtClean="0"/>
              <a:pPr/>
              <a:t>15</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16</a:t>
            </a:fld>
            <a:endParaRPr lang="tr-TR"/>
          </a:p>
        </p:txBody>
      </p:sp>
    </p:spTree>
    <p:extLst>
      <p:ext uri="{BB962C8B-B14F-4D97-AF65-F5344CB8AC3E}">
        <p14:creationId xmlns:p14="http://schemas.microsoft.com/office/powerpoint/2010/main" val="496872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26A85-A343-4999-A4DB-166C4BB5A780}" type="slidenum">
              <a:rPr lang="tr-TR"/>
              <a:pPr/>
              <a:t>17</a:t>
            </a:fld>
            <a:endParaRPr lang="tr-T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p:txBody>
          <a:bodyPr/>
          <a:lstStyle/>
          <a:p>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39C472-5545-461C-BAE5-A306FB7F8025}" type="slidenum">
              <a:rPr lang="tr-TR"/>
              <a:pPr/>
              <a:t>18</a:t>
            </a:fld>
            <a:endParaRPr lang="tr-T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p:txBody>
          <a:bodyPr/>
          <a:lstStyle/>
          <a:p>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19</a:t>
            </a:fld>
            <a:endParaRPr lang="tr-TR"/>
          </a:p>
        </p:txBody>
      </p:sp>
    </p:spTree>
    <p:extLst>
      <p:ext uri="{BB962C8B-B14F-4D97-AF65-F5344CB8AC3E}">
        <p14:creationId xmlns:p14="http://schemas.microsoft.com/office/powerpoint/2010/main" val="394245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20</a:t>
            </a:fld>
            <a:endParaRPr lang="tr-TR"/>
          </a:p>
        </p:txBody>
      </p:sp>
    </p:spTree>
    <p:extLst>
      <p:ext uri="{BB962C8B-B14F-4D97-AF65-F5344CB8AC3E}">
        <p14:creationId xmlns:p14="http://schemas.microsoft.com/office/powerpoint/2010/main" val="296030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21</a:t>
            </a:fld>
            <a:endParaRPr lang="tr-TR"/>
          </a:p>
        </p:txBody>
      </p:sp>
    </p:spTree>
    <p:extLst>
      <p:ext uri="{BB962C8B-B14F-4D97-AF65-F5344CB8AC3E}">
        <p14:creationId xmlns:p14="http://schemas.microsoft.com/office/powerpoint/2010/main" val="2063852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22</a:t>
            </a:fld>
            <a:endParaRPr lang="tr-TR"/>
          </a:p>
        </p:txBody>
      </p:sp>
    </p:spTree>
    <p:extLst>
      <p:ext uri="{BB962C8B-B14F-4D97-AF65-F5344CB8AC3E}">
        <p14:creationId xmlns:p14="http://schemas.microsoft.com/office/powerpoint/2010/main" val="254626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23</a:t>
            </a:fld>
            <a:endParaRPr lang="tr-TR"/>
          </a:p>
        </p:txBody>
      </p:sp>
    </p:spTree>
    <p:extLst>
      <p:ext uri="{BB962C8B-B14F-4D97-AF65-F5344CB8AC3E}">
        <p14:creationId xmlns:p14="http://schemas.microsoft.com/office/powerpoint/2010/main" val="1770565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24</a:t>
            </a:fld>
            <a:endParaRPr lang="tr-TR"/>
          </a:p>
        </p:txBody>
      </p:sp>
    </p:spTree>
    <p:extLst>
      <p:ext uri="{BB962C8B-B14F-4D97-AF65-F5344CB8AC3E}">
        <p14:creationId xmlns:p14="http://schemas.microsoft.com/office/powerpoint/2010/main" val="2730772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a:t>
            </a:fld>
            <a:endParaRPr lang="tr-TR"/>
          </a:p>
        </p:txBody>
      </p:sp>
    </p:spTree>
    <p:extLst>
      <p:ext uri="{BB962C8B-B14F-4D97-AF65-F5344CB8AC3E}">
        <p14:creationId xmlns:p14="http://schemas.microsoft.com/office/powerpoint/2010/main" val="1289791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27</a:t>
            </a:fld>
            <a:endParaRPr lang="tr-TR"/>
          </a:p>
        </p:txBody>
      </p:sp>
    </p:spTree>
    <p:extLst>
      <p:ext uri="{BB962C8B-B14F-4D97-AF65-F5344CB8AC3E}">
        <p14:creationId xmlns:p14="http://schemas.microsoft.com/office/powerpoint/2010/main" val="927772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28</a:t>
            </a:fld>
            <a:endParaRPr lang="tr-TR"/>
          </a:p>
        </p:txBody>
      </p:sp>
    </p:spTree>
    <p:extLst>
      <p:ext uri="{BB962C8B-B14F-4D97-AF65-F5344CB8AC3E}">
        <p14:creationId xmlns:p14="http://schemas.microsoft.com/office/powerpoint/2010/main" val="252069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29</a:t>
            </a:fld>
            <a:endParaRPr lang="tr-TR"/>
          </a:p>
        </p:txBody>
      </p:sp>
    </p:spTree>
    <p:extLst>
      <p:ext uri="{BB962C8B-B14F-4D97-AF65-F5344CB8AC3E}">
        <p14:creationId xmlns:p14="http://schemas.microsoft.com/office/powerpoint/2010/main" val="208166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31</a:t>
            </a:fld>
            <a:endParaRPr lang="tr-TR"/>
          </a:p>
        </p:txBody>
      </p:sp>
    </p:spTree>
    <p:extLst>
      <p:ext uri="{BB962C8B-B14F-4D97-AF65-F5344CB8AC3E}">
        <p14:creationId xmlns:p14="http://schemas.microsoft.com/office/powerpoint/2010/main" val="241458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34</a:t>
            </a:fld>
            <a:endParaRPr lang="tr-TR"/>
          </a:p>
        </p:txBody>
      </p:sp>
    </p:spTree>
    <p:extLst>
      <p:ext uri="{BB962C8B-B14F-4D97-AF65-F5344CB8AC3E}">
        <p14:creationId xmlns:p14="http://schemas.microsoft.com/office/powerpoint/2010/main" val="3024798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48</a:t>
            </a:fld>
            <a:endParaRPr lang="tr-TR"/>
          </a:p>
        </p:txBody>
      </p:sp>
    </p:spTree>
    <p:extLst>
      <p:ext uri="{BB962C8B-B14F-4D97-AF65-F5344CB8AC3E}">
        <p14:creationId xmlns:p14="http://schemas.microsoft.com/office/powerpoint/2010/main" val="1395279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57</a:t>
            </a:fld>
            <a:endParaRPr lang="tr-TR"/>
          </a:p>
        </p:txBody>
      </p:sp>
    </p:spTree>
    <p:extLst>
      <p:ext uri="{BB962C8B-B14F-4D97-AF65-F5344CB8AC3E}">
        <p14:creationId xmlns:p14="http://schemas.microsoft.com/office/powerpoint/2010/main" val="374950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59</a:t>
            </a:fld>
            <a:endParaRPr lang="tr-TR"/>
          </a:p>
        </p:txBody>
      </p:sp>
    </p:spTree>
    <p:extLst>
      <p:ext uri="{BB962C8B-B14F-4D97-AF65-F5344CB8AC3E}">
        <p14:creationId xmlns:p14="http://schemas.microsoft.com/office/powerpoint/2010/main" val="776501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60</a:t>
            </a:fld>
            <a:endParaRPr lang="tr-TR"/>
          </a:p>
        </p:txBody>
      </p:sp>
    </p:spTree>
    <p:extLst>
      <p:ext uri="{BB962C8B-B14F-4D97-AF65-F5344CB8AC3E}">
        <p14:creationId xmlns:p14="http://schemas.microsoft.com/office/powerpoint/2010/main" val="1160390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61</a:t>
            </a:fld>
            <a:endParaRPr lang="tr-TR"/>
          </a:p>
        </p:txBody>
      </p:sp>
    </p:spTree>
    <p:extLst>
      <p:ext uri="{BB962C8B-B14F-4D97-AF65-F5344CB8AC3E}">
        <p14:creationId xmlns:p14="http://schemas.microsoft.com/office/powerpoint/2010/main" val="320386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3</a:t>
            </a:fld>
            <a:endParaRPr lang="tr-TR"/>
          </a:p>
        </p:txBody>
      </p:sp>
    </p:spTree>
    <p:extLst>
      <p:ext uri="{BB962C8B-B14F-4D97-AF65-F5344CB8AC3E}">
        <p14:creationId xmlns:p14="http://schemas.microsoft.com/office/powerpoint/2010/main" val="1918393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62</a:t>
            </a:fld>
            <a:endParaRPr lang="tr-TR"/>
          </a:p>
        </p:txBody>
      </p:sp>
    </p:spTree>
    <p:extLst>
      <p:ext uri="{BB962C8B-B14F-4D97-AF65-F5344CB8AC3E}">
        <p14:creationId xmlns:p14="http://schemas.microsoft.com/office/powerpoint/2010/main" val="2684218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63</a:t>
            </a:fld>
            <a:endParaRPr lang="tr-TR"/>
          </a:p>
        </p:txBody>
      </p:sp>
    </p:spTree>
    <p:extLst>
      <p:ext uri="{BB962C8B-B14F-4D97-AF65-F5344CB8AC3E}">
        <p14:creationId xmlns:p14="http://schemas.microsoft.com/office/powerpoint/2010/main" val="3713633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64</a:t>
            </a:fld>
            <a:endParaRPr lang="tr-TR"/>
          </a:p>
        </p:txBody>
      </p:sp>
    </p:spTree>
    <p:extLst>
      <p:ext uri="{BB962C8B-B14F-4D97-AF65-F5344CB8AC3E}">
        <p14:creationId xmlns:p14="http://schemas.microsoft.com/office/powerpoint/2010/main" val="3507347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66</a:t>
            </a:fld>
            <a:endParaRPr lang="tr-TR"/>
          </a:p>
        </p:txBody>
      </p:sp>
    </p:spTree>
    <p:extLst>
      <p:ext uri="{BB962C8B-B14F-4D97-AF65-F5344CB8AC3E}">
        <p14:creationId xmlns:p14="http://schemas.microsoft.com/office/powerpoint/2010/main" val="2875555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67</a:t>
            </a:fld>
            <a:endParaRPr lang="tr-TR"/>
          </a:p>
        </p:txBody>
      </p:sp>
    </p:spTree>
    <p:extLst>
      <p:ext uri="{BB962C8B-B14F-4D97-AF65-F5344CB8AC3E}">
        <p14:creationId xmlns:p14="http://schemas.microsoft.com/office/powerpoint/2010/main" val="1874520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69</a:t>
            </a:fld>
            <a:endParaRPr lang="tr-TR"/>
          </a:p>
        </p:txBody>
      </p:sp>
    </p:spTree>
    <p:extLst>
      <p:ext uri="{BB962C8B-B14F-4D97-AF65-F5344CB8AC3E}">
        <p14:creationId xmlns:p14="http://schemas.microsoft.com/office/powerpoint/2010/main" val="4046070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70</a:t>
            </a:fld>
            <a:endParaRPr lang="tr-TR"/>
          </a:p>
        </p:txBody>
      </p:sp>
    </p:spTree>
    <p:extLst>
      <p:ext uri="{BB962C8B-B14F-4D97-AF65-F5344CB8AC3E}">
        <p14:creationId xmlns:p14="http://schemas.microsoft.com/office/powerpoint/2010/main" val="3391542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71</a:t>
            </a:fld>
            <a:endParaRPr lang="tr-TR"/>
          </a:p>
        </p:txBody>
      </p:sp>
    </p:spTree>
    <p:extLst>
      <p:ext uri="{BB962C8B-B14F-4D97-AF65-F5344CB8AC3E}">
        <p14:creationId xmlns:p14="http://schemas.microsoft.com/office/powerpoint/2010/main" val="418739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72</a:t>
            </a:fld>
            <a:endParaRPr lang="tr-TR"/>
          </a:p>
        </p:txBody>
      </p:sp>
    </p:spTree>
    <p:extLst>
      <p:ext uri="{BB962C8B-B14F-4D97-AF65-F5344CB8AC3E}">
        <p14:creationId xmlns:p14="http://schemas.microsoft.com/office/powerpoint/2010/main" val="289330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76</a:t>
            </a:fld>
            <a:endParaRPr lang="tr-TR"/>
          </a:p>
        </p:txBody>
      </p:sp>
    </p:spTree>
    <p:extLst>
      <p:ext uri="{BB962C8B-B14F-4D97-AF65-F5344CB8AC3E}">
        <p14:creationId xmlns:p14="http://schemas.microsoft.com/office/powerpoint/2010/main" val="47376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4</a:t>
            </a:fld>
            <a:endParaRPr lang="tr-TR"/>
          </a:p>
        </p:txBody>
      </p:sp>
    </p:spTree>
    <p:extLst>
      <p:ext uri="{BB962C8B-B14F-4D97-AF65-F5344CB8AC3E}">
        <p14:creationId xmlns:p14="http://schemas.microsoft.com/office/powerpoint/2010/main" val="453003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77</a:t>
            </a:fld>
            <a:endParaRPr lang="tr-TR"/>
          </a:p>
        </p:txBody>
      </p:sp>
    </p:spTree>
    <p:extLst>
      <p:ext uri="{BB962C8B-B14F-4D97-AF65-F5344CB8AC3E}">
        <p14:creationId xmlns:p14="http://schemas.microsoft.com/office/powerpoint/2010/main" val="29288102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78</a:t>
            </a:fld>
            <a:endParaRPr lang="tr-TR"/>
          </a:p>
        </p:txBody>
      </p:sp>
    </p:spTree>
    <p:extLst>
      <p:ext uri="{BB962C8B-B14F-4D97-AF65-F5344CB8AC3E}">
        <p14:creationId xmlns:p14="http://schemas.microsoft.com/office/powerpoint/2010/main" val="3216992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79</a:t>
            </a:fld>
            <a:endParaRPr lang="tr-TR"/>
          </a:p>
        </p:txBody>
      </p:sp>
    </p:spTree>
    <p:extLst>
      <p:ext uri="{BB962C8B-B14F-4D97-AF65-F5344CB8AC3E}">
        <p14:creationId xmlns:p14="http://schemas.microsoft.com/office/powerpoint/2010/main" val="2283577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3F6D31E-CE34-4DB5-BBF1-C19EAB527C5C}" type="slidenum">
              <a:rPr lang="tr-TR" smtClean="0"/>
              <a:t>84</a:t>
            </a:fld>
            <a:endParaRPr lang="tr-TR"/>
          </a:p>
        </p:txBody>
      </p:sp>
    </p:spTree>
    <p:extLst>
      <p:ext uri="{BB962C8B-B14F-4D97-AF65-F5344CB8AC3E}">
        <p14:creationId xmlns:p14="http://schemas.microsoft.com/office/powerpoint/2010/main" val="47161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7</a:t>
            </a:fld>
            <a:endParaRPr lang="tr-TR"/>
          </a:p>
        </p:txBody>
      </p:sp>
    </p:spTree>
    <p:extLst>
      <p:ext uri="{BB962C8B-B14F-4D97-AF65-F5344CB8AC3E}">
        <p14:creationId xmlns:p14="http://schemas.microsoft.com/office/powerpoint/2010/main" val="252947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8</a:t>
            </a:fld>
            <a:endParaRPr lang="tr-TR"/>
          </a:p>
        </p:txBody>
      </p:sp>
    </p:spTree>
    <p:extLst>
      <p:ext uri="{BB962C8B-B14F-4D97-AF65-F5344CB8AC3E}">
        <p14:creationId xmlns:p14="http://schemas.microsoft.com/office/powerpoint/2010/main" val="331732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10</a:t>
            </a:fld>
            <a:endParaRPr lang="tr-TR"/>
          </a:p>
        </p:txBody>
      </p:sp>
    </p:spTree>
    <p:extLst>
      <p:ext uri="{BB962C8B-B14F-4D97-AF65-F5344CB8AC3E}">
        <p14:creationId xmlns:p14="http://schemas.microsoft.com/office/powerpoint/2010/main" val="4231058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515336B6-F74C-4D67-B5EF-ACF1C52CD3F5}" type="slidenum">
              <a:rPr lang="tr-TR" smtClean="0"/>
              <a:t>11</a:t>
            </a:fld>
            <a:endParaRPr lang="tr-TR"/>
          </a:p>
        </p:txBody>
      </p:sp>
    </p:spTree>
    <p:extLst>
      <p:ext uri="{BB962C8B-B14F-4D97-AF65-F5344CB8AC3E}">
        <p14:creationId xmlns:p14="http://schemas.microsoft.com/office/powerpoint/2010/main" val="496872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DEC295-C13D-4381-B845-BCB6D8C8FFFA}" type="slidenum">
              <a:rPr lang="tr-TR"/>
              <a:pPr/>
              <a:t>12</a:t>
            </a:fld>
            <a:endParaRPr lang="tr-TR"/>
          </a:p>
        </p:txBody>
      </p:sp>
      <p:sp>
        <p:nvSpPr>
          <p:cNvPr id="869378" name="Rectangle 2"/>
          <p:cNvSpPr>
            <a:spLocks noGrp="1" noRot="1" noChangeAspect="1" noChangeArrowheads="1" noTextEdit="1"/>
          </p:cNvSpPr>
          <p:nvPr>
            <p:ph type="sldImg"/>
          </p:nvPr>
        </p:nvSpPr>
        <p:spPr>
          <a:ln/>
        </p:spPr>
      </p:sp>
      <p:sp>
        <p:nvSpPr>
          <p:cNvPr id="869379" name="Rectangle 3"/>
          <p:cNvSpPr>
            <a:spLocks noGrp="1" noChangeArrowheads="1"/>
          </p:cNvSpPr>
          <p:nvPr>
            <p:ph type="body" idx="1"/>
          </p:nvPr>
        </p:nvSpPr>
        <p:spPr/>
        <p:txBody>
          <a:bodyPr/>
          <a:lstStyle/>
          <a:p>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2 Veri Yer Tutucusu"/>
          <p:cNvSpPr>
            <a:spLocks noGrp="1"/>
          </p:cNvSpPr>
          <p:nvPr>
            <p:ph type="dt" sz="half" idx="10"/>
          </p:nvPr>
        </p:nvSpPr>
        <p:spPr>
          <a:xfrm>
            <a:off x="685800" y="6248400"/>
            <a:ext cx="1905000" cy="457200"/>
          </a:xfrm>
        </p:spPr>
        <p:txBody>
          <a:bodyPr/>
          <a:lstStyle>
            <a:lvl1pPr>
              <a:defRPr/>
            </a:lvl1pPr>
          </a:lstStyle>
          <a:p>
            <a:endParaRPr lang="tr-TR"/>
          </a:p>
        </p:txBody>
      </p:sp>
      <p:sp>
        <p:nvSpPr>
          <p:cNvPr id="4" name="3 Altbilgi Yer Tutucusu"/>
          <p:cNvSpPr>
            <a:spLocks noGrp="1"/>
          </p:cNvSpPr>
          <p:nvPr>
            <p:ph type="ftr" sz="quarter" idx="11"/>
          </p:nvPr>
        </p:nvSpPr>
        <p:spPr>
          <a:xfrm>
            <a:off x="3124200" y="6248400"/>
            <a:ext cx="2895600" cy="457200"/>
          </a:xfrm>
        </p:spPr>
        <p:txBody>
          <a:bodyPr/>
          <a:lstStyle>
            <a:lvl1pPr>
              <a:defRPr/>
            </a:lvl1pPr>
          </a:lstStyle>
          <a:p>
            <a:endParaRPr lang="tr-TR"/>
          </a:p>
        </p:txBody>
      </p:sp>
      <p:sp>
        <p:nvSpPr>
          <p:cNvPr id="5" name="4 Slayt Numarası Yer Tutucusu"/>
          <p:cNvSpPr>
            <a:spLocks noGrp="1"/>
          </p:cNvSpPr>
          <p:nvPr>
            <p:ph type="sldNum" sz="quarter" idx="12"/>
          </p:nvPr>
        </p:nvSpPr>
        <p:spPr>
          <a:xfrm>
            <a:off x="6553200" y="6248400"/>
            <a:ext cx="1905000" cy="457200"/>
          </a:xfrm>
        </p:spPr>
        <p:txBody>
          <a:bodyPr/>
          <a:lstStyle>
            <a:lvl1pPr>
              <a:defRPr/>
            </a:lvl1pPr>
          </a:lstStyle>
          <a:p>
            <a:fld id="{C857BE81-BC48-4468-B1C2-2980D018B933}" type="slidenum">
              <a:rPr lang="tr-TR"/>
              <a:pPr/>
              <a:t>‹#›</a:t>
            </a:fld>
            <a:endParaRPr lang="tr-TR"/>
          </a:p>
        </p:txBody>
      </p:sp>
    </p:spTree>
    <p:extLst>
      <p:ext uri="{BB962C8B-B14F-4D97-AF65-F5344CB8AC3E}">
        <p14:creationId xmlns:p14="http://schemas.microsoft.com/office/powerpoint/2010/main" val="2287416670"/>
      </p:ext>
    </p:extLst>
  </p:cSld>
  <p:clrMapOvr>
    <a:masterClrMapping/>
  </p:clrMapOvr>
  <p:transition spd="med">
    <p:randomBa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81000"/>
            <a:ext cx="8229600" cy="13716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9812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9812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a:xfrm>
            <a:off x="457200" y="6245225"/>
            <a:ext cx="2133600" cy="476250"/>
          </a:xfrm>
        </p:spPr>
        <p:txBody>
          <a:bodyPr/>
          <a:lstStyle>
            <a:lvl1pPr>
              <a:defRPr/>
            </a:lvl1pPr>
          </a:lstStyle>
          <a:p>
            <a:endParaRPr lang="tr-TR">
              <a:solidFill>
                <a:srgbClr val="FFFFFF"/>
              </a:solidFill>
            </a:endParaRPr>
          </a:p>
        </p:txBody>
      </p:sp>
      <p:sp>
        <p:nvSpPr>
          <p:cNvPr id="6" name="Altbilgi Yer Tutucusu 5"/>
          <p:cNvSpPr>
            <a:spLocks noGrp="1"/>
          </p:cNvSpPr>
          <p:nvPr>
            <p:ph type="ftr" sz="quarter" idx="11"/>
          </p:nvPr>
        </p:nvSpPr>
        <p:spPr>
          <a:xfrm>
            <a:off x="3124200" y="6245225"/>
            <a:ext cx="2895600" cy="476250"/>
          </a:xfrm>
        </p:spPr>
        <p:txBody>
          <a:bodyPr/>
          <a:lstStyle>
            <a:lvl1pPr>
              <a:defRPr/>
            </a:lvl1pPr>
          </a:lstStyle>
          <a:p>
            <a:endParaRPr lang="tr-TR">
              <a:solidFill>
                <a:srgbClr val="FFFFFF"/>
              </a:solidFill>
            </a:endParaRP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fld id="{7609584B-2462-48E8-AEEE-316831633779}" type="slidenum">
              <a:rPr lang="tr-TR">
                <a:solidFill>
                  <a:srgbClr val="FFFFFF"/>
                </a:solidFill>
              </a:rPr>
              <a:pPr/>
              <a:t>‹#›</a:t>
            </a:fld>
            <a:endParaRPr lang="tr-TR">
              <a:solidFill>
                <a:srgbClr val="FFFFFF"/>
              </a:solidFill>
            </a:endParaRPr>
          </a:p>
        </p:txBody>
      </p:sp>
    </p:spTree>
    <p:extLst>
      <p:ext uri="{BB962C8B-B14F-4D97-AF65-F5344CB8AC3E}">
        <p14:creationId xmlns:p14="http://schemas.microsoft.com/office/powerpoint/2010/main" val="4116973521"/>
      </p:ext>
    </p:extLst>
  </p:cSld>
  <p:clrMapOvr>
    <a:masterClrMapping/>
  </p:clrMapOvr>
  <p:transition>
    <p:random/>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Başlık, Metin ve Küçük Resim">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81000"/>
            <a:ext cx="8229600" cy="1371600"/>
          </a:xfrm>
        </p:spPr>
        <p:txBody>
          <a:bodyPr/>
          <a:lstStyle/>
          <a:p>
            <a:r>
              <a:rPr lang="tr-TR" smtClean="0"/>
              <a:t>Asıl başlık stili için tıklatın</a:t>
            </a:r>
            <a:endParaRPr lang="tr-TR"/>
          </a:p>
        </p:txBody>
      </p:sp>
      <p:sp>
        <p:nvSpPr>
          <p:cNvPr id="3" name="Metin Yer Tutucusu 2"/>
          <p:cNvSpPr>
            <a:spLocks noGrp="1"/>
          </p:cNvSpPr>
          <p:nvPr>
            <p:ph type="body" sz="half" idx="1"/>
          </p:nvPr>
        </p:nvSpPr>
        <p:spPr>
          <a:xfrm>
            <a:off x="457200" y="1981200"/>
            <a:ext cx="40386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Küçük Resim Yer Tutucusu 3"/>
          <p:cNvSpPr>
            <a:spLocks noGrp="1"/>
          </p:cNvSpPr>
          <p:nvPr>
            <p:ph type="clipArt" sz="half" idx="2"/>
          </p:nvPr>
        </p:nvSpPr>
        <p:spPr>
          <a:xfrm>
            <a:off x="4648200" y="1981200"/>
            <a:ext cx="4038600" cy="4114800"/>
          </a:xfrm>
        </p:spPr>
        <p:txBody>
          <a:bodyPr/>
          <a:lstStyle/>
          <a:p>
            <a:r>
              <a:rPr lang="tr-TR" smtClean="0"/>
              <a:t>Küçük resim eklemek için simgeyi tıklatın</a:t>
            </a:r>
            <a:endParaRPr lang="tr-TR"/>
          </a:p>
        </p:txBody>
      </p:sp>
      <p:sp>
        <p:nvSpPr>
          <p:cNvPr id="5" name="Veri Yer Tutucusu 4"/>
          <p:cNvSpPr>
            <a:spLocks noGrp="1"/>
          </p:cNvSpPr>
          <p:nvPr>
            <p:ph type="dt" sz="half" idx="10"/>
          </p:nvPr>
        </p:nvSpPr>
        <p:spPr>
          <a:xfrm>
            <a:off x="457200" y="6245225"/>
            <a:ext cx="2133600" cy="476250"/>
          </a:xfrm>
        </p:spPr>
        <p:txBody>
          <a:bodyPr/>
          <a:lstStyle>
            <a:lvl1pPr>
              <a:defRPr/>
            </a:lvl1pPr>
          </a:lstStyle>
          <a:p>
            <a:endParaRPr lang="tr-TR">
              <a:solidFill>
                <a:srgbClr val="FFFFFF"/>
              </a:solidFill>
            </a:endParaRPr>
          </a:p>
        </p:txBody>
      </p:sp>
      <p:sp>
        <p:nvSpPr>
          <p:cNvPr id="6" name="Altbilgi Yer Tutucusu 5"/>
          <p:cNvSpPr>
            <a:spLocks noGrp="1"/>
          </p:cNvSpPr>
          <p:nvPr>
            <p:ph type="ftr" sz="quarter" idx="11"/>
          </p:nvPr>
        </p:nvSpPr>
        <p:spPr>
          <a:xfrm>
            <a:off x="3124200" y="6245225"/>
            <a:ext cx="2895600" cy="476250"/>
          </a:xfrm>
        </p:spPr>
        <p:txBody>
          <a:bodyPr/>
          <a:lstStyle>
            <a:lvl1pPr>
              <a:defRPr/>
            </a:lvl1pPr>
          </a:lstStyle>
          <a:p>
            <a:endParaRPr lang="tr-TR">
              <a:solidFill>
                <a:srgbClr val="FFFFFF"/>
              </a:solidFill>
            </a:endParaRPr>
          </a:p>
        </p:txBody>
      </p:sp>
      <p:sp>
        <p:nvSpPr>
          <p:cNvPr id="7" name="Slayt Numarası Yer Tutucusu 6"/>
          <p:cNvSpPr>
            <a:spLocks noGrp="1"/>
          </p:cNvSpPr>
          <p:nvPr>
            <p:ph type="sldNum" sz="quarter" idx="12"/>
          </p:nvPr>
        </p:nvSpPr>
        <p:spPr>
          <a:xfrm>
            <a:off x="6553200" y="6245225"/>
            <a:ext cx="2133600" cy="476250"/>
          </a:xfrm>
        </p:spPr>
        <p:txBody>
          <a:bodyPr/>
          <a:lstStyle>
            <a:lvl1pPr>
              <a:defRPr/>
            </a:lvl1pPr>
          </a:lstStyle>
          <a:p>
            <a:fld id="{EC518399-0899-44D5-BB4E-4848A7030F47}" type="slidenum">
              <a:rPr lang="tr-TR">
                <a:solidFill>
                  <a:srgbClr val="FFFFFF"/>
                </a:solidFill>
              </a:rPr>
              <a:pPr/>
              <a:t>‹#›</a:t>
            </a:fld>
            <a:endParaRPr lang="tr-TR">
              <a:solidFill>
                <a:srgbClr val="FFFFFF"/>
              </a:solidFill>
            </a:endParaRPr>
          </a:p>
        </p:txBody>
      </p:sp>
    </p:spTree>
    <p:extLst>
      <p:ext uri="{BB962C8B-B14F-4D97-AF65-F5344CB8AC3E}">
        <p14:creationId xmlns:p14="http://schemas.microsoft.com/office/powerpoint/2010/main" val="2120893759"/>
      </p:ext>
    </p:extLst>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14.03.2016</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14.03.2016</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2.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9.wmf"/><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0.wmf"/><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27.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29.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6.xml"/><Relationship Id="rId1" Type="http://schemas.openxmlformats.org/officeDocument/2006/relationships/vmlDrawing" Target="../drawings/vmlDrawing6.vml"/><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ontrol" Target="../activeX/activeX7.xml"/><Relationship Id="rId1" Type="http://schemas.openxmlformats.org/officeDocument/2006/relationships/vmlDrawing" Target="../drawings/vmlDrawing7.vml"/><Relationship Id="rId5" Type="http://schemas.openxmlformats.org/officeDocument/2006/relationships/image" Target="../media/image36.pn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ontrol" Target="../activeX/activeX8.xml"/><Relationship Id="rId1" Type="http://schemas.openxmlformats.org/officeDocument/2006/relationships/vmlDrawing" Target="../drawings/vmlDrawing8.vml"/><Relationship Id="rId5" Type="http://schemas.openxmlformats.org/officeDocument/2006/relationships/image" Target="../media/image39.png"/><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control" Target="../activeX/activeX9.xml"/><Relationship Id="rId1" Type="http://schemas.openxmlformats.org/officeDocument/2006/relationships/vmlDrawing" Target="../drawings/vmlDrawing9.vml"/><Relationship Id="rId5" Type="http://schemas.openxmlformats.org/officeDocument/2006/relationships/image" Target="../media/image41.png"/><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0.xml"/><Relationship Id="rId1" Type="http://schemas.openxmlformats.org/officeDocument/2006/relationships/vmlDrawing" Target="../drawings/vmlDrawing10.v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5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control" Target="../activeX/activeX11.xml"/><Relationship Id="rId1" Type="http://schemas.openxmlformats.org/officeDocument/2006/relationships/vmlDrawing" Target="../drawings/vmlDrawing11.vml"/><Relationship Id="rId5" Type="http://schemas.openxmlformats.org/officeDocument/2006/relationships/image" Target="../media/image51.png"/><Relationship Id="rId4"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ontrol" Target="../activeX/activeX13.xml"/><Relationship Id="rId2" Type="http://schemas.openxmlformats.org/officeDocument/2006/relationships/control" Target="../activeX/activeX12.xml"/><Relationship Id="rId1" Type="http://schemas.openxmlformats.org/officeDocument/2006/relationships/vmlDrawing" Target="../drawings/vmlDrawing12.v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control" Target="../activeX/activeX14.xml"/><Relationship Id="rId1" Type="http://schemas.openxmlformats.org/officeDocument/2006/relationships/vmlDrawing" Target="../drawings/vmlDrawing13.vml"/><Relationship Id="rId5" Type="http://schemas.openxmlformats.org/officeDocument/2006/relationships/image" Target="../media/image68.png"/><Relationship Id="rId4"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5.xml"/><Relationship Id="rId1" Type="http://schemas.openxmlformats.org/officeDocument/2006/relationships/vmlDrawing" Target="../drawings/vmlDrawing14.vml"/><Relationship Id="rId5" Type="http://schemas.openxmlformats.org/officeDocument/2006/relationships/image" Target="../media/image81.png"/><Relationship Id="rId4" Type="http://schemas.openxmlformats.org/officeDocument/2006/relationships/notesSlide" Target="../notesSlides/notesSlide43.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1281951"/>
            <a:ext cx="8064896" cy="3108543"/>
          </a:xfrm>
          <a:prstGeom prst="rect">
            <a:avLst/>
          </a:prstGeom>
        </p:spPr>
        <p:txBody>
          <a:bodyPr wrap="square">
            <a:spAutoFit/>
          </a:bodyPr>
          <a:lstStyle/>
          <a:p>
            <a:r>
              <a:rPr lang="tr-TR" sz="2800" b="1" dirty="0" smtClean="0"/>
              <a:t>• </a:t>
            </a:r>
            <a:r>
              <a:rPr lang="tr-TR" sz="2800" b="1" dirty="0"/>
              <a:t>Işığın </a:t>
            </a:r>
            <a:r>
              <a:rPr lang="tr-TR" sz="2800" b="1" dirty="0" smtClean="0"/>
              <a:t>soğurulması</a:t>
            </a:r>
          </a:p>
          <a:p>
            <a:endParaRPr lang="tr-TR" sz="2800" b="1" dirty="0"/>
          </a:p>
          <a:p>
            <a:r>
              <a:rPr lang="tr-TR" sz="2800" b="1" dirty="0"/>
              <a:t>	</a:t>
            </a:r>
          </a:p>
          <a:p>
            <a:r>
              <a:rPr lang="tr-TR" sz="2800" b="1" dirty="0"/>
              <a:t>• Cisimlerin beyaz, siyah ve renkli </a:t>
            </a:r>
            <a:r>
              <a:rPr lang="tr-TR" sz="2800" b="1" dirty="0" smtClean="0"/>
              <a:t>görünmesi</a:t>
            </a:r>
          </a:p>
          <a:p>
            <a:endParaRPr lang="tr-TR" sz="2800" b="1" dirty="0"/>
          </a:p>
          <a:p>
            <a:endParaRPr lang="tr-TR" sz="2800" b="1" dirty="0"/>
          </a:p>
          <a:p>
            <a:r>
              <a:rPr lang="tr-TR" sz="2800" b="1" dirty="0"/>
              <a:t>• Güneş enerjisi	</a:t>
            </a:r>
          </a:p>
        </p:txBody>
      </p:sp>
      <p:sp>
        <p:nvSpPr>
          <p:cNvPr id="3" name="Dikdörtgen 2"/>
          <p:cNvSpPr/>
          <p:nvPr/>
        </p:nvSpPr>
        <p:spPr>
          <a:xfrm>
            <a:off x="395536" y="116632"/>
            <a:ext cx="6538906" cy="646331"/>
          </a:xfrm>
          <a:prstGeom prst="rect">
            <a:avLst/>
          </a:prstGeom>
        </p:spPr>
        <p:txBody>
          <a:bodyPr wrap="none">
            <a:spAutoFit/>
          </a:bodyPr>
          <a:lstStyle/>
          <a:p>
            <a:r>
              <a:rPr lang="tr-TR" sz="3600" b="1" dirty="0"/>
              <a:t>2. BÖLÜM: IŞIĞIN SOĞURULMASI</a:t>
            </a:r>
          </a:p>
        </p:txBody>
      </p:sp>
      <p:sp>
        <p:nvSpPr>
          <p:cNvPr id="4" name="Dikdörtgen 3"/>
          <p:cNvSpPr/>
          <p:nvPr/>
        </p:nvSpPr>
        <p:spPr>
          <a:xfrm>
            <a:off x="685861" y="758731"/>
            <a:ext cx="3877985" cy="523220"/>
          </a:xfrm>
          <a:prstGeom prst="rect">
            <a:avLst/>
          </a:prstGeom>
        </p:spPr>
        <p:txBody>
          <a:bodyPr wrap="none">
            <a:spAutoFit/>
          </a:bodyPr>
          <a:lstStyle/>
          <a:p>
            <a:r>
              <a:rPr lang="tr-TR" sz="2800" b="1" dirty="0">
                <a:solidFill>
                  <a:srgbClr val="FF0000"/>
                </a:solidFill>
              </a:rPr>
              <a:t>Anahtar Kavramlar	</a:t>
            </a:r>
          </a:p>
        </p:txBody>
      </p:sp>
      <p:sp>
        <p:nvSpPr>
          <p:cNvPr id="5" name="Dikdörtgen 4"/>
          <p:cNvSpPr/>
          <p:nvPr/>
        </p:nvSpPr>
        <p:spPr>
          <a:xfrm>
            <a:off x="539552" y="1844824"/>
            <a:ext cx="7008400" cy="369332"/>
          </a:xfrm>
          <a:prstGeom prst="rect">
            <a:avLst/>
          </a:prstGeom>
        </p:spPr>
        <p:txBody>
          <a:bodyPr wrap="square">
            <a:spAutoFit/>
          </a:bodyPr>
          <a:lstStyle/>
          <a:p>
            <a:r>
              <a:rPr lang="tr-TR" b="1" dirty="0">
                <a:solidFill>
                  <a:srgbClr val="FF0000"/>
                </a:solidFill>
                <a:latin typeface="Arial" panose="020B0604020202020204" pitchFamily="34" charset="0"/>
                <a:cs typeface="Arial" panose="020B0604020202020204" pitchFamily="34" charset="0"/>
              </a:rPr>
              <a:t>Işığın cisimler tarafından tutulmasına ışığın soğrulması denir</a:t>
            </a:r>
          </a:p>
        </p:txBody>
      </p:sp>
      <p:sp>
        <p:nvSpPr>
          <p:cNvPr id="6" name="Dikdörtgen 5"/>
          <p:cNvSpPr/>
          <p:nvPr/>
        </p:nvSpPr>
        <p:spPr>
          <a:xfrm>
            <a:off x="539552" y="3212976"/>
            <a:ext cx="7491183" cy="646331"/>
          </a:xfrm>
          <a:prstGeom prst="rect">
            <a:avLst/>
          </a:prstGeom>
        </p:spPr>
        <p:txBody>
          <a:bodyPr wrap="square">
            <a:spAutoFit/>
          </a:bodyPr>
          <a:lstStyle/>
          <a:p>
            <a:r>
              <a:rPr lang="tr-TR" b="1" dirty="0" smtClean="0">
                <a:solidFill>
                  <a:srgbClr val="FF0000"/>
                </a:solidFill>
                <a:latin typeface="Arial" panose="020B0604020202020204" pitchFamily="34" charset="0"/>
                <a:cs typeface="Arial" panose="020B0604020202020204" pitchFamily="34" charset="0"/>
              </a:rPr>
              <a:t>Cisimler bütün renkleri yansıtıyorsa beyaz görünür . Hiçbir rengi </a:t>
            </a:r>
          </a:p>
          <a:p>
            <a:r>
              <a:rPr lang="tr-TR" b="1" dirty="0" smtClean="0">
                <a:solidFill>
                  <a:srgbClr val="FF0000"/>
                </a:solidFill>
                <a:latin typeface="Arial" panose="020B0604020202020204" pitchFamily="34" charset="0"/>
                <a:cs typeface="Arial" panose="020B0604020202020204" pitchFamily="34" charset="0"/>
              </a:rPr>
              <a:t>yansıtmıyorsa bütün renkleri tutuyorsa siyah görünür.</a:t>
            </a:r>
            <a:endParaRPr lang="tr-TR" b="1" dirty="0">
              <a:solidFill>
                <a:srgbClr val="FF0000"/>
              </a:solidFill>
              <a:latin typeface="Arial" panose="020B0604020202020204" pitchFamily="34" charset="0"/>
              <a:cs typeface="Arial" panose="020B0604020202020204" pitchFamily="34" charset="0"/>
            </a:endParaRPr>
          </a:p>
        </p:txBody>
      </p:sp>
      <p:sp>
        <p:nvSpPr>
          <p:cNvPr id="7" name="Dikdörtgen 6"/>
          <p:cNvSpPr/>
          <p:nvPr/>
        </p:nvSpPr>
        <p:spPr>
          <a:xfrm>
            <a:off x="539552" y="4390494"/>
            <a:ext cx="5840125" cy="646331"/>
          </a:xfrm>
          <a:prstGeom prst="rect">
            <a:avLst/>
          </a:prstGeom>
        </p:spPr>
        <p:txBody>
          <a:bodyPr wrap="none">
            <a:spAutoFit/>
          </a:bodyPr>
          <a:lstStyle/>
          <a:p>
            <a:r>
              <a:rPr lang="tr-TR" b="1" dirty="0">
                <a:solidFill>
                  <a:srgbClr val="FF0000"/>
                </a:solidFill>
                <a:latin typeface="Arial" panose="020B0604020202020204" pitchFamily="34" charset="0"/>
                <a:cs typeface="Arial" panose="020B0604020202020204" pitchFamily="34" charset="0"/>
              </a:rPr>
              <a:t>Güneşten elde edilen </a:t>
            </a:r>
            <a:r>
              <a:rPr lang="tr-TR" b="1" dirty="0" smtClean="0">
                <a:solidFill>
                  <a:srgbClr val="FF0000"/>
                </a:solidFill>
                <a:latin typeface="Arial" panose="020B0604020202020204" pitchFamily="34" charset="0"/>
                <a:cs typeface="Arial" panose="020B0604020202020204" pitchFamily="34" charset="0"/>
              </a:rPr>
              <a:t>enerjidir</a:t>
            </a:r>
          </a:p>
          <a:p>
            <a:r>
              <a:rPr lang="tr-TR" b="1" dirty="0" smtClean="0">
                <a:solidFill>
                  <a:srgbClr val="FF0000"/>
                </a:solidFill>
                <a:latin typeface="Arial" panose="020B0604020202020204" pitchFamily="34" charset="0"/>
                <a:cs typeface="Arial" panose="020B0604020202020204" pitchFamily="34" charset="0"/>
              </a:rPr>
              <a:t>(Güneş ışınlarından yararlanarak üretilen enerjidir.) </a:t>
            </a:r>
            <a:endParaRPr lang="tr-T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43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16632"/>
            <a:ext cx="8784976" cy="4462760"/>
          </a:xfrm>
          <a:prstGeom prst="rect">
            <a:avLst/>
          </a:prstGeom>
        </p:spPr>
        <p:txBody>
          <a:bodyPr wrap="square">
            <a:spAutoFit/>
          </a:bodyPr>
          <a:lstStyle/>
          <a:p>
            <a:r>
              <a:rPr lang="tr-TR" sz="2400" b="1" dirty="0"/>
              <a:t>Soruları Cevaplayalım</a:t>
            </a:r>
          </a:p>
          <a:p>
            <a:r>
              <a:rPr lang="tr-TR" sz="2000" dirty="0" smtClean="0"/>
              <a:t>1.Hangi </a:t>
            </a:r>
            <a:r>
              <a:rPr lang="tr-TR" sz="2000" dirty="0"/>
              <a:t>kumaş parçası daha çok ısınmıştır</a:t>
            </a:r>
            <a:r>
              <a:rPr lang="tr-TR" sz="2000" dirty="0" smtClean="0"/>
              <a:t>?</a:t>
            </a:r>
          </a:p>
          <a:p>
            <a:endParaRPr lang="tr-TR" sz="2000" dirty="0"/>
          </a:p>
          <a:p>
            <a:endParaRPr lang="tr-TR" sz="2000" dirty="0" smtClean="0"/>
          </a:p>
          <a:p>
            <a:endParaRPr lang="tr-TR" sz="2000" dirty="0"/>
          </a:p>
          <a:p>
            <a:r>
              <a:rPr lang="tr-TR" sz="2000" dirty="0" smtClean="0"/>
              <a:t>2.Kumaş </a:t>
            </a:r>
            <a:r>
              <a:rPr lang="tr-TR" sz="2000" dirty="0"/>
              <a:t>parçalarının renkleriyle sıcaklıkları arasında nasıl bir ilişki kurarsınız</a:t>
            </a:r>
            <a:r>
              <a:rPr lang="tr-TR" sz="2000" dirty="0" smtClean="0"/>
              <a:t>?</a:t>
            </a:r>
          </a:p>
          <a:p>
            <a:endParaRPr lang="tr-TR" sz="2000" dirty="0"/>
          </a:p>
          <a:p>
            <a:endParaRPr lang="tr-TR" sz="2000" dirty="0" smtClean="0"/>
          </a:p>
          <a:p>
            <a:endParaRPr lang="tr-TR" sz="2000" dirty="0"/>
          </a:p>
          <a:p>
            <a:endParaRPr lang="tr-TR" sz="2000" dirty="0" smtClean="0"/>
          </a:p>
          <a:p>
            <a:endParaRPr lang="tr-TR" sz="2000" dirty="0"/>
          </a:p>
          <a:p>
            <a:r>
              <a:rPr lang="tr-TR" sz="2000" dirty="0" smtClean="0"/>
              <a:t>3.Bu </a:t>
            </a:r>
            <a:r>
              <a:rPr lang="tr-TR" sz="2000" dirty="0"/>
              <a:t>etkinliğin sonuçlarına göre yaz aylarında hangi renkte elbiselerin giyilmesi daha </a:t>
            </a:r>
            <a:r>
              <a:rPr lang="tr-TR" sz="2000" dirty="0" smtClean="0"/>
              <a:t>uygun olur?</a:t>
            </a:r>
          </a:p>
          <a:p>
            <a:endParaRPr lang="tr-TR" sz="2000" dirty="0"/>
          </a:p>
        </p:txBody>
      </p:sp>
      <p:sp>
        <p:nvSpPr>
          <p:cNvPr id="3" name="Dikdörtgen 2"/>
          <p:cNvSpPr/>
          <p:nvPr/>
        </p:nvSpPr>
        <p:spPr>
          <a:xfrm>
            <a:off x="251520" y="980728"/>
            <a:ext cx="8015975" cy="461665"/>
          </a:xfrm>
          <a:prstGeom prst="rect">
            <a:avLst/>
          </a:prstGeom>
        </p:spPr>
        <p:txBody>
          <a:bodyPr wrap="square">
            <a:spAutoFit/>
          </a:bodyPr>
          <a:lstStyle/>
          <a:p>
            <a:r>
              <a:rPr lang="tr-TR" sz="2400" dirty="0" smtClean="0">
                <a:solidFill>
                  <a:srgbClr val="FF0000"/>
                </a:solidFill>
              </a:rPr>
              <a:t>Siyah kumaş daha çok ısındı.</a:t>
            </a:r>
            <a:endParaRPr lang="tr-TR" sz="2400" dirty="0">
              <a:solidFill>
                <a:srgbClr val="FF0000"/>
              </a:solidFill>
            </a:endParaRPr>
          </a:p>
        </p:txBody>
      </p:sp>
      <p:sp>
        <p:nvSpPr>
          <p:cNvPr id="4" name="Dikdörtgen 3"/>
          <p:cNvSpPr/>
          <p:nvPr/>
        </p:nvSpPr>
        <p:spPr>
          <a:xfrm>
            <a:off x="179513" y="2363021"/>
            <a:ext cx="8712968" cy="1200329"/>
          </a:xfrm>
          <a:prstGeom prst="rect">
            <a:avLst/>
          </a:prstGeom>
        </p:spPr>
        <p:txBody>
          <a:bodyPr wrap="square">
            <a:spAutoFit/>
          </a:bodyPr>
          <a:lstStyle/>
          <a:p>
            <a:r>
              <a:rPr lang="tr-TR" sz="2400" dirty="0" smtClean="0">
                <a:solidFill>
                  <a:srgbClr val="FF0000"/>
                </a:solidFill>
              </a:rPr>
              <a:t>Siyah, kırmızı ,yeşil , sarı ve beyaz renkler  çoktan aza doğru sıralanır. Bir cisim Işığı ne kadar çok soğuruyorsa ,o kadar ışık enerjisini ısı enerjisine çevirir.</a:t>
            </a:r>
            <a:endParaRPr lang="tr-TR" sz="2400" dirty="0">
              <a:solidFill>
                <a:srgbClr val="FF0000"/>
              </a:solidFill>
            </a:endParaRPr>
          </a:p>
        </p:txBody>
      </p:sp>
      <p:sp>
        <p:nvSpPr>
          <p:cNvPr id="5" name="Dikdörtgen 4"/>
          <p:cNvSpPr/>
          <p:nvPr/>
        </p:nvSpPr>
        <p:spPr>
          <a:xfrm>
            <a:off x="284295" y="4579392"/>
            <a:ext cx="7024009" cy="461665"/>
          </a:xfrm>
          <a:prstGeom prst="rect">
            <a:avLst/>
          </a:prstGeom>
        </p:spPr>
        <p:txBody>
          <a:bodyPr wrap="square">
            <a:spAutoFit/>
          </a:bodyPr>
          <a:lstStyle/>
          <a:p>
            <a:r>
              <a:rPr lang="tr-TR" sz="2400" dirty="0" smtClean="0">
                <a:solidFill>
                  <a:srgbClr val="FF0000"/>
                </a:solidFill>
              </a:rPr>
              <a:t>Bütün ışık renkleri yansıtan renk seçerim oda beyazdır.</a:t>
            </a:r>
            <a:endParaRPr lang="tr-TR" sz="2400" dirty="0">
              <a:solidFill>
                <a:srgbClr val="FF0000"/>
              </a:solidFill>
            </a:endParaRPr>
          </a:p>
        </p:txBody>
      </p:sp>
    </p:spTree>
    <p:extLst>
      <p:ext uri="{BB962C8B-B14F-4D97-AF65-F5344CB8AC3E}">
        <p14:creationId xmlns:p14="http://schemas.microsoft.com/office/powerpoint/2010/main" val="10475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7465" y="1747848"/>
            <a:ext cx="6683827" cy="4096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94346" y="116632"/>
            <a:ext cx="8928992" cy="1631216"/>
          </a:xfrm>
          <a:prstGeom prst="rect">
            <a:avLst/>
          </a:prstGeom>
        </p:spPr>
        <p:txBody>
          <a:bodyPr wrap="square">
            <a:spAutoFit/>
          </a:bodyPr>
          <a:lstStyle/>
          <a:p>
            <a:r>
              <a:rPr lang="tr-TR" sz="2000" dirty="0"/>
              <a:t>Işık, üzerine düştüğü bazı maddelerde çeşitli değişimlere neden olur.</a:t>
            </a:r>
          </a:p>
          <a:p>
            <a:r>
              <a:rPr lang="tr-TR" sz="2000" dirty="0"/>
              <a:t>Koyu renkli maddeler açık renkli maddelere göre ışığı daha fazla soğurur. Açık renkli maddelere göre koyu renkli maddelerin sıcaklıkları daha fazla olur. Açık renkli maddeler ise ışığı yansıttıkları için koyu renkteki maddelere göre sıcaklıkları daha </a:t>
            </a:r>
            <a:r>
              <a:rPr lang="tr-TR" sz="2000" dirty="0" smtClean="0"/>
              <a:t>azdır.</a:t>
            </a:r>
            <a:endParaRPr lang="tr-TR" sz="2000" dirty="0"/>
          </a:p>
        </p:txBody>
      </p:sp>
    </p:spTree>
    <p:extLst>
      <p:ext uri="{BB962C8B-B14F-4D97-AF65-F5344CB8AC3E}">
        <p14:creationId xmlns:p14="http://schemas.microsoft.com/office/powerpoint/2010/main" val="24368271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4" descr="su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04664"/>
            <a:ext cx="140017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868403" name="Picture 51" descr="Black%20ACF%20Cap%20Cup"/>
          <p:cNvPicPr>
            <a:picLocks noChangeAspect="1" noChangeArrowheads="1"/>
          </p:cNvPicPr>
          <p:nvPr/>
        </p:nvPicPr>
        <p:blipFill>
          <a:blip r:embed="rId4" cstate="print"/>
          <a:srcRect/>
          <a:stretch>
            <a:fillRect/>
          </a:stretch>
        </p:blipFill>
        <p:spPr bwMode="auto">
          <a:xfrm>
            <a:off x="5148263" y="1993900"/>
            <a:ext cx="3995737" cy="2947988"/>
          </a:xfrm>
          <a:prstGeom prst="rect">
            <a:avLst/>
          </a:prstGeom>
          <a:noFill/>
        </p:spPr>
      </p:pic>
      <p:pic>
        <p:nvPicPr>
          <p:cNvPr id="868401" name="Picture 49" descr="tea__www"/>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51520" y="1772816"/>
            <a:ext cx="4105275" cy="2873375"/>
          </a:xfrm>
          <a:prstGeom prst="rect">
            <a:avLst/>
          </a:prstGeom>
          <a:noFill/>
        </p:spPr>
      </p:pic>
      <p:sp>
        <p:nvSpPr>
          <p:cNvPr id="10" name="AutoShape 7"/>
          <p:cNvSpPr>
            <a:spLocks noChangeArrowheads="1"/>
          </p:cNvSpPr>
          <p:nvPr/>
        </p:nvSpPr>
        <p:spPr bwMode="auto">
          <a:xfrm>
            <a:off x="8244408" y="1268760"/>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868355" name="Text Box 3"/>
          <p:cNvSpPr txBox="1">
            <a:spLocks noChangeArrowheads="1"/>
          </p:cNvSpPr>
          <p:nvPr/>
        </p:nvSpPr>
        <p:spPr bwMode="auto">
          <a:xfrm>
            <a:off x="107950" y="119063"/>
            <a:ext cx="9036050" cy="1015663"/>
          </a:xfrm>
          <a:prstGeom prst="rect">
            <a:avLst/>
          </a:prstGeom>
          <a:noFill/>
          <a:ln w="9525" algn="ctr">
            <a:noFill/>
            <a:miter lim="800000"/>
            <a:headEnd/>
            <a:tailEnd/>
          </a:ln>
          <a:effectLst/>
        </p:spPr>
        <p:txBody>
          <a:bodyPr wrap="square">
            <a:spAutoFit/>
          </a:bodyPr>
          <a:lstStyle/>
          <a:p>
            <a:pPr>
              <a:lnSpc>
                <a:spcPct val="120000"/>
              </a:lnSpc>
            </a:pPr>
            <a:r>
              <a:rPr lang="tr-TR" sz="2500" dirty="0">
                <a:latin typeface="Arial" charset="0"/>
              </a:rPr>
              <a:t>Aynı ortama bırakılan koyu renkli </a:t>
            </a:r>
            <a:r>
              <a:rPr lang="tr-TR" sz="2500" dirty="0" err="1">
                <a:latin typeface="Arial" charset="0"/>
              </a:rPr>
              <a:t>cisimin</a:t>
            </a:r>
            <a:r>
              <a:rPr lang="tr-TR" sz="2500" dirty="0">
                <a:latin typeface="Arial" charset="0"/>
              </a:rPr>
              <a:t> sıcaklığı, </a:t>
            </a:r>
          </a:p>
          <a:p>
            <a:pPr>
              <a:lnSpc>
                <a:spcPct val="120000"/>
              </a:lnSpc>
            </a:pPr>
            <a:r>
              <a:rPr lang="tr-TR" sz="2500" dirty="0">
                <a:latin typeface="Arial" charset="0"/>
              </a:rPr>
              <a:t>aynı sürede, açık renkli cisme göre </a:t>
            </a:r>
            <a:r>
              <a:rPr lang="tr-TR" sz="2500" b="1" i="1" dirty="0">
                <a:solidFill>
                  <a:srgbClr val="CC3300"/>
                </a:solidFill>
                <a:latin typeface="Arial" charset="0"/>
              </a:rPr>
              <a:t>daha fazla artar</a:t>
            </a:r>
            <a:r>
              <a:rPr lang="tr-TR" sz="2500" dirty="0">
                <a:latin typeface="Arial" charset="0"/>
              </a:rPr>
              <a:t>.</a:t>
            </a:r>
          </a:p>
        </p:txBody>
      </p:sp>
      <p:sp>
        <p:nvSpPr>
          <p:cNvPr id="11" name="AutoShape 7"/>
          <p:cNvSpPr>
            <a:spLocks noChangeArrowheads="1"/>
          </p:cNvSpPr>
          <p:nvPr/>
        </p:nvSpPr>
        <p:spPr bwMode="auto">
          <a:xfrm>
            <a:off x="3491880" y="908720"/>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20" name="Rectangle 20"/>
          <p:cNvSpPr>
            <a:spLocks noChangeArrowheads="1"/>
          </p:cNvSpPr>
          <p:nvPr/>
        </p:nvSpPr>
        <p:spPr bwMode="auto">
          <a:xfrm>
            <a:off x="3779912" y="1340768"/>
            <a:ext cx="71478" cy="3024336"/>
          </a:xfrm>
          <a:prstGeom prst="rect">
            <a:avLst/>
          </a:prstGeom>
          <a:solidFill>
            <a:schemeClr val="bg1"/>
          </a:solidFill>
          <a:ln w="9525" algn="ctr">
            <a:noFill/>
            <a:miter lim="800000"/>
            <a:headEnd/>
            <a:tailEnd/>
          </a:ln>
          <a:effectLst/>
        </p:spPr>
        <p:txBody>
          <a:bodyPr wrap="none" anchor="ctr"/>
          <a:lstStyle/>
          <a:p>
            <a:endParaRPr lang="tr-TR"/>
          </a:p>
        </p:txBody>
      </p:sp>
      <p:sp>
        <p:nvSpPr>
          <p:cNvPr id="868399" name="Text Box 47"/>
          <p:cNvSpPr txBox="1">
            <a:spLocks noChangeArrowheads="1"/>
          </p:cNvSpPr>
          <p:nvPr/>
        </p:nvSpPr>
        <p:spPr bwMode="auto">
          <a:xfrm>
            <a:off x="107950" y="5734050"/>
            <a:ext cx="6516688" cy="1006475"/>
          </a:xfrm>
          <a:prstGeom prst="rect">
            <a:avLst/>
          </a:prstGeom>
          <a:noFill/>
          <a:ln w="9525" algn="ctr">
            <a:noFill/>
            <a:miter lim="800000"/>
            <a:headEnd/>
            <a:tailEnd/>
          </a:ln>
          <a:effectLst/>
        </p:spPr>
        <p:txBody>
          <a:bodyPr>
            <a:spAutoFit/>
          </a:bodyPr>
          <a:lstStyle/>
          <a:p>
            <a:pPr algn="l">
              <a:lnSpc>
                <a:spcPct val="120000"/>
              </a:lnSpc>
            </a:pPr>
            <a:r>
              <a:rPr lang="tr-TR" sz="2500" b="1" dirty="0">
                <a:solidFill>
                  <a:srgbClr val="CC3300"/>
                </a:solidFill>
                <a:latin typeface="Arial" charset="0"/>
              </a:rPr>
              <a:t>Cismin sıcaklığının artması bize, </a:t>
            </a:r>
            <a:r>
              <a:rPr lang="tr-TR" sz="2500" b="1" u="sng" dirty="0">
                <a:solidFill>
                  <a:srgbClr val="CC3300"/>
                </a:solidFill>
                <a:latin typeface="Arial" charset="0"/>
              </a:rPr>
              <a:t>ışığın bir enerji türü</a:t>
            </a:r>
            <a:r>
              <a:rPr lang="tr-TR" sz="2500" b="1" dirty="0">
                <a:solidFill>
                  <a:srgbClr val="CC3300"/>
                </a:solidFill>
                <a:latin typeface="Arial" charset="0"/>
              </a:rPr>
              <a:t> olduğunu da gösterir.</a:t>
            </a:r>
          </a:p>
        </p:txBody>
      </p:sp>
      <p:sp>
        <p:nvSpPr>
          <p:cNvPr id="868406" name="WordArt 54"/>
          <p:cNvSpPr>
            <a:spLocks noChangeArrowheads="1" noChangeShapeType="1" noTextEdit="1"/>
          </p:cNvSpPr>
          <p:nvPr/>
        </p:nvSpPr>
        <p:spPr bwMode="auto">
          <a:xfrm>
            <a:off x="611188" y="4797425"/>
            <a:ext cx="3086100" cy="647700"/>
          </a:xfrm>
          <a:prstGeom prst="rect">
            <a:avLst/>
          </a:prstGeom>
        </p:spPr>
        <p:txBody>
          <a:bodyPr wrap="none" fromWordArt="1">
            <a:prstTxWarp prst="textPlain">
              <a:avLst>
                <a:gd name="adj" fmla="val 50000"/>
              </a:avLst>
            </a:prstTxWarp>
          </a:bodyPr>
          <a:lstStyle/>
          <a:p>
            <a:r>
              <a:rPr lang="tr-TR" sz="3600"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Işığı yansıtır</a:t>
            </a:r>
          </a:p>
        </p:txBody>
      </p:sp>
      <p:sp>
        <p:nvSpPr>
          <p:cNvPr id="868407" name="WordArt 55"/>
          <p:cNvSpPr>
            <a:spLocks noChangeArrowheads="1" noChangeShapeType="1" noTextEdit="1"/>
          </p:cNvSpPr>
          <p:nvPr/>
        </p:nvSpPr>
        <p:spPr bwMode="auto">
          <a:xfrm>
            <a:off x="5580063" y="4797425"/>
            <a:ext cx="3086100" cy="647700"/>
          </a:xfrm>
          <a:prstGeom prst="rect">
            <a:avLst/>
          </a:prstGeom>
        </p:spPr>
        <p:txBody>
          <a:bodyPr wrap="none" fromWordArt="1">
            <a:prstTxWarp prst="textPlain">
              <a:avLst>
                <a:gd name="adj" fmla="val 50000"/>
              </a:avLst>
            </a:prstTxWarp>
          </a:bodyPr>
          <a:lstStyle/>
          <a:p>
            <a:r>
              <a:rPr lang="tr-TR" sz="3600" kern="10" dirty="0">
                <a:ln w="9525">
                  <a:noFill/>
                  <a:round/>
                  <a:headEnd/>
                  <a:tailEnd/>
                </a:ln>
                <a:solidFill>
                  <a:srgbClr val="000000"/>
                </a:solidFill>
                <a:effectLst>
                  <a:outerShdw dist="35921" dir="2700000" algn="ctr" rotWithShape="0">
                    <a:srgbClr val="808080">
                      <a:alpha val="80000"/>
                    </a:srgbClr>
                  </a:outerShdw>
                </a:effectLst>
                <a:latin typeface="Arial Black"/>
              </a:rPr>
              <a:t>Işığı soğurur</a:t>
            </a:r>
          </a:p>
        </p:txBody>
      </p:sp>
      <p:sp>
        <p:nvSpPr>
          <p:cNvPr id="14" name="Rectangle 17"/>
          <p:cNvSpPr>
            <a:spLocks noChangeArrowheads="1"/>
          </p:cNvSpPr>
          <p:nvPr/>
        </p:nvSpPr>
        <p:spPr bwMode="auto">
          <a:xfrm flipH="1">
            <a:off x="3779911" y="3284983"/>
            <a:ext cx="72049" cy="1008071"/>
          </a:xfrm>
          <a:prstGeom prst="rect">
            <a:avLst/>
          </a:prstGeom>
          <a:solidFill>
            <a:srgbClr val="FF0000"/>
          </a:solidFill>
          <a:ln w="9525" algn="ctr">
            <a:noFill/>
            <a:miter lim="800000"/>
            <a:headEnd/>
            <a:tailEnd/>
          </a:ln>
          <a:effectLst/>
        </p:spPr>
        <p:txBody>
          <a:bodyPr wrap="none" anchor="ctr"/>
          <a:lstStyle/>
          <a:p>
            <a:endParaRPr lang="tr-TR"/>
          </a:p>
        </p:txBody>
      </p:sp>
      <p:sp>
        <p:nvSpPr>
          <p:cNvPr id="16" name="Rectangle 16"/>
          <p:cNvSpPr>
            <a:spLocks noChangeArrowheads="1"/>
          </p:cNvSpPr>
          <p:nvPr/>
        </p:nvSpPr>
        <p:spPr bwMode="auto">
          <a:xfrm>
            <a:off x="3923928" y="1484783"/>
            <a:ext cx="143676" cy="2809429"/>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17" name="Rectangle 16"/>
          <p:cNvSpPr>
            <a:spLocks noChangeArrowheads="1"/>
          </p:cNvSpPr>
          <p:nvPr/>
        </p:nvSpPr>
        <p:spPr bwMode="auto">
          <a:xfrm>
            <a:off x="8676456" y="1556792"/>
            <a:ext cx="143594" cy="2807816"/>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18" name="Oval 8"/>
          <p:cNvSpPr>
            <a:spLocks noChangeArrowheads="1"/>
          </p:cNvSpPr>
          <p:nvPr/>
        </p:nvSpPr>
        <p:spPr bwMode="auto">
          <a:xfrm>
            <a:off x="3707904" y="4293096"/>
            <a:ext cx="216024" cy="216024"/>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19" name="Oval 8"/>
          <p:cNvSpPr>
            <a:spLocks noChangeArrowheads="1"/>
          </p:cNvSpPr>
          <p:nvPr/>
        </p:nvSpPr>
        <p:spPr bwMode="auto">
          <a:xfrm>
            <a:off x="8460432" y="4221088"/>
            <a:ext cx="215900" cy="215900"/>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21" name="Rectangle 20"/>
          <p:cNvSpPr>
            <a:spLocks noChangeArrowheads="1"/>
          </p:cNvSpPr>
          <p:nvPr/>
        </p:nvSpPr>
        <p:spPr bwMode="auto">
          <a:xfrm>
            <a:off x="8532440" y="1340768"/>
            <a:ext cx="72008" cy="2952328"/>
          </a:xfrm>
          <a:prstGeom prst="rect">
            <a:avLst/>
          </a:prstGeom>
          <a:solidFill>
            <a:schemeClr val="bg1"/>
          </a:solidFill>
          <a:ln w="9525" algn="ctr">
            <a:noFill/>
            <a:miter lim="800000"/>
            <a:headEnd/>
            <a:tailEnd/>
          </a:ln>
          <a:effectLst/>
        </p:spPr>
        <p:txBody>
          <a:bodyPr wrap="none" anchor="ctr"/>
          <a:lstStyle/>
          <a:p>
            <a:endParaRPr lang="tr-TR"/>
          </a:p>
        </p:txBody>
      </p:sp>
      <p:sp>
        <p:nvSpPr>
          <p:cNvPr id="13" name="Rectangle 17"/>
          <p:cNvSpPr>
            <a:spLocks noChangeArrowheads="1"/>
          </p:cNvSpPr>
          <p:nvPr/>
        </p:nvSpPr>
        <p:spPr bwMode="auto">
          <a:xfrm flipH="1">
            <a:off x="8532440" y="3356992"/>
            <a:ext cx="72008" cy="1008112"/>
          </a:xfrm>
          <a:prstGeom prst="rect">
            <a:avLst/>
          </a:prstGeom>
          <a:solidFill>
            <a:srgbClr val="FF0000"/>
          </a:solidFill>
          <a:ln w="9525" algn="ctr">
            <a:noFill/>
            <a:miter lim="800000"/>
            <a:headEnd/>
            <a:tailEnd/>
          </a:ln>
          <a:effectLst/>
        </p:spPr>
        <p:txBody>
          <a:bodyPr wrap="none" anchor="ctr"/>
          <a:lstStyle/>
          <a:p>
            <a:endParaRPr lang="tr-TR"/>
          </a:p>
        </p:txBody>
      </p:sp>
      <p:sp>
        <p:nvSpPr>
          <p:cNvPr id="22" name="Rectangle 24"/>
          <p:cNvSpPr>
            <a:spLocks noChangeArrowheads="1"/>
          </p:cNvSpPr>
          <p:nvPr/>
        </p:nvSpPr>
        <p:spPr bwMode="auto">
          <a:xfrm>
            <a:off x="3779912" y="2780928"/>
            <a:ext cx="72720" cy="1296789"/>
          </a:xfrm>
          <a:prstGeom prst="rect">
            <a:avLst/>
          </a:prstGeom>
          <a:solidFill>
            <a:srgbClr val="FF0000"/>
          </a:solidFill>
          <a:ln w="9525" algn="ctr">
            <a:noFill/>
            <a:miter lim="800000"/>
            <a:headEnd/>
            <a:tailEnd/>
          </a:ln>
          <a:effectLst/>
        </p:spPr>
        <p:txBody>
          <a:bodyPr wrap="none" anchor="ctr"/>
          <a:lstStyle/>
          <a:p>
            <a:endParaRPr lang="tr-TR"/>
          </a:p>
        </p:txBody>
      </p:sp>
      <p:sp>
        <p:nvSpPr>
          <p:cNvPr id="23" name="Rectangle 24"/>
          <p:cNvSpPr>
            <a:spLocks noChangeArrowheads="1"/>
          </p:cNvSpPr>
          <p:nvPr/>
        </p:nvSpPr>
        <p:spPr bwMode="auto">
          <a:xfrm>
            <a:off x="8532440" y="1844824"/>
            <a:ext cx="72678" cy="2376165"/>
          </a:xfrm>
          <a:prstGeom prst="rect">
            <a:avLst/>
          </a:prstGeom>
          <a:solidFill>
            <a:srgbClr val="FF0000"/>
          </a:solidFill>
          <a:ln w="9525" algn="ctr">
            <a:noFill/>
            <a:miter lim="800000"/>
            <a:headEnd/>
            <a:tailEnd/>
          </a:ln>
          <a:effectLst/>
        </p:spPr>
        <p:txBody>
          <a:bodyPr wrap="none" anchor="ctr"/>
          <a:lstStyle/>
          <a:p>
            <a:endParaRPr lang="tr-TR"/>
          </a:p>
        </p:txBody>
      </p:sp>
    </p:spTree>
    <p:extLst>
      <p:ext uri="{BB962C8B-B14F-4D97-AF65-F5344CB8AC3E}">
        <p14:creationId xmlns:p14="http://schemas.microsoft.com/office/powerpoint/2010/main" val="3042693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868355"/>
                                        </p:tgtEl>
                                        <p:attrNameLst>
                                          <p:attrName>style.visibility</p:attrName>
                                        </p:attrNameLst>
                                      </p:cBhvr>
                                      <p:to>
                                        <p:strVal val="visible"/>
                                      </p:to>
                                    </p:set>
                                    <p:animEffect transition="in" filter="diamond(in)">
                                      <p:cBhvr>
                                        <p:cTn id="7" dur="2000"/>
                                        <p:tgtEl>
                                          <p:spTgt spid="868355"/>
                                        </p:tgtEl>
                                      </p:cBhvr>
                                    </p:animEffect>
                                  </p:childTnLst>
                                </p:cTn>
                              </p:par>
                              <p:par>
                                <p:cTn id="8" presetID="42" presetClass="entr" presetSubtype="0" fill="hold" nodeType="withEffect">
                                  <p:stCondLst>
                                    <p:cond delay="0"/>
                                  </p:stCondLst>
                                  <p:childTnLst>
                                    <p:set>
                                      <p:cBhvr>
                                        <p:cTn id="9" dur="1" fill="hold">
                                          <p:stCondLst>
                                            <p:cond delay="0"/>
                                          </p:stCondLst>
                                        </p:cTn>
                                        <p:tgtEl>
                                          <p:spTgt spid="868401"/>
                                        </p:tgtEl>
                                        <p:attrNameLst>
                                          <p:attrName>style.visibility</p:attrName>
                                        </p:attrNameLst>
                                      </p:cBhvr>
                                      <p:to>
                                        <p:strVal val="visible"/>
                                      </p:to>
                                    </p:set>
                                    <p:animEffect transition="in" filter="fade">
                                      <p:cBhvr>
                                        <p:cTn id="10" dur="2000"/>
                                        <p:tgtEl>
                                          <p:spTgt spid="868401"/>
                                        </p:tgtEl>
                                      </p:cBhvr>
                                    </p:animEffect>
                                    <p:anim calcmode="lin" valueType="num">
                                      <p:cBhvr>
                                        <p:cTn id="11" dur="2000" fill="hold"/>
                                        <p:tgtEl>
                                          <p:spTgt spid="868401"/>
                                        </p:tgtEl>
                                        <p:attrNameLst>
                                          <p:attrName>ppt_x</p:attrName>
                                        </p:attrNameLst>
                                      </p:cBhvr>
                                      <p:tavLst>
                                        <p:tav tm="0">
                                          <p:val>
                                            <p:strVal val="#ppt_x"/>
                                          </p:val>
                                        </p:tav>
                                        <p:tav tm="100000">
                                          <p:val>
                                            <p:strVal val="#ppt_x"/>
                                          </p:val>
                                        </p:tav>
                                      </p:tavLst>
                                    </p:anim>
                                    <p:anim calcmode="lin" valueType="num">
                                      <p:cBhvr>
                                        <p:cTn id="12" dur="2000" fill="hold"/>
                                        <p:tgtEl>
                                          <p:spTgt spid="868401"/>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68403"/>
                                        </p:tgtEl>
                                        <p:attrNameLst>
                                          <p:attrName>style.visibility</p:attrName>
                                        </p:attrNameLst>
                                      </p:cBhvr>
                                      <p:to>
                                        <p:strVal val="visible"/>
                                      </p:to>
                                    </p:set>
                                    <p:animEffect transition="in" filter="fade">
                                      <p:cBhvr>
                                        <p:cTn id="15" dur="2000"/>
                                        <p:tgtEl>
                                          <p:spTgt spid="868403"/>
                                        </p:tgtEl>
                                      </p:cBhvr>
                                    </p:animEffect>
                                    <p:anim calcmode="lin" valueType="num">
                                      <p:cBhvr>
                                        <p:cTn id="16" dur="2000" fill="hold"/>
                                        <p:tgtEl>
                                          <p:spTgt spid="868403"/>
                                        </p:tgtEl>
                                        <p:attrNameLst>
                                          <p:attrName>ppt_x</p:attrName>
                                        </p:attrNameLst>
                                      </p:cBhvr>
                                      <p:tavLst>
                                        <p:tav tm="0">
                                          <p:val>
                                            <p:strVal val="#ppt_x"/>
                                          </p:val>
                                        </p:tav>
                                        <p:tav tm="100000">
                                          <p:val>
                                            <p:strVal val="#ppt_x"/>
                                          </p:val>
                                        </p:tav>
                                      </p:tavLst>
                                    </p:anim>
                                    <p:anim calcmode="lin" valueType="num">
                                      <p:cBhvr>
                                        <p:cTn id="17" dur="2000" fill="hold"/>
                                        <p:tgtEl>
                                          <p:spTgt spid="86840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900" decel="100000" fill="hold"/>
                                        <p:tgtEl>
                                          <p:spTgt spid="2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20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randombar(horizontal)">
                                      <p:cBhvr>
                                        <p:cTn id="30" dur="500"/>
                                        <p:tgtEl>
                                          <p:spTgt spid="20"/>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amond(in)">
                                      <p:cBhvr>
                                        <p:cTn id="39" dur="2000"/>
                                        <p:tgtEl>
                                          <p:spTgt spid="18"/>
                                        </p:tgtEl>
                                      </p:cBhvr>
                                    </p:animEffect>
                                  </p:childTnLst>
                                </p:cTn>
                              </p:par>
                            </p:childTnLst>
                          </p:cTn>
                        </p:par>
                        <p:par>
                          <p:cTn id="40" fill="hold">
                            <p:stCondLst>
                              <p:cond delay="4000"/>
                            </p:stCondLst>
                            <p:childTnLst>
                              <p:par>
                                <p:cTn id="41" presetID="2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3000"/>
                                        <p:tgtEl>
                                          <p:spTgt spid="22"/>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500"/>
                                        <p:tgtEl>
                                          <p:spTgt spid="10"/>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8"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amond(in)">
                                      <p:cBhvr>
                                        <p:cTn id="52" dur="2000"/>
                                        <p:tgtEl>
                                          <p:spTgt spid="17"/>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diamond(in)">
                                      <p:cBhvr>
                                        <p:cTn id="55" dur="2000"/>
                                        <p:tgtEl>
                                          <p:spTgt spid="13"/>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3000"/>
                                        <p:tgtEl>
                                          <p:spTgt spid="23"/>
                                        </p:tgtEl>
                                      </p:cBhvr>
                                    </p:animEffect>
                                  </p:childTnLst>
                                </p:cTn>
                              </p:par>
                              <p:par>
                                <p:cTn id="59" presetID="8" presetClass="entr" presetSubtype="16"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amond(in)">
                                      <p:cBhvr>
                                        <p:cTn id="61" dur="2000"/>
                                        <p:tgtEl>
                                          <p:spTgt spid="19"/>
                                        </p:tgtEl>
                                      </p:cBhvr>
                                    </p:animEffect>
                                  </p:childTnLst>
                                </p:cTn>
                              </p:par>
                              <p:par>
                                <p:cTn id="62" presetID="50" presetClass="entr" presetSubtype="0" decel="100000" fill="hold" grpId="0" nodeType="withEffect">
                                  <p:stCondLst>
                                    <p:cond delay="0"/>
                                  </p:stCondLst>
                                  <p:childTnLst>
                                    <p:set>
                                      <p:cBhvr>
                                        <p:cTn id="63" dur="1" fill="hold">
                                          <p:stCondLst>
                                            <p:cond delay="0"/>
                                          </p:stCondLst>
                                        </p:cTn>
                                        <p:tgtEl>
                                          <p:spTgt spid="868406"/>
                                        </p:tgtEl>
                                        <p:attrNameLst>
                                          <p:attrName>style.visibility</p:attrName>
                                        </p:attrNameLst>
                                      </p:cBhvr>
                                      <p:to>
                                        <p:strVal val="visible"/>
                                      </p:to>
                                    </p:set>
                                    <p:anim calcmode="lin" valueType="num">
                                      <p:cBhvr>
                                        <p:cTn id="64" dur="2000" fill="hold"/>
                                        <p:tgtEl>
                                          <p:spTgt spid="868406"/>
                                        </p:tgtEl>
                                        <p:attrNameLst>
                                          <p:attrName>ppt_w</p:attrName>
                                        </p:attrNameLst>
                                      </p:cBhvr>
                                      <p:tavLst>
                                        <p:tav tm="0">
                                          <p:val>
                                            <p:strVal val="#ppt_w+.3"/>
                                          </p:val>
                                        </p:tav>
                                        <p:tav tm="100000">
                                          <p:val>
                                            <p:strVal val="#ppt_w"/>
                                          </p:val>
                                        </p:tav>
                                      </p:tavLst>
                                    </p:anim>
                                    <p:anim calcmode="lin" valueType="num">
                                      <p:cBhvr>
                                        <p:cTn id="65" dur="2000" fill="hold"/>
                                        <p:tgtEl>
                                          <p:spTgt spid="868406"/>
                                        </p:tgtEl>
                                        <p:attrNameLst>
                                          <p:attrName>ppt_h</p:attrName>
                                        </p:attrNameLst>
                                      </p:cBhvr>
                                      <p:tavLst>
                                        <p:tav tm="0">
                                          <p:val>
                                            <p:strVal val="#ppt_h"/>
                                          </p:val>
                                        </p:tav>
                                        <p:tav tm="100000">
                                          <p:val>
                                            <p:strVal val="#ppt_h"/>
                                          </p:val>
                                        </p:tav>
                                      </p:tavLst>
                                    </p:anim>
                                    <p:animEffect transition="in" filter="fade">
                                      <p:cBhvr>
                                        <p:cTn id="66" dur="2000"/>
                                        <p:tgtEl>
                                          <p:spTgt spid="868406"/>
                                        </p:tgtEl>
                                      </p:cBhvr>
                                    </p:animEffect>
                                  </p:childTnLst>
                                </p:cTn>
                              </p:par>
                            </p:childTnLst>
                          </p:cTn>
                        </p:par>
                        <p:par>
                          <p:cTn id="67" fill="hold">
                            <p:stCondLst>
                              <p:cond delay="7000"/>
                            </p:stCondLst>
                            <p:childTnLst>
                              <p:par>
                                <p:cTn id="68" presetID="50" presetClass="entr" presetSubtype="0" decel="100000" fill="hold" grpId="0" nodeType="afterEffect">
                                  <p:stCondLst>
                                    <p:cond delay="0"/>
                                  </p:stCondLst>
                                  <p:childTnLst>
                                    <p:set>
                                      <p:cBhvr>
                                        <p:cTn id="69" dur="1" fill="hold">
                                          <p:stCondLst>
                                            <p:cond delay="0"/>
                                          </p:stCondLst>
                                        </p:cTn>
                                        <p:tgtEl>
                                          <p:spTgt spid="868407"/>
                                        </p:tgtEl>
                                        <p:attrNameLst>
                                          <p:attrName>style.visibility</p:attrName>
                                        </p:attrNameLst>
                                      </p:cBhvr>
                                      <p:to>
                                        <p:strVal val="visible"/>
                                      </p:to>
                                    </p:set>
                                    <p:anim calcmode="lin" valueType="num">
                                      <p:cBhvr>
                                        <p:cTn id="70" dur="2000" fill="hold"/>
                                        <p:tgtEl>
                                          <p:spTgt spid="868407"/>
                                        </p:tgtEl>
                                        <p:attrNameLst>
                                          <p:attrName>ppt_w</p:attrName>
                                        </p:attrNameLst>
                                      </p:cBhvr>
                                      <p:tavLst>
                                        <p:tav tm="0">
                                          <p:val>
                                            <p:strVal val="#ppt_w+.3"/>
                                          </p:val>
                                        </p:tav>
                                        <p:tav tm="100000">
                                          <p:val>
                                            <p:strVal val="#ppt_w"/>
                                          </p:val>
                                        </p:tav>
                                      </p:tavLst>
                                    </p:anim>
                                    <p:anim calcmode="lin" valueType="num">
                                      <p:cBhvr>
                                        <p:cTn id="71" dur="2000" fill="hold"/>
                                        <p:tgtEl>
                                          <p:spTgt spid="868407"/>
                                        </p:tgtEl>
                                        <p:attrNameLst>
                                          <p:attrName>ppt_h</p:attrName>
                                        </p:attrNameLst>
                                      </p:cBhvr>
                                      <p:tavLst>
                                        <p:tav tm="0">
                                          <p:val>
                                            <p:strVal val="#ppt_h"/>
                                          </p:val>
                                        </p:tav>
                                        <p:tav tm="100000">
                                          <p:val>
                                            <p:strVal val="#ppt_h"/>
                                          </p:val>
                                        </p:tav>
                                      </p:tavLst>
                                    </p:anim>
                                    <p:animEffect transition="in" filter="fade">
                                      <p:cBhvr>
                                        <p:cTn id="72" dur="2000"/>
                                        <p:tgtEl>
                                          <p:spTgt spid="868407"/>
                                        </p:tgtEl>
                                      </p:cBhvr>
                                    </p:animEffect>
                                  </p:childTnLst>
                                </p:cTn>
                              </p:par>
                            </p:childTnLst>
                          </p:cTn>
                        </p:par>
                        <p:par>
                          <p:cTn id="73" fill="hold">
                            <p:stCondLst>
                              <p:cond delay="9000"/>
                            </p:stCondLst>
                            <p:childTnLst>
                              <p:par>
                                <p:cTn id="74" presetID="8" presetClass="entr" presetSubtype="16" fill="hold" grpId="0" nodeType="afterEffect">
                                  <p:stCondLst>
                                    <p:cond delay="0"/>
                                  </p:stCondLst>
                                  <p:childTnLst>
                                    <p:set>
                                      <p:cBhvr>
                                        <p:cTn id="75" dur="1" fill="hold">
                                          <p:stCondLst>
                                            <p:cond delay="0"/>
                                          </p:stCondLst>
                                        </p:cTn>
                                        <p:tgtEl>
                                          <p:spTgt spid="868399"/>
                                        </p:tgtEl>
                                        <p:attrNameLst>
                                          <p:attrName>style.visibility</p:attrName>
                                        </p:attrNameLst>
                                      </p:cBhvr>
                                      <p:to>
                                        <p:strVal val="visible"/>
                                      </p:to>
                                    </p:set>
                                    <p:animEffect transition="in" filter="diamond(in)">
                                      <p:cBhvr>
                                        <p:cTn id="76" dur="2000"/>
                                        <p:tgtEl>
                                          <p:spTgt spid="868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68355" grpId="0"/>
      <p:bldP spid="11" grpId="0" animBg="1"/>
      <p:bldP spid="20" grpId="0" animBg="1"/>
      <p:bldP spid="868399" grpId="0"/>
      <p:bldP spid="868406" grpId="0" animBg="1"/>
      <p:bldP spid="868407" grpId="0" animBg="1"/>
      <p:bldP spid="14" grpId="0" animBg="1"/>
      <p:bldP spid="16" grpId="0" animBg="1"/>
      <p:bldP spid="17" grpId="0" animBg="1"/>
      <p:bldP spid="18" grpId="0" animBg="1"/>
      <p:bldP spid="19" grpId="0" animBg="1"/>
      <p:bldP spid="21" grpId="0" animBg="1"/>
      <p:bldP spid="13"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5366" name="ShockwaveFlash1" r:id="rId2" imgW="7127581" imgH="5831657"/>
        </mc:Choice>
        <mc:Fallback>
          <p:control name="ShockwaveFlash1" r:id="rId2" imgW="7127581" imgH="5831657">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900113" y="260350"/>
                  <a:ext cx="7127875" cy="58324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734544566"/>
      </p:ext>
    </p:extLst>
  </p:cSld>
  <p:clrMapOvr>
    <a:masterClrMapping/>
  </p:clrMapOvr>
  <p:transition spd="med">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6626" name="ShockwaveFlash1" r:id="rId2" imgW="9142857" imgH="6165167"/>
        </mc:Choice>
        <mc:Fallback>
          <p:control name="ShockwaveFlash1" r:id="rId2" imgW="9142857" imgH="6165167">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16585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4043154837"/>
      </p:ext>
    </p:extLst>
  </p:cSld>
  <p:clrMapOvr>
    <a:masterClrMapping/>
  </p:clrMapOvr>
  <p:transition spd="med">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75000"/>
          </a:schemeClr>
        </a:solidFill>
        <a:effectLst/>
      </p:bgPr>
    </p:bg>
    <p:spTree>
      <p:nvGrpSpPr>
        <p:cNvPr id="1" name=""/>
        <p:cNvGrpSpPr/>
        <p:nvPr/>
      </p:nvGrpSpPr>
      <p:grpSpPr>
        <a:xfrm>
          <a:off x="0" y="0"/>
          <a:ext cx="0" cy="0"/>
          <a:chOff x="0" y="0"/>
          <a:chExt cx="0" cy="0"/>
        </a:xfrm>
      </p:grpSpPr>
      <p:sp>
        <p:nvSpPr>
          <p:cNvPr id="75781" name="Text Box 5"/>
          <p:cNvSpPr txBox="1">
            <a:spLocks noChangeArrowheads="1"/>
          </p:cNvSpPr>
          <p:nvPr/>
        </p:nvSpPr>
        <p:spPr bwMode="auto">
          <a:xfrm>
            <a:off x="1785918" y="142852"/>
            <a:ext cx="5327650" cy="641350"/>
          </a:xfrm>
          <a:prstGeom prst="rect">
            <a:avLst/>
          </a:prstGeom>
          <a:gradFill rotWithShape="1">
            <a:gsLst>
              <a:gs pos="0">
                <a:srgbClr val="333399">
                  <a:gamma/>
                  <a:shade val="56078"/>
                  <a:invGamma/>
                </a:srgbClr>
              </a:gs>
              <a:gs pos="100000">
                <a:srgbClr val="333399">
                  <a:alpha val="48000"/>
                </a:srgbClr>
              </a:gs>
            </a:gsLst>
            <a:lin ang="18900000" scaled="1"/>
          </a:gradFill>
          <a:ln w="9525" algn="ctr">
            <a:noFill/>
            <a:miter lim="800000"/>
            <a:headEnd/>
            <a:tailEnd/>
          </a:ln>
          <a:effectLst/>
        </p:spPr>
        <p:txBody>
          <a:bodyPr>
            <a:spAutoFit/>
          </a:bodyPr>
          <a:lstStyle/>
          <a:p>
            <a:pPr marL="342900" indent="-342900" algn="ctr">
              <a:lnSpc>
                <a:spcPct val="100000"/>
              </a:lnSpc>
              <a:spcBef>
                <a:spcPct val="50000"/>
              </a:spcBef>
            </a:pPr>
            <a:r>
              <a:rPr lang="tr-TR" dirty="0"/>
              <a:t>  </a:t>
            </a:r>
            <a:r>
              <a:rPr lang="tr-TR" sz="3600" dirty="0">
                <a:solidFill>
                  <a:schemeClr val="bg1"/>
                </a:solidFill>
              </a:rPr>
              <a:t>Hangisi Daha </a:t>
            </a:r>
            <a:r>
              <a:rPr lang="tr-TR" sz="3600" dirty="0" smtClean="0">
                <a:solidFill>
                  <a:schemeClr val="bg1"/>
                </a:solidFill>
              </a:rPr>
              <a:t>Sıcak ?</a:t>
            </a:r>
            <a:endParaRPr lang="tr-TR" sz="3600" dirty="0">
              <a:solidFill>
                <a:schemeClr val="bg1"/>
              </a:solidFill>
            </a:endParaRPr>
          </a:p>
        </p:txBody>
      </p:sp>
      <p:sp>
        <p:nvSpPr>
          <p:cNvPr id="75783" name="AutoShape 7"/>
          <p:cNvSpPr>
            <a:spLocks noChangeArrowheads="1"/>
          </p:cNvSpPr>
          <p:nvPr/>
        </p:nvSpPr>
        <p:spPr bwMode="auto">
          <a:xfrm>
            <a:off x="2482850" y="2133600"/>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75784" name="Oval 8"/>
          <p:cNvSpPr>
            <a:spLocks noChangeArrowheads="1"/>
          </p:cNvSpPr>
          <p:nvPr/>
        </p:nvSpPr>
        <p:spPr bwMode="auto">
          <a:xfrm>
            <a:off x="2700338" y="5445125"/>
            <a:ext cx="215900" cy="215900"/>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75785" name="Rectangle 9"/>
          <p:cNvSpPr>
            <a:spLocks noChangeArrowheads="1"/>
          </p:cNvSpPr>
          <p:nvPr/>
        </p:nvSpPr>
        <p:spPr bwMode="auto">
          <a:xfrm>
            <a:off x="2771775" y="2420938"/>
            <a:ext cx="71438" cy="3022600"/>
          </a:xfrm>
          <a:prstGeom prst="rect">
            <a:avLst/>
          </a:prstGeom>
          <a:solidFill>
            <a:schemeClr val="bg1"/>
          </a:solidFill>
          <a:ln w="9525" algn="ctr">
            <a:noFill/>
            <a:miter lim="800000"/>
            <a:headEnd/>
            <a:tailEnd/>
          </a:ln>
          <a:effectLst/>
        </p:spPr>
        <p:txBody>
          <a:bodyPr wrap="none" anchor="ctr"/>
          <a:lstStyle/>
          <a:p>
            <a:endParaRPr lang="tr-TR" dirty="0">
              <a:solidFill>
                <a:schemeClr val="bg1"/>
              </a:solidFill>
            </a:endParaRPr>
          </a:p>
        </p:txBody>
      </p:sp>
      <p:sp>
        <p:nvSpPr>
          <p:cNvPr id="75789" name="Rectangle 13"/>
          <p:cNvSpPr>
            <a:spLocks noChangeArrowheads="1"/>
          </p:cNvSpPr>
          <p:nvPr/>
        </p:nvSpPr>
        <p:spPr bwMode="auto">
          <a:xfrm>
            <a:off x="2771775" y="2854325"/>
            <a:ext cx="71438" cy="2590800"/>
          </a:xfrm>
          <a:prstGeom prst="rect">
            <a:avLst/>
          </a:prstGeom>
          <a:solidFill>
            <a:srgbClr val="FF0000"/>
          </a:solidFill>
          <a:ln w="9525" algn="ctr">
            <a:noFill/>
            <a:miter lim="800000"/>
            <a:headEnd/>
            <a:tailEnd/>
          </a:ln>
          <a:effectLst/>
        </p:spPr>
        <p:txBody>
          <a:bodyPr wrap="none" anchor="ctr"/>
          <a:lstStyle/>
          <a:p>
            <a:endParaRPr lang="tr-TR"/>
          </a:p>
        </p:txBody>
      </p:sp>
      <p:sp>
        <p:nvSpPr>
          <p:cNvPr id="75792" name="Rectangle 16"/>
          <p:cNvSpPr>
            <a:spLocks noChangeArrowheads="1"/>
          </p:cNvSpPr>
          <p:nvPr/>
        </p:nvSpPr>
        <p:spPr bwMode="auto">
          <a:xfrm>
            <a:off x="2916238" y="2565401"/>
            <a:ext cx="215601" cy="2807815"/>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75793" name="Rectangle 17"/>
          <p:cNvSpPr>
            <a:spLocks noChangeArrowheads="1"/>
          </p:cNvSpPr>
          <p:nvPr/>
        </p:nvSpPr>
        <p:spPr bwMode="auto">
          <a:xfrm>
            <a:off x="2771800" y="4365104"/>
            <a:ext cx="71438" cy="1079500"/>
          </a:xfrm>
          <a:prstGeom prst="rect">
            <a:avLst/>
          </a:prstGeom>
          <a:solidFill>
            <a:srgbClr val="FF0000"/>
          </a:solidFill>
          <a:ln w="9525" algn="ctr">
            <a:noFill/>
            <a:miter lim="800000"/>
            <a:headEnd/>
            <a:tailEnd/>
          </a:ln>
          <a:effectLst/>
        </p:spPr>
        <p:txBody>
          <a:bodyPr wrap="none" anchor="ctr"/>
          <a:lstStyle/>
          <a:p>
            <a:endParaRPr lang="tr-TR"/>
          </a:p>
        </p:txBody>
      </p:sp>
      <p:sp>
        <p:nvSpPr>
          <p:cNvPr id="75794" name="AutoShape 18"/>
          <p:cNvSpPr>
            <a:spLocks noChangeArrowheads="1"/>
          </p:cNvSpPr>
          <p:nvPr/>
        </p:nvSpPr>
        <p:spPr bwMode="auto">
          <a:xfrm>
            <a:off x="6732588" y="2133600"/>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75795" name="Oval 19"/>
          <p:cNvSpPr>
            <a:spLocks noChangeArrowheads="1"/>
          </p:cNvSpPr>
          <p:nvPr/>
        </p:nvSpPr>
        <p:spPr bwMode="auto">
          <a:xfrm>
            <a:off x="6950075" y="5445125"/>
            <a:ext cx="215900" cy="215900"/>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75796" name="Rectangle 20"/>
          <p:cNvSpPr>
            <a:spLocks noChangeArrowheads="1"/>
          </p:cNvSpPr>
          <p:nvPr/>
        </p:nvSpPr>
        <p:spPr bwMode="auto">
          <a:xfrm>
            <a:off x="7021513" y="2420938"/>
            <a:ext cx="71437" cy="3022600"/>
          </a:xfrm>
          <a:prstGeom prst="rect">
            <a:avLst/>
          </a:prstGeom>
          <a:solidFill>
            <a:schemeClr val="bg1"/>
          </a:solidFill>
          <a:ln w="9525" algn="ctr">
            <a:noFill/>
            <a:miter lim="800000"/>
            <a:headEnd/>
            <a:tailEnd/>
          </a:ln>
          <a:effectLst/>
        </p:spPr>
        <p:txBody>
          <a:bodyPr wrap="none" anchor="ctr"/>
          <a:lstStyle/>
          <a:p>
            <a:endParaRPr lang="tr-TR"/>
          </a:p>
        </p:txBody>
      </p:sp>
      <p:sp>
        <p:nvSpPr>
          <p:cNvPr id="75798" name="Rectangle 22"/>
          <p:cNvSpPr>
            <a:spLocks noChangeArrowheads="1"/>
          </p:cNvSpPr>
          <p:nvPr/>
        </p:nvSpPr>
        <p:spPr bwMode="auto">
          <a:xfrm>
            <a:off x="7165975" y="2565400"/>
            <a:ext cx="179388" cy="2879725"/>
          </a:xfrm>
          <a:prstGeom prst="rect">
            <a:avLst/>
          </a:prstGeom>
          <a:solidFill>
            <a:srgbClr val="FFCC00"/>
          </a:solidFill>
          <a:ln w="9525" algn="ctr">
            <a:noFill/>
            <a:miter lim="800000"/>
            <a:headEnd/>
            <a:tailEnd/>
          </a:ln>
          <a:effectLst/>
        </p:spPr>
        <p:txBody>
          <a:bodyPr wrap="none" anchor="ctr"/>
          <a:lstStyle/>
          <a:p>
            <a:pPr marL="342900" indent="-342900" algn="ctr"/>
            <a:r>
              <a:rPr lang="tr-TR" sz="800">
                <a:solidFill>
                  <a:srgbClr val="000000"/>
                </a:solidFill>
              </a:rPr>
              <a:t> 45</a:t>
            </a:r>
          </a:p>
          <a:p>
            <a:pPr marL="342900" indent="-342900" algn="ctr"/>
            <a:endParaRPr lang="tr-TR" sz="800">
              <a:solidFill>
                <a:srgbClr val="000000"/>
              </a:solidFill>
            </a:endParaRPr>
          </a:p>
          <a:p>
            <a:pPr marL="342900" indent="-342900" algn="ctr"/>
            <a:r>
              <a:rPr lang="tr-TR" sz="800">
                <a:solidFill>
                  <a:srgbClr val="000000"/>
                </a:solidFill>
              </a:rPr>
              <a:t> 40</a:t>
            </a:r>
          </a:p>
          <a:p>
            <a:pPr marL="342900" indent="-342900" algn="ctr"/>
            <a:endParaRPr lang="tr-TR" sz="800">
              <a:solidFill>
                <a:srgbClr val="000000"/>
              </a:solidFill>
            </a:endParaRPr>
          </a:p>
          <a:p>
            <a:pPr marL="342900" indent="-342900" algn="ctr"/>
            <a:r>
              <a:rPr lang="tr-TR" sz="800">
                <a:solidFill>
                  <a:srgbClr val="000000"/>
                </a:solidFill>
              </a:rPr>
              <a:t> 35</a:t>
            </a:r>
          </a:p>
          <a:p>
            <a:pPr marL="342900" indent="-342900" algn="ctr"/>
            <a:endParaRPr lang="tr-TR" sz="800">
              <a:solidFill>
                <a:srgbClr val="000000"/>
              </a:solidFill>
            </a:endParaRPr>
          </a:p>
          <a:p>
            <a:pPr marL="342900" indent="-342900" algn="ctr"/>
            <a:r>
              <a:rPr lang="tr-TR" sz="800">
                <a:solidFill>
                  <a:srgbClr val="000000"/>
                </a:solidFill>
              </a:rPr>
              <a:t> 30</a:t>
            </a:r>
          </a:p>
          <a:p>
            <a:pPr marL="342900" indent="-342900" algn="ctr"/>
            <a:endParaRPr lang="tr-TR" sz="800">
              <a:solidFill>
                <a:srgbClr val="000000"/>
              </a:solidFill>
            </a:endParaRPr>
          </a:p>
          <a:p>
            <a:pPr marL="342900" indent="-342900" algn="ctr"/>
            <a:r>
              <a:rPr lang="tr-TR" sz="800">
                <a:solidFill>
                  <a:srgbClr val="000000"/>
                </a:solidFill>
              </a:rPr>
              <a:t> 25</a:t>
            </a:r>
          </a:p>
          <a:p>
            <a:pPr marL="342900" indent="-342900" algn="ctr"/>
            <a:endParaRPr lang="tr-TR" sz="800">
              <a:solidFill>
                <a:srgbClr val="000000"/>
              </a:solidFill>
            </a:endParaRPr>
          </a:p>
          <a:p>
            <a:pPr marL="342900" indent="-342900" algn="ctr"/>
            <a:r>
              <a:rPr lang="tr-TR" sz="800">
                <a:solidFill>
                  <a:srgbClr val="000000"/>
                </a:solidFill>
              </a:rPr>
              <a:t> 20</a:t>
            </a:r>
          </a:p>
          <a:p>
            <a:pPr marL="342900" indent="-342900" algn="ctr"/>
            <a:endParaRPr lang="tr-TR" sz="800">
              <a:solidFill>
                <a:srgbClr val="000000"/>
              </a:solidFill>
            </a:endParaRPr>
          </a:p>
          <a:p>
            <a:pPr marL="342900" indent="-342900" algn="ctr"/>
            <a:r>
              <a:rPr lang="tr-TR" sz="800">
                <a:solidFill>
                  <a:srgbClr val="000000"/>
                </a:solidFill>
              </a:rPr>
              <a:t>15</a:t>
            </a:r>
          </a:p>
          <a:p>
            <a:pPr marL="342900" indent="-342900" algn="ctr"/>
            <a:endParaRPr lang="tr-TR" sz="800">
              <a:solidFill>
                <a:srgbClr val="000000"/>
              </a:solidFill>
            </a:endParaRPr>
          </a:p>
          <a:p>
            <a:pPr marL="342900" indent="-342900" algn="ctr"/>
            <a:r>
              <a:rPr lang="tr-TR" sz="800">
                <a:solidFill>
                  <a:srgbClr val="000000"/>
                </a:solidFill>
              </a:rPr>
              <a:t>1 0</a:t>
            </a:r>
          </a:p>
          <a:p>
            <a:pPr marL="342900" indent="-342900" algn="ctr"/>
            <a:endParaRPr lang="tr-TR" sz="800">
              <a:solidFill>
                <a:srgbClr val="000000"/>
              </a:solidFill>
            </a:endParaRPr>
          </a:p>
          <a:p>
            <a:pPr marL="342900" indent="-342900" algn="ctr"/>
            <a:r>
              <a:rPr lang="tr-TR" sz="800">
                <a:solidFill>
                  <a:srgbClr val="000000"/>
                </a:solidFill>
              </a:rPr>
              <a:t> 5</a:t>
            </a:r>
          </a:p>
          <a:p>
            <a:pPr marL="342900" indent="-342900" algn="ctr"/>
            <a:endParaRPr lang="tr-TR" sz="800">
              <a:solidFill>
                <a:srgbClr val="000000"/>
              </a:solidFill>
            </a:endParaRPr>
          </a:p>
          <a:p>
            <a:pPr marL="342900" indent="-342900" algn="ctr"/>
            <a:r>
              <a:rPr lang="tr-TR" sz="800">
                <a:solidFill>
                  <a:srgbClr val="000000"/>
                </a:solidFill>
              </a:rPr>
              <a:t>  0</a:t>
            </a:r>
          </a:p>
          <a:p>
            <a:pPr marL="342900" indent="-342900" algn="ctr"/>
            <a:endParaRPr lang="tr-TR" sz="800">
              <a:solidFill>
                <a:srgbClr val="000000"/>
              </a:solidFill>
            </a:endParaRPr>
          </a:p>
          <a:p>
            <a:pPr marL="342900" indent="-342900" algn="ctr"/>
            <a:r>
              <a:rPr lang="tr-TR" sz="800">
                <a:solidFill>
                  <a:srgbClr val="000000"/>
                </a:solidFill>
              </a:rPr>
              <a:t>-5</a:t>
            </a:r>
          </a:p>
          <a:p>
            <a:pPr marL="342900" indent="-342900" algn="ctr"/>
            <a:endParaRPr lang="tr-TR" sz="800">
              <a:solidFill>
                <a:srgbClr val="000000"/>
              </a:solidFill>
            </a:endParaRPr>
          </a:p>
          <a:p>
            <a:pPr marL="342900" indent="-342900" algn="ctr"/>
            <a:r>
              <a:rPr lang="tr-TR" sz="800">
                <a:solidFill>
                  <a:srgbClr val="000000"/>
                </a:solidFill>
              </a:rPr>
              <a:t>-1 0</a:t>
            </a:r>
          </a:p>
        </p:txBody>
      </p:sp>
      <p:sp>
        <p:nvSpPr>
          <p:cNvPr id="75799" name="Rectangle 23"/>
          <p:cNvSpPr>
            <a:spLocks noChangeArrowheads="1"/>
          </p:cNvSpPr>
          <p:nvPr/>
        </p:nvSpPr>
        <p:spPr bwMode="auto">
          <a:xfrm>
            <a:off x="7021513" y="4365625"/>
            <a:ext cx="71437" cy="1079500"/>
          </a:xfrm>
          <a:prstGeom prst="rect">
            <a:avLst/>
          </a:prstGeom>
          <a:solidFill>
            <a:srgbClr val="FF0000"/>
          </a:solidFill>
          <a:ln w="9525" algn="ctr">
            <a:noFill/>
            <a:miter lim="800000"/>
            <a:headEnd/>
            <a:tailEnd/>
          </a:ln>
          <a:effectLst/>
        </p:spPr>
        <p:txBody>
          <a:bodyPr wrap="none" anchor="ctr"/>
          <a:lstStyle/>
          <a:p>
            <a:endParaRPr lang="tr-TR"/>
          </a:p>
        </p:txBody>
      </p:sp>
      <p:sp>
        <p:nvSpPr>
          <p:cNvPr id="75800" name="Rectangle 24"/>
          <p:cNvSpPr>
            <a:spLocks noChangeArrowheads="1"/>
          </p:cNvSpPr>
          <p:nvPr/>
        </p:nvSpPr>
        <p:spPr bwMode="auto">
          <a:xfrm>
            <a:off x="7020273" y="4149080"/>
            <a:ext cx="72678" cy="1296045"/>
          </a:xfrm>
          <a:prstGeom prst="rect">
            <a:avLst/>
          </a:prstGeom>
          <a:solidFill>
            <a:srgbClr val="FF0000"/>
          </a:solidFill>
          <a:ln w="9525" algn="ctr">
            <a:noFill/>
            <a:miter lim="800000"/>
            <a:headEnd/>
            <a:tailEnd/>
          </a:ln>
          <a:effectLst/>
        </p:spPr>
        <p:txBody>
          <a:bodyPr wrap="none" anchor="ctr"/>
          <a:lstStyle/>
          <a:p>
            <a:endParaRPr lang="tr-TR"/>
          </a:p>
        </p:txBody>
      </p:sp>
      <p:sp>
        <p:nvSpPr>
          <p:cNvPr id="75802" name="Rectangle 26"/>
          <p:cNvSpPr>
            <a:spLocks noChangeArrowheads="1"/>
          </p:cNvSpPr>
          <p:nvPr/>
        </p:nvSpPr>
        <p:spPr bwMode="auto">
          <a:xfrm>
            <a:off x="1692275" y="2133600"/>
            <a:ext cx="504825" cy="3673475"/>
          </a:xfrm>
          <a:prstGeom prst="rect">
            <a:avLst/>
          </a:prstGeom>
          <a:solidFill>
            <a:srgbClr val="000000"/>
          </a:solidFill>
          <a:ln w="9525" algn="ctr">
            <a:noFill/>
            <a:miter lim="800000"/>
            <a:headEnd/>
            <a:tailEnd/>
          </a:ln>
          <a:effectLst/>
        </p:spPr>
        <p:txBody>
          <a:bodyPr wrap="none" anchor="ctr"/>
          <a:lstStyle/>
          <a:p>
            <a:endParaRPr lang="tr-TR"/>
          </a:p>
        </p:txBody>
      </p:sp>
      <p:sp>
        <p:nvSpPr>
          <p:cNvPr id="75805" name="Line 29"/>
          <p:cNvSpPr>
            <a:spLocks noChangeShapeType="1"/>
          </p:cNvSpPr>
          <p:nvPr/>
        </p:nvSpPr>
        <p:spPr bwMode="auto">
          <a:xfrm>
            <a:off x="684213" y="3141663"/>
            <a:ext cx="1008062" cy="0"/>
          </a:xfrm>
          <a:prstGeom prst="line">
            <a:avLst/>
          </a:prstGeom>
          <a:noFill/>
          <a:ln w="82550">
            <a:solidFill>
              <a:srgbClr val="FF0000"/>
            </a:solidFill>
            <a:round/>
            <a:headEnd/>
            <a:tailEnd/>
          </a:ln>
          <a:effectLst/>
        </p:spPr>
        <p:txBody>
          <a:bodyPr/>
          <a:lstStyle/>
          <a:p>
            <a:endParaRPr lang="tr-TR"/>
          </a:p>
        </p:txBody>
      </p:sp>
      <p:sp>
        <p:nvSpPr>
          <p:cNvPr id="75806" name="Line 30"/>
          <p:cNvSpPr>
            <a:spLocks noChangeShapeType="1"/>
          </p:cNvSpPr>
          <p:nvPr/>
        </p:nvSpPr>
        <p:spPr bwMode="auto">
          <a:xfrm>
            <a:off x="684213" y="3429000"/>
            <a:ext cx="1008062" cy="0"/>
          </a:xfrm>
          <a:prstGeom prst="line">
            <a:avLst/>
          </a:prstGeom>
          <a:noFill/>
          <a:ln w="82550">
            <a:solidFill>
              <a:srgbClr val="FF6600"/>
            </a:solidFill>
            <a:round/>
            <a:headEnd/>
            <a:tailEnd/>
          </a:ln>
          <a:effectLst/>
        </p:spPr>
        <p:txBody>
          <a:bodyPr/>
          <a:lstStyle/>
          <a:p>
            <a:endParaRPr lang="tr-TR"/>
          </a:p>
        </p:txBody>
      </p:sp>
      <p:sp>
        <p:nvSpPr>
          <p:cNvPr id="75807" name="Line 31"/>
          <p:cNvSpPr>
            <a:spLocks noChangeShapeType="1"/>
          </p:cNvSpPr>
          <p:nvPr/>
        </p:nvSpPr>
        <p:spPr bwMode="auto">
          <a:xfrm>
            <a:off x="684213" y="3717925"/>
            <a:ext cx="1008062" cy="0"/>
          </a:xfrm>
          <a:prstGeom prst="line">
            <a:avLst/>
          </a:prstGeom>
          <a:noFill/>
          <a:ln w="82550">
            <a:solidFill>
              <a:srgbClr val="FFFF00"/>
            </a:solidFill>
            <a:round/>
            <a:headEnd/>
            <a:tailEnd/>
          </a:ln>
          <a:effectLst/>
        </p:spPr>
        <p:txBody>
          <a:bodyPr/>
          <a:lstStyle/>
          <a:p>
            <a:endParaRPr lang="tr-TR"/>
          </a:p>
        </p:txBody>
      </p:sp>
      <p:sp>
        <p:nvSpPr>
          <p:cNvPr id="75808" name="Line 32"/>
          <p:cNvSpPr>
            <a:spLocks noChangeShapeType="1"/>
          </p:cNvSpPr>
          <p:nvPr/>
        </p:nvSpPr>
        <p:spPr bwMode="auto">
          <a:xfrm>
            <a:off x="684213" y="4005263"/>
            <a:ext cx="1008062" cy="0"/>
          </a:xfrm>
          <a:prstGeom prst="line">
            <a:avLst/>
          </a:prstGeom>
          <a:noFill/>
          <a:ln w="82550">
            <a:solidFill>
              <a:srgbClr val="00FF00"/>
            </a:solidFill>
            <a:round/>
            <a:headEnd/>
            <a:tailEnd/>
          </a:ln>
          <a:effectLst/>
        </p:spPr>
        <p:txBody>
          <a:bodyPr/>
          <a:lstStyle/>
          <a:p>
            <a:endParaRPr lang="tr-TR"/>
          </a:p>
        </p:txBody>
      </p:sp>
      <p:sp>
        <p:nvSpPr>
          <p:cNvPr id="75809" name="Line 33"/>
          <p:cNvSpPr>
            <a:spLocks noChangeShapeType="1"/>
          </p:cNvSpPr>
          <p:nvPr/>
        </p:nvSpPr>
        <p:spPr bwMode="auto">
          <a:xfrm>
            <a:off x="684213" y="4294188"/>
            <a:ext cx="1008062" cy="0"/>
          </a:xfrm>
          <a:prstGeom prst="line">
            <a:avLst/>
          </a:prstGeom>
          <a:noFill/>
          <a:ln w="82550">
            <a:solidFill>
              <a:srgbClr val="0000FF"/>
            </a:solidFill>
            <a:round/>
            <a:headEnd/>
            <a:tailEnd/>
          </a:ln>
          <a:effectLst/>
        </p:spPr>
        <p:txBody>
          <a:bodyPr/>
          <a:lstStyle/>
          <a:p>
            <a:endParaRPr lang="tr-TR"/>
          </a:p>
        </p:txBody>
      </p:sp>
      <p:sp>
        <p:nvSpPr>
          <p:cNvPr id="75810" name="Line 34"/>
          <p:cNvSpPr>
            <a:spLocks noChangeShapeType="1"/>
          </p:cNvSpPr>
          <p:nvPr/>
        </p:nvSpPr>
        <p:spPr bwMode="auto">
          <a:xfrm>
            <a:off x="684213" y="4581525"/>
            <a:ext cx="1008062" cy="0"/>
          </a:xfrm>
          <a:prstGeom prst="line">
            <a:avLst/>
          </a:prstGeom>
          <a:noFill/>
          <a:ln w="82550">
            <a:solidFill>
              <a:srgbClr val="800080"/>
            </a:solidFill>
            <a:round/>
            <a:headEnd/>
            <a:tailEnd/>
          </a:ln>
          <a:effectLst/>
        </p:spPr>
        <p:txBody>
          <a:bodyPr/>
          <a:lstStyle/>
          <a:p>
            <a:endParaRPr lang="tr-TR"/>
          </a:p>
        </p:txBody>
      </p:sp>
      <p:sp>
        <p:nvSpPr>
          <p:cNvPr id="75811" name="Line 35"/>
          <p:cNvSpPr>
            <a:spLocks noChangeShapeType="1"/>
          </p:cNvSpPr>
          <p:nvPr/>
        </p:nvSpPr>
        <p:spPr bwMode="auto">
          <a:xfrm>
            <a:off x="2160588" y="3141663"/>
            <a:ext cx="323850" cy="0"/>
          </a:xfrm>
          <a:prstGeom prst="line">
            <a:avLst/>
          </a:prstGeom>
          <a:noFill/>
          <a:ln w="82550">
            <a:solidFill>
              <a:srgbClr val="FF0000"/>
            </a:solidFill>
            <a:round/>
            <a:headEnd/>
            <a:tailEnd/>
          </a:ln>
          <a:effectLst/>
        </p:spPr>
        <p:txBody>
          <a:bodyPr/>
          <a:lstStyle/>
          <a:p>
            <a:endParaRPr lang="tr-TR"/>
          </a:p>
        </p:txBody>
      </p:sp>
      <p:sp>
        <p:nvSpPr>
          <p:cNvPr id="75812" name="Line 36"/>
          <p:cNvSpPr>
            <a:spLocks noChangeShapeType="1"/>
          </p:cNvSpPr>
          <p:nvPr/>
        </p:nvSpPr>
        <p:spPr bwMode="auto">
          <a:xfrm>
            <a:off x="2160588" y="3429000"/>
            <a:ext cx="323850" cy="0"/>
          </a:xfrm>
          <a:prstGeom prst="line">
            <a:avLst/>
          </a:prstGeom>
          <a:noFill/>
          <a:ln w="82550">
            <a:solidFill>
              <a:srgbClr val="FF6600"/>
            </a:solidFill>
            <a:round/>
            <a:headEnd/>
            <a:tailEnd/>
          </a:ln>
          <a:effectLst/>
        </p:spPr>
        <p:txBody>
          <a:bodyPr/>
          <a:lstStyle/>
          <a:p>
            <a:endParaRPr lang="tr-TR"/>
          </a:p>
        </p:txBody>
      </p:sp>
      <p:sp>
        <p:nvSpPr>
          <p:cNvPr id="75813" name="Line 37"/>
          <p:cNvSpPr>
            <a:spLocks noChangeShapeType="1"/>
          </p:cNvSpPr>
          <p:nvPr/>
        </p:nvSpPr>
        <p:spPr bwMode="auto">
          <a:xfrm>
            <a:off x="2160588" y="3717925"/>
            <a:ext cx="323850" cy="0"/>
          </a:xfrm>
          <a:prstGeom prst="line">
            <a:avLst/>
          </a:prstGeom>
          <a:noFill/>
          <a:ln w="82550">
            <a:solidFill>
              <a:srgbClr val="FFFF00"/>
            </a:solidFill>
            <a:round/>
            <a:headEnd/>
            <a:tailEnd/>
          </a:ln>
          <a:effectLst/>
        </p:spPr>
        <p:txBody>
          <a:bodyPr/>
          <a:lstStyle/>
          <a:p>
            <a:endParaRPr lang="tr-TR"/>
          </a:p>
        </p:txBody>
      </p:sp>
      <p:sp>
        <p:nvSpPr>
          <p:cNvPr id="75814" name="Line 38"/>
          <p:cNvSpPr>
            <a:spLocks noChangeShapeType="1"/>
          </p:cNvSpPr>
          <p:nvPr/>
        </p:nvSpPr>
        <p:spPr bwMode="auto">
          <a:xfrm>
            <a:off x="2160588" y="4005263"/>
            <a:ext cx="323850" cy="0"/>
          </a:xfrm>
          <a:prstGeom prst="line">
            <a:avLst/>
          </a:prstGeom>
          <a:noFill/>
          <a:ln w="82550">
            <a:solidFill>
              <a:srgbClr val="00FF00"/>
            </a:solidFill>
            <a:round/>
            <a:headEnd/>
            <a:tailEnd/>
          </a:ln>
          <a:effectLst/>
        </p:spPr>
        <p:txBody>
          <a:bodyPr/>
          <a:lstStyle/>
          <a:p>
            <a:endParaRPr lang="tr-TR"/>
          </a:p>
        </p:txBody>
      </p:sp>
      <p:sp>
        <p:nvSpPr>
          <p:cNvPr id="75815" name="Line 39"/>
          <p:cNvSpPr>
            <a:spLocks noChangeShapeType="1"/>
          </p:cNvSpPr>
          <p:nvPr/>
        </p:nvSpPr>
        <p:spPr bwMode="auto">
          <a:xfrm>
            <a:off x="2160588" y="4294188"/>
            <a:ext cx="323850" cy="0"/>
          </a:xfrm>
          <a:prstGeom prst="line">
            <a:avLst/>
          </a:prstGeom>
          <a:noFill/>
          <a:ln w="82550">
            <a:solidFill>
              <a:srgbClr val="0000FF"/>
            </a:solidFill>
            <a:round/>
            <a:headEnd/>
            <a:tailEnd/>
          </a:ln>
          <a:effectLst/>
        </p:spPr>
        <p:txBody>
          <a:bodyPr/>
          <a:lstStyle/>
          <a:p>
            <a:endParaRPr lang="tr-TR"/>
          </a:p>
        </p:txBody>
      </p:sp>
      <p:sp>
        <p:nvSpPr>
          <p:cNvPr id="75816" name="Line 40"/>
          <p:cNvSpPr>
            <a:spLocks noChangeShapeType="1"/>
          </p:cNvSpPr>
          <p:nvPr/>
        </p:nvSpPr>
        <p:spPr bwMode="auto">
          <a:xfrm>
            <a:off x="2160588" y="4581525"/>
            <a:ext cx="323850" cy="0"/>
          </a:xfrm>
          <a:prstGeom prst="line">
            <a:avLst/>
          </a:prstGeom>
          <a:noFill/>
          <a:ln w="82550">
            <a:solidFill>
              <a:srgbClr val="800080"/>
            </a:solidFill>
            <a:round/>
            <a:headEnd/>
            <a:tailEnd/>
          </a:ln>
          <a:effectLst/>
        </p:spPr>
        <p:txBody>
          <a:bodyPr/>
          <a:lstStyle/>
          <a:p>
            <a:endParaRPr lang="tr-TR"/>
          </a:p>
        </p:txBody>
      </p:sp>
      <p:sp>
        <p:nvSpPr>
          <p:cNvPr id="75817" name="Rectangle 41"/>
          <p:cNvSpPr>
            <a:spLocks noChangeArrowheads="1"/>
          </p:cNvSpPr>
          <p:nvPr/>
        </p:nvSpPr>
        <p:spPr bwMode="auto">
          <a:xfrm>
            <a:off x="5867400" y="2133600"/>
            <a:ext cx="504825" cy="3673475"/>
          </a:xfrm>
          <a:prstGeom prst="rect">
            <a:avLst/>
          </a:prstGeom>
          <a:solidFill>
            <a:schemeClr val="bg1"/>
          </a:solidFill>
          <a:ln w="9525" algn="ctr">
            <a:solidFill>
              <a:schemeClr val="bg1"/>
            </a:solidFill>
            <a:miter lim="800000"/>
            <a:headEnd/>
            <a:tailEnd/>
          </a:ln>
          <a:effectLst/>
        </p:spPr>
        <p:txBody>
          <a:bodyPr wrap="none" anchor="ctr"/>
          <a:lstStyle/>
          <a:p>
            <a:endParaRPr lang="tr-TR"/>
          </a:p>
        </p:txBody>
      </p:sp>
      <p:sp>
        <p:nvSpPr>
          <p:cNvPr id="75818" name="Line 42"/>
          <p:cNvSpPr>
            <a:spLocks noChangeShapeType="1"/>
          </p:cNvSpPr>
          <p:nvPr/>
        </p:nvSpPr>
        <p:spPr bwMode="auto">
          <a:xfrm>
            <a:off x="4859338" y="3141663"/>
            <a:ext cx="1008062" cy="0"/>
          </a:xfrm>
          <a:prstGeom prst="line">
            <a:avLst/>
          </a:prstGeom>
          <a:noFill/>
          <a:ln w="82550">
            <a:solidFill>
              <a:srgbClr val="FF0000"/>
            </a:solidFill>
            <a:round/>
            <a:headEnd/>
            <a:tailEnd/>
          </a:ln>
          <a:effectLst/>
        </p:spPr>
        <p:txBody>
          <a:bodyPr/>
          <a:lstStyle/>
          <a:p>
            <a:endParaRPr lang="tr-TR"/>
          </a:p>
        </p:txBody>
      </p:sp>
      <p:sp>
        <p:nvSpPr>
          <p:cNvPr id="75819" name="Line 43"/>
          <p:cNvSpPr>
            <a:spLocks noChangeShapeType="1"/>
          </p:cNvSpPr>
          <p:nvPr/>
        </p:nvSpPr>
        <p:spPr bwMode="auto">
          <a:xfrm>
            <a:off x="4859338" y="3429000"/>
            <a:ext cx="1008062" cy="0"/>
          </a:xfrm>
          <a:prstGeom prst="line">
            <a:avLst/>
          </a:prstGeom>
          <a:noFill/>
          <a:ln w="82550">
            <a:solidFill>
              <a:srgbClr val="FF6600"/>
            </a:solidFill>
            <a:round/>
            <a:headEnd/>
            <a:tailEnd/>
          </a:ln>
          <a:effectLst/>
        </p:spPr>
        <p:txBody>
          <a:bodyPr/>
          <a:lstStyle/>
          <a:p>
            <a:endParaRPr lang="tr-TR"/>
          </a:p>
        </p:txBody>
      </p:sp>
      <p:sp>
        <p:nvSpPr>
          <p:cNvPr id="75820" name="Line 44"/>
          <p:cNvSpPr>
            <a:spLocks noChangeShapeType="1"/>
          </p:cNvSpPr>
          <p:nvPr/>
        </p:nvSpPr>
        <p:spPr bwMode="auto">
          <a:xfrm>
            <a:off x="4859338" y="3717925"/>
            <a:ext cx="1008062" cy="0"/>
          </a:xfrm>
          <a:prstGeom prst="line">
            <a:avLst/>
          </a:prstGeom>
          <a:noFill/>
          <a:ln w="82550">
            <a:solidFill>
              <a:srgbClr val="FFFF00"/>
            </a:solidFill>
            <a:round/>
            <a:headEnd/>
            <a:tailEnd/>
          </a:ln>
          <a:effectLst/>
        </p:spPr>
        <p:txBody>
          <a:bodyPr/>
          <a:lstStyle/>
          <a:p>
            <a:endParaRPr lang="tr-TR"/>
          </a:p>
        </p:txBody>
      </p:sp>
      <p:sp>
        <p:nvSpPr>
          <p:cNvPr id="75821" name="Line 45"/>
          <p:cNvSpPr>
            <a:spLocks noChangeShapeType="1"/>
          </p:cNvSpPr>
          <p:nvPr/>
        </p:nvSpPr>
        <p:spPr bwMode="auto">
          <a:xfrm>
            <a:off x="4859338" y="4005263"/>
            <a:ext cx="1008062" cy="0"/>
          </a:xfrm>
          <a:prstGeom prst="line">
            <a:avLst/>
          </a:prstGeom>
          <a:noFill/>
          <a:ln w="82550">
            <a:solidFill>
              <a:srgbClr val="00FF00"/>
            </a:solidFill>
            <a:round/>
            <a:headEnd/>
            <a:tailEnd/>
          </a:ln>
          <a:effectLst/>
        </p:spPr>
        <p:txBody>
          <a:bodyPr/>
          <a:lstStyle/>
          <a:p>
            <a:endParaRPr lang="tr-TR"/>
          </a:p>
        </p:txBody>
      </p:sp>
      <p:sp>
        <p:nvSpPr>
          <p:cNvPr id="75822" name="Line 46"/>
          <p:cNvSpPr>
            <a:spLocks noChangeShapeType="1"/>
          </p:cNvSpPr>
          <p:nvPr/>
        </p:nvSpPr>
        <p:spPr bwMode="auto">
          <a:xfrm>
            <a:off x="4859338" y="4294188"/>
            <a:ext cx="1008062" cy="0"/>
          </a:xfrm>
          <a:prstGeom prst="line">
            <a:avLst/>
          </a:prstGeom>
          <a:noFill/>
          <a:ln w="82550">
            <a:solidFill>
              <a:srgbClr val="0000FF"/>
            </a:solidFill>
            <a:round/>
            <a:headEnd/>
            <a:tailEnd/>
          </a:ln>
          <a:effectLst/>
        </p:spPr>
        <p:txBody>
          <a:bodyPr/>
          <a:lstStyle/>
          <a:p>
            <a:endParaRPr lang="tr-TR"/>
          </a:p>
        </p:txBody>
      </p:sp>
      <p:sp>
        <p:nvSpPr>
          <p:cNvPr id="75823" name="Line 47"/>
          <p:cNvSpPr>
            <a:spLocks noChangeShapeType="1"/>
          </p:cNvSpPr>
          <p:nvPr/>
        </p:nvSpPr>
        <p:spPr bwMode="auto">
          <a:xfrm>
            <a:off x="4859338" y="4581525"/>
            <a:ext cx="1008062" cy="0"/>
          </a:xfrm>
          <a:prstGeom prst="line">
            <a:avLst/>
          </a:prstGeom>
          <a:noFill/>
          <a:ln w="82550">
            <a:solidFill>
              <a:srgbClr val="800080"/>
            </a:solidFill>
            <a:round/>
            <a:headEnd/>
            <a:tailEnd/>
          </a:ln>
          <a:effectLst/>
        </p:spPr>
        <p:txBody>
          <a:bodyPr/>
          <a:lstStyle/>
          <a:p>
            <a:endParaRPr lang="tr-TR"/>
          </a:p>
        </p:txBody>
      </p:sp>
      <p:sp>
        <p:nvSpPr>
          <p:cNvPr id="75824" name="Line 48"/>
          <p:cNvSpPr>
            <a:spLocks noChangeShapeType="1"/>
          </p:cNvSpPr>
          <p:nvPr/>
        </p:nvSpPr>
        <p:spPr bwMode="auto">
          <a:xfrm flipH="1" flipV="1">
            <a:off x="5435600" y="2492375"/>
            <a:ext cx="431800" cy="649288"/>
          </a:xfrm>
          <a:prstGeom prst="line">
            <a:avLst/>
          </a:prstGeom>
          <a:noFill/>
          <a:ln w="82550">
            <a:solidFill>
              <a:srgbClr val="FF0000"/>
            </a:solidFill>
            <a:round/>
            <a:headEnd/>
            <a:tailEnd/>
          </a:ln>
          <a:effectLst/>
        </p:spPr>
        <p:txBody>
          <a:bodyPr/>
          <a:lstStyle/>
          <a:p>
            <a:endParaRPr lang="tr-TR"/>
          </a:p>
        </p:txBody>
      </p:sp>
      <p:sp>
        <p:nvSpPr>
          <p:cNvPr id="75825" name="Line 49"/>
          <p:cNvSpPr>
            <a:spLocks noChangeShapeType="1"/>
          </p:cNvSpPr>
          <p:nvPr/>
        </p:nvSpPr>
        <p:spPr bwMode="auto">
          <a:xfrm flipH="1" flipV="1">
            <a:off x="5435600" y="2779713"/>
            <a:ext cx="431800" cy="649287"/>
          </a:xfrm>
          <a:prstGeom prst="line">
            <a:avLst/>
          </a:prstGeom>
          <a:noFill/>
          <a:ln w="82550">
            <a:solidFill>
              <a:srgbClr val="FF6600"/>
            </a:solidFill>
            <a:round/>
            <a:headEnd/>
            <a:tailEnd/>
          </a:ln>
          <a:effectLst/>
        </p:spPr>
        <p:txBody>
          <a:bodyPr/>
          <a:lstStyle/>
          <a:p>
            <a:endParaRPr lang="tr-TR"/>
          </a:p>
        </p:txBody>
      </p:sp>
      <p:sp>
        <p:nvSpPr>
          <p:cNvPr id="75826" name="Line 50"/>
          <p:cNvSpPr>
            <a:spLocks noChangeShapeType="1"/>
          </p:cNvSpPr>
          <p:nvPr/>
        </p:nvSpPr>
        <p:spPr bwMode="auto">
          <a:xfrm flipH="1" flipV="1">
            <a:off x="5435600" y="3068638"/>
            <a:ext cx="431800" cy="649287"/>
          </a:xfrm>
          <a:prstGeom prst="line">
            <a:avLst/>
          </a:prstGeom>
          <a:noFill/>
          <a:ln w="82550">
            <a:solidFill>
              <a:srgbClr val="FFFF00"/>
            </a:solidFill>
            <a:round/>
            <a:headEnd/>
            <a:tailEnd/>
          </a:ln>
          <a:effectLst/>
        </p:spPr>
        <p:txBody>
          <a:bodyPr/>
          <a:lstStyle/>
          <a:p>
            <a:endParaRPr lang="tr-TR"/>
          </a:p>
        </p:txBody>
      </p:sp>
      <p:sp>
        <p:nvSpPr>
          <p:cNvPr id="75827" name="Line 51"/>
          <p:cNvSpPr>
            <a:spLocks noChangeShapeType="1"/>
          </p:cNvSpPr>
          <p:nvPr/>
        </p:nvSpPr>
        <p:spPr bwMode="auto">
          <a:xfrm flipH="1" flipV="1">
            <a:off x="5435600" y="3355975"/>
            <a:ext cx="431800" cy="649288"/>
          </a:xfrm>
          <a:prstGeom prst="line">
            <a:avLst/>
          </a:prstGeom>
          <a:noFill/>
          <a:ln w="82550">
            <a:solidFill>
              <a:srgbClr val="00FF00"/>
            </a:solidFill>
            <a:round/>
            <a:headEnd/>
            <a:tailEnd/>
          </a:ln>
          <a:effectLst/>
        </p:spPr>
        <p:txBody>
          <a:bodyPr/>
          <a:lstStyle/>
          <a:p>
            <a:endParaRPr lang="tr-TR"/>
          </a:p>
        </p:txBody>
      </p:sp>
      <p:sp>
        <p:nvSpPr>
          <p:cNvPr id="75828" name="Line 52"/>
          <p:cNvSpPr>
            <a:spLocks noChangeShapeType="1"/>
          </p:cNvSpPr>
          <p:nvPr/>
        </p:nvSpPr>
        <p:spPr bwMode="auto">
          <a:xfrm flipH="1" flipV="1">
            <a:off x="5435600" y="3644900"/>
            <a:ext cx="431800" cy="649288"/>
          </a:xfrm>
          <a:prstGeom prst="line">
            <a:avLst/>
          </a:prstGeom>
          <a:noFill/>
          <a:ln w="82550">
            <a:solidFill>
              <a:srgbClr val="0000FF"/>
            </a:solidFill>
            <a:round/>
            <a:headEnd/>
            <a:tailEnd/>
          </a:ln>
          <a:effectLst/>
        </p:spPr>
        <p:txBody>
          <a:bodyPr/>
          <a:lstStyle/>
          <a:p>
            <a:endParaRPr lang="tr-TR"/>
          </a:p>
        </p:txBody>
      </p:sp>
      <p:sp>
        <p:nvSpPr>
          <p:cNvPr id="75829" name="Line 53"/>
          <p:cNvSpPr>
            <a:spLocks noChangeShapeType="1"/>
          </p:cNvSpPr>
          <p:nvPr/>
        </p:nvSpPr>
        <p:spPr bwMode="auto">
          <a:xfrm flipH="1" flipV="1">
            <a:off x="5435600" y="3932238"/>
            <a:ext cx="431800" cy="649287"/>
          </a:xfrm>
          <a:prstGeom prst="line">
            <a:avLst/>
          </a:prstGeom>
          <a:noFill/>
          <a:ln w="82550">
            <a:solidFill>
              <a:srgbClr val="800080"/>
            </a:solidFill>
            <a:round/>
            <a:headEnd/>
            <a:tailEnd/>
          </a:ln>
          <a:effectLst/>
        </p:spPr>
        <p:txBody>
          <a:bodyPr/>
          <a:lstStyle/>
          <a:p>
            <a:endParaRPr lang="tr-TR"/>
          </a:p>
        </p:txBody>
      </p:sp>
      <p:sp>
        <p:nvSpPr>
          <p:cNvPr id="75830" name="Text Box 54"/>
          <p:cNvSpPr txBox="1">
            <a:spLocks noChangeArrowheads="1"/>
          </p:cNvSpPr>
          <p:nvPr/>
        </p:nvSpPr>
        <p:spPr bwMode="auto">
          <a:xfrm rot="16200000">
            <a:off x="-314325" y="3489325"/>
            <a:ext cx="1441450" cy="311150"/>
          </a:xfrm>
          <a:prstGeom prst="rect">
            <a:avLst/>
          </a:prstGeom>
          <a:noFill/>
          <a:ln w="9525" algn="ctr">
            <a:noFill/>
            <a:miter lim="800000"/>
            <a:headEnd/>
            <a:tailEnd/>
          </a:ln>
          <a:effectLst/>
        </p:spPr>
        <p:txBody>
          <a:bodyPr>
            <a:spAutoFit/>
          </a:bodyPr>
          <a:lstStyle/>
          <a:p>
            <a:pPr marL="342900" indent="-342900">
              <a:spcBef>
                <a:spcPct val="50000"/>
              </a:spcBef>
            </a:pPr>
            <a:r>
              <a:rPr lang="tr-TR" sz="1800"/>
              <a:t>Beyaz ışık</a:t>
            </a:r>
          </a:p>
        </p:txBody>
      </p:sp>
      <p:sp>
        <p:nvSpPr>
          <p:cNvPr id="75831" name="Text Box 55"/>
          <p:cNvSpPr txBox="1">
            <a:spLocks noChangeArrowheads="1"/>
          </p:cNvSpPr>
          <p:nvPr/>
        </p:nvSpPr>
        <p:spPr bwMode="auto">
          <a:xfrm rot="16200000">
            <a:off x="3911600" y="3706813"/>
            <a:ext cx="1441450" cy="311150"/>
          </a:xfrm>
          <a:prstGeom prst="rect">
            <a:avLst/>
          </a:prstGeom>
          <a:noFill/>
          <a:ln w="9525" algn="ctr">
            <a:noFill/>
            <a:miter lim="800000"/>
            <a:headEnd/>
            <a:tailEnd/>
          </a:ln>
          <a:effectLst/>
        </p:spPr>
        <p:txBody>
          <a:bodyPr>
            <a:spAutoFit/>
          </a:bodyPr>
          <a:lstStyle/>
          <a:p>
            <a:pPr marL="342900" indent="-342900">
              <a:spcBef>
                <a:spcPct val="50000"/>
              </a:spcBef>
            </a:pPr>
            <a:r>
              <a:rPr lang="tr-TR" sz="1800"/>
              <a:t>Beyaz ışık</a:t>
            </a:r>
          </a:p>
        </p:txBody>
      </p:sp>
      <p:sp>
        <p:nvSpPr>
          <p:cNvPr id="75832" name="Text Box 56"/>
          <p:cNvSpPr txBox="1">
            <a:spLocks noChangeArrowheads="1"/>
          </p:cNvSpPr>
          <p:nvPr/>
        </p:nvSpPr>
        <p:spPr bwMode="auto">
          <a:xfrm rot="16200000">
            <a:off x="1809750" y="5038726"/>
            <a:ext cx="1082675" cy="311150"/>
          </a:xfrm>
          <a:prstGeom prst="rect">
            <a:avLst/>
          </a:prstGeom>
          <a:noFill/>
          <a:ln w="9525" algn="ctr">
            <a:noFill/>
            <a:miter lim="800000"/>
            <a:headEnd/>
            <a:tailEnd/>
          </a:ln>
          <a:effectLst/>
        </p:spPr>
        <p:txBody>
          <a:bodyPr>
            <a:spAutoFit/>
          </a:bodyPr>
          <a:lstStyle/>
          <a:p>
            <a:pPr marL="342900" indent="-342900">
              <a:spcBef>
                <a:spcPct val="50000"/>
              </a:spcBef>
            </a:pPr>
            <a:r>
              <a:rPr lang="tr-TR" sz="1800"/>
              <a:t>soğurur</a:t>
            </a:r>
          </a:p>
        </p:txBody>
      </p:sp>
      <p:sp>
        <p:nvSpPr>
          <p:cNvPr id="75833" name="Text Box 57"/>
          <p:cNvSpPr txBox="1">
            <a:spLocks noChangeArrowheads="1"/>
          </p:cNvSpPr>
          <p:nvPr/>
        </p:nvSpPr>
        <p:spPr bwMode="auto">
          <a:xfrm rot="16200000">
            <a:off x="1787525" y="2374901"/>
            <a:ext cx="1082675" cy="311150"/>
          </a:xfrm>
          <a:prstGeom prst="rect">
            <a:avLst/>
          </a:prstGeom>
          <a:noFill/>
          <a:ln w="9525" algn="ctr">
            <a:noFill/>
            <a:miter lim="800000"/>
            <a:headEnd/>
            <a:tailEnd/>
          </a:ln>
          <a:effectLst/>
        </p:spPr>
        <p:txBody>
          <a:bodyPr>
            <a:spAutoFit/>
          </a:bodyPr>
          <a:lstStyle/>
          <a:p>
            <a:pPr marL="342900" indent="-342900">
              <a:spcBef>
                <a:spcPct val="50000"/>
              </a:spcBef>
            </a:pPr>
            <a:r>
              <a:rPr lang="tr-TR" sz="1800"/>
              <a:t>soğurur</a:t>
            </a:r>
          </a:p>
        </p:txBody>
      </p:sp>
      <p:sp>
        <p:nvSpPr>
          <p:cNvPr id="75834" name="Text Box 58"/>
          <p:cNvSpPr txBox="1">
            <a:spLocks noChangeArrowheads="1"/>
          </p:cNvSpPr>
          <p:nvPr/>
        </p:nvSpPr>
        <p:spPr bwMode="auto">
          <a:xfrm rot="16200000">
            <a:off x="4667250" y="2371726"/>
            <a:ext cx="1082675" cy="311150"/>
          </a:xfrm>
          <a:prstGeom prst="rect">
            <a:avLst/>
          </a:prstGeom>
          <a:noFill/>
          <a:ln w="9525" algn="ctr">
            <a:noFill/>
            <a:miter lim="800000"/>
            <a:headEnd/>
            <a:tailEnd/>
          </a:ln>
          <a:effectLst/>
        </p:spPr>
        <p:txBody>
          <a:bodyPr>
            <a:spAutoFit/>
          </a:bodyPr>
          <a:lstStyle/>
          <a:p>
            <a:pPr marL="342900" indent="-342900">
              <a:spcBef>
                <a:spcPct val="50000"/>
              </a:spcBef>
            </a:pPr>
            <a:r>
              <a:rPr lang="tr-TR" sz="1800"/>
              <a:t>yansıtır</a:t>
            </a:r>
          </a:p>
        </p:txBody>
      </p:sp>
      <p:sp>
        <p:nvSpPr>
          <p:cNvPr id="75835" name="Text Box 59"/>
          <p:cNvSpPr txBox="1">
            <a:spLocks noChangeArrowheads="1"/>
          </p:cNvSpPr>
          <p:nvPr/>
        </p:nvSpPr>
        <p:spPr bwMode="auto">
          <a:xfrm>
            <a:off x="2051050" y="5949950"/>
            <a:ext cx="1366838" cy="287338"/>
          </a:xfrm>
          <a:prstGeom prst="rect">
            <a:avLst/>
          </a:prstGeom>
          <a:noFill/>
          <a:ln w="9525" algn="ctr">
            <a:noFill/>
            <a:miter lim="800000"/>
            <a:headEnd/>
            <a:tailEnd/>
          </a:ln>
          <a:effectLst/>
        </p:spPr>
        <p:txBody>
          <a:bodyPr>
            <a:spAutoFit/>
          </a:bodyPr>
          <a:lstStyle/>
          <a:p>
            <a:pPr marL="342900" indent="-342900">
              <a:spcBef>
                <a:spcPct val="50000"/>
              </a:spcBef>
            </a:pPr>
            <a:r>
              <a:rPr lang="tr-TR" sz="1600"/>
              <a:t>termometre</a:t>
            </a:r>
          </a:p>
        </p:txBody>
      </p:sp>
      <p:pic>
        <p:nvPicPr>
          <p:cNvPr id="50" name="Picture 14" descr="su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0"/>
            <a:ext cx="1400175" cy="1247775"/>
          </a:xfrm>
          <a:prstGeom prst="rect">
            <a:avLst/>
          </a:prstGeom>
          <a:noFill/>
          <a:extLst>
            <a:ext uri="{909E8E84-426E-40DD-AFC4-6F175D3DCCD1}">
              <a14:hiddenFill xmlns:a14="http://schemas.microsoft.com/office/drawing/2010/main">
                <a:solidFill>
                  <a:srgbClr val="FFFFFF"/>
                </a:solidFill>
              </a14:hiddenFill>
            </a:ext>
          </a:extLst>
        </p:spPr>
      </p:pic>
      <p:sp>
        <p:nvSpPr>
          <p:cNvPr id="75836" name="Text Box 60"/>
          <p:cNvSpPr txBox="1">
            <a:spLocks noChangeArrowheads="1"/>
          </p:cNvSpPr>
          <p:nvPr/>
        </p:nvSpPr>
        <p:spPr bwMode="auto">
          <a:xfrm>
            <a:off x="6445250" y="5949950"/>
            <a:ext cx="1366838" cy="287338"/>
          </a:xfrm>
          <a:prstGeom prst="rect">
            <a:avLst/>
          </a:prstGeom>
          <a:noFill/>
          <a:ln w="9525" algn="ctr">
            <a:noFill/>
            <a:miter lim="800000"/>
            <a:headEnd/>
            <a:tailEnd/>
          </a:ln>
          <a:effectLst/>
        </p:spPr>
        <p:txBody>
          <a:bodyPr>
            <a:spAutoFit/>
          </a:bodyPr>
          <a:lstStyle/>
          <a:p>
            <a:pPr marL="342900" indent="-342900">
              <a:spcBef>
                <a:spcPct val="50000"/>
              </a:spcBef>
            </a:pPr>
            <a:r>
              <a:rPr lang="tr-TR" sz="1600"/>
              <a:t>termometre</a:t>
            </a:r>
          </a:p>
        </p:txBody>
      </p:sp>
      <p:sp>
        <p:nvSpPr>
          <p:cNvPr id="75782" name="Text Box 6"/>
          <p:cNvSpPr txBox="1">
            <a:spLocks noChangeArrowheads="1"/>
          </p:cNvSpPr>
          <p:nvPr/>
        </p:nvSpPr>
        <p:spPr bwMode="auto">
          <a:xfrm>
            <a:off x="357158" y="857232"/>
            <a:ext cx="8496300" cy="1138773"/>
          </a:xfrm>
          <a:prstGeom prst="rect">
            <a:avLst/>
          </a:prstGeom>
          <a:gradFill rotWithShape="1">
            <a:gsLst>
              <a:gs pos="0">
                <a:srgbClr val="666699">
                  <a:gamma/>
                  <a:shade val="46275"/>
                  <a:invGamma/>
                </a:srgbClr>
              </a:gs>
              <a:gs pos="100000">
                <a:srgbClr val="666699">
                  <a:alpha val="77000"/>
                </a:srgbClr>
              </a:gs>
            </a:gsLst>
            <a:lin ang="18900000" scaled="1"/>
          </a:gradFill>
          <a:ln w="9525" algn="ctr">
            <a:noFill/>
            <a:miter lim="800000"/>
            <a:headEnd/>
            <a:tailEnd/>
          </a:ln>
          <a:effectLst/>
        </p:spPr>
        <p:txBody>
          <a:bodyPr wrap="square">
            <a:spAutoFit/>
          </a:bodyPr>
          <a:lstStyle/>
          <a:p>
            <a:pPr marL="342900" indent="-342900">
              <a:spcBef>
                <a:spcPct val="50000"/>
              </a:spcBef>
            </a:pPr>
            <a:r>
              <a:rPr lang="tr-TR" sz="2400" dirty="0"/>
              <a:t>     </a:t>
            </a:r>
            <a:r>
              <a:rPr lang="tr-TR" sz="2200" dirty="0">
                <a:solidFill>
                  <a:schemeClr val="bg1"/>
                </a:solidFill>
              </a:rPr>
              <a:t>Cisimler üzerine gelen ışık ısı enerjisini de taşır. Işığı çok soğuran cisimlerin sıcaklığı daha fazla artarken, ışığı çok yansıtanların sıcaklığı daha az artar.</a:t>
            </a:r>
          </a:p>
        </p:txBody>
      </p:sp>
    </p:spTree>
    <p:extLst>
      <p:ext uri="{BB962C8B-B14F-4D97-AF65-F5344CB8AC3E}">
        <p14:creationId xmlns:p14="http://schemas.microsoft.com/office/powerpoint/2010/main" val="1716531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5781"/>
                                        </p:tgtEl>
                                        <p:attrNameLst>
                                          <p:attrName>style.visibility</p:attrName>
                                        </p:attrNameLst>
                                      </p:cBhvr>
                                      <p:to>
                                        <p:strVal val="visible"/>
                                      </p:to>
                                    </p:set>
                                    <p:animEffect transition="in" filter="diamond(in)">
                                      <p:cBhvr>
                                        <p:cTn id="7" dur="2000"/>
                                        <p:tgtEl>
                                          <p:spTgt spid="75781"/>
                                        </p:tgtEl>
                                      </p:cBhvr>
                                    </p:animEffect>
                                  </p:childTnLst>
                                </p:cTn>
                              </p:par>
                              <p:par>
                                <p:cTn id="8" presetID="37"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1000"/>
                                        <p:tgtEl>
                                          <p:spTgt spid="50"/>
                                        </p:tgtEl>
                                      </p:cBhvr>
                                    </p:animEffect>
                                    <p:anim calcmode="lin" valueType="num">
                                      <p:cBhvr>
                                        <p:cTn id="11" dur="1000" fill="hold"/>
                                        <p:tgtEl>
                                          <p:spTgt spid="50"/>
                                        </p:tgtEl>
                                        <p:attrNameLst>
                                          <p:attrName>ppt_x</p:attrName>
                                        </p:attrNameLst>
                                      </p:cBhvr>
                                      <p:tavLst>
                                        <p:tav tm="0">
                                          <p:val>
                                            <p:strVal val="#ppt_x"/>
                                          </p:val>
                                        </p:tav>
                                        <p:tav tm="100000">
                                          <p:val>
                                            <p:strVal val="#ppt_x"/>
                                          </p:val>
                                        </p:tav>
                                      </p:tavLst>
                                    </p:anim>
                                    <p:anim calcmode="lin" valueType="num">
                                      <p:cBhvr>
                                        <p:cTn id="12" dur="900" decel="100000" fill="hold"/>
                                        <p:tgtEl>
                                          <p:spTgt spid="50"/>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14" presetID="8" presetClass="entr" presetSubtype="16" fill="hold" grpId="0" nodeType="withEffect">
                                  <p:stCondLst>
                                    <p:cond delay="0"/>
                                  </p:stCondLst>
                                  <p:childTnLst>
                                    <p:set>
                                      <p:cBhvr>
                                        <p:cTn id="15" dur="1" fill="hold">
                                          <p:stCondLst>
                                            <p:cond delay="0"/>
                                          </p:stCondLst>
                                        </p:cTn>
                                        <p:tgtEl>
                                          <p:spTgt spid="75782"/>
                                        </p:tgtEl>
                                        <p:attrNameLst>
                                          <p:attrName>style.visibility</p:attrName>
                                        </p:attrNameLst>
                                      </p:cBhvr>
                                      <p:to>
                                        <p:strVal val="visible"/>
                                      </p:to>
                                    </p:set>
                                    <p:animEffect transition="in" filter="diamond(in)">
                                      <p:cBhvr>
                                        <p:cTn id="16" dur="2000"/>
                                        <p:tgtEl>
                                          <p:spTgt spid="75782"/>
                                        </p:tgtEl>
                                      </p:cBhvr>
                                    </p:animEffect>
                                  </p:childTnLst>
                                </p:cTn>
                              </p:par>
                              <p:par>
                                <p:cTn id="17" presetID="51" presetClass="entr" presetSubtype="0" fill="hold" grpId="0" nodeType="withEffect">
                                  <p:stCondLst>
                                    <p:cond delay="0"/>
                                  </p:stCondLst>
                                  <p:childTnLst>
                                    <p:set>
                                      <p:cBhvr>
                                        <p:cTn id="18" dur="1" fill="hold">
                                          <p:stCondLst>
                                            <p:cond delay="0"/>
                                          </p:stCondLst>
                                        </p:cTn>
                                        <p:tgtEl>
                                          <p:spTgt spid="75793"/>
                                        </p:tgtEl>
                                        <p:attrNameLst>
                                          <p:attrName>style.visibility</p:attrName>
                                        </p:attrNameLst>
                                      </p:cBhvr>
                                      <p:to>
                                        <p:strVal val="visible"/>
                                      </p:to>
                                    </p:set>
                                    <p:animEffect transition="in" filter="fade">
                                      <p:cBhvr>
                                        <p:cTn id="19" dur="770" decel="100000"/>
                                        <p:tgtEl>
                                          <p:spTgt spid="75793"/>
                                        </p:tgtEl>
                                      </p:cBhvr>
                                    </p:animEffect>
                                    <p:animScale>
                                      <p:cBhvr>
                                        <p:cTn id="20" dur="770" decel="100000"/>
                                        <p:tgtEl>
                                          <p:spTgt spid="75793"/>
                                        </p:tgtEl>
                                      </p:cBhvr>
                                      <p:from x="10000" y="10000"/>
                                      <p:to x="200000" y="450000"/>
                                    </p:animScale>
                                    <p:animScale>
                                      <p:cBhvr>
                                        <p:cTn id="21" dur="1230" accel="100000" fill="hold">
                                          <p:stCondLst>
                                            <p:cond delay="770"/>
                                          </p:stCondLst>
                                        </p:cTn>
                                        <p:tgtEl>
                                          <p:spTgt spid="75793"/>
                                        </p:tgtEl>
                                      </p:cBhvr>
                                      <p:from x="200000" y="450000"/>
                                      <p:to x="100000" y="100000"/>
                                    </p:animScale>
                                    <p:set>
                                      <p:cBhvr>
                                        <p:cTn id="22" dur="770" fill="hold"/>
                                        <p:tgtEl>
                                          <p:spTgt spid="75793"/>
                                        </p:tgtEl>
                                        <p:attrNameLst>
                                          <p:attrName>ppt_x</p:attrName>
                                        </p:attrNameLst>
                                      </p:cBhvr>
                                      <p:to>
                                        <p:strVal val="(0.5)"/>
                                      </p:to>
                                    </p:set>
                                    <p:anim from="(0.5)" to="(#ppt_x)" calcmode="lin" valueType="num">
                                      <p:cBhvr>
                                        <p:cTn id="23" dur="1230" accel="100000" fill="hold">
                                          <p:stCondLst>
                                            <p:cond delay="770"/>
                                          </p:stCondLst>
                                        </p:cTn>
                                        <p:tgtEl>
                                          <p:spTgt spid="75793"/>
                                        </p:tgtEl>
                                        <p:attrNameLst>
                                          <p:attrName>ppt_x</p:attrName>
                                        </p:attrNameLst>
                                      </p:cBhvr>
                                    </p:anim>
                                    <p:set>
                                      <p:cBhvr>
                                        <p:cTn id="24" dur="770" fill="hold"/>
                                        <p:tgtEl>
                                          <p:spTgt spid="75793"/>
                                        </p:tgtEl>
                                        <p:attrNameLst>
                                          <p:attrName>ppt_y</p:attrName>
                                        </p:attrNameLst>
                                      </p:cBhvr>
                                      <p:to>
                                        <p:strVal val="(#ppt_y+0.4)"/>
                                      </p:to>
                                    </p:set>
                                    <p:anim from="(#ppt_y+0.4)" to="(#ppt_y)" calcmode="lin" valueType="num">
                                      <p:cBhvr>
                                        <p:cTn id="25" dur="1230" accel="100000" fill="hold">
                                          <p:stCondLst>
                                            <p:cond delay="770"/>
                                          </p:stCondLst>
                                        </p:cTn>
                                        <p:tgtEl>
                                          <p:spTgt spid="75793"/>
                                        </p:tgtEl>
                                        <p:attrNameLst>
                                          <p:attrName>ppt_y</p:attrName>
                                        </p:attrNameLst>
                                      </p:cBhvr>
                                    </p:anim>
                                  </p:childTnLst>
                                </p:cTn>
                              </p:par>
                              <p:par>
                                <p:cTn id="26" presetID="51" presetClass="entr" presetSubtype="0" fill="hold" grpId="0" nodeType="withEffect">
                                  <p:stCondLst>
                                    <p:cond delay="0"/>
                                  </p:stCondLst>
                                  <p:childTnLst>
                                    <p:set>
                                      <p:cBhvr>
                                        <p:cTn id="27" dur="1" fill="hold">
                                          <p:stCondLst>
                                            <p:cond delay="0"/>
                                          </p:stCondLst>
                                        </p:cTn>
                                        <p:tgtEl>
                                          <p:spTgt spid="75784"/>
                                        </p:tgtEl>
                                        <p:attrNameLst>
                                          <p:attrName>style.visibility</p:attrName>
                                        </p:attrNameLst>
                                      </p:cBhvr>
                                      <p:to>
                                        <p:strVal val="visible"/>
                                      </p:to>
                                    </p:set>
                                    <p:animEffect transition="in" filter="fade">
                                      <p:cBhvr>
                                        <p:cTn id="28" dur="770" decel="100000"/>
                                        <p:tgtEl>
                                          <p:spTgt spid="75784"/>
                                        </p:tgtEl>
                                      </p:cBhvr>
                                    </p:animEffect>
                                    <p:animScale>
                                      <p:cBhvr>
                                        <p:cTn id="29" dur="770" decel="100000"/>
                                        <p:tgtEl>
                                          <p:spTgt spid="75784"/>
                                        </p:tgtEl>
                                      </p:cBhvr>
                                      <p:from x="10000" y="10000"/>
                                      <p:to x="200000" y="450000"/>
                                    </p:animScale>
                                    <p:animScale>
                                      <p:cBhvr>
                                        <p:cTn id="30" dur="1230" accel="100000" fill="hold">
                                          <p:stCondLst>
                                            <p:cond delay="770"/>
                                          </p:stCondLst>
                                        </p:cTn>
                                        <p:tgtEl>
                                          <p:spTgt spid="75784"/>
                                        </p:tgtEl>
                                      </p:cBhvr>
                                      <p:from x="200000" y="450000"/>
                                      <p:to x="100000" y="100000"/>
                                    </p:animScale>
                                    <p:set>
                                      <p:cBhvr>
                                        <p:cTn id="31" dur="770" fill="hold"/>
                                        <p:tgtEl>
                                          <p:spTgt spid="75784"/>
                                        </p:tgtEl>
                                        <p:attrNameLst>
                                          <p:attrName>ppt_x</p:attrName>
                                        </p:attrNameLst>
                                      </p:cBhvr>
                                      <p:to>
                                        <p:strVal val="(0.5)"/>
                                      </p:to>
                                    </p:set>
                                    <p:anim from="(0.5)" to="(#ppt_x)" calcmode="lin" valueType="num">
                                      <p:cBhvr>
                                        <p:cTn id="32" dur="1230" accel="100000" fill="hold">
                                          <p:stCondLst>
                                            <p:cond delay="770"/>
                                          </p:stCondLst>
                                        </p:cTn>
                                        <p:tgtEl>
                                          <p:spTgt spid="75784"/>
                                        </p:tgtEl>
                                        <p:attrNameLst>
                                          <p:attrName>ppt_x</p:attrName>
                                        </p:attrNameLst>
                                      </p:cBhvr>
                                    </p:anim>
                                    <p:set>
                                      <p:cBhvr>
                                        <p:cTn id="33" dur="770" fill="hold"/>
                                        <p:tgtEl>
                                          <p:spTgt spid="75784"/>
                                        </p:tgtEl>
                                        <p:attrNameLst>
                                          <p:attrName>ppt_y</p:attrName>
                                        </p:attrNameLst>
                                      </p:cBhvr>
                                      <p:to>
                                        <p:strVal val="(#ppt_y+0.4)"/>
                                      </p:to>
                                    </p:set>
                                    <p:anim from="(#ppt_y+0.4)" to="(#ppt_y)" calcmode="lin" valueType="num">
                                      <p:cBhvr>
                                        <p:cTn id="34" dur="1230" accel="100000" fill="hold">
                                          <p:stCondLst>
                                            <p:cond delay="770"/>
                                          </p:stCondLst>
                                        </p:cTn>
                                        <p:tgtEl>
                                          <p:spTgt spid="75784"/>
                                        </p:tgtEl>
                                        <p:attrNameLst>
                                          <p:attrName>ppt_y</p:attrName>
                                        </p:attrNameLst>
                                      </p:cBhvr>
                                    </p:anim>
                                  </p:childTnLst>
                                </p:cTn>
                              </p:par>
                              <p:par>
                                <p:cTn id="35" presetID="51" presetClass="entr" presetSubtype="0" fill="hold" grpId="0" nodeType="withEffect">
                                  <p:stCondLst>
                                    <p:cond delay="0"/>
                                  </p:stCondLst>
                                  <p:childTnLst>
                                    <p:set>
                                      <p:cBhvr>
                                        <p:cTn id="36" dur="1" fill="hold">
                                          <p:stCondLst>
                                            <p:cond delay="0"/>
                                          </p:stCondLst>
                                        </p:cTn>
                                        <p:tgtEl>
                                          <p:spTgt spid="75792"/>
                                        </p:tgtEl>
                                        <p:attrNameLst>
                                          <p:attrName>style.visibility</p:attrName>
                                        </p:attrNameLst>
                                      </p:cBhvr>
                                      <p:to>
                                        <p:strVal val="visible"/>
                                      </p:to>
                                    </p:set>
                                    <p:animEffect transition="in" filter="fade">
                                      <p:cBhvr>
                                        <p:cTn id="37" dur="770" decel="100000"/>
                                        <p:tgtEl>
                                          <p:spTgt spid="75792"/>
                                        </p:tgtEl>
                                      </p:cBhvr>
                                    </p:animEffect>
                                    <p:animScale>
                                      <p:cBhvr>
                                        <p:cTn id="38" dur="770" decel="100000"/>
                                        <p:tgtEl>
                                          <p:spTgt spid="75792"/>
                                        </p:tgtEl>
                                      </p:cBhvr>
                                      <p:from x="10000" y="10000"/>
                                      <p:to x="200000" y="450000"/>
                                    </p:animScale>
                                    <p:animScale>
                                      <p:cBhvr>
                                        <p:cTn id="39" dur="1230" accel="100000" fill="hold">
                                          <p:stCondLst>
                                            <p:cond delay="770"/>
                                          </p:stCondLst>
                                        </p:cTn>
                                        <p:tgtEl>
                                          <p:spTgt spid="75792"/>
                                        </p:tgtEl>
                                      </p:cBhvr>
                                      <p:from x="200000" y="450000"/>
                                      <p:to x="100000" y="100000"/>
                                    </p:animScale>
                                    <p:set>
                                      <p:cBhvr>
                                        <p:cTn id="40" dur="770" fill="hold"/>
                                        <p:tgtEl>
                                          <p:spTgt spid="75792"/>
                                        </p:tgtEl>
                                        <p:attrNameLst>
                                          <p:attrName>ppt_x</p:attrName>
                                        </p:attrNameLst>
                                      </p:cBhvr>
                                      <p:to>
                                        <p:strVal val="(0.5)"/>
                                      </p:to>
                                    </p:set>
                                    <p:anim from="(0.5)" to="(#ppt_x)" calcmode="lin" valueType="num">
                                      <p:cBhvr>
                                        <p:cTn id="41" dur="1230" accel="100000" fill="hold">
                                          <p:stCondLst>
                                            <p:cond delay="770"/>
                                          </p:stCondLst>
                                        </p:cTn>
                                        <p:tgtEl>
                                          <p:spTgt spid="75792"/>
                                        </p:tgtEl>
                                        <p:attrNameLst>
                                          <p:attrName>ppt_x</p:attrName>
                                        </p:attrNameLst>
                                      </p:cBhvr>
                                    </p:anim>
                                    <p:set>
                                      <p:cBhvr>
                                        <p:cTn id="42" dur="770" fill="hold"/>
                                        <p:tgtEl>
                                          <p:spTgt spid="75792"/>
                                        </p:tgtEl>
                                        <p:attrNameLst>
                                          <p:attrName>ppt_y</p:attrName>
                                        </p:attrNameLst>
                                      </p:cBhvr>
                                      <p:to>
                                        <p:strVal val="(#ppt_y+0.4)"/>
                                      </p:to>
                                    </p:set>
                                    <p:anim from="(#ppt_y+0.4)" to="(#ppt_y)" calcmode="lin" valueType="num">
                                      <p:cBhvr>
                                        <p:cTn id="43" dur="1230" accel="100000" fill="hold">
                                          <p:stCondLst>
                                            <p:cond delay="770"/>
                                          </p:stCondLst>
                                        </p:cTn>
                                        <p:tgtEl>
                                          <p:spTgt spid="75792"/>
                                        </p:tgtEl>
                                        <p:attrNameLst>
                                          <p:attrName>ppt_y</p:attrName>
                                        </p:attrNameLst>
                                      </p:cBhvr>
                                    </p:anim>
                                  </p:childTnLst>
                                </p:cTn>
                              </p:par>
                              <p:par>
                                <p:cTn id="44" presetID="51" presetClass="entr" presetSubtype="0" fill="hold" grpId="0" nodeType="withEffect">
                                  <p:stCondLst>
                                    <p:cond delay="0"/>
                                  </p:stCondLst>
                                  <p:childTnLst>
                                    <p:set>
                                      <p:cBhvr>
                                        <p:cTn id="45" dur="1" fill="hold">
                                          <p:stCondLst>
                                            <p:cond delay="0"/>
                                          </p:stCondLst>
                                        </p:cTn>
                                        <p:tgtEl>
                                          <p:spTgt spid="75783"/>
                                        </p:tgtEl>
                                        <p:attrNameLst>
                                          <p:attrName>style.visibility</p:attrName>
                                        </p:attrNameLst>
                                      </p:cBhvr>
                                      <p:to>
                                        <p:strVal val="visible"/>
                                      </p:to>
                                    </p:set>
                                    <p:animEffect transition="in" filter="fade">
                                      <p:cBhvr>
                                        <p:cTn id="46" dur="770" decel="100000"/>
                                        <p:tgtEl>
                                          <p:spTgt spid="75783"/>
                                        </p:tgtEl>
                                      </p:cBhvr>
                                    </p:animEffect>
                                    <p:animScale>
                                      <p:cBhvr>
                                        <p:cTn id="47" dur="770" decel="100000"/>
                                        <p:tgtEl>
                                          <p:spTgt spid="75783"/>
                                        </p:tgtEl>
                                      </p:cBhvr>
                                      <p:from x="10000" y="10000"/>
                                      <p:to x="200000" y="450000"/>
                                    </p:animScale>
                                    <p:animScale>
                                      <p:cBhvr>
                                        <p:cTn id="48" dur="1230" accel="100000" fill="hold">
                                          <p:stCondLst>
                                            <p:cond delay="770"/>
                                          </p:stCondLst>
                                        </p:cTn>
                                        <p:tgtEl>
                                          <p:spTgt spid="75783"/>
                                        </p:tgtEl>
                                      </p:cBhvr>
                                      <p:from x="200000" y="450000"/>
                                      <p:to x="100000" y="100000"/>
                                    </p:animScale>
                                    <p:set>
                                      <p:cBhvr>
                                        <p:cTn id="49" dur="770" fill="hold"/>
                                        <p:tgtEl>
                                          <p:spTgt spid="75783"/>
                                        </p:tgtEl>
                                        <p:attrNameLst>
                                          <p:attrName>ppt_x</p:attrName>
                                        </p:attrNameLst>
                                      </p:cBhvr>
                                      <p:to>
                                        <p:strVal val="(0.5)"/>
                                      </p:to>
                                    </p:set>
                                    <p:anim from="(0.5)" to="(#ppt_x)" calcmode="lin" valueType="num">
                                      <p:cBhvr>
                                        <p:cTn id="50" dur="1230" accel="100000" fill="hold">
                                          <p:stCondLst>
                                            <p:cond delay="770"/>
                                          </p:stCondLst>
                                        </p:cTn>
                                        <p:tgtEl>
                                          <p:spTgt spid="75783"/>
                                        </p:tgtEl>
                                        <p:attrNameLst>
                                          <p:attrName>ppt_x</p:attrName>
                                        </p:attrNameLst>
                                      </p:cBhvr>
                                    </p:anim>
                                    <p:set>
                                      <p:cBhvr>
                                        <p:cTn id="51" dur="770" fill="hold"/>
                                        <p:tgtEl>
                                          <p:spTgt spid="75783"/>
                                        </p:tgtEl>
                                        <p:attrNameLst>
                                          <p:attrName>ppt_y</p:attrName>
                                        </p:attrNameLst>
                                      </p:cBhvr>
                                      <p:to>
                                        <p:strVal val="(#ppt_y+0.4)"/>
                                      </p:to>
                                    </p:set>
                                    <p:anim from="(#ppt_y+0.4)" to="(#ppt_y)" calcmode="lin" valueType="num">
                                      <p:cBhvr>
                                        <p:cTn id="52" dur="1230" accel="100000" fill="hold">
                                          <p:stCondLst>
                                            <p:cond delay="770"/>
                                          </p:stCondLst>
                                        </p:cTn>
                                        <p:tgtEl>
                                          <p:spTgt spid="75783"/>
                                        </p:tgtEl>
                                        <p:attrNameLst>
                                          <p:attrName>ppt_y</p:attrName>
                                        </p:attrNameLst>
                                      </p:cBhvr>
                                    </p:anim>
                                  </p:childTnLst>
                                </p:cTn>
                              </p:par>
                              <p:par>
                                <p:cTn id="53" presetID="51" presetClass="entr" presetSubtype="0" fill="hold" grpId="0" nodeType="withEffect">
                                  <p:stCondLst>
                                    <p:cond delay="500"/>
                                  </p:stCondLst>
                                  <p:childTnLst>
                                    <p:set>
                                      <p:cBhvr>
                                        <p:cTn id="54" dur="1" fill="hold">
                                          <p:stCondLst>
                                            <p:cond delay="0"/>
                                          </p:stCondLst>
                                        </p:cTn>
                                        <p:tgtEl>
                                          <p:spTgt spid="75785"/>
                                        </p:tgtEl>
                                        <p:attrNameLst>
                                          <p:attrName>style.visibility</p:attrName>
                                        </p:attrNameLst>
                                      </p:cBhvr>
                                      <p:to>
                                        <p:strVal val="visible"/>
                                      </p:to>
                                    </p:set>
                                    <p:animEffect transition="in" filter="fade">
                                      <p:cBhvr>
                                        <p:cTn id="55" dur="770" decel="100000"/>
                                        <p:tgtEl>
                                          <p:spTgt spid="75785"/>
                                        </p:tgtEl>
                                      </p:cBhvr>
                                    </p:animEffect>
                                    <p:animScale>
                                      <p:cBhvr>
                                        <p:cTn id="56" dur="770" decel="100000"/>
                                        <p:tgtEl>
                                          <p:spTgt spid="75785"/>
                                        </p:tgtEl>
                                      </p:cBhvr>
                                      <p:from x="10000" y="10000"/>
                                      <p:to x="200000" y="450000"/>
                                    </p:animScale>
                                    <p:animScale>
                                      <p:cBhvr>
                                        <p:cTn id="57" dur="1230" accel="100000" fill="hold">
                                          <p:stCondLst>
                                            <p:cond delay="770"/>
                                          </p:stCondLst>
                                        </p:cTn>
                                        <p:tgtEl>
                                          <p:spTgt spid="75785"/>
                                        </p:tgtEl>
                                      </p:cBhvr>
                                      <p:from x="200000" y="450000"/>
                                      <p:to x="100000" y="100000"/>
                                    </p:animScale>
                                    <p:set>
                                      <p:cBhvr>
                                        <p:cTn id="58" dur="770" fill="hold"/>
                                        <p:tgtEl>
                                          <p:spTgt spid="75785"/>
                                        </p:tgtEl>
                                        <p:attrNameLst>
                                          <p:attrName>ppt_x</p:attrName>
                                        </p:attrNameLst>
                                      </p:cBhvr>
                                      <p:to>
                                        <p:strVal val="(0.5)"/>
                                      </p:to>
                                    </p:set>
                                    <p:anim from="(0.5)" to="(#ppt_x)" calcmode="lin" valueType="num">
                                      <p:cBhvr>
                                        <p:cTn id="59" dur="1230" accel="100000" fill="hold">
                                          <p:stCondLst>
                                            <p:cond delay="770"/>
                                          </p:stCondLst>
                                        </p:cTn>
                                        <p:tgtEl>
                                          <p:spTgt spid="75785"/>
                                        </p:tgtEl>
                                        <p:attrNameLst>
                                          <p:attrName>ppt_x</p:attrName>
                                        </p:attrNameLst>
                                      </p:cBhvr>
                                    </p:anim>
                                    <p:set>
                                      <p:cBhvr>
                                        <p:cTn id="60" dur="770" fill="hold"/>
                                        <p:tgtEl>
                                          <p:spTgt spid="75785"/>
                                        </p:tgtEl>
                                        <p:attrNameLst>
                                          <p:attrName>ppt_y</p:attrName>
                                        </p:attrNameLst>
                                      </p:cBhvr>
                                      <p:to>
                                        <p:strVal val="(#ppt_y+0.4)"/>
                                      </p:to>
                                    </p:set>
                                    <p:anim from="(#ppt_y+0.4)" to="(#ppt_y)" calcmode="lin" valueType="num">
                                      <p:cBhvr>
                                        <p:cTn id="61" dur="1230" accel="100000" fill="hold">
                                          <p:stCondLst>
                                            <p:cond delay="770"/>
                                          </p:stCondLst>
                                        </p:cTn>
                                        <p:tgtEl>
                                          <p:spTgt spid="75785"/>
                                        </p:tgtEl>
                                        <p:attrNameLst>
                                          <p:attrName>ppt_y</p:attrName>
                                        </p:attrNameLst>
                                      </p:cBhvr>
                                    </p:anim>
                                  </p:childTnLst>
                                </p:cTn>
                              </p:par>
                              <p:par>
                                <p:cTn id="62" presetID="41" presetClass="entr" presetSubtype="0" fill="hold" grpId="0" nodeType="withEffect">
                                  <p:stCondLst>
                                    <p:cond delay="500"/>
                                  </p:stCondLst>
                                  <p:iterate type="lt">
                                    <p:tmPct val="10000"/>
                                  </p:iterate>
                                  <p:childTnLst>
                                    <p:set>
                                      <p:cBhvr>
                                        <p:cTn id="63" dur="1" fill="hold">
                                          <p:stCondLst>
                                            <p:cond delay="0"/>
                                          </p:stCondLst>
                                        </p:cTn>
                                        <p:tgtEl>
                                          <p:spTgt spid="75835"/>
                                        </p:tgtEl>
                                        <p:attrNameLst>
                                          <p:attrName>style.visibility</p:attrName>
                                        </p:attrNameLst>
                                      </p:cBhvr>
                                      <p:to>
                                        <p:strVal val="visible"/>
                                      </p:to>
                                    </p:set>
                                    <p:anim calcmode="lin" valueType="num">
                                      <p:cBhvr>
                                        <p:cTn id="64" dur="500" fill="hold"/>
                                        <p:tgtEl>
                                          <p:spTgt spid="75835"/>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75835"/>
                                        </p:tgtEl>
                                        <p:attrNameLst>
                                          <p:attrName>ppt_y</p:attrName>
                                        </p:attrNameLst>
                                      </p:cBhvr>
                                      <p:tavLst>
                                        <p:tav tm="0">
                                          <p:val>
                                            <p:strVal val="#ppt_y"/>
                                          </p:val>
                                        </p:tav>
                                        <p:tav tm="100000">
                                          <p:val>
                                            <p:strVal val="#ppt_y"/>
                                          </p:val>
                                        </p:tav>
                                      </p:tavLst>
                                    </p:anim>
                                    <p:anim calcmode="lin" valueType="num">
                                      <p:cBhvr>
                                        <p:cTn id="66" dur="500" fill="hold"/>
                                        <p:tgtEl>
                                          <p:spTgt spid="75835"/>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75835"/>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75835"/>
                                        </p:tgtEl>
                                      </p:cBhvr>
                                    </p:animEffect>
                                  </p:childTnLst>
                                </p:cTn>
                              </p:par>
                            </p:childTnLst>
                          </p:cTn>
                        </p:par>
                        <p:par>
                          <p:cTn id="69" fill="hold">
                            <p:stCondLst>
                              <p:cond delay="2500"/>
                            </p:stCondLst>
                            <p:childTnLst>
                              <p:par>
                                <p:cTn id="70" presetID="37" presetClass="entr" presetSubtype="0" fill="hold" grpId="0" nodeType="afterEffect">
                                  <p:stCondLst>
                                    <p:cond delay="0"/>
                                  </p:stCondLst>
                                  <p:childTnLst>
                                    <p:set>
                                      <p:cBhvr>
                                        <p:cTn id="71" dur="1" fill="hold">
                                          <p:stCondLst>
                                            <p:cond delay="0"/>
                                          </p:stCondLst>
                                        </p:cTn>
                                        <p:tgtEl>
                                          <p:spTgt spid="75802"/>
                                        </p:tgtEl>
                                        <p:attrNameLst>
                                          <p:attrName>style.visibility</p:attrName>
                                        </p:attrNameLst>
                                      </p:cBhvr>
                                      <p:to>
                                        <p:strVal val="visible"/>
                                      </p:to>
                                    </p:set>
                                    <p:animEffect transition="in" filter="fade">
                                      <p:cBhvr>
                                        <p:cTn id="72" dur="1000"/>
                                        <p:tgtEl>
                                          <p:spTgt spid="75802"/>
                                        </p:tgtEl>
                                      </p:cBhvr>
                                    </p:animEffect>
                                    <p:anim calcmode="lin" valueType="num">
                                      <p:cBhvr>
                                        <p:cTn id="73" dur="1000" fill="hold"/>
                                        <p:tgtEl>
                                          <p:spTgt spid="75802"/>
                                        </p:tgtEl>
                                        <p:attrNameLst>
                                          <p:attrName>ppt_x</p:attrName>
                                        </p:attrNameLst>
                                      </p:cBhvr>
                                      <p:tavLst>
                                        <p:tav tm="0">
                                          <p:val>
                                            <p:strVal val="#ppt_x"/>
                                          </p:val>
                                        </p:tav>
                                        <p:tav tm="100000">
                                          <p:val>
                                            <p:strVal val="#ppt_x"/>
                                          </p:val>
                                        </p:tav>
                                      </p:tavLst>
                                    </p:anim>
                                    <p:anim calcmode="lin" valueType="num">
                                      <p:cBhvr>
                                        <p:cTn id="74" dur="900" decel="100000" fill="hold"/>
                                        <p:tgtEl>
                                          <p:spTgt spid="75802"/>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75802"/>
                                        </p:tgtEl>
                                        <p:attrNameLst>
                                          <p:attrName>ppt_y</p:attrName>
                                        </p:attrNameLst>
                                      </p:cBhvr>
                                      <p:tavLst>
                                        <p:tav tm="0">
                                          <p:val>
                                            <p:strVal val="#ppt_y-.03"/>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75805"/>
                                        </p:tgtEl>
                                        <p:attrNameLst>
                                          <p:attrName>style.visibility</p:attrName>
                                        </p:attrNameLst>
                                      </p:cBhvr>
                                      <p:to>
                                        <p:strVal val="visible"/>
                                      </p:to>
                                    </p:set>
                                    <p:animEffect transition="in" filter="wipe(left)">
                                      <p:cBhvr>
                                        <p:cTn id="78" dur="1000"/>
                                        <p:tgtEl>
                                          <p:spTgt spid="7580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5806"/>
                                        </p:tgtEl>
                                        <p:attrNameLst>
                                          <p:attrName>style.visibility</p:attrName>
                                        </p:attrNameLst>
                                      </p:cBhvr>
                                      <p:to>
                                        <p:strVal val="visible"/>
                                      </p:to>
                                    </p:set>
                                    <p:animEffect transition="in" filter="wipe(left)">
                                      <p:cBhvr>
                                        <p:cTn id="81" dur="1000"/>
                                        <p:tgtEl>
                                          <p:spTgt spid="75806"/>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75807"/>
                                        </p:tgtEl>
                                        <p:attrNameLst>
                                          <p:attrName>style.visibility</p:attrName>
                                        </p:attrNameLst>
                                      </p:cBhvr>
                                      <p:to>
                                        <p:strVal val="visible"/>
                                      </p:to>
                                    </p:set>
                                    <p:animEffect transition="in" filter="wipe(left)">
                                      <p:cBhvr>
                                        <p:cTn id="84" dur="1000"/>
                                        <p:tgtEl>
                                          <p:spTgt spid="75807"/>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5808"/>
                                        </p:tgtEl>
                                        <p:attrNameLst>
                                          <p:attrName>style.visibility</p:attrName>
                                        </p:attrNameLst>
                                      </p:cBhvr>
                                      <p:to>
                                        <p:strVal val="visible"/>
                                      </p:to>
                                    </p:set>
                                    <p:animEffect transition="in" filter="wipe(left)">
                                      <p:cBhvr>
                                        <p:cTn id="87" dur="1000"/>
                                        <p:tgtEl>
                                          <p:spTgt spid="7580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75809"/>
                                        </p:tgtEl>
                                        <p:attrNameLst>
                                          <p:attrName>style.visibility</p:attrName>
                                        </p:attrNameLst>
                                      </p:cBhvr>
                                      <p:to>
                                        <p:strVal val="visible"/>
                                      </p:to>
                                    </p:set>
                                    <p:animEffect transition="in" filter="wipe(left)">
                                      <p:cBhvr>
                                        <p:cTn id="90" dur="1000"/>
                                        <p:tgtEl>
                                          <p:spTgt spid="7580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5810"/>
                                        </p:tgtEl>
                                        <p:attrNameLst>
                                          <p:attrName>style.visibility</p:attrName>
                                        </p:attrNameLst>
                                      </p:cBhvr>
                                      <p:to>
                                        <p:strVal val="visible"/>
                                      </p:to>
                                    </p:set>
                                    <p:animEffect transition="in" filter="wipe(left)">
                                      <p:cBhvr>
                                        <p:cTn id="93" dur="1000"/>
                                        <p:tgtEl>
                                          <p:spTgt spid="75810"/>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75830"/>
                                        </p:tgtEl>
                                        <p:attrNameLst>
                                          <p:attrName>style.visibility</p:attrName>
                                        </p:attrNameLst>
                                      </p:cBhvr>
                                      <p:to>
                                        <p:strVal val="visible"/>
                                      </p:to>
                                    </p:set>
                                    <p:animEffect transition="in" filter="wipe(left)">
                                      <p:cBhvr>
                                        <p:cTn id="96" dur="2000"/>
                                        <p:tgtEl>
                                          <p:spTgt spid="75830"/>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5811"/>
                                        </p:tgtEl>
                                        <p:attrNameLst>
                                          <p:attrName>style.visibility</p:attrName>
                                        </p:attrNameLst>
                                      </p:cBhvr>
                                      <p:to>
                                        <p:strVal val="visible"/>
                                      </p:to>
                                    </p:set>
                                    <p:animEffect transition="in" filter="wipe(left)">
                                      <p:cBhvr>
                                        <p:cTn id="99" dur="2000"/>
                                        <p:tgtEl>
                                          <p:spTgt spid="75811"/>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75812"/>
                                        </p:tgtEl>
                                        <p:attrNameLst>
                                          <p:attrName>style.visibility</p:attrName>
                                        </p:attrNameLst>
                                      </p:cBhvr>
                                      <p:to>
                                        <p:strVal val="visible"/>
                                      </p:to>
                                    </p:set>
                                    <p:animEffect transition="in" filter="wipe(left)">
                                      <p:cBhvr>
                                        <p:cTn id="102" dur="2000"/>
                                        <p:tgtEl>
                                          <p:spTgt spid="75812"/>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75813"/>
                                        </p:tgtEl>
                                        <p:attrNameLst>
                                          <p:attrName>style.visibility</p:attrName>
                                        </p:attrNameLst>
                                      </p:cBhvr>
                                      <p:to>
                                        <p:strVal val="visible"/>
                                      </p:to>
                                    </p:set>
                                    <p:animEffect transition="in" filter="wipe(left)">
                                      <p:cBhvr>
                                        <p:cTn id="105" dur="2000"/>
                                        <p:tgtEl>
                                          <p:spTgt spid="75813"/>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75814"/>
                                        </p:tgtEl>
                                        <p:attrNameLst>
                                          <p:attrName>style.visibility</p:attrName>
                                        </p:attrNameLst>
                                      </p:cBhvr>
                                      <p:to>
                                        <p:strVal val="visible"/>
                                      </p:to>
                                    </p:set>
                                    <p:animEffect transition="in" filter="wipe(left)">
                                      <p:cBhvr>
                                        <p:cTn id="108" dur="2000"/>
                                        <p:tgtEl>
                                          <p:spTgt spid="75814"/>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75815"/>
                                        </p:tgtEl>
                                        <p:attrNameLst>
                                          <p:attrName>style.visibility</p:attrName>
                                        </p:attrNameLst>
                                      </p:cBhvr>
                                      <p:to>
                                        <p:strVal val="visible"/>
                                      </p:to>
                                    </p:set>
                                    <p:animEffect transition="in" filter="wipe(left)">
                                      <p:cBhvr>
                                        <p:cTn id="111" dur="2000"/>
                                        <p:tgtEl>
                                          <p:spTgt spid="75815"/>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75816"/>
                                        </p:tgtEl>
                                        <p:attrNameLst>
                                          <p:attrName>style.visibility</p:attrName>
                                        </p:attrNameLst>
                                      </p:cBhvr>
                                      <p:to>
                                        <p:strVal val="visible"/>
                                      </p:to>
                                    </p:set>
                                    <p:animEffect transition="in" filter="wipe(left)">
                                      <p:cBhvr>
                                        <p:cTn id="114" dur="2000"/>
                                        <p:tgtEl>
                                          <p:spTgt spid="75816"/>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75832"/>
                                        </p:tgtEl>
                                        <p:attrNameLst>
                                          <p:attrName>style.visibility</p:attrName>
                                        </p:attrNameLst>
                                      </p:cBhvr>
                                      <p:to>
                                        <p:strVal val="visible"/>
                                      </p:to>
                                    </p:set>
                                    <p:animEffect transition="in" filter="wipe(left)">
                                      <p:cBhvr>
                                        <p:cTn id="117" dur="2000"/>
                                        <p:tgtEl>
                                          <p:spTgt spid="75832"/>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75833"/>
                                        </p:tgtEl>
                                        <p:attrNameLst>
                                          <p:attrName>style.visibility</p:attrName>
                                        </p:attrNameLst>
                                      </p:cBhvr>
                                      <p:to>
                                        <p:strVal val="visible"/>
                                      </p:to>
                                    </p:set>
                                    <p:animEffect transition="in" filter="wipe(left)">
                                      <p:cBhvr>
                                        <p:cTn id="120" dur="2000"/>
                                        <p:tgtEl>
                                          <p:spTgt spid="75833"/>
                                        </p:tgtEl>
                                      </p:cBhvr>
                                    </p:animEffect>
                                  </p:childTnLst>
                                </p:cTn>
                              </p:par>
                              <p:par>
                                <p:cTn id="121" presetID="22" presetClass="entr" presetSubtype="4" fill="hold" grpId="0" nodeType="withEffect">
                                  <p:stCondLst>
                                    <p:cond delay="1500"/>
                                  </p:stCondLst>
                                  <p:childTnLst>
                                    <p:set>
                                      <p:cBhvr>
                                        <p:cTn id="122" dur="1" fill="hold">
                                          <p:stCondLst>
                                            <p:cond delay="0"/>
                                          </p:stCondLst>
                                        </p:cTn>
                                        <p:tgtEl>
                                          <p:spTgt spid="75789"/>
                                        </p:tgtEl>
                                        <p:attrNameLst>
                                          <p:attrName>style.visibility</p:attrName>
                                        </p:attrNameLst>
                                      </p:cBhvr>
                                      <p:to>
                                        <p:strVal val="visible"/>
                                      </p:to>
                                    </p:set>
                                    <p:animEffect transition="in" filter="wipe(down)">
                                      <p:cBhvr>
                                        <p:cTn id="123" dur="3000"/>
                                        <p:tgtEl>
                                          <p:spTgt spid="75789"/>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75799"/>
                                        </p:tgtEl>
                                        <p:attrNameLst>
                                          <p:attrName>style.visibility</p:attrName>
                                        </p:attrNameLst>
                                      </p:cBhvr>
                                      <p:to>
                                        <p:strVal val="visible"/>
                                      </p:to>
                                    </p:set>
                                    <p:animEffect transition="in" filter="randombar(horizontal)">
                                      <p:cBhvr>
                                        <p:cTn id="126" dur="500"/>
                                        <p:tgtEl>
                                          <p:spTgt spid="75799"/>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75795"/>
                                        </p:tgtEl>
                                        <p:attrNameLst>
                                          <p:attrName>style.visibility</p:attrName>
                                        </p:attrNameLst>
                                      </p:cBhvr>
                                      <p:to>
                                        <p:strVal val="visible"/>
                                      </p:to>
                                    </p:set>
                                    <p:animEffect transition="in" filter="randombar(horizontal)">
                                      <p:cBhvr>
                                        <p:cTn id="129" dur="500"/>
                                        <p:tgtEl>
                                          <p:spTgt spid="75795"/>
                                        </p:tgtEl>
                                      </p:cBhvr>
                                    </p:animEffect>
                                  </p:childTnLst>
                                </p:cTn>
                              </p:par>
                              <p:par>
                                <p:cTn id="130" presetID="14" presetClass="entr" presetSubtype="10" fill="hold" grpId="0" nodeType="withEffect">
                                  <p:stCondLst>
                                    <p:cond delay="0"/>
                                  </p:stCondLst>
                                  <p:childTnLst>
                                    <p:set>
                                      <p:cBhvr>
                                        <p:cTn id="131" dur="1" fill="hold">
                                          <p:stCondLst>
                                            <p:cond delay="0"/>
                                          </p:stCondLst>
                                        </p:cTn>
                                        <p:tgtEl>
                                          <p:spTgt spid="75796"/>
                                        </p:tgtEl>
                                        <p:attrNameLst>
                                          <p:attrName>style.visibility</p:attrName>
                                        </p:attrNameLst>
                                      </p:cBhvr>
                                      <p:to>
                                        <p:strVal val="visible"/>
                                      </p:to>
                                    </p:set>
                                    <p:animEffect transition="in" filter="randombar(horizontal)">
                                      <p:cBhvr>
                                        <p:cTn id="132" dur="500"/>
                                        <p:tgtEl>
                                          <p:spTgt spid="75796"/>
                                        </p:tgtEl>
                                      </p:cBhvr>
                                    </p:animEffect>
                                  </p:childTnLst>
                                </p:cTn>
                              </p:par>
                              <p:par>
                                <p:cTn id="133" presetID="14" presetClass="entr" presetSubtype="10" fill="hold" grpId="0" nodeType="withEffect">
                                  <p:stCondLst>
                                    <p:cond delay="0"/>
                                  </p:stCondLst>
                                  <p:childTnLst>
                                    <p:set>
                                      <p:cBhvr>
                                        <p:cTn id="134" dur="1" fill="hold">
                                          <p:stCondLst>
                                            <p:cond delay="0"/>
                                          </p:stCondLst>
                                        </p:cTn>
                                        <p:tgtEl>
                                          <p:spTgt spid="75798"/>
                                        </p:tgtEl>
                                        <p:attrNameLst>
                                          <p:attrName>style.visibility</p:attrName>
                                        </p:attrNameLst>
                                      </p:cBhvr>
                                      <p:to>
                                        <p:strVal val="visible"/>
                                      </p:to>
                                    </p:set>
                                    <p:animEffect transition="in" filter="randombar(horizontal)">
                                      <p:cBhvr>
                                        <p:cTn id="135" dur="500"/>
                                        <p:tgtEl>
                                          <p:spTgt spid="75798"/>
                                        </p:tgtEl>
                                      </p:cBhvr>
                                    </p:animEffect>
                                  </p:childTnLst>
                                </p:cTn>
                              </p:par>
                              <p:par>
                                <p:cTn id="136" presetID="14" presetClass="entr" presetSubtype="10" fill="hold" grpId="0" nodeType="withEffect">
                                  <p:stCondLst>
                                    <p:cond delay="0"/>
                                  </p:stCondLst>
                                  <p:childTnLst>
                                    <p:set>
                                      <p:cBhvr>
                                        <p:cTn id="137" dur="1" fill="hold">
                                          <p:stCondLst>
                                            <p:cond delay="0"/>
                                          </p:stCondLst>
                                        </p:cTn>
                                        <p:tgtEl>
                                          <p:spTgt spid="75794"/>
                                        </p:tgtEl>
                                        <p:attrNameLst>
                                          <p:attrName>style.visibility</p:attrName>
                                        </p:attrNameLst>
                                      </p:cBhvr>
                                      <p:to>
                                        <p:strVal val="visible"/>
                                      </p:to>
                                    </p:set>
                                    <p:animEffect transition="in" filter="randombar(horizontal)">
                                      <p:cBhvr>
                                        <p:cTn id="138" dur="500"/>
                                        <p:tgtEl>
                                          <p:spTgt spid="75794"/>
                                        </p:tgtEl>
                                      </p:cBhvr>
                                    </p:animEffect>
                                  </p:childTnLst>
                                </p:cTn>
                              </p:par>
                              <p:par>
                                <p:cTn id="139" presetID="41" presetClass="entr" presetSubtype="0" fill="hold" grpId="0" nodeType="withEffect">
                                  <p:stCondLst>
                                    <p:cond delay="0"/>
                                  </p:stCondLst>
                                  <p:iterate type="lt">
                                    <p:tmPct val="10000"/>
                                  </p:iterate>
                                  <p:childTnLst>
                                    <p:set>
                                      <p:cBhvr>
                                        <p:cTn id="140" dur="1" fill="hold">
                                          <p:stCondLst>
                                            <p:cond delay="0"/>
                                          </p:stCondLst>
                                        </p:cTn>
                                        <p:tgtEl>
                                          <p:spTgt spid="75836"/>
                                        </p:tgtEl>
                                        <p:attrNameLst>
                                          <p:attrName>style.visibility</p:attrName>
                                        </p:attrNameLst>
                                      </p:cBhvr>
                                      <p:to>
                                        <p:strVal val="visible"/>
                                      </p:to>
                                    </p:set>
                                    <p:anim calcmode="lin" valueType="num">
                                      <p:cBhvr>
                                        <p:cTn id="141" dur="500" fill="hold"/>
                                        <p:tgtEl>
                                          <p:spTgt spid="75836"/>
                                        </p:tgtEl>
                                        <p:attrNameLst>
                                          <p:attrName>ppt_x</p:attrName>
                                        </p:attrNameLst>
                                      </p:cBhvr>
                                      <p:tavLst>
                                        <p:tav tm="0">
                                          <p:val>
                                            <p:strVal val="#ppt_x"/>
                                          </p:val>
                                        </p:tav>
                                        <p:tav tm="50000">
                                          <p:val>
                                            <p:strVal val="#ppt_x+.1"/>
                                          </p:val>
                                        </p:tav>
                                        <p:tav tm="100000">
                                          <p:val>
                                            <p:strVal val="#ppt_x"/>
                                          </p:val>
                                        </p:tav>
                                      </p:tavLst>
                                    </p:anim>
                                    <p:anim calcmode="lin" valueType="num">
                                      <p:cBhvr>
                                        <p:cTn id="142" dur="500" fill="hold"/>
                                        <p:tgtEl>
                                          <p:spTgt spid="75836"/>
                                        </p:tgtEl>
                                        <p:attrNameLst>
                                          <p:attrName>ppt_y</p:attrName>
                                        </p:attrNameLst>
                                      </p:cBhvr>
                                      <p:tavLst>
                                        <p:tav tm="0">
                                          <p:val>
                                            <p:strVal val="#ppt_y"/>
                                          </p:val>
                                        </p:tav>
                                        <p:tav tm="100000">
                                          <p:val>
                                            <p:strVal val="#ppt_y"/>
                                          </p:val>
                                        </p:tav>
                                      </p:tavLst>
                                    </p:anim>
                                    <p:anim calcmode="lin" valueType="num">
                                      <p:cBhvr>
                                        <p:cTn id="143" dur="500" fill="hold"/>
                                        <p:tgtEl>
                                          <p:spTgt spid="75836"/>
                                        </p:tgtEl>
                                        <p:attrNameLst>
                                          <p:attrName>ppt_h</p:attrName>
                                        </p:attrNameLst>
                                      </p:cBhvr>
                                      <p:tavLst>
                                        <p:tav tm="0">
                                          <p:val>
                                            <p:strVal val="#ppt_h/10"/>
                                          </p:val>
                                        </p:tav>
                                        <p:tav tm="50000">
                                          <p:val>
                                            <p:strVal val="#ppt_h+.01"/>
                                          </p:val>
                                        </p:tav>
                                        <p:tav tm="100000">
                                          <p:val>
                                            <p:strVal val="#ppt_h"/>
                                          </p:val>
                                        </p:tav>
                                      </p:tavLst>
                                    </p:anim>
                                    <p:anim calcmode="lin" valueType="num">
                                      <p:cBhvr>
                                        <p:cTn id="144" dur="500" fill="hold"/>
                                        <p:tgtEl>
                                          <p:spTgt spid="75836"/>
                                        </p:tgtEl>
                                        <p:attrNameLst>
                                          <p:attrName>ppt_w</p:attrName>
                                        </p:attrNameLst>
                                      </p:cBhvr>
                                      <p:tavLst>
                                        <p:tav tm="0">
                                          <p:val>
                                            <p:strVal val="#ppt_w/10"/>
                                          </p:val>
                                        </p:tav>
                                        <p:tav tm="50000">
                                          <p:val>
                                            <p:strVal val="#ppt_w+.01"/>
                                          </p:val>
                                        </p:tav>
                                        <p:tav tm="100000">
                                          <p:val>
                                            <p:strVal val="#ppt_w"/>
                                          </p:val>
                                        </p:tav>
                                      </p:tavLst>
                                    </p:anim>
                                    <p:animEffect transition="in" filter="fade">
                                      <p:cBhvr>
                                        <p:cTn id="145" dur="500" tmFilter="0,0; .5, 1; 1, 1"/>
                                        <p:tgtEl>
                                          <p:spTgt spid="75836"/>
                                        </p:tgtEl>
                                      </p:cBhvr>
                                    </p:animEffect>
                                  </p:childTnLst>
                                </p:cTn>
                              </p:par>
                              <p:par>
                                <p:cTn id="146" presetID="37" presetClass="entr" presetSubtype="0" fill="hold" grpId="0" nodeType="withEffect">
                                  <p:stCondLst>
                                    <p:cond delay="0"/>
                                  </p:stCondLst>
                                  <p:childTnLst>
                                    <p:set>
                                      <p:cBhvr>
                                        <p:cTn id="147" dur="1" fill="hold">
                                          <p:stCondLst>
                                            <p:cond delay="0"/>
                                          </p:stCondLst>
                                        </p:cTn>
                                        <p:tgtEl>
                                          <p:spTgt spid="75817"/>
                                        </p:tgtEl>
                                        <p:attrNameLst>
                                          <p:attrName>style.visibility</p:attrName>
                                        </p:attrNameLst>
                                      </p:cBhvr>
                                      <p:to>
                                        <p:strVal val="visible"/>
                                      </p:to>
                                    </p:set>
                                    <p:animEffect transition="in" filter="fade">
                                      <p:cBhvr>
                                        <p:cTn id="148" dur="1000"/>
                                        <p:tgtEl>
                                          <p:spTgt spid="75817"/>
                                        </p:tgtEl>
                                      </p:cBhvr>
                                    </p:animEffect>
                                    <p:anim calcmode="lin" valueType="num">
                                      <p:cBhvr>
                                        <p:cTn id="149" dur="1000" fill="hold"/>
                                        <p:tgtEl>
                                          <p:spTgt spid="75817"/>
                                        </p:tgtEl>
                                        <p:attrNameLst>
                                          <p:attrName>ppt_x</p:attrName>
                                        </p:attrNameLst>
                                      </p:cBhvr>
                                      <p:tavLst>
                                        <p:tav tm="0">
                                          <p:val>
                                            <p:strVal val="#ppt_x"/>
                                          </p:val>
                                        </p:tav>
                                        <p:tav tm="100000">
                                          <p:val>
                                            <p:strVal val="#ppt_x"/>
                                          </p:val>
                                        </p:tav>
                                      </p:tavLst>
                                    </p:anim>
                                    <p:anim calcmode="lin" valueType="num">
                                      <p:cBhvr>
                                        <p:cTn id="150" dur="900" decel="100000" fill="hold"/>
                                        <p:tgtEl>
                                          <p:spTgt spid="75817"/>
                                        </p:tgtEl>
                                        <p:attrNameLst>
                                          <p:attrName>ppt_y</p:attrName>
                                        </p:attrNameLst>
                                      </p:cBhvr>
                                      <p:tavLst>
                                        <p:tav tm="0">
                                          <p:val>
                                            <p:strVal val="#ppt_y+1"/>
                                          </p:val>
                                        </p:tav>
                                        <p:tav tm="100000">
                                          <p:val>
                                            <p:strVal val="#ppt_y-.03"/>
                                          </p:val>
                                        </p:tav>
                                      </p:tavLst>
                                    </p:anim>
                                    <p:anim calcmode="lin" valueType="num">
                                      <p:cBhvr>
                                        <p:cTn id="151" dur="100" accel="100000" fill="hold">
                                          <p:stCondLst>
                                            <p:cond delay="900"/>
                                          </p:stCondLst>
                                        </p:cTn>
                                        <p:tgtEl>
                                          <p:spTgt spid="75817"/>
                                        </p:tgtEl>
                                        <p:attrNameLst>
                                          <p:attrName>ppt_y</p:attrName>
                                        </p:attrNameLst>
                                      </p:cBhvr>
                                      <p:tavLst>
                                        <p:tav tm="0">
                                          <p:val>
                                            <p:strVal val="#ppt_y-.03"/>
                                          </p:val>
                                        </p:tav>
                                        <p:tav tm="100000">
                                          <p:val>
                                            <p:strVal val="#ppt_y"/>
                                          </p:val>
                                        </p:tav>
                                      </p:tavLst>
                                    </p:anim>
                                  </p:childTnLst>
                                </p:cTn>
                              </p:par>
                              <p:par>
                                <p:cTn id="152" presetID="22" presetClass="entr" presetSubtype="8" fill="hold" grpId="0" nodeType="withEffect">
                                  <p:stCondLst>
                                    <p:cond delay="0"/>
                                  </p:stCondLst>
                                  <p:childTnLst>
                                    <p:set>
                                      <p:cBhvr>
                                        <p:cTn id="153" dur="1" fill="hold">
                                          <p:stCondLst>
                                            <p:cond delay="0"/>
                                          </p:stCondLst>
                                        </p:cTn>
                                        <p:tgtEl>
                                          <p:spTgt spid="75823"/>
                                        </p:tgtEl>
                                        <p:attrNameLst>
                                          <p:attrName>style.visibility</p:attrName>
                                        </p:attrNameLst>
                                      </p:cBhvr>
                                      <p:to>
                                        <p:strVal val="visible"/>
                                      </p:to>
                                    </p:set>
                                    <p:animEffect transition="in" filter="wipe(left)">
                                      <p:cBhvr>
                                        <p:cTn id="154" dur="1000"/>
                                        <p:tgtEl>
                                          <p:spTgt spid="75823"/>
                                        </p:tgtEl>
                                      </p:cBhvr>
                                    </p:animEffect>
                                  </p:childTnLst>
                                </p:cTn>
                              </p:par>
                              <p:par>
                                <p:cTn id="155" presetID="22" presetClass="entr" presetSubtype="8" fill="hold" grpId="0" nodeType="withEffect">
                                  <p:stCondLst>
                                    <p:cond delay="0"/>
                                  </p:stCondLst>
                                  <p:childTnLst>
                                    <p:set>
                                      <p:cBhvr>
                                        <p:cTn id="156" dur="1" fill="hold">
                                          <p:stCondLst>
                                            <p:cond delay="0"/>
                                          </p:stCondLst>
                                        </p:cTn>
                                        <p:tgtEl>
                                          <p:spTgt spid="75822"/>
                                        </p:tgtEl>
                                        <p:attrNameLst>
                                          <p:attrName>style.visibility</p:attrName>
                                        </p:attrNameLst>
                                      </p:cBhvr>
                                      <p:to>
                                        <p:strVal val="visible"/>
                                      </p:to>
                                    </p:set>
                                    <p:animEffect transition="in" filter="wipe(left)">
                                      <p:cBhvr>
                                        <p:cTn id="157" dur="1000"/>
                                        <p:tgtEl>
                                          <p:spTgt spid="75822"/>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75821"/>
                                        </p:tgtEl>
                                        <p:attrNameLst>
                                          <p:attrName>style.visibility</p:attrName>
                                        </p:attrNameLst>
                                      </p:cBhvr>
                                      <p:to>
                                        <p:strVal val="visible"/>
                                      </p:to>
                                    </p:set>
                                    <p:animEffect transition="in" filter="wipe(left)">
                                      <p:cBhvr>
                                        <p:cTn id="160" dur="1000"/>
                                        <p:tgtEl>
                                          <p:spTgt spid="75821"/>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75820"/>
                                        </p:tgtEl>
                                        <p:attrNameLst>
                                          <p:attrName>style.visibility</p:attrName>
                                        </p:attrNameLst>
                                      </p:cBhvr>
                                      <p:to>
                                        <p:strVal val="visible"/>
                                      </p:to>
                                    </p:set>
                                    <p:animEffect transition="in" filter="wipe(left)">
                                      <p:cBhvr>
                                        <p:cTn id="163" dur="1000"/>
                                        <p:tgtEl>
                                          <p:spTgt spid="75820"/>
                                        </p:tgtEl>
                                      </p:cBhvr>
                                    </p:animEffect>
                                  </p:childTnLst>
                                </p:cTn>
                              </p:par>
                              <p:par>
                                <p:cTn id="164" presetID="22" presetClass="entr" presetSubtype="8" fill="hold" grpId="0" nodeType="withEffect">
                                  <p:stCondLst>
                                    <p:cond delay="0"/>
                                  </p:stCondLst>
                                  <p:childTnLst>
                                    <p:set>
                                      <p:cBhvr>
                                        <p:cTn id="165" dur="1" fill="hold">
                                          <p:stCondLst>
                                            <p:cond delay="0"/>
                                          </p:stCondLst>
                                        </p:cTn>
                                        <p:tgtEl>
                                          <p:spTgt spid="75819"/>
                                        </p:tgtEl>
                                        <p:attrNameLst>
                                          <p:attrName>style.visibility</p:attrName>
                                        </p:attrNameLst>
                                      </p:cBhvr>
                                      <p:to>
                                        <p:strVal val="visible"/>
                                      </p:to>
                                    </p:set>
                                    <p:animEffect transition="in" filter="wipe(left)">
                                      <p:cBhvr>
                                        <p:cTn id="166" dur="1000"/>
                                        <p:tgtEl>
                                          <p:spTgt spid="75819"/>
                                        </p:tgtEl>
                                      </p:cBhvr>
                                    </p:animEffect>
                                  </p:childTnLst>
                                </p:cTn>
                              </p:par>
                              <p:par>
                                <p:cTn id="167" presetID="22" presetClass="entr" presetSubtype="8" fill="hold" grpId="0" nodeType="withEffect">
                                  <p:stCondLst>
                                    <p:cond delay="0"/>
                                  </p:stCondLst>
                                  <p:childTnLst>
                                    <p:set>
                                      <p:cBhvr>
                                        <p:cTn id="168" dur="1" fill="hold">
                                          <p:stCondLst>
                                            <p:cond delay="0"/>
                                          </p:stCondLst>
                                        </p:cTn>
                                        <p:tgtEl>
                                          <p:spTgt spid="75818"/>
                                        </p:tgtEl>
                                        <p:attrNameLst>
                                          <p:attrName>style.visibility</p:attrName>
                                        </p:attrNameLst>
                                      </p:cBhvr>
                                      <p:to>
                                        <p:strVal val="visible"/>
                                      </p:to>
                                    </p:set>
                                    <p:animEffect transition="in" filter="wipe(left)">
                                      <p:cBhvr>
                                        <p:cTn id="169" dur="1000"/>
                                        <p:tgtEl>
                                          <p:spTgt spid="75818"/>
                                        </p:tgtEl>
                                      </p:cBhvr>
                                    </p:animEffect>
                                  </p:childTnLst>
                                </p:cTn>
                              </p:par>
                              <p:par>
                                <p:cTn id="170" presetID="22" presetClass="entr" presetSubtype="8" fill="hold" grpId="0" nodeType="withEffect">
                                  <p:stCondLst>
                                    <p:cond delay="0"/>
                                  </p:stCondLst>
                                  <p:childTnLst>
                                    <p:set>
                                      <p:cBhvr>
                                        <p:cTn id="171" dur="1" fill="hold">
                                          <p:stCondLst>
                                            <p:cond delay="0"/>
                                          </p:stCondLst>
                                        </p:cTn>
                                        <p:tgtEl>
                                          <p:spTgt spid="75831"/>
                                        </p:tgtEl>
                                        <p:attrNameLst>
                                          <p:attrName>style.visibility</p:attrName>
                                        </p:attrNameLst>
                                      </p:cBhvr>
                                      <p:to>
                                        <p:strVal val="visible"/>
                                      </p:to>
                                    </p:set>
                                    <p:animEffect transition="in" filter="wipe(left)">
                                      <p:cBhvr>
                                        <p:cTn id="172" dur="1000"/>
                                        <p:tgtEl>
                                          <p:spTgt spid="75831"/>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75829"/>
                                        </p:tgtEl>
                                        <p:attrNameLst>
                                          <p:attrName>style.visibility</p:attrName>
                                        </p:attrNameLst>
                                      </p:cBhvr>
                                      <p:to>
                                        <p:strVal val="visible"/>
                                      </p:to>
                                    </p:set>
                                    <p:animEffect transition="in" filter="wipe(down)">
                                      <p:cBhvr>
                                        <p:cTn id="175" dur="1000"/>
                                        <p:tgtEl>
                                          <p:spTgt spid="75829"/>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75828"/>
                                        </p:tgtEl>
                                        <p:attrNameLst>
                                          <p:attrName>style.visibility</p:attrName>
                                        </p:attrNameLst>
                                      </p:cBhvr>
                                      <p:to>
                                        <p:strVal val="visible"/>
                                      </p:to>
                                    </p:set>
                                    <p:animEffect transition="in" filter="wipe(down)">
                                      <p:cBhvr>
                                        <p:cTn id="178" dur="1000"/>
                                        <p:tgtEl>
                                          <p:spTgt spid="75828"/>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75827"/>
                                        </p:tgtEl>
                                        <p:attrNameLst>
                                          <p:attrName>style.visibility</p:attrName>
                                        </p:attrNameLst>
                                      </p:cBhvr>
                                      <p:to>
                                        <p:strVal val="visible"/>
                                      </p:to>
                                    </p:set>
                                    <p:animEffect transition="in" filter="wipe(down)">
                                      <p:cBhvr>
                                        <p:cTn id="181" dur="1000"/>
                                        <p:tgtEl>
                                          <p:spTgt spid="75827"/>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75826"/>
                                        </p:tgtEl>
                                        <p:attrNameLst>
                                          <p:attrName>style.visibility</p:attrName>
                                        </p:attrNameLst>
                                      </p:cBhvr>
                                      <p:to>
                                        <p:strVal val="visible"/>
                                      </p:to>
                                    </p:set>
                                    <p:animEffect transition="in" filter="wipe(down)">
                                      <p:cBhvr>
                                        <p:cTn id="184" dur="1000"/>
                                        <p:tgtEl>
                                          <p:spTgt spid="75826"/>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75825"/>
                                        </p:tgtEl>
                                        <p:attrNameLst>
                                          <p:attrName>style.visibility</p:attrName>
                                        </p:attrNameLst>
                                      </p:cBhvr>
                                      <p:to>
                                        <p:strVal val="visible"/>
                                      </p:to>
                                    </p:set>
                                    <p:animEffect transition="in" filter="wipe(down)">
                                      <p:cBhvr>
                                        <p:cTn id="187" dur="1000"/>
                                        <p:tgtEl>
                                          <p:spTgt spid="75825"/>
                                        </p:tgtEl>
                                      </p:cBhvr>
                                    </p:animEffect>
                                  </p:childTnLst>
                                </p:cTn>
                              </p:par>
                              <p:par>
                                <p:cTn id="188" presetID="22" presetClass="entr" presetSubtype="4" fill="hold" grpId="0" nodeType="withEffect">
                                  <p:stCondLst>
                                    <p:cond delay="0"/>
                                  </p:stCondLst>
                                  <p:childTnLst>
                                    <p:set>
                                      <p:cBhvr>
                                        <p:cTn id="189" dur="1" fill="hold">
                                          <p:stCondLst>
                                            <p:cond delay="0"/>
                                          </p:stCondLst>
                                        </p:cTn>
                                        <p:tgtEl>
                                          <p:spTgt spid="75824"/>
                                        </p:tgtEl>
                                        <p:attrNameLst>
                                          <p:attrName>style.visibility</p:attrName>
                                        </p:attrNameLst>
                                      </p:cBhvr>
                                      <p:to>
                                        <p:strVal val="visible"/>
                                      </p:to>
                                    </p:set>
                                    <p:animEffect transition="in" filter="wipe(down)">
                                      <p:cBhvr>
                                        <p:cTn id="190" dur="1000"/>
                                        <p:tgtEl>
                                          <p:spTgt spid="75824"/>
                                        </p:tgtEl>
                                      </p:cBhvr>
                                    </p:animEffect>
                                  </p:childTnLst>
                                </p:cTn>
                              </p:par>
                              <p:par>
                                <p:cTn id="191" presetID="22" presetClass="entr" presetSubtype="4" fill="hold" grpId="0" nodeType="withEffect">
                                  <p:stCondLst>
                                    <p:cond delay="0"/>
                                  </p:stCondLst>
                                  <p:childTnLst>
                                    <p:set>
                                      <p:cBhvr>
                                        <p:cTn id="192" dur="1" fill="hold">
                                          <p:stCondLst>
                                            <p:cond delay="0"/>
                                          </p:stCondLst>
                                        </p:cTn>
                                        <p:tgtEl>
                                          <p:spTgt spid="75834"/>
                                        </p:tgtEl>
                                        <p:attrNameLst>
                                          <p:attrName>style.visibility</p:attrName>
                                        </p:attrNameLst>
                                      </p:cBhvr>
                                      <p:to>
                                        <p:strVal val="visible"/>
                                      </p:to>
                                    </p:set>
                                    <p:animEffect transition="in" filter="wipe(down)">
                                      <p:cBhvr>
                                        <p:cTn id="193" dur="1000"/>
                                        <p:tgtEl>
                                          <p:spTgt spid="75834"/>
                                        </p:tgtEl>
                                      </p:cBhvr>
                                    </p:animEffect>
                                  </p:childTnLst>
                                </p:cTn>
                              </p:par>
                              <p:par>
                                <p:cTn id="194" presetID="22" presetClass="entr" presetSubtype="4" fill="hold" grpId="0" nodeType="withEffect">
                                  <p:stCondLst>
                                    <p:cond delay="1000"/>
                                  </p:stCondLst>
                                  <p:childTnLst>
                                    <p:set>
                                      <p:cBhvr>
                                        <p:cTn id="195" dur="1" fill="hold">
                                          <p:stCondLst>
                                            <p:cond delay="0"/>
                                          </p:stCondLst>
                                        </p:cTn>
                                        <p:tgtEl>
                                          <p:spTgt spid="75800"/>
                                        </p:tgtEl>
                                        <p:attrNameLst>
                                          <p:attrName>style.visibility</p:attrName>
                                        </p:attrNameLst>
                                      </p:cBhvr>
                                      <p:to>
                                        <p:strVal val="visible"/>
                                      </p:to>
                                    </p:set>
                                    <p:animEffect transition="in" filter="wipe(down)">
                                      <p:cBhvr>
                                        <p:cTn id="196" dur="3000"/>
                                        <p:tgtEl>
                                          <p:spTgt spid="75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1" grpId="0" animBg="1"/>
      <p:bldP spid="75783" grpId="0" animBg="1"/>
      <p:bldP spid="75784" grpId="0" animBg="1"/>
      <p:bldP spid="75785" grpId="0" animBg="1"/>
      <p:bldP spid="75789" grpId="0" animBg="1"/>
      <p:bldP spid="75792" grpId="0" animBg="1"/>
      <p:bldP spid="75793" grpId="0" animBg="1"/>
      <p:bldP spid="75794" grpId="0" animBg="1"/>
      <p:bldP spid="75795" grpId="0" animBg="1"/>
      <p:bldP spid="75796" grpId="0" animBg="1"/>
      <p:bldP spid="75798" grpId="0" animBg="1"/>
      <p:bldP spid="75799" grpId="0" animBg="1"/>
      <p:bldP spid="75800" grpId="0" animBg="1"/>
      <p:bldP spid="75802" grpId="0" animBg="1"/>
      <p:bldP spid="75805" grpId="0" animBg="1"/>
      <p:bldP spid="75806" grpId="0" animBg="1"/>
      <p:bldP spid="75807" grpId="0" animBg="1"/>
      <p:bldP spid="75808" grpId="0" animBg="1"/>
      <p:bldP spid="75809" grpId="0" animBg="1"/>
      <p:bldP spid="75810" grpId="0" animBg="1"/>
      <p:bldP spid="75811" grpId="0" animBg="1"/>
      <p:bldP spid="75812" grpId="0" animBg="1"/>
      <p:bldP spid="75813" grpId="0" animBg="1"/>
      <p:bldP spid="75814" grpId="0" animBg="1"/>
      <p:bldP spid="75815" grpId="0" animBg="1"/>
      <p:bldP spid="75816" grpId="0" animBg="1"/>
      <p:bldP spid="75817" grpId="0" animBg="1"/>
      <p:bldP spid="75818" grpId="0" animBg="1"/>
      <p:bldP spid="75819" grpId="0" animBg="1"/>
      <p:bldP spid="75820" grpId="0" animBg="1"/>
      <p:bldP spid="75821" grpId="0" animBg="1"/>
      <p:bldP spid="75822" grpId="0" animBg="1"/>
      <p:bldP spid="75823" grpId="0" animBg="1"/>
      <p:bldP spid="75824" grpId="0" animBg="1"/>
      <p:bldP spid="75825" grpId="0" animBg="1"/>
      <p:bldP spid="75826" grpId="0" animBg="1"/>
      <p:bldP spid="75827" grpId="0" animBg="1"/>
      <p:bldP spid="75828" grpId="0" animBg="1"/>
      <p:bldP spid="75829" grpId="0" animBg="1"/>
      <p:bldP spid="75830" grpId="0"/>
      <p:bldP spid="75831" grpId="0"/>
      <p:bldP spid="75832" grpId="0"/>
      <p:bldP spid="75833" grpId="0"/>
      <p:bldP spid="75834" grpId="0"/>
      <p:bldP spid="75835" grpId="0"/>
      <p:bldP spid="75836" grpId="0"/>
      <p:bldP spid="7578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5" y="1556792"/>
            <a:ext cx="7593508" cy="465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94346" y="116632"/>
            <a:ext cx="8928992" cy="1323439"/>
          </a:xfrm>
          <a:prstGeom prst="rect">
            <a:avLst/>
          </a:prstGeom>
        </p:spPr>
        <p:txBody>
          <a:bodyPr wrap="square">
            <a:spAutoFit/>
          </a:bodyPr>
          <a:lstStyle/>
          <a:p>
            <a:r>
              <a:rPr lang="tr-TR" sz="2000" dirty="0" smtClean="0"/>
              <a:t>Bu </a:t>
            </a:r>
            <a:r>
              <a:rPr lang="tr-TR" sz="2000" dirty="0"/>
              <a:t>nedenle kışın ısıyı tutması için koyu renkli, yazın ise ışığı daha az soğurması için açık renkli giysiler giyilir. Yaptığınız etkinlikte de koyu renkli kumaş parçasına dokunduğunuzda sıcaklığının diğer renkteki kumaş parçalarına göre daha fazla</a:t>
            </a:r>
          </a:p>
          <a:p>
            <a:r>
              <a:rPr lang="tr-TR" sz="2000" dirty="0"/>
              <a:t>olduğunu hissetmiş olmalısınız.</a:t>
            </a:r>
          </a:p>
        </p:txBody>
      </p:sp>
    </p:spTree>
    <p:extLst>
      <p:ext uri="{BB962C8B-B14F-4D97-AF65-F5344CB8AC3E}">
        <p14:creationId xmlns:p14="http://schemas.microsoft.com/office/powerpoint/2010/main" val="1198505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61" name="Picture 9" descr="h0 (Small)"/>
          <p:cNvPicPr>
            <a:picLocks noChangeAspect="1" noChangeArrowheads="1"/>
          </p:cNvPicPr>
          <p:nvPr/>
        </p:nvPicPr>
        <p:blipFill>
          <a:blip r:embed="rId3" cstate="print">
            <a:lum bright="40000" contrast="40000"/>
          </a:blip>
          <a:srcRect/>
          <a:stretch>
            <a:fillRect/>
          </a:stretch>
        </p:blipFill>
        <p:spPr bwMode="auto">
          <a:xfrm>
            <a:off x="0" y="0"/>
            <a:ext cx="9144000" cy="6858000"/>
          </a:xfrm>
          <a:prstGeom prst="rect">
            <a:avLst/>
          </a:prstGeom>
          <a:noFill/>
          <a:ln w="9525">
            <a:noFill/>
            <a:miter lim="800000"/>
            <a:headEnd/>
            <a:tailEnd/>
          </a:ln>
        </p:spPr>
      </p:pic>
      <p:pic>
        <p:nvPicPr>
          <p:cNvPr id="970757" name="Picture 5" descr="skoda-octavia-black"/>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484313"/>
            <a:ext cx="3995738" cy="2416175"/>
          </a:xfrm>
          <a:prstGeom prst="rect">
            <a:avLst/>
          </a:prstGeom>
          <a:noFill/>
        </p:spPr>
      </p:pic>
      <p:pic>
        <p:nvPicPr>
          <p:cNvPr id="970759" name="Picture 7" descr="2008honda_accord_white"/>
          <p:cNvPicPr>
            <a:picLocks noChangeAspect="1" noChangeArrowheads="1"/>
          </p:cNvPicPr>
          <p:nvPr/>
        </p:nvPicPr>
        <p:blipFill>
          <a:blip r:embed="rId5" cstate="print"/>
          <a:srcRect/>
          <a:stretch>
            <a:fillRect/>
          </a:stretch>
        </p:blipFill>
        <p:spPr bwMode="auto">
          <a:xfrm>
            <a:off x="4067175" y="2997200"/>
            <a:ext cx="4932363" cy="3287713"/>
          </a:xfrm>
          <a:prstGeom prst="rect">
            <a:avLst/>
          </a:prstGeom>
          <a:noFill/>
        </p:spPr>
      </p:pic>
      <p:sp>
        <p:nvSpPr>
          <p:cNvPr id="970754" name="Text Box 2"/>
          <p:cNvSpPr txBox="1">
            <a:spLocks noChangeArrowheads="1"/>
          </p:cNvSpPr>
          <p:nvPr/>
        </p:nvSpPr>
        <p:spPr bwMode="auto">
          <a:xfrm>
            <a:off x="0" y="188913"/>
            <a:ext cx="9144000" cy="1520825"/>
          </a:xfrm>
          <a:prstGeom prst="rect">
            <a:avLst/>
          </a:prstGeom>
          <a:noFill/>
          <a:ln w="9525" algn="ctr">
            <a:noFill/>
            <a:miter lim="800000"/>
            <a:headEnd/>
            <a:tailEnd/>
          </a:ln>
          <a:effectLst/>
        </p:spPr>
        <p:txBody>
          <a:bodyPr>
            <a:spAutoFit/>
          </a:bodyPr>
          <a:lstStyle/>
          <a:p>
            <a:pPr>
              <a:lnSpc>
                <a:spcPct val="120000"/>
              </a:lnSpc>
            </a:pPr>
            <a:r>
              <a:rPr lang="tr-TR" sz="2600" b="1" dirty="0">
                <a:latin typeface="Arial" charset="0"/>
              </a:rPr>
              <a:t>Bir yaz günü otomobilde beklemek zorunda kalsanız.</a:t>
            </a:r>
          </a:p>
          <a:p>
            <a:pPr>
              <a:lnSpc>
                <a:spcPct val="120000"/>
              </a:lnSpc>
            </a:pPr>
            <a:endParaRPr lang="tr-TR" sz="2600" b="1" dirty="0">
              <a:latin typeface="Arial" charset="0"/>
            </a:endParaRPr>
          </a:p>
          <a:p>
            <a:pPr>
              <a:lnSpc>
                <a:spcPct val="120000"/>
              </a:lnSpc>
            </a:pPr>
            <a:r>
              <a:rPr lang="tr-TR" sz="2600" b="1" dirty="0">
                <a:solidFill>
                  <a:srgbClr val="CC3300"/>
                </a:solidFill>
                <a:latin typeface="Arial" charset="0"/>
              </a:rPr>
              <a:t>Hangi aracı seçerdiniz?</a:t>
            </a:r>
          </a:p>
        </p:txBody>
      </p:sp>
      <p:pic>
        <p:nvPicPr>
          <p:cNvPr id="970760" name="Picture 8" descr="j0424484[1]"/>
          <p:cNvPicPr>
            <a:picLocks noChangeAspect="1" noChangeArrowheads="1"/>
          </p:cNvPicPr>
          <p:nvPr/>
        </p:nvPicPr>
        <p:blipFill>
          <a:blip r:embed="rId6" cstate="print"/>
          <a:srcRect/>
          <a:stretch>
            <a:fillRect/>
          </a:stretch>
        </p:blipFill>
        <p:spPr bwMode="auto">
          <a:xfrm rot="-418826">
            <a:off x="468313" y="4076700"/>
            <a:ext cx="2735262" cy="2505075"/>
          </a:xfrm>
          <a:prstGeom prst="rect">
            <a:avLst/>
          </a:prstGeom>
          <a:noFill/>
        </p:spPr>
      </p:pic>
    </p:spTree>
    <p:extLst>
      <p:ext uri="{BB962C8B-B14F-4D97-AF65-F5344CB8AC3E}">
        <p14:creationId xmlns:p14="http://schemas.microsoft.com/office/powerpoint/2010/main" val="1385861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970754"/>
                                        </p:tgtEl>
                                        <p:attrNameLst>
                                          <p:attrName>style.visibility</p:attrName>
                                        </p:attrNameLst>
                                      </p:cBhvr>
                                      <p:to>
                                        <p:strVal val="visible"/>
                                      </p:to>
                                    </p:set>
                                    <p:animEffect transition="in" filter="diamond(in)">
                                      <p:cBhvr>
                                        <p:cTn id="7" dur="2000"/>
                                        <p:tgtEl>
                                          <p:spTgt spid="970754"/>
                                        </p:tgtEl>
                                      </p:cBhvr>
                                    </p:animEffect>
                                  </p:childTnLst>
                                </p:cTn>
                              </p:par>
                              <p:par>
                                <p:cTn id="8" presetID="7" presetClass="entr" presetSubtype="8" fill="hold" nodeType="withEffect">
                                  <p:stCondLst>
                                    <p:cond delay="0"/>
                                  </p:stCondLst>
                                  <p:childTnLst>
                                    <p:set>
                                      <p:cBhvr>
                                        <p:cTn id="9" dur="1" fill="hold">
                                          <p:stCondLst>
                                            <p:cond delay="0"/>
                                          </p:stCondLst>
                                        </p:cTn>
                                        <p:tgtEl>
                                          <p:spTgt spid="970757"/>
                                        </p:tgtEl>
                                        <p:attrNameLst>
                                          <p:attrName>style.visibility</p:attrName>
                                        </p:attrNameLst>
                                      </p:cBhvr>
                                      <p:to>
                                        <p:strVal val="visible"/>
                                      </p:to>
                                    </p:set>
                                    <p:anim calcmode="lin" valueType="num">
                                      <p:cBhvr additive="base">
                                        <p:cTn id="10" dur="3000" fill="hold"/>
                                        <p:tgtEl>
                                          <p:spTgt spid="970757"/>
                                        </p:tgtEl>
                                        <p:attrNameLst>
                                          <p:attrName>ppt_x</p:attrName>
                                        </p:attrNameLst>
                                      </p:cBhvr>
                                      <p:tavLst>
                                        <p:tav tm="0">
                                          <p:val>
                                            <p:strVal val="0-#ppt_w/2"/>
                                          </p:val>
                                        </p:tav>
                                        <p:tav tm="100000">
                                          <p:val>
                                            <p:strVal val="#ppt_x"/>
                                          </p:val>
                                        </p:tav>
                                      </p:tavLst>
                                    </p:anim>
                                    <p:anim calcmode="lin" valueType="num">
                                      <p:cBhvr additive="base">
                                        <p:cTn id="11" dur="3000" fill="hold"/>
                                        <p:tgtEl>
                                          <p:spTgt spid="970757"/>
                                        </p:tgtEl>
                                        <p:attrNameLst>
                                          <p:attrName>ppt_y</p:attrName>
                                        </p:attrNameLst>
                                      </p:cBhvr>
                                      <p:tavLst>
                                        <p:tav tm="0">
                                          <p:val>
                                            <p:strVal val="#ppt_y"/>
                                          </p:val>
                                        </p:tav>
                                        <p:tav tm="100000">
                                          <p:val>
                                            <p:strVal val="#ppt_y"/>
                                          </p:val>
                                        </p:tav>
                                      </p:tavLst>
                                    </p:anim>
                                  </p:childTnLst>
                                </p:cTn>
                              </p:par>
                              <p:par>
                                <p:cTn id="12" presetID="7" presetClass="entr" presetSubtype="2" fill="hold" nodeType="withEffect">
                                  <p:stCondLst>
                                    <p:cond delay="0"/>
                                  </p:stCondLst>
                                  <p:childTnLst>
                                    <p:set>
                                      <p:cBhvr>
                                        <p:cTn id="13" dur="1" fill="hold">
                                          <p:stCondLst>
                                            <p:cond delay="0"/>
                                          </p:stCondLst>
                                        </p:cTn>
                                        <p:tgtEl>
                                          <p:spTgt spid="970759"/>
                                        </p:tgtEl>
                                        <p:attrNameLst>
                                          <p:attrName>style.visibility</p:attrName>
                                        </p:attrNameLst>
                                      </p:cBhvr>
                                      <p:to>
                                        <p:strVal val="visible"/>
                                      </p:to>
                                    </p:set>
                                    <p:anim calcmode="lin" valueType="num">
                                      <p:cBhvr additive="base">
                                        <p:cTn id="14" dur="3000" fill="hold"/>
                                        <p:tgtEl>
                                          <p:spTgt spid="970759"/>
                                        </p:tgtEl>
                                        <p:attrNameLst>
                                          <p:attrName>ppt_x</p:attrName>
                                        </p:attrNameLst>
                                      </p:cBhvr>
                                      <p:tavLst>
                                        <p:tav tm="0">
                                          <p:val>
                                            <p:strVal val="1+#ppt_w/2"/>
                                          </p:val>
                                        </p:tav>
                                        <p:tav tm="100000">
                                          <p:val>
                                            <p:strVal val="#ppt_x"/>
                                          </p:val>
                                        </p:tav>
                                      </p:tavLst>
                                    </p:anim>
                                    <p:anim calcmode="lin" valueType="num">
                                      <p:cBhvr additive="base">
                                        <p:cTn id="15" dur="3000" fill="hold"/>
                                        <p:tgtEl>
                                          <p:spTgt spid="970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7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02" name="Picture 2" descr="h0 (Small)"/>
          <p:cNvPicPr>
            <a:picLocks noChangeAspect="1" noChangeArrowheads="1"/>
          </p:cNvPicPr>
          <p:nvPr/>
        </p:nvPicPr>
        <p:blipFill>
          <a:blip r:embed="rId3" cstate="print">
            <a:lum bright="40000" contrast="40000"/>
          </a:blip>
          <a:srcRect/>
          <a:stretch>
            <a:fillRect/>
          </a:stretch>
        </p:blipFill>
        <p:spPr bwMode="auto">
          <a:xfrm>
            <a:off x="0" y="0"/>
            <a:ext cx="9144000" cy="6858000"/>
          </a:xfrm>
          <a:prstGeom prst="rect">
            <a:avLst/>
          </a:prstGeom>
          <a:noFill/>
          <a:ln w="9525">
            <a:noFill/>
            <a:miter lim="800000"/>
            <a:headEnd/>
            <a:tailEnd/>
          </a:ln>
        </p:spPr>
      </p:pic>
      <p:pic>
        <p:nvPicPr>
          <p:cNvPr id="972803" name="Picture 3" descr="skoda-octavia-black"/>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484313"/>
            <a:ext cx="3995738" cy="2416175"/>
          </a:xfrm>
          <a:prstGeom prst="rect">
            <a:avLst/>
          </a:prstGeom>
          <a:noFill/>
        </p:spPr>
      </p:pic>
      <p:pic>
        <p:nvPicPr>
          <p:cNvPr id="972804" name="Picture 4" descr="2008honda_accord_white"/>
          <p:cNvPicPr>
            <a:picLocks noChangeAspect="1" noChangeArrowheads="1"/>
          </p:cNvPicPr>
          <p:nvPr/>
        </p:nvPicPr>
        <p:blipFill>
          <a:blip r:embed="rId5" cstate="print"/>
          <a:srcRect/>
          <a:stretch>
            <a:fillRect/>
          </a:stretch>
        </p:blipFill>
        <p:spPr bwMode="auto">
          <a:xfrm>
            <a:off x="4067175" y="2997200"/>
            <a:ext cx="4932363" cy="3287713"/>
          </a:xfrm>
          <a:prstGeom prst="rect">
            <a:avLst/>
          </a:prstGeom>
          <a:noFill/>
        </p:spPr>
      </p:pic>
      <p:pic>
        <p:nvPicPr>
          <p:cNvPr id="972808" name="Picture 8" descr="j0437978[1]"/>
          <p:cNvPicPr>
            <a:picLocks noChangeAspect="1" noChangeArrowheads="1"/>
          </p:cNvPicPr>
          <p:nvPr/>
        </p:nvPicPr>
        <p:blipFill>
          <a:blip r:embed="rId6" cstate="print"/>
          <a:srcRect/>
          <a:stretch>
            <a:fillRect/>
          </a:stretch>
        </p:blipFill>
        <p:spPr bwMode="auto">
          <a:xfrm>
            <a:off x="468313" y="3789363"/>
            <a:ext cx="3311525" cy="2824162"/>
          </a:xfrm>
          <a:prstGeom prst="rect">
            <a:avLst/>
          </a:prstGeom>
          <a:noFill/>
        </p:spPr>
      </p:pic>
      <p:sp>
        <p:nvSpPr>
          <p:cNvPr id="972809" name="AutoShape 9"/>
          <p:cNvSpPr>
            <a:spLocks noChangeArrowheads="1"/>
          </p:cNvSpPr>
          <p:nvPr/>
        </p:nvSpPr>
        <p:spPr bwMode="auto">
          <a:xfrm>
            <a:off x="5580063" y="1773238"/>
            <a:ext cx="2374900" cy="2376487"/>
          </a:xfrm>
          <a:prstGeom prst="downArrow">
            <a:avLst>
              <a:gd name="adj1" fmla="val 50000"/>
              <a:gd name="adj2" fmla="val 25017"/>
            </a:avLst>
          </a:prstGeom>
          <a:solidFill>
            <a:srgbClr val="FFFF00"/>
          </a:solidFill>
          <a:ln w="19050">
            <a:solidFill>
              <a:schemeClr val="tx1"/>
            </a:solidFill>
            <a:miter lim="800000"/>
            <a:headEnd/>
            <a:tailEnd/>
          </a:ln>
          <a:effectLst/>
        </p:spPr>
        <p:txBody>
          <a:bodyPr wrap="none" lIns="90000" tIns="46800" rIns="90000" bIns="46800" anchor="ctr"/>
          <a:lstStyle/>
          <a:p>
            <a:endParaRPr lang="tr-TR"/>
          </a:p>
        </p:txBody>
      </p:sp>
      <p:sp>
        <p:nvSpPr>
          <p:cNvPr id="972810" name="WordArt 10"/>
          <p:cNvSpPr>
            <a:spLocks noChangeArrowheads="1" noChangeShapeType="1" noTextEdit="1"/>
          </p:cNvSpPr>
          <p:nvPr/>
        </p:nvSpPr>
        <p:spPr bwMode="auto">
          <a:xfrm>
            <a:off x="1044575" y="188913"/>
            <a:ext cx="7272338" cy="1341437"/>
          </a:xfrm>
          <a:prstGeom prst="rect">
            <a:avLst/>
          </a:prstGeom>
        </p:spPr>
        <p:txBody>
          <a:bodyPr wrap="none" fromWordArt="1">
            <a:prstTxWarp prst="textPlain">
              <a:avLst>
                <a:gd name="adj" fmla="val 50000"/>
              </a:avLst>
            </a:prstTxWarp>
          </a:bodyPr>
          <a:lstStyle/>
          <a:p>
            <a:r>
              <a:rPr lang="tr-TR"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Beyaz aracı, </a:t>
            </a:r>
          </a:p>
          <a:p>
            <a:r>
              <a:rPr lang="tr-TR" sz="3600"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a:rPr>
              <a:t>çünkü açık renk ışığı yansıtır !</a:t>
            </a:r>
          </a:p>
        </p:txBody>
      </p:sp>
    </p:spTree>
    <p:extLst>
      <p:ext uri="{BB962C8B-B14F-4D97-AF65-F5344CB8AC3E}">
        <p14:creationId xmlns:p14="http://schemas.microsoft.com/office/powerpoint/2010/main" val="35585985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72809"/>
                                        </p:tgtEl>
                                        <p:attrNameLst>
                                          <p:attrName>style.visibility</p:attrName>
                                        </p:attrNameLst>
                                      </p:cBhvr>
                                      <p:to>
                                        <p:strVal val="visible"/>
                                      </p:to>
                                    </p:set>
                                    <p:animEffect transition="in" filter="fade">
                                      <p:cBhvr>
                                        <p:cTn id="7" dur="1000"/>
                                        <p:tgtEl>
                                          <p:spTgt spid="972809"/>
                                        </p:tgtEl>
                                      </p:cBhvr>
                                    </p:animEffect>
                                    <p:anim calcmode="lin" valueType="num">
                                      <p:cBhvr>
                                        <p:cTn id="8" dur="1000" fill="hold"/>
                                        <p:tgtEl>
                                          <p:spTgt spid="972809"/>
                                        </p:tgtEl>
                                        <p:attrNameLst>
                                          <p:attrName>ppt_x</p:attrName>
                                        </p:attrNameLst>
                                      </p:cBhvr>
                                      <p:tavLst>
                                        <p:tav tm="0">
                                          <p:val>
                                            <p:strVal val="#ppt_x"/>
                                          </p:val>
                                        </p:tav>
                                        <p:tav tm="100000">
                                          <p:val>
                                            <p:strVal val="#ppt_x"/>
                                          </p:val>
                                        </p:tav>
                                      </p:tavLst>
                                    </p:anim>
                                    <p:anim calcmode="lin" valueType="num">
                                      <p:cBhvr>
                                        <p:cTn id="9" dur="1000" fill="hold"/>
                                        <p:tgtEl>
                                          <p:spTgt spid="972809"/>
                                        </p:tgtEl>
                                        <p:attrNameLst>
                                          <p:attrName>ppt_y</p:attrName>
                                        </p:attrNameLst>
                                      </p:cBhvr>
                                      <p:tavLst>
                                        <p:tav tm="0">
                                          <p:val>
                                            <p:strVal val="#ppt_y-.1"/>
                                          </p:val>
                                        </p:tav>
                                        <p:tav tm="100000">
                                          <p:val>
                                            <p:strVal val="#ppt_y"/>
                                          </p:val>
                                        </p:tav>
                                      </p:tavLst>
                                    </p:anim>
                                  </p:childTnLst>
                                </p:cTn>
                              </p:par>
                              <p:par>
                                <p:cTn id="10" presetID="0" presetClass="path" presetSubtype="0" repeatCount="indefinite" autoRev="1" fill="hold" grpId="1" nodeType="withEffect">
                                  <p:stCondLst>
                                    <p:cond delay="0"/>
                                  </p:stCondLst>
                                  <p:childTnLst>
                                    <p:animMotion origin="layout" path="M -5.55556E-7 1.27168E-6 L -5.55556E-7 -0.04208 " pathEditMode="relative" ptsTypes="AA">
                                      <p:cBhvr>
                                        <p:cTn id="11" dur="500" fill="hold"/>
                                        <p:tgtEl>
                                          <p:spTgt spid="972809"/>
                                        </p:tgtEl>
                                        <p:attrNameLst>
                                          <p:attrName>ppt_x</p:attrName>
                                          <p:attrName>ppt_y</p:attrName>
                                        </p:attrNameLst>
                                      </p:cBhvr>
                                    </p:animMotion>
                                  </p:childTnLst>
                                </p:cTn>
                              </p:par>
                              <p:par>
                                <p:cTn id="12" presetID="7" presetClass="entr" presetSubtype="4" fill="hold" grpId="0" nodeType="withEffect">
                                  <p:stCondLst>
                                    <p:cond delay="0"/>
                                  </p:stCondLst>
                                  <p:childTnLst>
                                    <p:set>
                                      <p:cBhvr>
                                        <p:cTn id="13" dur="1" fill="hold">
                                          <p:stCondLst>
                                            <p:cond delay="0"/>
                                          </p:stCondLst>
                                        </p:cTn>
                                        <p:tgtEl>
                                          <p:spTgt spid="972810"/>
                                        </p:tgtEl>
                                        <p:attrNameLst>
                                          <p:attrName>style.visibility</p:attrName>
                                        </p:attrNameLst>
                                      </p:cBhvr>
                                      <p:to>
                                        <p:strVal val="visible"/>
                                      </p:to>
                                    </p:set>
                                    <p:anim calcmode="lin" valueType="num">
                                      <p:cBhvr additive="base">
                                        <p:cTn id="14" dur="5000" fill="hold"/>
                                        <p:tgtEl>
                                          <p:spTgt spid="972810"/>
                                        </p:tgtEl>
                                        <p:attrNameLst>
                                          <p:attrName>ppt_x</p:attrName>
                                        </p:attrNameLst>
                                      </p:cBhvr>
                                      <p:tavLst>
                                        <p:tav tm="0">
                                          <p:val>
                                            <p:strVal val="#ppt_x"/>
                                          </p:val>
                                        </p:tav>
                                        <p:tav tm="100000">
                                          <p:val>
                                            <p:strVal val="#ppt_x"/>
                                          </p:val>
                                        </p:tav>
                                      </p:tavLst>
                                    </p:anim>
                                    <p:anim calcmode="lin" valueType="num">
                                      <p:cBhvr additive="base">
                                        <p:cTn id="15" dur="5000" fill="hold"/>
                                        <p:tgtEl>
                                          <p:spTgt spid="972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09" grpId="0" animBg="1"/>
      <p:bldP spid="972809" grpId="1" animBg="1"/>
      <p:bldP spid="9728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9248" y="764704"/>
            <a:ext cx="4194720" cy="4524315"/>
          </a:xfrm>
          <a:prstGeom prst="rect">
            <a:avLst/>
          </a:prstGeom>
        </p:spPr>
        <p:txBody>
          <a:bodyPr wrap="square">
            <a:spAutoFit/>
          </a:bodyPr>
          <a:lstStyle/>
          <a:p>
            <a:r>
              <a:rPr lang="tr-TR" sz="2400" dirty="0" smtClean="0"/>
              <a:t>Çevrenize </a:t>
            </a:r>
            <a:r>
              <a:rPr lang="tr-TR" sz="2400" dirty="0"/>
              <a:t>baktığınızda birçok rengi </a:t>
            </a:r>
            <a:r>
              <a:rPr lang="tr-TR" sz="2400" dirty="0" smtClean="0"/>
              <a:t>fark edebilirsiniz</a:t>
            </a:r>
            <a:r>
              <a:rPr lang="tr-TR" sz="2400" dirty="0"/>
              <a:t>. Çevrenizde renk </a:t>
            </a:r>
            <a:r>
              <a:rPr lang="tr-TR" sz="2400" dirty="0" err="1" smtClean="0"/>
              <a:t>renk</a:t>
            </a:r>
            <a:r>
              <a:rPr lang="tr-TR" sz="2400" dirty="0" smtClean="0"/>
              <a:t>  çiçekleri, yeşil </a:t>
            </a:r>
            <a:r>
              <a:rPr lang="tr-TR" sz="2400" dirty="0"/>
              <a:t>yaprakları, kırmızı domatesi, sarı </a:t>
            </a:r>
            <a:r>
              <a:rPr lang="tr-TR" sz="2400" dirty="0" smtClean="0"/>
              <a:t>limonu, mavi gökyüzünü </a:t>
            </a:r>
            <a:r>
              <a:rPr lang="tr-TR" sz="2400" dirty="0"/>
              <a:t>renklerini belirterek </a:t>
            </a:r>
            <a:r>
              <a:rPr lang="tr-TR" sz="2400" dirty="0" smtClean="0"/>
              <a:t>söyleyebilirsiniz</a:t>
            </a:r>
            <a:r>
              <a:rPr lang="tr-TR" sz="2400" dirty="0"/>
              <a:t>. Bahar ve kış mevsimlerinde </a:t>
            </a:r>
            <a:r>
              <a:rPr lang="tr-TR" sz="2400" dirty="0" smtClean="0"/>
              <a:t>doğanın rengini </a:t>
            </a:r>
            <a:r>
              <a:rPr lang="tr-TR" sz="2400" dirty="0"/>
              <a:t>karşılaştırınız. Kışın beyaz ve gri </a:t>
            </a:r>
            <a:r>
              <a:rPr lang="tr-TR" sz="2400" dirty="0" smtClean="0"/>
              <a:t>renkte </a:t>
            </a:r>
            <a:r>
              <a:rPr lang="tr-TR" sz="2400" dirty="0"/>
              <a:t>olan doğa baharın gelmesiyle birlikte </a:t>
            </a:r>
            <a:r>
              <a:rPr lang="tr-TR" sz="2400" dirty="0" smtClean="0"/>
              <a:t>birçok renge </a:t>
            </a:r>
            <a:r>
              <a:rPr lang="tr-TR" sz="2400" dirty="0"/>
              <a:t>bürünür.</a:t>
            </a:r>
          </a:p>
        </p:txBody>
      </p:sp>
      <p:sp>
        <p:nvSpPr>
          <p:cNvPr id="3" name="Dikdörtgen 2"/>
          <p:cNvSpPr/>
          <p:nvPr/>
        </p:nvSpPr>
        <p:spPr>
          <a:xfrm>
            <a:off x="89248" y="14082"/>
            <a:ext cx="8784976" cy="646331"/>
          </a:xfrm>
          <a:prstGeom prst="rect">
            <a:avLst/>
          </a:prstGeom>
          <a:solidFill>
            <a:schemeClr val="accent2">
              <a:lumMod val="40000"/>
              <a:lumOff val="60000"/>
              <a:alpha val="58000"/>
            </a:schemeClr>
          </a:solidFill>
        </p:spPr>
        <p:txBody>
          <a:bodyPr wrap="square">
            <a:spAutoFit/>
          </a:bodyPr>
          <a:lstStyle/>
          <a:p>
            <a:r>
              <a:rPr lang="tr-TR" sz="3600" b="1" dirty="0">
                <a:solidFill>
                  <a:srgbClr val="FF0000"/>
                </a:solidFill>
              </a:rPr>
              <a:t>2.2. Renkler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764704"/>
            <a:ext cx="489654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89248" y="5289019"/>
            <a:ext cx="9033873" cy="1569660"/>
          </a:xfrm>
          <a:prstGeom prst="rect">
            <a:avLst/>
          </a:prstGeom>
        </p:spPr>
        <p:txBody>
          <a:bodyPr wrap="square">
            <a:spAutoFit/>
          </a:bodyPr>
          <a:lstStyle/>
          <a:p>
            <a:r>
              <a:rPr lang="tr-TR" sz="2400" dirty="0"/>
              <a:t>Gökkuşağındaki renklerin nasıl oluştuğunu biliyor musunuz? Elinizi yıkarken sabun </a:t>
            </a:r>
            <a:r>
              <a:rPr lang="tr-TR" sz="2400" dirty="0" smtClean="0"/>
              <a:t>köpüklerindeki </a:t>
            </a:r>
            <a:r>
              <a:rPr lang="tr-TR" sz="2400" dirty="0"/>
              <a:t>veya CD’yi güneş ışığına tuttuğunuzda gökkuşağındaki renkleri fark ettiniz mi? Siz de bu </a:t>
            </a:r>
            <a:r>
              <a:rPr lang="tr-TR" sz="2400" dirty="0" smtClean="0"/>
              <a:t>renkleri görmek </a:t>
            </a:r>
            <a:r>
              <a:rPr lang="tr-TR" sz="2400" dirty="0"/>
              <a:t>için aşağıdaki etkinliği yapınız.</a:t>
            </a:r>
          </a:p>
        </p:txBody>
      </p:sp>
    </p:spTree>
    <p:extLst>
      <p:ext uri="{BB962C8B-B14F-4D97-AF65-F5344CB8AC3E}">
        <p14:creationId xmlns:p14="http://schemas.microsoft.com/office/powerpoint/2010/main" val="2191866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188640"/>
            <a:ext cx="8496944" cy="5478423"/>
          </a:xfrm>
          <a:prstGeom prst="rect">
            <a:avLst/>
          </a:prstGeom>
        </p:spPr>
        <p:txBody>
          <a:bodyPr wrap="square">
            <a:spAutoFit/>
          </a:bodyPr>
          <a:lstStyle/>
          <a:p>
            <a:r>
              <a:rPr lang="tr-TR" sz="2800" b="1" dirty="0"/>
              <a:t>NELER ÖĞRENECEĞİZ?</a:t>
            </a:r>
          </a:p>
          <a:p>
            <a:r>
              <a:rPr lang="tr-TR" sz="2800" b="1" dirty="0">
                <a:solidFill>
                  <a:prstClr val="black"/>
                </a:solidFill>
              </a:rPr>
              <a:t>• </a:t>
            </a:r>
            <a:r>
              <a:rPr lang="tr-TR" sz="2400" dirty="0" smtClean="0"/>
              <a:t>Işığın </a:t>
            </a:r>
            <a:r>
              <a:rPr lang="tr-TR" sz="2400" dirty="0"/>
              <a:t>madde ile etkileşimi sonucu madde tarafından soğurulabileceğini keşfedeceğiz</a:t>
            </a:r>
            <a:r>
              <a:rPr lang="tr-TR" sz="2400" dirty="0" smtClean="0"/>
              <a:t>.</a:t>
            </a:r>
          </a:p>
          <a:p>
            <a:endParaRPr lang="tr-TR" sz="2400" dirty="0"/>
          </a:p>
          <a:p>
            <a:r>
              <a:rPr lang="tr-TR" sz="2800" b="1" dirty="0">
                <a:solidFill>
                  <a:prstClr val="black"/>
                </a:solidFill>
              </a:rPr>
              <a:t>•</a:t>
            </a:r>
            <a:r>
              <a:rPr lang="tr-TR" dirty="0" smtClean="0"/>
              <a:t> </a:t>
            </a:r>
            <a:r>
              <a:rPr lang="tr-TR" sz="2400" dirty="0"/>
              <a:t>Beyaz ışığın tüm ışık renklerinin bileşiminden oluştuğu sonucunu çıkaracağız</a:t>
            </a:r>
            <a:r>
              <a:rPr lang="tr-TR" sz="2400" dirty="0" smtClean="0"/>
              <a:t>.</a:t>
            </a:r>
          </a:p>
          <a:p>
            <a:endParaRPr lang="tr-TR" sz="2400" dirty="0"/>
          </a:p>
          <a:p>
            <a:r>
              <a:rPr lang="tr-TR" sz="2800" b="1" dirty="0">
                <a:solidFill>
                  <a:prstClr val="black"/>
                </a:solidFill>
              </a:rPr>
              <a:t>•</a:t>
            </a:r>
            <a:r>
              <a:rPr lang="tr-TR" dirty="0" smtClean="0"/>
              <a:t> </a:t>
            </a:r>
            <a:r>
              <a:rPr lang="tr-TR" sz="2400" dirty="0"/>
              <a:t>Gözlemleriniz sonucunda cisimlerin siyah, beyaz ve renkli görünmesinin nedenini, </a:t>
            </a:r>
            <a:r>
              <a:rPr lang="tr-TR" sz="2400" dirty="0" smtClean="0"/>
              <a:t>ışığın yansıması </a:t>
            </a:r>
            <a:r>
              <a:rPr lang="tr-TR" sz="2400" dirty="0"/>
              <a:t>ve soğurulmasıyla ilişkilendireceğiz</a:t>
            </a:r>
            <a:r>
              <a:rPr lang="tr-TR" dirty="0" smtClean="0"/>
              <a:t>.</a:t>
            </a:r>
          </a:p>
          <a:p>
            <a:endParaRPr lang="tr-TR" dirty="0"/>
          </a:p>
          <a:p>
            <a:r>
              <a:rPr lang="tr-TR" sz="2800" b="1" dirty="0">
                <a:solidFill>
                  <a:prstClr val="black"/>
                </a:solidFill>
              </a:rPr>
              <a:t>•</a:t>
            </a:r>
            <a:r>
              <a:rPr lang="tr-TR" dirty="0" smtClean="0"/>
              <a:t> </a:t>
            </a:r>
            <a:r>
              <a:rPr lang="tr-TR" sz="2400" dirty="0"/>
              <a:t>Güneş enerjisinin günlük yaşam ve teknolojideki yenilikçi uygulamalarına örnekler </a:t>
            </a:r>
            <a:r>
              <a:rPr lang="tr-TR" sz="2400" dirty="0" smtClean="0"/>
              <a:t>vererek </a:t>
            </a:r>
            <a:r>
              <a:rPr lang="tr-TR" sz="2400" dirty="0"/>
              <a:t>kaynakların etkili kullanımı bakımından güneş enerjisinin önemini tartışacağız.</a:t>
            </a:r>
          </a:p>
        </p:txBody>
      </p:sp>
    </p:spTree>
    <p:extLst>
      <p:ext uri="{BB962C8B-B14F-4D97-AF65-F5344CB8AC3E}">
        <p14:creationId xmlns:p14="http://schemas.microsoft.com/office/powerpoint/2010/main" val="1283293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09"/>
            <a:ext cx="6496050" cy="106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75021" y="1474497"/>
            <a:ext cx="8856984" cy="4401205"/>
          </a:xfrm>
          <a:prstGeom prst="rect">
            <a:avLst/>
          </a:prstGeom>
        </p:spPr>
        <p:txBody>
          <a:bodyPr wrap="square">
            <a:spAutoFit/>
          </a:bodyPr>
          <a:lstStyle/>
          <a:p>
            <a:r>
              <a:rPr lang="tr-TR" sz="2400" b="1" dirty="0" smtClean="0"/>
              <a:t>Neler </a:t>
            </a:r>
            <a:r>
              <a:rPr lang="tr-TR" sz="2400" b="1" dirty="0"/>
              <a:t>Kullanacağız?</a:t>
            </a:r>
          </a:p>
          <a:p>
            <a:r>
              <a:rPr lang="tr-TR" sz="2000" dirty="0" smtClean="0"/>
              <a:t>•Işık </a:t>
            </a:r>
            <a:r>
              <a:rPr lang="tr-TR" sz="2000" dirty="0"/>
              <a:t>prizması	</a:t>
            </a:r>
            <a:r>
              <a:rPr lang="tr-TR" sz="2000" dirty="0" smtClean="0"/>
              <a:t>•El feneri   • </a:t>
            </a:r>
            <a:r>
              <a:rPr lang="tr-TR" sz="2000" dirty="0"/>
              <a:t>Yapışkan</a:t>
            </a:r>
          </a:p>
          <a:p>
            <a:r>
              <a:rPr lang="tr-TR" sz="2000" dirty="0" smtClean="0"/>
              <a:t>•Beyaz </a:t>
            </a:r>
            <a:r>
              <a:rPr lang="tr-TR" sz="2000" dirty="0"/>
              <a:t>kâğıt	</a:t>
            </a:r>
            <a:r>
              <a:rPr lang="tr-TR" sz="2000" dirty="0" smtClean="0"/>
              <a:t>•Karton</a:t>
            </a:r>
            <a:r>
              <a:rPr lang="tr-TR" sz="2000" dirty="0"/>
              <a:t>	</a:t>
            </a:r>
            <a:r>
              <a:rPr lang="tr-TR" sz="2000" dirty="0" smtClean="0"/>
              <a:t>    •Makas</a:t>
            </a:r>
            <a:endParaRPr lang="tr-TR" sz="2000" dirty="0"/>
          </a:p>
          <a:p>
            <a:r>
              <a:rPr lang="tr-TR" sz="2400" b="1" dirty="0"/>
              <a:t>Nasıl Yapacağız?</a:t>
            </a:r>
          </a:p>
          <a:p>
            <a:r>
              <a:rPr lang="tr-TR" sz="2400" dirty="0" smtClean="0"/>
              <a:t>♦Bu </a:t>
            </a:r>
            <a:r>
              <a:rPr lang="tr-TR" sz="2400" dirty="0"/>
              <a:t>etkinliği yaparken sınıfınızı karanlık hâle getiriniz.</a:t>
            </a:r>
          </a:p>
          <a:p>
            <a:r>
              <a:rPr lang="tr-TR" sz="2400" dirty="0" smtClean="0"/>
              <a:t>♦Karton </a:t>
            </a:r>
            <a:r>
              <a:rPr lang="tr-TR" sz="2400" dirty="0"/>
              <a:t>parçasından el fenerinin önünü kapatacak şekilde bir parça kesiniz. Kartonun </a:t>
            </a:r>
            <a:r>
              <a:rPr lang="tr-TR" sz="2400" dirty="0" smtClean="0"/>
              <a:t>ortasına </a:t>
            </a:r>
            <a:r>
              <a:rPr lang="tr-TR" sz="2400" dirty="0"/>
              <a:t>küçük bir delik açınız. Kartonu el fenerinin önüne yapıştırınız.</a:t>
            </a:r>
          </a:p>
          <a:p>
            <a:r>
              <a:rPr lang="tr-TR" sz="2400" dirty="0" smtClean="0"/>
              <a:t>♦Işık </a:t>
            </a:r>
            <a:r>
              <a:rPr lang="tr-TR" sz="2400" dirty="0"/>
              <a:t>prizmasını masa üzerine yerleştirerek beyaz kâğıdı ışık prizmasından 50-60 cm </a:t>
            </a:r>
            <a:r>
              <a:rPr lang="tr-TR" sz="2400" dirty="0" smtClean="0"/>
              <a:t>uzakta </a:t>
            </a:r>
            <a:r>
              <a:rPr lang="tr-TR" sz="2400" dirty="0"/>
              <a:t>tutunuz. El fenerini açarak ışığını ışık prizması üzerine düşürünüz. Işık prizmasından 20-25 </a:t>
            </a:r>
            <a:r>
              <a:rPr lang="tr-TR" sz="2400" dirty="0" smtClean="0"/>
              <a:t>cm uzağa </a:t>
            </a:r>
            <a:r>
              <a:rPr lang="tr-TR" sz="2400" dirty="0"/>
              <a:t>beyaz kâğıdı yerleştirerek beyaz kâğıt üzerinde gördüklerinizi not ediniz.</a:t>
            </a:r>
          </a:p>
        </p:txBody>
      </p:sp>
      <p:sp>
        <p:nvSpPr>
          <p:cNvPr id="3" name="Dikdörtgen 2"/>
          <p:cNvSpPr/>
          <p:nvPr/>
        </p:nvSpPr>
        <p:spPr>
          <a:xfrm>
            <a:off x="102066" y="951277"/>
            <a:ext cx="4181901" cy="523220"/>
          </a:xfrm>
          <a:prstGeom prst="rect">
            <a:avLst/>
          </a:prstGeom>
        </p:spPr>
        <p:txBody>
          <a:bodyPr wrap="square">
            <a:spAutoFit/>
          </a:bodyPr>
          <a:lstStyle/>
          <a:p>
            <a:r>
              <a:rPr lang="tr-TR" sz="2800" b="1" dirty="0">
                <a:latin typeface="Arial" panose="020B0604020202020204" pitchFamily="34" charset="0"/>
                <a:cs typeface="Arial" panose="020B0604020202020204" pitchFamily="34" charset="0"/>
              </a:rPr>
              <a:t>Beyaz Işıktaki Renkler</a:t>
            </a:r>
          </a:p>
        </p:txBody>
      </p:sp>
    </p:spTree>
    <p:extLst>
      <p:ext uri="{BB962C8B-B14F-4D97-AF65-F5344CB8AC3E}">
        <p14:creationId xmlns:p14="http://schemas.microsoft.com/office/powerpoint/2010/main" val="2182505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7346" name="Line 2"/>
          <p:cNvSpPr>
            <a:spLocks noChangeShapeType="1"/>
          </p:cNvSpPr>
          <p:nvPr/>
        </p:nvSpPr>
        <p:spPr bwMode="auto">
          <a:xfrm>
            <a:off x="1143000" y="914400"/>
            <a:ext cx="2852738" cy="354013"/>
          </a:xfrm>
          <a:prstGeom prst="line">
            <a:avLst/>
          </a:prstGeom>
          <a:noFill/>
          <a:ln w="5715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prstClr val="black"/>
              </a:solidFill>
            </a:endParaRPr>
          </a:p>
        </p:txBody>
      </p:sp>
      <p:sp>
        <p:nvSpPr>
          <p:cNvPr id="57347" name="AutoShape 3"/>
          <p:cNvSpPr>
            <a:spLocks noChangeArrowheads="1"/>
          </p:cNvSpPr>
          <p:nvPr/>
        </p:nvSpPr>
        <p:spPr bwMode="auto">
          <a:xfrm rot="-8214006">
            <a:off x="3987800" y="3300413"/>
            <a:ext cx="4392613" cy="803275"/>
          </a:xfrm>
          <a:prstGeom prst="rtTriangle">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7349" name="AutoShape 5"/>
          <p:cNvSpPr>
            <a:spLocks noChangeArrowheads="1"/>
          </p:cNvSpPr>
          <p:nvPr/>
        </p:nvSpPr>
        <p:spPr bwMode="auto">
          <a:xfrm rot="-7578689">
            <a:off x="3619501" y="3529012"/>
            <a:ext cx="4437062" cy="963613"/>
          </a:xfrm>
          <a:prstGeom prst="rtTriangl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7350" name="AutoShape 6"/>
          <p:cNvSpPr>
            <a:spLocks noChangeArrowheads="1"/>
          </p:cNvSpPr>
          <p:nvPr/>
        </p:nvSpPr>
        <p:spPr bwMode="auto">
          <a:xfrm rot="-8796227">
            <a:off x="4116388" y="2927350"/>
            <a:ext cx="4551362" cy="801688"/>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7351" name="AutoShape 7"/>
          <p:cNvSpPr>
            <a:spLocks noChangeArrowheads="1"/>
          </p:cNvSpPr>
          <p:nvPr/>
        </p:nvSpPr>
        <p:spPr bwMode="auto">
          <a:xfrm rot="-30780253">
            <a:off x="4356100" y="2732088"/>
            <a:ext cx="4475163" cy="654050"/>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7352" name="AutoShape 8"/>
          <p:cNvSpPr>
            <a:spLocks noChangeArrowheads="1"/>
          </p:cNvSpPr>
          <p:nvPr/>
        </p:nvSpPr>
        <p:spPr bwMode="auto">
          <a:xfrm rot="-31303909">
            <a:off x="4638675" y="2493963"/>
            <a:ext cx="4321175" cy="647700"/>
          </a:xfrm>
          <a:prstGeom prst="rtTriangl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7353" name="AutoShape 9"/>
          <p:cNvSpPr>
            <a:spLocks noChangeArrowheads="1"/>
          </p:cNvSpPr>
          <p:nvPr/>
        </p:nvSpPr>
        <p:spPr bwMode="auto">
          <a:xfrm rot="-28465250">
            <a:off x="3059906" y="3674270"/>
            <a:ext cx="4695825" cy="919162"/>
          </a:xfrm>
          <a:prstGeom prst="rtTriangle">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7354" name="AutoShape 10"/>
          <p:cNvSpPr>
            <a:spLocks noChangeArrowheads="1"/>
          </p:cNvSpPr>
          <p:nvPr/>
        </p:nvSpPr>
        <p:spPr bwMode="auto">
          <a:xfrm rot="5400000">
            <a:off x="4065588" y="336550"/>
            <a:ext cx="2014537" cy="2443163"/>
          </a:xfrm>
          <a:prstGeom prst="triangle">
            <a:avLst>
              <a:gd name="adj" fmla="val 44523"/>
            </a:avLst>
          </a:prstGeom>
          <a:gradFill rotWithShape="0">
            <a:gsLst>
              <a:gs pos="0">
                <a:srgbClr val="FFFFFF"/>
              </a:gs>
              <a:gs pos="100000">
                <a:srgbClr val="EAEAEA"/>
              </a:gs>
            </a:gsLst>
            <a:path path="rect">
              <a:fillToRect l="100000" t="100000"/>
            </a:path>
          </a:gradFill>
          <a:ln w="9525">
            <a:miter lim="800000"/>
            <a:headEnd/>
            <a:tailEnd/>
          </a:ln>
          <a:effectLst/>
          <a:scene3d>
            <a:camera prst="legacyPerspectiveBottomLeft"/>
            <a:lightRig rig="legacyFlat3" dir="t"/>
          </a:scene3d>
          <a:sp3d extrusionH="8874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flatTx/>
          </a:bodyPr>
          <a:lstStyle/>
          <a:p>
            <a:pPr marL="342900" indent="-342900" algn="ctr"/>
            <a:r>
              <a:rPr lang="tr-TR" sz="2000">
                <a:solidFill>
                  <a:srgbClr val="000000"/>
                </a:solidFill>
              </a:rPr>
              <a:t>PRİZMA</a:t>
            </a:r>
          </a:p>
        </p:txBody>
      </p:sp>
      <p:pic>
        <p:nvPicPr>
          <p:cNvPr id="57358" name="Picture 14" descr="su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4813"/>
            <a:ext cx="1400175" cy="1247775"/>
          </a:xfrm>
          <a:prstGeom prst="rect">
            <a:avLst/>
          </a:prstGeom>
          <a:noFill/>
          <a:extLst>
            <a:ext uri="{909E8E84-426E-40DD-AFC4-6F175D3DCCD1}">
              <a14:hiddenFill xmlns:a14="http://schemas.microsoft.com/office/drawing/2010/main">
                <a:solidFill>
                  <a:srgbClr val="FFFFFF"/>
                </a:solidFill>
              </a14:hiddenFill>
            </a:ext>
          </a:extLst>
        </p:spPr>
      </p:pic>
      <p:sp>
        <p:nvSpPr>
          <p:cNvPr id="57359" name="Text Box 15"/>
          <p:cNvSpPr txBox="1">
            <a:spLocks noChangeArrowheads="1"/>
          </p:cNvSpPr>
          <p:nvPr/>
        </p:nvSpPr>
        <p:spPr bwMode="auto">
          <a:xfrm rot="452919">
            <a:off x="1708150" y="745738"/>
            <a:ext cx="935038" cy="27699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200" b="1" dirty="0">
                <a:solidFill>
                  <a:schemeClr val="bg1"/>
                </a:solidFill>
                <a:latin typeface="Comic Sans MS" pitchFamily="66" charset="0"/>
              </a:rPr>
              <a:t>Beyaz ışık</a:t>
            </a:r>
          </a:p>
        </p:txBody>
      </p:sp>
      <p:sp>
        <p:nvSpPr>
          <p:cNvPr id="2" name="Dikdörtgen 1"/>
          <p:cNvSpPr/>
          <p:nvPr/>
        </p:nvSpPr>
        <p:spPr>
          <a:xfrm>
            <a:off x="371041" y="6449152"/>
            <a:ext cx="8772959" cy="369332"/>
          </a:xfrm>
          <a:prstGeom prst="rect">
            <a:avLst/>
          </a:prstGeom>
        </p:spPr>
        <p:txBody>
          <a:bodyPr wrap="square">
            <a:spAutoFit/>
          </a:bodyPr>
          <a:lstStyle/>
          <a:p>
            <a:r>
              <a:rPr lang="tr-TR" dirty="0">
                <a:solidFill>
                  <a:schemeClr val="bg1"/>
                </a:solidFill>
              </a:rPr>
              <a:t>Bu renkli ışıkları ikinci bir prizmadan geçirirseniz yalnızca beyaz ışığı elde edebilirsiniz.</a:t>
            </a:r>
          </a:p>
        </p:txBody>
      </p:sp>
    </p:spTree>
    <p:extLst>
      <p:ext uri="{BB962C8B-B14F-4D97-AF65-F5344CB8AC3E}">
        <p14:creationId xmlns:p14="http://schemas.microsoft.com/office/powerpoint/2010/main" val="4223141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7358"/>
                                        </p:tgtEl>
                                        <p:attrNameLst>
                                          <p:attrName>style.visibility</p:attrName>
                                        </p:attrNameLst>
                                      </p:cBhvr>
                                      <p:to>
                                        <p:strVal val="visible"/>
                                      </p:to>
                                    </p:set>
                                    <p:animEffect transition="in" filter="fade">
                                      <p:cBhvr>
                                        <p:cTn id="7" dur="1000"/>
                                        <p:tgtEl>
                                          <p:spTgt spid="57358"/>
                                        </p:tgtEl>
                                      </p:cBhvr>
                                    </p:animEffect>
                                    <p:anim calcmode="lin" valueType="num">
                                      <p:cBhvr>
                                        <p:cTn id="8" dur="1000" fill="hold"/>
                                        <p:tgtEl>
                                          <p:spTgt spid="57358"/>
                                        </p:tgtEl>
                                        <p:attrNameLst>
                                          <p:attrName>ppt_x</p:attrName>
                                        </p:attrNameLst>
                                      </p:cBhvr>
                                      <p:tavLst>
                                        <p:tav tm="0">
                                          <p:val>
                                            <p:strVal val="#ppt_x"/>
                                          </p:val>
                                        </p:tav>
                                        <p:tav tm="100000">
                                          <p:val>
                                            <p:strVal val="#ppt_x"/>
                                          </p:val>
                                        </p:tav>
                                      </p:tavLst>
                                    </p:anim>
                                    <p:anim calcmode="lin" valueType="num">
                                      <p:cBhvr>
                                        <p:cTn id="9" dur="900" decel="100000" fill="hold"/>
                                        <p:tgtEl>
                                          <p:spTgt spid="5735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735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7346"/>
                                        </p:tgtEl>
                                        <p:attrNameLst>
                                          <p:attrName>style.visibility</p:attrName>
                                        </p:attrNameLst>
                                      </p:cBhvr>
                                      <p:to>
                                        <p:strVal val="visible"/>
                                      </p:to>
                                    </p:set>
                                    <p:animEffect transition="in" filter="wipe(left)">
                                      <p:cBhvr>
                                        <p:cTn id="14" dur="2000"/>
                                        <p:tgtEl>
                                          <p:spTgt spid="57346"/>
                                        </p:tgtEl>
                                      </p:cBhvr>
                                    </p:animEffect>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57359"/>
                                        </p:tgtEl>
                                        <p:attrNameLst>
                                          <p:attrName>style.visibility</p:attrName>
                                        </p:attrNameLst>
                                      </p:cBhvr>
                                      <p:to>
                                        <p:strVal val="visible"/>
                                      </p:to>
                                    </p:set>
                                    <p:animEffect transition="in" filter="wipe(left)">
                                      <p:cBhvr>
                                        <p:cTn id="18" dur="500"/>
                                        <p:tgtEl>
                                          <p:spTgt spid="57359"/>
                                        </p:tgtEl>
                                      </p:cBhvr>
                                    </p:animEffect>
                                  </p:childTnLst>
                                </p:cTn>
                              </p:par>
                            </p:childTnLst>
                          </p:cTn>
                        </p:par>
                        <p:par>
                          <p:cTn id="19" fill="hold">
                            <p:stCondLst>
                              <p:cond delay="3500"/>
                            </p:stCondLst>
                            <p:childTnLst>
                              <p:par>
                                <p:cTn id="20" presetID="3" presetClass="entr" presetSubtype="5" fill="hold" grpId="0" nodeType="afterEffect">
                                  <p:stCondLst>
                                    <p:cond delay="0"/>
                                  </p:stCondLst>
                                  <p:childTnLst>
                                    <p:set>
                                      <p:cBhvr>
                                        <p:cTn id="21" dur="1" fill="hold">
                                          <p:stCondLst>
                                            <p:cond delay="0"/>
                                          </p:stCondLst>
                                        </p:cTn>
                                        <p:tgtEl>
                                          <p:spTgt spid="57354">
                                            <p:bg/>
                                          </p:spTgt>
                                        </p:tgtEl>
                                        <p:attrNameLst>
                                          <p:attrName>style.visibility</p:attrName>
                                        </p:attrNameLst>
                                      </p:cBhvr>
                                      <p:to>
                                        <p:strVal val="visible"/>
                                      </p:to>
                                    </p:set>
                                    <p:animEffect transition="in" filter="blinds(vertical)">
                                      <p:cBhvr>
                                        <p:cTn id="22" dur="500"/>
                                        <p:tgtEl>
                                          <p:spTgt spid="57354">
                                            <p:bg/>
                                          </p:spTgt>
                                        </p:tgtEl>
                                      </p:cBhvr>
                                    </p:animEffect>
                                  </p:childTnLst>
                                </p:cTn>
                              </p:par>
                              <p:par>
                                <p:cTn id="23" presetID="3" presetClass="entr" presetSubtype="5" fill="hold" grpId="0" nodeType="withEffect">
                                  <p:stCondLst>
                                    <p:cond delay="0"/>
                                  </p:stCondLst>
                                  <p:childTnLst>
                                    <p:set>
                                      <p:cBhvr>
                                        <p:cTn id="24" dur="1" fill="hold">
                                          <p:stCondLst>
                                            <p:cond delay="0"/>
                                          </p:stCondLst>
                                        </p:cTn>
                                        <p:tgtEl>
                                          <p:spTgt spid="57354">
                                            <p:txEl>
                                              <p:pRg st="0" end="0"/>
                                            </p:txEl>
                                          </p:spTgt>
                                        </p:tgtEl>
                                        <p:attrNameLst>
                                          <p:attrName>style.visibility</p:attrName>
                                        </p:attrNameLst>
                                      </p:cBhvr>
                                      <p:to>
                                        <p:strVal val="visible"/>
                                      </p:to>
                                    </p:set>
                                    <p:animEffect transition="in" filter="blinds(vertical)">
                                      <p:cBhvr>
                                        <p:cTn id="25" dur="500"/>
                                        <p:tgtEl>
                                          <p:spTgt spid="57354">
                                            <p:txEl>
                                              <p:pRg st="0" end="0"/>
                                            </p:txEl>
                                          </p:spTgt>
                                        </p:tgtEl>
                                      </p:cBhvr>
                                    </p:animEffect>
                                  </p:childTnLst>
                                </p:cTn>
                              </p:par>
                            </p:childTnLst>
                          </p:cTn>
                        </p:par>
                        <p:par>
                          <p:cTn id="26" fill="hold">
                            <p:stCondLst>
                              <p:cond delay="4000"/>
                            </p:stCondLst>
                            <p:childTnLst>
                              <p:par>
                                <p:cTn id="27" presetID="3" presetClass="entr" presetSubtype="5" fill="hold" grpId="0" nodeType="afterEffect">
                                  <p:stCondLst>
                                    <p:cond delay="0"/>
                                  </p:stCondLst>
                                  <p:childTnLst>
                                    <p:set>
                                      <p:cBhvr>
                                        <p:cTn id="28" dur="1" fill="hold">
                                          <p:stCondLst>
                                            <p:cond delay="0"/>
                                          </p:stCondLst>
                                        </p:cTn>
                                        <p:tgtEl>
                                          <p:spTgt spid="57352"/>
                                        </p:tgtEl>
                                        <p:attrNameLst>
                                          <p:attrName>style.visibility</p:attrName>
                                        </p:attrNameLst>
                                      </p:cBhvr>
                                      <p:to>
                                        <p:strVal val="visible"/>
                                      </p:to>
                                    </p:set>
                                    <p:animEffect transition="in" filter="blinds(vertical)">
                                      <p:cBhvr>
                                        <p:cTn id="29" dur="600"/>
                                        <p:tgtEl>
                                          <p:spTgt spid="57352"/>
                                        </p:tgtEl>
                                      </p:cBhvr>
                                    </p:animEffect>
                                  </p:childTnLst>
                                </p:cTn>
                              </p:par>
                            </p:childTnLst>
                          </p:cTn>
                        </p:par>
                        <p:par>
                          <p:cTn id="30" fill="hold">
                            <p:stCondLst>
                              <p:cond delay="4600"/>
                            </p:stCondLst>
                            <p:childTnLst>
                              <p:par>
                                <p:cTn id="31" presetID="3" presetClass="entr" presetSubtype="5" fill="hold" grpId="0" nodeType="afterEffect">
                                  <p:stCondLst>
                                    <p:cond delay="0"/>
                                  </p:stCondLst>
                                  <p:childTnLst>
                                    <p:set>
                                      <p:cBhvr>
                                        <p:cTn id="32" dur="1" fill="hold">
                                          <p:stCondLst>
                                            <p:cond delay="0"/>
                                          </p:stCondLst>
                                        </p:cTn>
                                        <p:tgtEl>
                                          <p:spTgt spid="57351"/>
                                        </p:tgtEl>
                                        <p:attrNameLst>
                                          <p:attrName>style.visibility</p:attrName>
                                        </p:attrNameLst>
                                      </p:cBhvr>
                                      <p:to>
                                        <p:strVal val="visible"/>
                                      </p:to>
                                    </p:set>
                                    <p:animEffect transition="in" filter="blinds(vertical)">
                                      <p:cBhvr>
                                        <p:cTn id="33" dur="600"/>
                                        <p:tgtEl>
                                          <p:spTgt spid="57351"/>
                                        </p:tgtEl>
                                      </p:cBhvr>
                                    </p:animEffect>
                                  </p:childTnLst>
                                </p:cTn>
                              </p:par>
                            </p:childTnLst>
                          </p:cTn>
                        </p:par>
                        <p:par>
                          <p:cTn id="34" fill="hold">
                            <p:stCondLst>
                              <p:cond delay="5200"/>
                            </p:stCondLst>
                            <p:childTnLst>
                              <p:par>
                                <p:cTn id="35" presetID="3" presetClass="entr" presetSubtype="5" fill="hold" grpId="0" nodeType="afterEffect">
                                  <p:stCondLst>
                                    <p:cond delay="0"/>
                                  </p:stCondLst>
                                  <p:childTnLst>
                                    <p:set>
                                      <p:cBhvr>
                                        <p:cTn id="36" dur="1" fill="hold">
                                          <p:stCondLst>
                                            <p:cond delay="0"/>
                                          </p:stCondLst>
                                        </p:cTn>
                                        <p:tgtEl>
                                          <p:spTgt spid="57350"/>
                                        </p:tgtEl>
                                        <p:attrNameLst>
                                          <p:attrName>style.visibility</p:attrName>
                                        </p:attrNameLst>
                                      </p:cBhvr>
                                      <p:to>
                                        <p:strVal val="visible"/>
                                      </p:to>
                                    </p:set>
                                    <p:animEffect transition="in" filter="blinds(vertical)">
                                      <p:cBhvr>
                                        <p:cTn id="37" dur="600"/>
                                        <p:tgtEl>
                                          <p:spTgt spid="57350"/>
                                        </p:tgtEl>
                                      </p:cBhvr>
                                    </p:animEffect>
                                  </p:childTnLst>
                                </p:cTn>
                              </p:par>
                            </p:childTnLst>
                          </p:cTn>
                        </p:par>
                        <p:par>
                          <p:cTn id="38" fill="hold">
                            <p:stCondLst>
                              <p:cond delay="5800"/>
                            </p:stCondLst>
                            <p:childTnLst>
                              <p:par>
                                <p:cTn id="39" presetID="3" presetClass="entr" presetSubtype="5" fill="hold" grpId="0" nodeType="afterEffect">
                                  <p:stCondLst>
                                    <p:cond delay="0"/>
                                  </p:stCondLst>
                                  <p:childTnLst>
                                    <p:set>
                                      <p:cBhvr>
                                        <p:cTn id="40" dur="1" fill="hold">
                                          <p:stCondLst>
                                            <p:cond delay="0"/>
                                          </p:stCondLst>
                                        </p:cTn>
                                        <p:tgtEl>
                                          <p:spTgt spid="57347"/>
                                        </p:tgtEl>
                                        <p:attrNameLst>
                                          <p:attrName>style.visibility</p:attrName>
                                        </p:attrNameLst>
                                      </p:cBhvr>
                                      <p:to>
                                        <p:strVal val="visible"/>
                                      </p:to>
                                    </p:set>
                                    <p:animEffect transition="in" filter="blinds(vertical)">
                                      <p:cBhvr>
                                        <p:cTn id="41" dur="600"/>
                                        <p:tgtEl>
                                          <p:spTgt spid="57347"/>
                                        </p:tgtEl>
                                      </p:cBhvr>
                                    </p:animEffect>
                                  </p:childTnLst>
                                </p:cTn>
                              </p:par>
                            </p:childTnLst>
                          </p:cTn>
                        </p:par>
                        <p:par>
                          <p:cTn id="42" fill="hold">
                            <p:stCondLst>
                              <p:cond delay="6400"/>
                            </p:stCondLst>
                            <p:childTnLst>
                              <p:par>
                                <p:cTn id="43" presetID="3" presetClass="entr" presetSubtype="5" fill="hold" grpId="0" nodeType="afterEffect">
                                  <p:stCondLst>
                                    <p:cond delay="0"/>
                                  </p:stCondLst>
                                  <p:childTnLst>
                                    <p:set>
                                      <p:cBhvr>
                                        <p:cTn id="44" dur="1" fill="hold">
                                          <p:stCondLst>
                                            <p:cond delay="0"/>
                                          </p:stCondLst>
                                        </p:cTn>
                                        <p:tgtEl>
                                          <p:spTgt spid="57349"/>
                                        </p:tgtEl>
                                        <p:attrNameLst>
                                          <p:attrName>style.visibility</p:attrName>
                                        </p:attrNameLst>
                                      </p:cBhvr>
                                      <p:to>
                                        <p:strVal val="visible"/>
                                      </p:to>
                                    </p:set>
                                    <p:animEffect transition="in" filter="blinds(vertical)">
                                      <p:cBhvr>
                                        <p:cTn id="45" dur="600"/>
                                        <p:tgtEl>
                                          <p:spTgt spid="57349"/>
                                        </p:tgtEl>
                                      </p:cBhvr>
                                    </p:animEffect>
                                  </p:childTnLst>
                                </p:cTn>
                              </p:par>
                            </p:childTnLst>
                          </p:cTn>
                        </p:par>
                        <p:par>
                          <p:cTn id="46" fill="hold">
                            <p:stCondLst>
                              <p:cond delay="7000"/>
                            </p:stCondLst>
                            <p:childTnLst>
                              <p:par>
                                <p:cTn id="47" presetID="3" presetClass="entr" presetSubtype="5" fill="hold" grpId="0" nodeType="afterEffect">
                                  <p:stCondLst>
                                    <p:cond delay="0"/>
                                  </p:stCondLst>
                                  <p:childTnLst>
                                    <p:set>
                                      <p:cBhvr>
                                        <p:cTn id="48" dur="1" fill="hold">
                                          <p:stCondLst>
                                            <p:cond delay="0"/>
                                          </p:stCondLst>
                                        </p:cTn>
                                        <p:tgtEl>
                                          <p:spTgt spid="57353"/>
                                        </p:tgtEl>
                                        <p:attrNameLst>
                                          <p:attrName>style.visibility</p:attrName>
                                        </p:attrNameLst>
                                      </p:cBhvr>
                                      <p:to>
                                        <p:strVal val="visible"/>
                                      </p:to>
                                    </p:set>
                                    <p:animEffect transition="in" filter="blinds(vertical)">
                                      <p:cBhvr>
                                        <p:cTn id="49" dur="6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animBg="1"/>
      <p:bldP spid="57347" grpId="0" animBg="1"/>
      <p:bldP spid="57349" grpId="0" animBg="1"/>
      <p:bldP spid="57350" grpId="0" animBg="1"/>
      <p:bldP spid="57351" grpId="0" animBg="1"/>
      <p:bldP spid="57352" grpId="0" animBg="1"/>
      <p:bldP spid="57353" grpId="0" animBg="1"/>
      <p:bldP spid="57354" grpId="0" build="allAtOnce" animBg="1"/>
      <p:bldP spid="5735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035" name="ShockwaveFlash1" r:id="rId2" imgW="9142857" imgH="5255752"/>
        </mc:Choice>
        <mc:Fallback>
          <p:control name="ShockwaveFlash1" r:id="rId2" imgW="9142857" imgH="5255752">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0" y="188913"/>
                  <a:ext cx="9144000" cy="52562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6492059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4278"/>
            <a:ext cx="316835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79512" y="3481149"/>
            <a:ext cx="8712968" cy="2308324"/>
          </a:xfrm>
          <a:prstGeom prst="rect">
            <a:avLst/>
          </a:prstGeom>
        </p:spPr>
        <p:txBody>
          <a:bodyPr wrap="square">
            <a:spAutoFit/>
          </a:bodyPr>
          <a:lstStyle/>
          <a:p>
            <a:r>
              <a:rPr lang="tr-TR" sz="2400" b="1" dirty="0"/>
              <a:t>Soruları Cevaplayalım</a:t>
            </a:r>
          </a:p>
          <a:p>
            <a:r>
              <a:rPr lang="tr-TR" sz="2000" dirty="0" smtClean="0"/>
              <a:t>1.Işık </a:t>
            </a:r>
            <a:r>
              <a:rPr lang="tr-TR" sz="2000" dirty="0"/>
              <a:t>prizmasından el fenerinin ışığını geçirdiğinizde neler gözlemlediniz</a:t>
            </a:r>
            <a:r>
              <a:rPr lang="tr-TR" sz="2000" dirty="0" smtClean="0"/>
              <a:t>?</a:t>
            </a:r>
          </a:p>
          <a:p>
            <a:endParaRPr lang="tr-TR" sz="2000" dirty="0"/>
          </a:p>
          <a:p>
            <a:endParaRPr lang="tr-TR" sz="2000" dirty="0"/>
          </a:p>
          <a:p>
            <a:endParaRPr lang="tr-TR" sz="2000" dirty="0" smtClean="0"/>
          </a:p>
          <a:p>
            <a:endParaRPr lang="tr-TR" sz="2000" dirty="0"/>
          </a:p>
          <a:p>
            <a:r>
              <a:rPr lang="tr-TR" sz="2000" dirty="0" smtClean="0"/>
              <a:t>2.Gözlemlerinizden </a:t>
            </a:r>
            <a:r>
              <a:rPr lang="tr-TR" sz="2000" dirty="0"/>
              <a:t>nasıl bir sonuca ulaşırsınız?</a:t>
            </a:r>
          </a:p>
        </p:txBody>
      </p:sp>
      <p:sp>
        <p:nvSpPr>
          <p:cNvPr id="4" name="Dikdörtgen 3"/>
          <p:cNvSpPr/>
          <p:nvPr/>
        </p:nvSpPr>
        <p:spPr>
          <a:xfrm>
            <a:off x="251520" y="4221088"/>
            <a:ext cx="8015975" cy="830997"/>
          </a:xfrm>
          <a:prstGeom prst="rect">
            <a:avLst/>
          </a:prstGeom>
        </p:spPr>
        <p:txBody>
          <a:bodyPr wrap="square">
            <a:spAutoFit/>
          </a:bodyPr>
          <a:lstStyle/>
          <a:p>
            <a:r>
              <a:rPr lang="tr-TR" sz="2400" dirty="0" smtClean="0">
                <a:solidFill>
                  <a:srgbClr val="FF0000"/>
                </a:solidFill>
              </a:rPr>
              <a:t>Perde üzerine renkler gözlendi  .Bu renk demetine  renk tayfı denir..</a:t>
            </a:r>
            <a:endParaRPr lang="tr-TR" sz="2400" dirty="0">
              <a:solidFill>
                <a:srgbClr val="FF0000"/>
              </a:solidFill>
            </a:endParaRPr>
          </a:p>
        </p:txBody>
      </p:sp>
      <p:sp>
        <p:nvSpPr>
          <p:cNvPr id="5" name="Dikdörtgen 4"/>
          <p:cNvSpPr/>
          <p:nvPr/>
        </p:nvSpPr>
        <p:spPr>
          <a:xfrm>
            <a:off x="251520" y="5877272"/>
            <a:ext cx="8015975" cy="461665"/>
          </a:xfrm>
          <a:prstGeom prst="rect">
            <a:avLst/>
          </a:prstGeom>
        </p:spPr>
        <p:txBody>
          <a:bodyPr wrap="square">
            <a:spAutoFit/>
          </a:bodyPr>
          <a:lstStyle/>
          <a:p>
            <a:r>
              <a:rPr lang="tr-TR" sz="2400" dirty="0" smtClean="0">
                <a:solidFill>
                  <a:srgbClr val="FF0000"/>
                </a:solidFill>
              </a:rPr>
              <a:t>Beyaz ışıkta ,bütün renklerin karışımıdır.</a:t>
            </a:r>
            <a:endParaRPr lang="tr-TR" sz="2400" dirty="0">
              <a:solidFill>
                <a:srgbClr val="FF0000"/>
              </a:solidFill>
            </a:endParaRPr>
          </a:p>
        </p:txBody>
      </p:sp>
    </p:spTree>
    <p:extLst>
      <p:ext uri="{BB962C8B-B14F-4D97-AF65-F5344CB8AC3E}">
        <p14:creationId xmlns:p14="http://schemas.microsoft.com/office/powerpoint/2010/main" val="41984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Dikdörtgen 1"/>
          <p:cNvSpPr/>
          <p:nvPr/>
        </p:nvSpPr>
        <p:spPr>
          <a:xfrm>
            <a:off x="0" y="-15195"/>
            <a:ext cx="9028921" cy="1200329"/>
          </a:xfrm>
          <a:prstGeom prst="rect">
            <a:avLst/>
          </a:prstGeom>
        </p:spPr>
        <p:txBody>
          <a:bodyPr wrap="square">
            <a:spAutoFit/>
          </a:bodyPr>
          <a:lstStyle/>
          <a:p>
            <a:r>
              <a:rPr lang="tr-TR" sz="2400" dirty="0">
                <a:solidFill>
                  <a:schemeClr val="bg1"/>
                </a:solidFill>
              </a:rPr>
              <a:t>Beyaz ışığı prizmadan geçirdiğinizde kırmızı, turuncu, sarı, yeşil, mavi ve mor renkleri </a:t>
            </a:r>
            <a:r>
              <a:rPr lang="tr-TR" sz="2400" dirty="0" smtClean="0">
                <a:solidFill>
                  <a:schemeClr val="bg1"/>
                </a:solidFill>
              </a:rPr>
              <a:t>görebilirsiniz</a:t>
            </a:r>
            <a:r>
              <a:rPr lang="tr-TR" sz="2400" dirty="0">
                <a:solidFill>
                  <a:schemeClr val="bg1"/>
                </a:solidFill>
              </a:rPr>
              <a:t>. Bu renkli ışıkları ikinci bir prizmadan geçirirseniz yalnızca beyaz ışığı elde edebilirsiniz.</a:t>
            </a:r>
          </a:p>
        </p:txBody>
      </p:sp>
      <p:sp>
        <p:nvSpPr>
          <p:cNvPr id="3" name="Line 2"/>
          <p:cNvSpPr>
            <a:spLocks noChangeShapeType="1"/>
          </p:cNvSpPr>
          <p:nvPr/>
        </p:nvSpPr>
        <p:spPr bwMode="auto">
          <a:xfrm>
            <a:off x="1659072" y="1698113"/>
            <a:ext cx="2852738" cy="354013"/>
          </a:xfrm>
          <a:prstGeom prst="line">
            <a:avLst/>
          </a:prstGeom>
          <a:noFill/>
          <a:ln w="5715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solidFill>
                <a:prstClr val="black"/>
              </a:solidFill>
            </a:endParaRPr>
          </a:p>
        </p:txBody>
      </p:sp>
      <p:sp>
        <p:nvSpPr>
          <p:cNvPr id="4" name="AutoShape 3"/>
          <p:cNvSpPr>
            <a:spLocks noChangeArrowheads="1"/>
          </p:cNvSpPr>
          <p:nvPr/>
        </p:nvSpPr>
        <p:spPr bwMode="auto">
          <a:xfrm rot="-8214006">
            <a:off x="4109108" y="3548311"/>
            <a:ext cx="4392613" cy="803275"/>
          </a:xfrm>
          <a:prstGeom prst="rtTriangle">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5" name="AutoShape 5"/>
          <p:cNvSpPr>
            <a:spLocks noChangeArrowheads="1"/>
          </p:cNvSpPr>
          <p:nvPr/>
        </p:nvSpPr>
        <p:spPr bwMode="auto">
          <a:xfrm rot="-7578689">
            <a:off x="3740809" y="3776910"/>
            <a:ext cx="4437062" cy="963613"/>
          </a:xfrm>
          <a:prstGeom prst="rtTriangl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6" name="AutoShape 6"/>
          <p:cNvSpPr>
            <a:spLocks noChangeArrowheads="1"/>
          </p:cNvSpPr>
          <p:nvPr/>
        </p:nvSpPr>
        <p:spPr bwMode="auto">
          <a:xfrm rot="-8796227">
            <a:off x="4237696" y="3175248"/>
            <a:ext cx="4551362" cy="801688"/>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7" name="AutoShape 7"/>
          <p:cNvSpPr>
            <a:spLocks noChangeArrowheads="1"/>
          </p:cNvSpPr>
          <p:nvPr/>
        </p:nvSpPr>
        <p:spPr bwMode="auto">
          <a:xfrm rot="-30780253">
            <a:off x="4477408" y="2979986"/>
            <a:ext cx="4475163" cy="654050"/>
          </a:xfrm>
          <a:prstGeom prst="rtTriangle">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8" name="AutoShape 8"/>
          <p:cNvSpPr>
            <a:spLocks noChangeArrowheads="1"/>
          </p:cNvSpPr>
          <p:nvPr/>
        </p:nvSpPr>
        <p:spPr bwMode="auto">
          <a:xfrm rot="-31303909">
            <a:off x="4759983" y="2741861"/>
            <a:ext cx="4321175" cy="647700"/>
          </a:xfrm>
          <a:prstGeom prst="rtTriangle">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9" name="AutoShape 9"/>
          <p:cNvSpPr>
            <a:spLocks noChangeArrowheads="1"/>
          </p:cNvSpPr>
          <p:nvPr/>
        </p:nvSpPr>
        <p:spPr bwMode="auto">
          <a:xfrm rot="-28465250">
            <a:off x="3181214" y="3922168"/>
            <a:ext cx="4695825" cy="919162"/>
          </a:xfrm>
          <a:prstGeom prst="rtTriangle">
            <a:avLst/>
          </a:prstGeom>
          <a:solidFill>
            <a:srgbClr val="800080"/>
          </a:solidFill>
          <a:ln w="9525">
            <a:solidFill>
              <a:schemeClr val="tx1"/>
            </a:solidFill>
            <a:miter lim="800000"/>
            <a:headEnd/>
            <a:tailEnd/>
          </a:ln>
          <a:effectLst/>
          <a:extLst>
            <a:ext uri="{AF507438-7753-43E0-B8FC-AC1667EBCBE1}">
              <a14:hiddenEffects xmlns:a14="http://schemas.microsoft.com/office/drawing/2010/main">
                <a:effectLst>
                  <a:outerShdw dist="107763" dir="13500000" sx="75000" sy="75000" algn="tl" rotWithShape="0">
                    <a:schemeClr val="bg2"/>
                  </a:outerShdw>
                </a:effectLst>
              </a14:hiddenEffects>
            </a:ext>
          </a:extLst>
        </p:spPr>
        <p:txBody>
          <a:bodyPr wrap="none" anchor="ctr"/>
          <a:lstStyle/>
          <a:p>
            <a:endParaRPr lang="tr-TR">
              <a:solidFill>
                <a:prstClr val="black"/>
              </a:solidFill>
            </a:endParaRPr>
          </a:p>
        </p:txBody>
      </p:sp>
      <p:sp>
        <p:nvSpPr>
          <p:cNvPr id="10" name="AutoShape 10"/>
          <p:cNvSpPr>
            <a:spLocks noChangeArrowheads="1"/>
          </p:cNvSpPr>
          <p:nvPr/>
        </p:nvSpPr>
        <p:spPr bwMode="auto">
          <a:xfrm rot="5400000">
            <a:off x="4581660" y="766415"/>
            <a:ext cx="2014537" cy="2443163"/>
          </a:xfrm>
          <a:prstGeom prst="triangle">
            <a:avLst>
              <a:gd name="adj" fmla="val 44523"/>
            </a:avLst>
          </a:prstGeom>
          <a:gradFill rotWithShape="0">
            <a:gsLst>
              <a:gs pos="0">
                <a:srgbClr val="FFFFFF"/>
              </a:gs>
              <a:gs pos="100000">
                <a:srgbClr val="EAEAEA"/>
              </a:gs>
            </a:gsLst>
            <a:path path="rect">
              <a:fillToRect l="100000" t="100000"/>
            </a:path>
          </a:gradFill>
          <a:ln w="9525">
            <a:miter lim="800000"/>
            <a:headEnd/>
            <a:tailEnd/>
          </a:ln>
          <a:effectLst/>
          <a:scene3d>
            <a:camera prst="legacyPerspectiveBottomLeft"/>
            <a:lightRig rig="legacyFlat3" dir="t"/>
          </a:scene3d>
          <a:sp3d extrusionH="8874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flatTx/>
          </a:bodyPr>
          <a:lstStyle/>
          <a:p>
            <a:pPr marL="342900" indent="-342900" algn="ctr"/>
            <a:r>
              <a:rPr lang="tr-TR" sz="2000">
                <a:solidFill>
                  <a:srgbClr val="000000"/>
                </a:solidFill>
              </a:rPr>
              <a:t>PRİZMA</a:t>
            </a:r>
          </a:p>
        </p:txBody>
      </p:sp>
      <p:pic>
        <p:nvPicPr>
          <p:cNvPr id="12" name="Picture 14" descr="su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072" y="1188526"/>
            <a:ext cx="1400175" cy="12477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5"/>
          <p:cNvSpPr txBox="1">
            <a:spLocks noChangeArrowheads="1"/>
          </p:cNvSpPr>
          <p:nvPr/>
        </p:nvSpPr>
        <p:spPr bwMode="auto">
          <a:xfrm rot="452919">
            <a:off x="2224222" y="1529451"/>
            <a:ext cx="935038" cy="27699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200" b="1">
                <a:solidFill>
                  <a:schemeClr val="bg1"/>
                </a:solidFill>
                <a:latin typeface="Comic Sans MS" pitchFamily="66" charset="0"/>
              </a:rPr>
              <a:t>Beyaz ışık</a:t>
            </a:r>
          </a:p>
        </p:txBody>
      </p:sp>
      <p:sp>
        <p:nvSpPr>
          <p:cNvPr id="14" name="Text Box 12"/>
          <p:cNvSpPr txBox="1">
            <a:spLocks noChangeArrowheads="1"/>
          </p:cNvSpPr>
          <p:nvPr/>
        </p:nvSpPr>
        <p:spPr bwMode="auto">
          <a:xfrm>
            <a:off x="195361" y="4180722"/>
            <a:ext cx="4572000" cy="252888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spcBef>
                <a:spcPct val="0"/>
              </a:spcBef>
            </a:pPr>
            <a:r>
              <a:rPr lang="tr-TR" dirty="0">
                <a:solidFill>
                  <a:srgbClr val="FF9900"/>
                </a:solidFill>
              </a:rPr>
              <a:t>Beyaz ışığın ışık prizmasından geçmesiyle oluşan renkli ışık demetine</a:t>
            </a:r>
            <a:r>
              <a:rPr lang="tr-TR" dirty="0">
                <a:solidFill>
                  <a:srgbClr val="800080"/>
                </a:solidFill>
              </a:rPr>
              <a:t> </a:t>
            </a:r>
            <a:r>
              <a:rPr lang="tr-TR" b="1" dirty="0">
                <a:solidFill>
                  <a:srgbClr val="FF0000"/>
                </a:solidFill>
                <a:effectLst>
                  <a:outerShdw blurRad="38100" dist="38100" dir="2700000" algn="tl">
                    <a:srgbClr val="000000"/>
                  </a:outerShdw>
                </a:effectLst>
              </a:rPr>
              <a:t>ı</a:t>
            </a:r>
            <a:r>
              <a:rPr lang="tr-TR" b="1" dirty="0">
                <a:solidFill>
                  <a:srgbClr val="0000FF"/>
                </a:solidFill>
                <a:effectLst>
                  <a:outerShdw blurRad="38100" dist="38100" dir="2700000" algn="tl">
                    <a:srgbClr val="000000"/>
                  </a:outerShdw>
                </a:effectLst>
              </a:rPr>
              <a:t>ş</a:t>
            </a:r>
            <a:r>
              <a:rPr lang="tr-TR" b="1" dirty="0">
                <a:solidFill>
                  <a:srgbClr val="990099"/>
                </a:solidFill>
                <a:effectLst>
                  <a:outerShdw blurRad="38100" dist="38100" dir="2700000" algn="tl">
                    <a:srgbClr val="000000"/>
                  </a:outerShdw>
                </a:effectLst>
              </a:rPr>
              <a:t>ı</a:t>
            </a:r>
            <a:r>
              <a:rPr lang="tr-TR" b="1" dirty="0">
                <a:solidFill>
                  <a:srgbClr val="009900"/>
                </a:solidFill>
                <a:effectLst>
                  <a:outerShdw blurRad="38100" dist="38100" dir="2700000" algn="tl">
                    <a:srgbClr val="000000"/>
                  </a:outerShdw>
                </a:effectLst>
              </a:rPr>
              <a:t>k</a:t>
            </a:r>
            <a:r>
              <a:rPr lang="tr-TR" b="1" dirty="0">
                <a:solidFill>
                  <a:srgbClr val="EEECE1"/>
                </a:solidFill>
                <a:effectLst>
                  <a:outerShdw blurRad="38100" dist="38100" dir="2700000" algn="tl">
                    <a:srgbClr val="000000"/>
                  </a:outerShdw>
                </a:effectLst>
              </a:rPr>
              <a:t> </a:t>
            </a:r>
            <a:r>
              <a:rPr lang="tr-TR" b="1" dirty="0">
                <a:solidFill>
                  <a:srgbClr val="FFFF00"/>
                </a:solidFill>
                <a:effectLst>
                  <a:outerShdw blurRad="38100" dist="38100" dir="2700000" algn="tl">
                    <a:srgbClr val="000000"/>
                  </a:outerShdw>
                </a:effectLst>
              </a:rPr>
              <a:t>t</a:t>
            </a:r>
            <a:r>
              <a:rPr lang="tr-TR" b="1" dirty="0">
                <a:solidFill>
                  <a:srgbClr val="00FFFF"/>
                </a:solidFill>
                <a:effectLst>
                  <a:outerShdw blurRad="38100" dist="38100" dir="2700000" algn="tl">
                    <a:srgbClr val="000000"/>
                  </a:outerShdw>
                </a:effectLst>
              </a:rPr>
              <a:t>a</a:t>
            </a:r>
            <a:r>
              <a:rPr lang="tr-TR" b="1" dirty="0">
                <a:solidFill>
                  <a:srgbClr val="FF9900"/>
                </a:solidFill>
                <a:effectLst>
                  <a:outerShdw blurRad="38100" dist="38100" dir="2700000" algn="tl">
                    <a:srgbClr val="000000"/>
                  </a:outerShdw>
                </a:effectLst>
              </a:rPr>
              <a:t>y</a:t>
            </a:r>
            <a:r>
              <a:rPr lang="tr-TR" b="1" dirty="0">
                <a:solidFill>
                  <a:srgbClr val="00FF00"/>
                </a:solidFill>
                <a:effectLst>
                  <a:outerShdw blurRad="38100" dist="38100" dir="2700000" algn="tl">
                    <a:srgbClr val="000000"/>
                  </a:outerShdw>
                </a:effectLst>
              </a:rPr>
              <a:t>f</a:t>
            </a:r>
            <a:r>
              <a:rPr lang="tr-TR" b="1" dirty="0">
                <a:solidFill>
                  <a:srgbClr val="FF33CC"/>
                </a:solidFill>
                <a:effectLst>
                  <a:outerShdw blurRad="38100" dist="38100" dir="2700000" algn="tl">
                    <a:srgbClr val="000000"/>
                  </a:outerShdw>
                </a:effectLst>
              </a:rPr>
              <a:t>ı</a:t>
            </a:r>
            <a:r>
              <a:rPr lang="tr-TR" dirty="0">
                <a:solidFill>
                  <a:srgbClr val="800080"/>
                </a:solidFill>
              </a:rPr>
              <a:t> </a:t>
            </a:r>
            <a:r>
              <a:rPr lang="tr-TR" dirty="0">
                <a:solidFill>
                  <a:srgbClr val="FF9900"/>
                </a:solidFill>
              </a:rPr>
              <a:t>denir.</a:t>
            </a:r>
          </a:p>
        </p:txBody>
      </p:sp>
    </p:spTree>
    <p:extLst>
      <p:ext uri="{BB962C8B-B14F-4D97-AF65-F5344CB8AC3E}">
        <p14:creationId xmlns:p14="http://schemas.microsoft.com/office/powerpoint/2010/main" val="349555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3500"/>
                            </p:stCondLst>
                            <p:childTnLst>
                              <p:par>
                                <p:cTn id="20" presetID="3" presetClass="entr" presetSubtype="5" fill="hold" grpId="0" nodeType="afterEffect">
                                  <p:stCondLst>
                                    <p:cond delay="0"/>
                                  </p:stCondLst>
                                  <p:childTnLst>
                                    <p:set>
                                      <p:cBhvr>
                                        <p:cTn id="21" dur="1" fill="hold">
                                          <p:stCondLst>
                                            <p:cond delay="0"/>
                                          </p:stCondLst>
                                        </p:cTn>
                                        <p:tgtEl>
                                          <p:spTgt spid="10">
                                            <p:bg/>
                                          </p:spTgt>
                                        </p:tgtEl>
                                        <p:attrNameLst>
                                          <p:attrName>style.visibility</p:attrName>
                                        </p:attrNameLst>
                                      </p:cBhvr>
                                      <p:to>
                                        <p:strVal val="visible"/>
                                      </p:to>
                                    </p:set>
                                    <p:animEffect transition="in" filter="blinds(vertical)">
                                      <p:cBhvr>
                                        <p:cTn id="22" dur="500"/>
                                        <p:tgtEl>
                                          <p:spTgt spid="10">
                                            <p:bg/>
                                          </p:spTgt>
                                        </p:tgtEl>
                                      </p:cBhvr>
                                    </p:animEffect>
                                  </p:childTnLst>
                                </p:cTn>
                              </p:par>
                              <p:par>
                                <p:cTn id="23" presetID="3" presetClass="entr" presetSubtype="5"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blinds(vertical)">
                                      <p:cBhvr>
                                        <p:cTn id="25" dur="500"/>
                                        <p:tgtEl>
                                          <p:spTgt spid="10">
                                            <p:txEl>
                                              <p:pRg st="0" end="0"/>
                                            </p:txEl>
                                          </p:spTgt>
                                        </p:tgtEl>
                                      </p:cBhvr>
                                    </p:animEffect>
                                  </p:childTnLst>
                                </p:cTn>
                              </p:par>
                            </p:childTnLst>
                          </p:cTn>
                        </p:par>
                        <p:par>
                          <p:cTn id="26" fill="hold">
                            <p:stCondLst>
                              <p:cond delay="4000"/>
                            </p:stCondLst>
                            <p:childTnLst>
                              <p:par>
                                <p:cTn id="27" presetID="3" presetClass="entr" presetSubtype="5"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vertical)">
                                      <p:cBhvr>
                                        <p:cTn id="29" dur="600"/>
                                        <p:tgtEl>
                                          <p:spTgt spid="8"/>
                                        </p:tgtEl>
                                      </p:cBhvr>
                                    </p:animEffect>
                                  </p:childTnLst>
                                </p:cTn>
                              </p:par>
                            </p:childTnLst>
                          </p:cTn>
                        </p:par>
                        <p:par>
                          <p:cTn id="30" fill="hold">
                            <p:stCondLst>
                              <p:cond delay="4600"/>
                            </p:stCondLst>
                            <p:childTnLst>
                              <p:par>
                                <p:cTn id="31" presetID="3" presetClass="entr" presetSubtype="5"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vertical)">
                                      <p:cBhvr>
                                        <p:cTn id="33" dur="600"/>
                                        <p:tgtEl>
                                          <p:spTgt spid="7"/>
                                        </p:tgtEl>
                                      </p:cBhvr>
                                    </p:animEffect>
                                  </p:childTnLst>
                                </p:cTn>
                              </p:par>
                            </p:childTnLst>
                          </p:cTn>
                        </p:par>
                        <p:par>
                          <p:cTn id="34" fill="hold">
                            <p:stCondLst>
                              <p:cond delay="5200"/>
                            </p:stCondLst>
                            <p:childTnLst>
                              <p:par>
                                <p:cTn id="35" presetID="3" presetClass="entr" presetSubtype="5"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vertical)">
                                      <p:cBhvr>
                                        <p:cTn id="37" dur="600"/>
                                        <p:tgtEl>
                                          <p:spTgt spid="6"/>
                                        </p:tgtEl>
                                      </p:cBhvr>
                                    </p:animEffect>
                                  </p:childTnLst>
                                </p:cTn>
                              </p:par>
                            </p:childTnLst>
                          </p:cTn>
                        </p:par>
                        <p:par>
                          <p:cTn id="38" fill="hold">
                            <p:stCondLst>
                              <p:cond delay="5800"/>
                            </p:stCondLst>
                            <p:childTnLst>
                              <p:par>
                                <p:cTn id="39" presetID="3" presetClass="entr" presetSubtype="5"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linds(vertical)">
                                      <p:cBhvr>
                                        <p:cTn id="41" dur="600"/>
                                        <p:tgtEl>
                                          <p:spTgt spid="4"/>
                                        </p:tgtEl>
                                      </p:cBhvr>
                                    </p:animEffect>
                                  </p:childTnLst>
                                </p:cTn>
                              </p:par>
                            </p:childTnLst>
                          </p:cTn>
                        </p:par>
                        <p:par>
                          <p:cTn id="42" fill="hold">
                            <p:stCondLst>
                              <p:cond delay="6400"/>
                            </p:stCondLst>
                            <p:childTnLst>
                              <p:par>
                                <p:cTn id="43" presetID="3" presetClass="entr" presetSubtype="5"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linds(vertical)">
                                      <p:cBhvr>
                                        <p:cTn id="45" dur="600"/>
                                        <p:tgtEl>
                                          <p:spTgt spid="5"/>
                                        </p:tgtEl>
                                      </p:cBhvr>
                                    </p:animEffect>
                                  </p:childTnLst>
                                </p:cTn>
                              </p:par>
                            </p:childTnLst>
                          </p:cTn>
                        </p:par>
                        <p:par>
                          <p:cTn id="46" fill="hold">
                            <p:stCondLst>
                              <p:cond delay="7000"/>
                            </p:stCondLst>
                            <p:childTnLst>
                              <p:par>
                                <p:cTn id="47" presetID="3" presetClass="entr" presetSubtype="5"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linds(vertical)">
                                      <p:cBhvr>
                                        <p:cTn id="49" dur="600"/>
                                        <p:tgtEl>
                                          <p:spTgt spid="9"/>
                                        </p:tgtEl>
                                      </p:cBhvr>
                                    </p:animEffect>
                                  </p:childTnLst>
                                </p:cTn>
                              </p:par>
                            </p:childTnLst>
                          </p:cTn>
                        </p:par>
                        <p:par>
                          <p:cTn id="50" fill="hold">
                            <p:stCondLst>
                              <p:cond delay="7600"/>
                            </p:stCondLst>
                            <p:childTnLst>
                              <p:par>
                                <p:cTn id="51" presetID="8" presetClass="entr" presetSubtype="16" fill="hold" grpId="0" nodeType="afterEffect">
                                  <p:stCondLst>
                                    <p:cond delay="0"/>
                                  </p:stCondLst>
                                  <p:iterate type="wd">
                                    <p:tmPct val="0"/>
                                  </p:iterate>
                                  <p:childTnLst>
                                    <p:set>
                                      <p:cBhvr>
                                        <p:cTn id="52" dur="1" fill="hold">
                                          <p:stCondLst>
                                            <p:cond delay="0"/>
                                          </p:stCondLst>
                                        </p:cTn>
                                        <p:tgtEl>
                                          <p:spTgt spid="14"/>
                                        </p:tgtEl>
                                        <p:attrNameLst>
                                          <p:attrName>style.visibility</p:attrName>
                                        </p:attrNameLst>
                                      </p:cBhvr>
                                      <p:to>
                                        <p:strVal val="visible"/>
                                      </p:to>
                                    </p:set>
                                    <p:animEffect transition="in" filter="diamond(in)">
                                      <p:cBhvr>
                                        <p:cTn id="5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build="allAtOnce"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6390" name="ShockwaveFlash1" r:id="rId2" imgW="8064533" imgH="5688724"/>
        </mc:Choice>
        <mc:Fallback>
          <p:control name="ShockwaveFlash1" r:id="rId2" imgW="8064533" imgH="568872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611188" y="188913"/>
                  <a:ext cx="8064500" cy="56880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018191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1510" name="ShockwaveFlash1" r:id="rId2" imgW="8352381" imgH="5733333"/>
        </mc:Choice>
        <mc:Fallback>
          <p:control name="ShockwaveFlash1" r:id="rId2" imgW="8352381" imgH="5733333">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468313" y="0"/>
                  <a:ext cx="8351837" cy="5734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4233510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96" y="17724"/>
            <a:ext cx="9073008" cy="2677656"/>
          </a:xfrm>
          <a:prstGeom prst="rect">
            <a:avLst/>
          </a:prstGeom>
        </p:spPr>
        <p:txBody>
          <a:bodyPr wrap="square">
            <a:spAutoFit/>
          </a:bodyPr>
          <a:lstStyle/>
          <a:p>
            <a:r>
              <a:rPr lang="tr-TR" sz="2400" dirty="0"/>
              <a:t>Güneş ışığı, aşağıdaki görselde görülen gökkuşağında gördüğünüz renklerin hepsini içerir. </a:t>
            </a:r>
            <a:r>
              <a:rPr lang="tr-TR" sz="2400" dirty="0" smtClean="0"/>
              <a:t>Eğer güneş </a:t>
            </a:r>
            <a:r>
              <a:rPr lang="tr-TR" sz="2400" dirty="0"/>
              <a:t>ışığını bir ışık prizmasından geçirirseniz, karşınıza renkli bir kuşak çıkar. Beyaz ışığın </a:t>
            </a:r>
            <a:r>
              <a:rPr lang="tr-TR" sz="2400" dirty="0" smtClean="0"/>
              <a:t>prizmadan </a:t>
            </a:r>
            <a:r>
              <a:rPr lang="tr-TR" sz="2400" dirty="0"/>
              <a:t>geçirilerek renklere ayrılmasıyla oluşan bu renk kuşağına spektrum veya tayf adı verilir.</a:t>
            </a:r>
          </a:p>
          <a:p>
            <a:r>
              <a:rPr lang="tr-TR" sz="2400" dirty="0"/>
              <a:t>O hâlde beyaz ışık kırmızı, turuncu, sarı, yeşil, mavi ve mor renkleri içerir. Beyaz ışık bu </a:t>
            </a:r>
            <a:r>
              <a:rPr lang="tr-TR" sz="2400" dirty="0" smtClean="0"/>
              <a:t>renklerin birleşiminden </a:t>
            </a:r>
            <a:r>
              <a:rPr lang="tr-TR" sz="2400" dirty="0"/>
              <a:t>oluşmuştur.</a:t>
            </a:r>
          </a:p>
        </p:txBody>
      </p:sp>
      <p:sp>
        <p:nvSpPr>
          <p:cNvPr id="3" name="Dikdörtgen 2"/>
          <p:cNvSpPr/>
          <p:nvPr/>
        </p:nvSpPr>
        <p:spPr>
          <a:xfrm>
            <a:off x="3603434" y="6398017"/>
            <a:ext cx="2009140" cy="369332"/>
          </a:xfrm>
          <a:prstGeom prst="rect">
            <a:avLst/>
          </a:prstGeom>
        </p:spPr>
        <p:txBody>
          <a:bodyPr wrap="none">
            <a:spAutoFit/>
          </a:bodyPr>
          <a:lstStyle/>
          <a:p>
            <a:r>
              <a:rPr lang="tr-TR" dirty="0"/>
              <a:t>Gökkuşağı oluşumu</a:t>
            </a:r>
          </a:p>
        </p:txBody>
      </p:sp>
      <p:pic>
        <p:nvPicPr>
          <p:cNvPr id="5" name="Picture 5" descr="pdilimlerinoah5764_12"/>
          <p:cNvPicPr>
            <a:picLocks noChangeAspect="1" noChangeArrowheads="1"/>
          </p:cNvPicPr>
          <p:nvPr/>
        </p:nvPicPr>
        <p:blipFill>
          <a:blip r:embed="rId3" cstate="print"/>
          <a:srcRect/>
          <a:stretch>
            <a:fillRect/>
          </a:stretch>
        </p:blipFill>
        <p:spPr bwMode="auto">
          <a:xfrm>
            <a:off x="251520" y="2695380"/>
            <a:ext cx="8712968" cy="3670230"/>
          </a:xfrm>
          <a:prstGeom prst="rect">
            <a:avLst/>
          </a:prstGeom>
          <a:noFill/>
        </p:spPr>
      </p:pic>
      <p:pic>
        <p:nvPicPr>
          <p:cNvPr id="7" name="Picture 36" descr="Storm"/>
          <p:cNvPicPr>
            <a:picLocks noChangeAspect="1" noChangeArrowheads="1" noCrop="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540568" y="3591672"/>
            <a:ext cx="3816424" cy="1991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6" descr="Storm"/>
          <p:cNvPicPr>
            <a:picLocks noChangeAspect="1" noChangeArrowheads="1" noCrop="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5584945" y="2864381"/>
            <a:ext cx="3311525" cy="21094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6" descr="Storm"/>
          <p:cNvPicPr>
            <a:picLocks noChangeAspect="1" noChangeArrowheads="1" noCrop="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4355976" y="4815245"/>
            <a:ext cx="4540494" cy="1536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14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116632"/>
            <a:ext cx="8928992" cy="1569660"/>
          </a:xfrm>
          <a:prstGeom prst="rect">
            <a:avLst/>
          </a:prstGeom>
        </p:spPr>
        <p:txBody>
          <a:bodyPr wrap="square">
            <a:spAutoFit/>
          </a:bodyPr>
          <a:lstStyle/>
          <a:p>
            <a:r>
              <a:rPr lang="tr-TR" sz="2400" dirty="0" smtClean="0"/>
              <a:t>Cisimlerin </a:t>
            </a:r>
            <a:r>
              <a:rPr lang="tr-TR" sz="2400" dirty="0"/>
              <a:t>siyah, beyaz ve renkli görünmesini nasıl açıklarsınız? Cisimlerin renkli </a:t>
            </a:r>
            <a:r>
              <a:rPr lang="tr-TR" sz="2400" dirty="0" smtClean="0"/>
              <a:t>görünmesinin nedenini </a:t>
            </a:r>
            <a:r>
              <a:rPr lang="tr-TR" sz="2400" dirty="0"/>
              <a:t>açıklamak için ışığın yansıması ve soğurulması olaylarını kullanabilir misiniz? Tahminlerinizi</a:t>
            </a:r>
          </a:p>
          <a:p>
            <a:r>
              <a:rPr lang="tr-TR" sz="2400" dirty="0"/>
              <a:t>arkadaşlarınızla tartışınız. Daha sonra 153. sayfadaki etkinliği yapınız.</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16" y="1772816"/>
            <a:ext cx="551497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07504" y="2801516"/>
            <a:ext cx="8928992" cy="3477875"/>
          </a:xfrm>
          <a:prstGeom prst="rect">
            <a:avLst/>
          </a:prstGeom>
        </p:spPr>
        <p:txBody>
          <a:bodyPr wrap="square">
            <a:spAutoFit/>
          </a:bodyPr>
          <a:lstStyle/>
          <a:p>
            <a:r>
              <a:rPr lang="tr-TR" sz="2800" b="1" dirty="0"/>
              <a:t>Hangi Renkte Görünüyorlar?</a:t>
            </a:r>
          </a:p>
          <a:p>
            <a:r>
              <a:rPr lang="tr-TR" sz="2400" b="1" dirty="0"/>
              <a:t>Neler Kullanacağız?	</a:t>
            </a:r>
            <a:r>
              <a:rPr lang="tr-TR" dirty="0"/>
              <a:t>	</a:t>
            </a:r>
          </a:p>
          <a:p>
            <a:r>
              <a:rPr lang="tr-TR" dirty="0"/>
              <a:t>• Domates	• Mavi renkli kumaş parçası</a:t>
            </a:r>
          </a:p>
          <a:p>
            <a:r>
              <a:rPr lang="tr-TR" dirty="0"/>
              <a:t>• Yeşil elma	• Yeşil, kırmızı ve mavi saydam jelatin kâğıtlar</a:t>
            </a:r>
          </a:p>
          <a:p>
            <a:r>
              <a:rPr lang="tr-TR" sz="2400" b="1" dirty="0"/>
              <a:t>Nasıl Yapacağız?	</a:t>
            </a:r>
          </a:p>
          <a:p>
            <a:r>
              <a:rPr lang="tr-TR" dirty="0" smtClean="0"/>
              <a:t>♦Domates</a:t>
            </a:r>
            <a:r>
              <a:rPr lang="tr-TR" dirty="0"/>
              <a:t>, elma ve mavi kumaş parçasının güneş ışığı altında hangi renkte göründüklerini</a:t>
            </a:r>
          </a:p>
          <a:p>
            <a:r>
              <a:rPr lang="tr-TR" dirty="0"/>
              <a:t>söyleyiniz.</a:t>
            </a:r>
          </a:p>
          <a:p>
            <a:r>
              <a:rPr lang="tr-TR" dirty="0" smtClean="0"/>
              <a:t>♦Kırmızı </a:t>
            </a:r>
            <a:r>
              <a:rPr lang="tr-TR" dirty="0"/>
              <a:t>saydam jelatin kâğıdını sıra ile domates, yeşil elma ve mavi kumaş üzerine </a:t>
            </a:r>
            <a:r>
              <a:rPr lang="tr-TR" dirty="0" smtClean="0"/>
              <a:t>koyunuz</a:t>
            </a:r>
            <a:r>
              <a:rPr lang="tr-TR" dirty="0"/>
              <a:t>. Jelatin üzerinden bakarak her bir cismin hangi renkte göründüğünü defterinize yazınız.</a:t>
            </a:r>
          </a:p>
          <a:p>
            <a:r>
              <a:rPr lang="tr-TR" dirty="0" smtClean="0"/>
              <a:t>♦Mavi </a:t>
            </a:r>
            <a:r>
              <a:rPr lang="tr-TR" dirty="0"/>
              <a:t>ve yeşil saydam jelatin kâğıtlar ile yaptığınız işlemleri tekrarlayınız. Gördüklerinizi</a:t>
            </a:r>
          </a:p>
          <a:p>
            <a:r>
              <a:rPr lang="tr-TR" dirty="0"/>
              <a:t>defterinize not ediniz.</a:t>
            </a:r>
          </a:p>
        </p:txBody>
      </p:sp>
    </p:spTree>
    <p:extLst>
      <p:ext uri="{BB962C8B-B14F-4D97-AF65-F5344CB8AC3E}">
        <p14:creationId xmlns:p14="http://schemas.microsoft.com/office/powerpoint/2010/main" val="41554663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057" name="ShockwaveFlash1" r:id="rId2" imgW="8928534" imgH="6479619"/>
        </mc:Choice>
        <mc:Fallback>
          <p:control name="ShockwaveFlash1" r:id="rId2" imgW="8928534" imgH="6479619">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4450"/>
                  <a:ext cx="8928100" cy="64801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33597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16632"/>
            <a:ext cx="5987216" cy="646331"/>
          </a:xfrm>
          <a:prstGeom prst="rect">
            <a:avLst/>
          </a:prstGeom>
        </p:spPr>
        <p:txBody>
          <a:bodyPr wrap="none">
            <a:spAutoFit/>
          </a:bodyPr>
          <a:lstStyle/>
          <a:p>
            <a:r>
              <a:rPr lang="tr-TR" sz="3600" b="1" dirty="0"/>
              <a:t>2.1. Işığın Madde ile Etkileşimi</a:t>
            </a:r>
          </a:p>
        </p:txBody>
      </p:sp>
      <p:sp>
        <p:nvSpPr>
          <p:cNvPr id="3" name="Dikdörtgen 2"/>
          <p:cNvSpPr/>
          <p:nvPr/>
        </p:nvSpPr>
        <p:spPr>
          <a:xfrm>
            <a:off x="251520" y="1028343"/>
            <a:ext cx="8712968" cy="4832092"/>
          </a:xfrm>
          <a:prstGeom prst="rect">
            <a:avLst/>
          </a:prstGeom>
        </p:spPr>
        <p:txBody>
          <a:bodyPr wrap="square">
            <a:spAutoFit/>
          </a:bodyPr>
          <a:lstStyle/>
          <a:p>
            <a:r>
              <a:rPr lang="tr-TR" sz="2800" dirty="0"/>
              <a:t>Işığın yaşantımızda çok önemli bir yere sahip olduğunu biliyoruz. Işığın olmadığı bir </a:t>
            </a:r>
            <a:r>
              <a:rPr lang="tr-TR" sz="2800" dirty="0" smtClean="0"/>
              <a:t>dünyayı </a:t>
            </a:r>
            <a:r>
              <a:rPr lang="tr-TR" sz="2800" dirty="0"/>
              <a:t>düşünemeyiz bile. Işık olmadan yaşantımızı sürdürmek çok zor olurdu. Işık kaynaklarının </a:t>
            </a:r>
            <a:r>
              <a:rPr lang="tr-TR" sz="2800" dirty="0" smtClean="0"/>
              <a:t>neler olduklarını </a:t>
            </a:r>
            <a:r>
              <a:rPr lang="tr-TR" sz="2800" dirty="0"/>
              <a:t>4. sınıfta öğrenmiştiniz. Dünya’mız için en büyük ışık kaynağının Güneş olduğunu </a:t>
            </a:r>
            <a:r>
              <a:rPr lang="tr-TR" sz="2800" dirty="0" smtClean="0"/>
              <a:t>hepimiz biliyoruz</a:t>
            </a:r>
            <a:r>
              <a:rPr lang="tr-TR" sz="2800" dirty="0"/>
              <a:t>.</a:t>
            </a:r>
          </a:p>
          <a:p>
            <a:r>
              <a:rPr lang="tr-TR" sz="2800" dirty="0"/>
              <a:t>Işık, üzerine düştüğü maddelerde farklı değişmelere neden olur. Bir cismin üzerine ışık </a:t>
            </a:r>
            <a:r>
              <a:rPr lang="tr-TR" sz="2800" dirty="0" smtClean="0"/>
              <a:t>düştüğünde </a:t>
            </a:r>
            <a:r>
              <a:rPr lang="tr-TR" sz="2800" dirty="0"/>
              <a:t>oluşturduğu değişimlere örnekler söyleyebilir misiniz? Işığın maddeler üzerindeki </a:t>
            </a:r>
            <a:r>
              <a:rPr lang="tr-TR" sz="2800" dirty="0" smtClean="0"/>
              <a:t>değişimlerden </a:t>
            </a:r>
            <a:r>
              <a:rPr lang="tr-TR" sz="2800" dirty="0"/>
              <a:t>birini incelemek için aşağıdaki etkinliği yapınız.</a:t>
            </a:r>
          </a:p>
        </p:txBody>
      </p:sp>
    </p:spTree>
    <p:extLst>
      <p:ext uri="{BB962C8B-B14F-4D97-AF65-F5344CB8AC3E}">
        <p14:creationId xmlns:p14="http://schemas.microsoft.com/office/powerpoint/2010/main" val="2008229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9462" name="ShockwaveFlash1" r:id="rId2" imgW="8785601" imgH="6265009"/>
        </mc:Choice>
        <mc:Fallback>
          <p:control name="ShockwaveFlash1" r:id="rId2" imgW="8785601" imgH="6265009">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79388" y="115888"/>
                  <a:ext cx="8785225" cy="62658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901230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116633"/>
            <a:ext cx="6552728" cy="295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51520" y="3212976"/>
            <a:ext cx="8640960" cy="2739211"/>
          </a:xfrm>
          <a:prstGeom prst="rect">
            <a:avLst/>
          </a:prstGeom>
        </p:spPr>
        <p:txBody>
          <a:bodyPr wrap="square">
            <a:spAutoFit/>
          </a:bodyPr>
          <a:lstStyle/>
          <a:p>
            <a:r>
              <a:rPr lang="tr-TR" sz="2800" b="1" dirty="0"/>
              <a:t>Soruları Cevaplayalım</a:t>
            </a:r>
          </a:p>
          <a:p>
            <a:r>
              <a:rPr lang="tr-TR" sz="2400" b="1" dirty="0" smtClean="0"/>
              <a:t>1.</a:t>
            </a:r>
            <a:r>
              <a:rPr lang="tr-TR" sz="2400" dirty="0" smtClean="0"/>
              <a:t>Cisimlere </a:t>
            </a:r>
            <a:r>
              <a:rPr lang="tr-TR" sz="2400" dirty="0"/>
              <a:t>farklı renkte jelatin kâğıtları ile baktığınızda asıl renkleri ile görünen renkleri </a:t>
            </a:r>
            <a:r>
              <a:rPr lang="tr-TR" sz="2400" dirty="0" smtClean="0"/>
              <a:t>arasında </a:t>
            </a:r>
            <a:r>
              <a:rPr lang="tr-TR" sz="2400" dirty="0"/>
              <a:t>nasıl fark gözlemlediniz</a:t>
            </a:r>
            <a:r>
              <a:rPr lang="tr-TR" sz="2400" dirty="0" smtClean="0"/>
              <a:t>?</a:t>
            </a:r>
          </a:p>
          <a:p>
            <a:endParaRPr lang="tr-TR" sz="2400" dirty="0"/>
          </a:p>
          <a:p>
            <a:endParaRPr lang="tr-TR" sz="2400" dirty="0"/>
          </a:p>
          <a:p>
            <a:endParaRPr lang="tr-TR" sz="2400" b="1" dirty="0" smtClean="0"/>
          </a:p>
          <a:p>
            <a:r>
              <a:rPr lang="tr-TR" sz="2400" b="1" dirty="0" smtClean="0"/>
              <a:t>2.</a:t>
            </a:r>
            <a:r>
              <a:rPr lang="tr-TR" sz="2400" dirty="0" smtClean="0"/>
              <a:t>Bu </a:t>
            </a:r>
            <a:r>
              <a:rPr lang="tr-TR" sz="2400" dirty="0"/>
              <a:t>etkinlikten nasıl bir sonuca ulaşırsınız?</a:t>
            </a:r>
          </a:p>
        </p:txBody>
      </p:sp>
      <p:sp>
        <p:nvSpPr>
          <p:cNvPr id="4" name="Dikdörtgen 3"/>
          <p:cNvSpPr/>
          <p:nvPr/>
        </p:nvSpPr>
        <p:spPr>
          <a:xfrm>
            <a:off x="151350" y="4397916"/>
            <a:ext cx="8381090" cy="830997"/>
          </a:xfrm>
          <a:prstGeom prst="rect">
            <a:avLst/>
          </a:prstGeom>
        </p:spPr>
        <p:txBody>
          <a:bodyPr wrap="square">
            <a:spAutoFit/>
          </a:bodyPr>
          <a:lstStyle/>
          <a:p>
            <a:r>
              <a:rPr lang="tr-TR" sz="2400" dirty="0" smtClean="0">
                <a:solidFill>
                  <a:srgbClr val="FF0000"/>
                </a:solidFill>
              </a:rPr>
              <a:t>Aynı renkli jelatinle baktığımızda cisimleri aynı renkli görüyoruz . Farklı renkli jelatinle baktığımızda siyah gördük .</a:t>
            </a:r>
            <a:endParaRPr lang="tr-TR" sz="2400" dirty="0">
              <a:solidFill>
                <a:srgbClr val="FF0000"/>
              </a:solidFill>
            </a:endParaRPr>
          </a:p>
        </p:txBody>
      </p:sp>
      <p:sp>
        <p:nvSpPr>
          <p:cNvPr id="5" name="Dikdörtgen 4"/>
          <p:cNvSpPr/>
          <p:nvPr/>
        </p:nvSpPr>
        <p:spPr>
          <a:xfrm>
            <a:off x="251519" y="5952187"/>
            <a:ext cx="8015975" cy="461665"/>
          </a:xfrm>
          <a:prstGeom prst="rect">
            <a:avLst/>
          </a:prstGeom>
        </p:spPr>
        <p:txBody>
          <a:bodyPr wrap="square">
            <a:spAutoFit/>
          </a:bodyPr>
          <a:lstStyle/>
          <a:p>
            <a:r>
              <a:rPr lang="tr-TR" sz="2400" dirty="0" smtClean="0">
                <a:solidFill>
                  <a:srgbClr val="FF0000"/>
                </a:solidFill>
              </a:rPr>
              <a:t>Farklı renkli cisimlerin renkleri  jelatin tarafından tutuldu. .</a:t>
            </a:r>
            <a:endParaRPr lang="tr-TR" sz="2400" dirty="0">
              <a:solidFill>
                <a:srgbClr val="FF0000"/>
              </a:solidFill>
            </a:endParaRPr>
          </a:p>
        </p:txBody>
      </p:sp>
    </p:spTree>
    <p:extLst>
      <p:ext uri="{BB962C8B-B14F-4D97-AF65-F5344CB8AC3E}">
        <p14:creationId xmlns:p14="http://schemas.microsoft.com/office/powerpoint/2010/main" val="115229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0486" name="ShockwaveFlash1" r:id="rId2" imgW="8642668" imgH="6049219"/>
        </mc:Choice>
        <mc:Fallback>
          <p:control name="ShockwaveFlash1" r:id="rId2" imgW="8642668" imgH="6049219">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250825" y="115888"/>
                  <a:ext cx="8642350" cy="60499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895336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2534" name="ShockwaveFlash1" r:id="rId2" imgW="7921714" imgH="6122190"/>
        </mc:Choice>
        <mc:Fallback>
          <p:control name="ShockwaveFlash1" r:id="rId2" imgW="7921714" imgH="6122190">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611188" y="115888"/>
                  <a:ext cx="7921625" cy="6121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689387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900" y="116632"/>
            <a:ext cx="4005060" cy="5632311"/>
          </a:xfrm>
          <a:prstGeom prst="rect">
            <a:avLst/>
          </a:prstGeom>
        </p:spPr>
        <p:txBody>
          <a:bodyPr wrap="square">
            <a:spAutoFit/>
          </a:bodyPr>
          <a:lstStyle/>
          <a:p>
            <a:r>
              <a:rPr lang="tr-TR" sz="2400" dirty="0"/>
              <a:t>Beyaz ışık önüne çeşitli renkte</a:t>
            </a:r>
            <a:br>
              <a:rPr lang="tr-TR" sz="2400" dirty="0"/>
            </a:br>
            <a:r>
              <a:rPr lang="tr-TR" sz="2400" dirty="0"/>
              <a:t>cisimler getirerek çeşitli renkte </a:t>
            </a:r>
            <a:r>
              <a:rPr lang="tr-TR" sz="2400" dirty="0" smtClean="0"/>
              <a:t>ışıklar elde </a:t>
            </a:r>
            <a:r>
              <a:rPr lang="tr-TR" sz="2400" dirty="0"/>
              <a:t>edebilirsiniz. </a:t>
            </a:r>
            <a:endParaRPr lang="tr-TR" sz="2400" dirty="0" smtClean="0"/>
          </a:p>
          <a:p>
            <a:r>
              <a:rPr lang="tr-TR" sz="2400" dirty="0" smtClean="0"/>
              <a:t>Örneğin </a:t>
            </a:r>
            <a:r>
              <a:rPr lang="tr-TR" sz="2400" dirty="0"/>
              <a:t>beyaz </a:t>
            </a:r>
            <a:r>
              <a:rPr lang="tr-TR" sz="2400" dirty="0" smtClean="0"/>
              <a:t>ışık önüne </a:t>
            </a:r>
            <a:r>
              <a:rPr lang="tr-TR" sz="2400" dirty="0"/>
              <a:t>yeşil renkli bir saydam cisim </a:t>
            </a:r>
            <a:r>
              <a:rPr lang="tr-TR" sz="2400" dirty="0" smtClean="0"/>
              <a:t>koyduğunuzu </a:t>
            </a:r>
            <a:r>
              <a:rPr lang="tr-TR" sz="2400" dirty="0"/>
              <a:t>düşünelim. </a:t>
            </a:r>
            <a:endParaRPr lang="tr-TR" sz="2400" dirty="0" smtClean="0"/>
          </a:p>
          <a:p>
            <a:r>
              <a:rPr lang="tr-TR" sz="2400" dirty="0" smtClean="0"/>
              <a:t>Yeşil </a:t>
            </a:r>
            <a:r>
              <a:rPr lang="tr-TR" sz="2400" dirty="0"/>
              <a:t>renkli </a:t>
            </a:r>
            <a:r>
              <a:rPr lang="tr-TR" sz="2400" dirty="0" smtClean="0"/>
              <a:t>saydam </a:t>
            </a:r>
            <a:r>
              <a:rPr lang="tr-TR" sz="2400" dirty="0"/>
              <a:t>cisim yeşil ve yeşile yakın </a:t>
            </a:r>
            <a:r>
              <a:rPr lang="tr-TR" sz="2400" dirty="0" smtClean="0"/>
              <a:t>renkteki ışıkları </a:t>
            </a:r>
            <a:r>
              <a:rPr lang="tr-TR" sz="2400" dirty="0"/>
              <a:t>geçirecektir. </a:t>
            </a:r>
            <a:endParaRPr lang="tr-TR" sz="2400" dirty="0" smtClean="0"/>
          </a:p>
          <a:p>
            <a:r>
              <a:rPr lang="tr-TR" sz="2400" dirty="0" smtClean="0"/>
              <a:t>Diğer </a:t>
            </a:r>
            <a:r>
              <a:rPr lang="tr-TR" sz="2400" dirty="0"/>
              <a:t>renkte </a:t>
            </a:r>
            <a:r>
              <a:rPr lang="tr-TR" sz="2400" dirty="0" smtClean="0"/>
              <a:t>ışıkları ise </a:t>
            </a:r>
            <a:r>
              <a:rPr lang="tr-TR" sz="2400" dirty="0"/>
              <a:t>soğuracaktır. </a:t>
            </a:r>
            <a:endParaRPr lang="tr-TR" sz="2400" dirty="0" smtClean="0"/>
          </a:p>
          <a:p>
            <a:r>
              <a:rPr lang="tr-TR" sz="2400" dirty="0" smtClean="0"/>
              <a:t>Yeşil </a:t>
            </a:r>
            <a:r>
              <a:rPr lang="tr-TR" sz="2400" dirty="0"/>
              <a:t>renkli cismin </a:t>
            </a:r>
            <a:r>
              <a:rPr lang="tr-TR" sz="2400" dirty="0" smtClean="0"/>
              <a:t>önüne </a:t>
            </a:r>
            <a:r>
              <a:rPr lang="tr-TR" sz="2400" dirty="0"/>
              <a:t>kırmızı  </a:t>
            </a:r>
            <a:r>
              <a:rPr lang="tr-TR" sz="2400" dirty="0" smtClean="0"/>
              <a:t>renkli </a:t>
            </a:r>
            <a:r>
              <a:rPr lang="tr-TR" sz="2400" dirty="0"/>
              <a:t>bir cisim </a:t>
            </a:r>
            <a:r>
              <a:rPr lang="tr-TR" sz="2400" dirty="0" smtClean="0"/>
              <a:t>koyarsanız kırmızı </a:t>
            </a:r>
            <a:r>
              <a:rPr lang="tr-TR" sz="2400" dirty="0"/>
              <a:t>renkli cisimden geçen ışık olmaz.</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548680"/>
            <a:ext cx="4824536"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4338228" y="4055633"/>
            <a:ext cx="4572000" cy="646331"/>
          </a:xfrm>
          <a:prstGeom prst="rect">
            <a:avLst/>
          </a:prstGeom>
        </p:spPr>
        <p:txBody>
          <a:bodyPr>
            <a:spAutoFit/>
          </a:bodyPr>
          <a:lstStyle/>
          <a:p>
            <a:r>
              <a:rPr lang="tr-TR" dirty="0"/>
              <a:t>Beyaz ışığın yeşil ve kırmızı renkli saydam cisimlerden geçişi</a:t>
            </a:r>
          </a:p>
        </p:txBody>
      </p:sp>
    </p:spTree>
    <p:extLst>
      <p:ext uri="{BB962C8B-B14F-4D97-AF65-F5344CB8AC3E}">
        <p14:creationId xmlns:p14="http://schemas.microsoft.com/office/powerpoint/2010/main" val="550286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75000"/>
          </a:schemeClr>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381000"/>
            <a:ext cx="8229600" cy="527050"/>
          </a:xfrm>
          <a:gradFill rotWithShape="1">
            <a:gsLst>
              <a:gs pos="0">
                <a:srgbClr val="66FF33"/>
              </a:gs>
              <a:gs pos="50000">
                <a:srgbClr val="66FF33">
                  <a:gamma/>
                  <a:shade val="46275"/>
                  <a:invGamma/>
                </a:srgbClr>
              </a:gs>
              <a:gs pos="100000">
                <a:srgbClr val="66FF33"/>
              </a:gs>
            </a:gsLst>
            <a:lin ang="5400000" scaled="1"/>
          </a:gradFill>
          <a:ln w="12700">
            <a:solidFill>
              <a:schemeClr val="tx1"/>
            </a:solidFill>
            <a:miter lim="800000"/>
            <a:headEnd/>
            <a:tailEnd/>
          </a:ln>
        </p:spPr>
        <p:txBody>
          <a:bodyPr>
            <a:normAutofit fontScale="90000"/>
          </a:bodyPr>
          <a:lstStyle/>
          <a:p>
            <a:r>
              <a:rPr lang="tr-TR" sz="4000">
                <a:latin typeface="Comic Sans MS" pitchFamily="66" charset="0"/>
              </a:rPr>
              <a:t>Işık Filtresi</a:t>
            </a:r>
          </a:p>
        </p:txBody>
      </p:sp>
      <p:sp>
        <p:nvSpPr>
          <p:cNvPr id="80902" name="Rectangle 6"/>
          <p:cNvSpPr>
            <a:spLocks noChangeArrowheads="1"/>
          </p:cNvSpPr>
          <p:nvPr/>
        </p:nvSpPr>
        <p:spPr bwMode="auto">
          <a:xfrm rot="16200000">
            <a:off x="1296094" y="5264944"/>
            <a:ext cx="2232025" cy="287338"/>
          </a:xfrm>
          <a:prstGeom prst="rect">
            <a:avLst/>
          </a:prstGeom>
          <a:solidFill>
            <a:srgbClr val="FF000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80903" name="Rectangle 7"/>
          <p:cNvSpPr>
            <a:spLocks noChangeArrowheads="1"/>
          </p:cNvSpPr>
          <p:nvPr/>
        </p:nvSpPr>
        <p:spPr bwMode="auto">
          <a:xfrm rot="16200000">
            <a:off x="2304206" y="5264944"/>
            <a:ext cx="2232025" cy="287338"/>
          </a:xfrm>
          <a:prstGeom prst="rect">
            <a:avLst/>
          </a:prstGeom>
          <a:solidFill>
            <a:srgbClr val="FF660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80904" name="Rectangle 8"/>
          <p:cNvSpPr>
            <a:spLocks noChangeArrowheads="1"/>
          </p:cNvSpPr>
          <p:nvPr/>
        </p:nvSpPr>
        <p:spPr bwMode="auto">
          <a:xfrm rot="16200000">
            <a:off x="3312318" y="5264944"/>
            <a:ext cx="2232025" cy="287338"/>
          </a:xfrm>
          <a:prstGeom prst="rect">
            <a:avLst/>
          </a:prstGeom>
          <a:solidFill>
            <a:srgbClr val="FFFF0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80905" name="Rectangle 9"/>
          <p:cNvSpPr>
            <a:spLocks noChangeArrowheads="1"/>
          </p:cNvSpPr>
          <p:nvPr/>
        </p:nvSpPr>
        <p:spPr bwMode="auto">
          <a:xfrm rot="16200000">
            <a:off x="4392439" y="5264944"/>
            <a:ext cx="2232025" cy="287337"/>
          </a:xfrm>
          <a:prstGeom prst="rect">
            <a:avLst/>
          </a:prstGeom>
          <a:solidFill>
            <a:srgbClr val="00800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80906" name="Rectangle 10"/>
          <p:cNvSpPr>
            <a:spLocks noChangeArrowheads="1"/>
          </p:cNvSpPr>
          <p:nvPr/>
        </p:nvSpPr>
        <p:spPr bwMode="auto">
          <a:xfrm rot="16200000">
            <a:off x="5400550" y="5264944"/>
            <a:ext cx="2232025" cy="287338"/>
          </a:xfrm>
          <a:prstGeom prst="rect">
            <a:avLst/>
          </a:prstGeom>
          <a:solidFill>
            <a:srgbClr val="0000FF"/>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80907" name="Rectangle 11"/>
          <p:cNvSpPr>
            <a:spLocks noChangeArrowheads="1"/>
          </p:cNvSpPr>
          <p:nvPr/>
        </p:nvSpPr>
        <p:spPr bwMode="auto">
          <a:xfrm rot="16200000">
            <a:off x="6552679" y="5265440"/>
            <a:ext cx="2232025" cy="287337"/>
          </a:xfrm>
          <a:prstGeom prst="rect">
            <a:avLst/>
          </a:prstGeom>
          <a:solidFill>
            <a:srgbClr val="800080"/>
          </a:soli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graphicFrame>
        <p:nvGraphicFramePr>
          <p:cNvPr id="81119" name="Group 223"/>
          <p:cNvGraphicFramePr>
            <a:graphicFrameLocks noGrp="1"/>
          </p:cNvGraphicFramePr>
          <p:nvPr>
            <p:ph sz="half" idx="2"/>
          </p:nvPr>
        </p:nvGraphicFramePr>
        <p:xfrm>
          <a:off x="612155" y="2060575"/>
          <a:ext cx="7488237" cy="1762760"/>
        </p:xfrm>
        <a:graphic>
          <a:graphicData uri="http://schemas.openxmlformats.org/drawingml/2006/table">
            <a:tbl>
              <a:tblPr/>
              <a:tblGrid>
                <a:gridCol w="1346200"/>
                <a:gridCol w="1023937"/>
                <a:gridCol w="1022350"/>
                <a:gridCol w="1028700"/>
                <a:gridCol w="1020763"/>
                <a:gridCol w="1023937"/>
                <a:gridCol w="1022350"/>
              </a:tblGrid>
              <a:tr h="388938">
                <a:tc gridSpan="7">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2000" b="1" i="0" u="none" strike="noStrike" cap="none" normalizeH="0" baseline="0" dirty="0" smtClean="0">
                          <a:ln>
                            <a:noFill/>
                          </a:ln>
                          <a:solidFill>
                            <a:srgbClr val="000000"/>
                          </a:solidFill>
                          <a:effectLst>
                            <a:outerShdw blurRad="38100" dist="38100" dir="2700000" algn="tl">
                              <a:srgbClr val="FFFFFF"/>
                            </a:outerShdw>
                          </a:effectLst>
                          <a:latin typeface="Tahoma" pitchFamily="34" charset="0"/>
                        </a:rPr>
                        <a:t>RENKLER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31750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4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GEÇİRDİĞİ RENK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KIRMIZI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TURUNCU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SARI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YEŞİL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MAVİ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MOR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KIRMIZI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TURUNCU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SARI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YEŞİL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MAVİ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MOR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5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4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KOMŞULARI (KISMEN GEÇENLER)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dirty="0" smtClean="0">
                          <a:ln>
                            <a:noFill/>
                          </a:ln>
                          <a:solidFill>
                            <a:srgbClr val="000000"/>
                          </a:solidFill>
                          <a:effectLst>
                            <a:outerShdw blurRad="38100" dist="38100" dir="2700000" algn="tl">
                              <a:srgbClr val="FFFFFF"/>
                            </a:outerShdw>
                          </a:effectLst>
                          <a:latin typeface="Tahoma" pitchFamily="34" charset="0"/>
                        </a:rPr>
                        <a:t>TURUNCU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KIRMIZI SARI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dirty="0" smtClean="0">
                          <a:ln>
                            <a:noFill/>
                          </a:ln>
                          <a:solidFill>
                            <a:srgbClr val="000000"/>
                          </a:solidFill>
                          <a:effectLst>
                            <a:outerShdw blurRad="38100" dist="38100" dir="2700000" algn="tl">
                              <a:srgbClr val="FFFFFF"/>
                            </a:outerShdw>
                          </a:effectLst>
                          <a:latin typeface="Tahoma" pitchFamily="34" charset="0"/>
                        </a:rPr>
                        <a:t>TURUNCU</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dirty="0" smtClean="0">
                          <a:ln>
                            <a:noFill/>
                          </a:ln>
                          <a:solidFill>
                            <a:srgbClr val="000000"/>
                          </a:solidFill>
                          <a:effectLst>
                            <a:outerShdw blurRad="38100" dist="38100" dir="2700000" algn="tl">
                              <a:srgbClr val="FFFFFF"/>
                            </a:outerShdw>
                          </a:effectLst>
                          <a:latin typeface="Tahoma" pitchFamily="34" charset="0"/>
                        </a:rPr>
                        <a:t>YEŞİL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SARI</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MAVİ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YEŞİL</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smtClean="0">
                          <a:ln>
                            <a:noFill/>
                          </a:ln>
                          <a:solidFill>
                            <a:srgbClr val="000000"/>
                          </a:solidFill>
                          <a:effectLst>
                            <a:outerShdw blurRad="38100" dist="38100" dir="2700000" algn="tl">
                              <a:srgbClr val="FFFFFF"/>
                            </a:outerShdw>
                          </a:effectLst>
                          <a:latin typeface="Tahoma" pitchFamily="34" charset="0"/>
                        </a:rPr>
                        <a:t>MOR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tr-TR" sz="1200" b="1" i="0" u="none" strike="noStrike" cap="none" normalizeH="0" baseline="0" dirty="0" smtClean="0">
                          <a:ln>
                            <a:noFill/>
                          </a:ln>
                          <a:solidFill>
                            <a:srgbClr val="000000"/>
                          </a:solidFill>
                          <a:effectLst>
                            <a:outerShdw blurRad="38100" dist="38100" dir="2700000" algn="tl">
                              <a:srgbClr val="FFFFFF"/>
                            </a:outerShdw>
                          </a:effectLst>
                          <a:latin typeface="Tahoma" pitchFamily="34" charset="0"/>
                        </a:rPr>
                        <a:t>MAVİ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2" name="11 Dikdörtgen"/>
          <p:cNvSpPr/>
          <p:nvPr/>
        </p:nvSpPr>
        <p:spPr>
          <a:xfrm>
            <a:off x="179512" y="1052736"/>
            <a:ext cx="8784976" cy="830997"/>
          </a:xfrm>
          <a:prstGeom prst="rect">
            <a:avLst/>
          </a:prstGeom>
        </p:spPr>
        <p:txBody>
          <a:bodyPr wrap="square">
            <a:spAutoFit/>
          </a:bodyPr>
          <a:lstStyle/>
          <a:p>
            <a:r>
              <a:rPr lang="tr-TR" sz="2400" b="1" dirty="0" smtClean="0">
                <a:solidFill>
                  <a:schemeClr val="bg1"/>
                </a:solidFill>
                <a:latin typeface="Arial" pitchFamily="34" charset="0"/>
                <a:cs typeface="Arial" pitchFamily="34" charset="0"/>
              </a:rPr>
              <a:t>Belli renkteki ışığı soğurup kendi rengindeki ışığı tamamen komşularını kısmen geçiren cisimlere ışık filtresi denir.</a:t>
            </a:r>
            <a:endParaRPr lang="tr-TR" sz="2400" dirty="0">
              <a:latin typeface="Arial" pitchFamily="34" charset="0"/>
              <a:cs typeface="Arial" pitchFamily="34" charset="0"/>
            </a:endParaRPr>
          </a:p>
        </p:txBody>
      </p:sp>
    </p:spTree>
    <p:extLst>
      <p:ext uri="{BB962C8B-B14F-4D97-AF65-F5344CB8AC3E}">
        <p14:creationId xmlns:p14="http://schemas.microsoft.com/office/powerpoint/2010/main" val="25386288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1119"/>
                                        </p:tgtEl>
                                        <p:attrNameLst>
                                          <p:attrName>style.visibility</p:attrName>
                                        </p:attrNameLst>
                                      </p:cBhvr>
                                      <p:to>
                                        <p:strVal val="visible"/>
                                      </p:to>
                                    </p:set>
                                    <p:animEffect transition="in" filter="wipe(left)">
                                      <p:cBhvr>
                                        <p:cTn id="12" dur="2000"/>
                                        <p:tgtEl>
                                          <p:spTgt spid="811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0902"/>
                                        </p:tgtEl>
                                        <p:attrNameLst>
                                          <p:attrName>style.visibility</p:attrName>
                                        </p:attrNameLst>
                                      </p:cBhvr>
                                      <p:to>
                                        <p:strVal val="visible"/>
                                      </p:to>
                                    </p:set>
                                    <p:anim calcmode="lin" valueType="num">
                                      <p:cBhvr additive="base">
                                        <p:cTn id="17" dur="500" fill="hold"/>
                                        <p:tgtEl>
                                          <p:spTgt spid="80902"/>
                                        </p:tgtEl>
                                        <p:attrNameLst>
                                          <p:attrName>ppt_x</p:attrName>
                                        </p:attrNameLst>
                                      </p:cBhvr>
                                      <p:tavLst>
                                        <p:tav tm="0">
                                          <p:val>
                                            <p:strVal val="#ppt_x"/>
                                          </p:val>
                                        </p:tav>
                                        <p:tav tm="100000">
                                          <p:val>
                                            <p:strVal val="#ppt_x"/>
                                          </p:val>
                                        </p:tav>
                                      </p:tavLst>
                                    </p:anim>
                                    <p:anim calcmode="lin" valueType="num">
                                      <p:cBhvr additive="base">
                                        <p:cTn id="18" dur="500" fill="hold"/>
                                        <p:tgtEl>
                                          <p:spTgt spid="8090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80903"/>
                                        </p:tgtEl>
                                        <p:attrNameLst>
                                          <p:attrName>style.visibility</p:attrName>
                                        </p:attrNameLst>
                                      </p:cBhvr>
                                      <p:to>
                                        <p:strVal val="visible"/>
                                      </p:to>
                                    </p:set>
                                    <p:anim calcmode="lin" valueType="num">
                                      <p:cBhvr additive="base">
                                        <p:cTn id="22" dur="500" fill="hold"/>
                                        <p:tgtEl>
                                          <p:spTgt spid="80903"/>
                                        </p:tgtEl>
                                        <p:attrNameLst>
                                          <p:attrName>ppt_x</p:attrName>
                                        </p:attrNameLst>
                                      </p:cBhvr>
                                      <p:tavLst>
                                        <p:tav tm="0">
                                          <p:val>
                                            <p:strVal val="#ppt_x"/>
                                          </p:val>
                                        </p:tav>
                                        <p:tav tm="100000">
                                          <p:val>
                                            <p:strVal val="#ppt_x"/>
                                          </p:val>
                                        </p:tav>
                                      </p:tavLst>
                                    </p:anim>
                                    <p:anim calcmode="lin" valueType="num">
                                      <p:cBhvr additive="base">
                                        <p:cTn id="23" dur="500" fill="hold"/>
                                        <p:tgtEl>
                                          <p:spTgt spid="80903"/>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80904"/>
                                        </p:tgtEl>
                                        <p:attrNameLst>
                                          <p:attrName>style.visibility</p:attrName>
                                        </p:attrNameLst>
                                      </p:cBhvr>
                                      <p:to>
                                        <p:strVal val="visible"/>
                                      </p:to>
                                    </p:set>
                                    <p:anim calcmode="lin" valueType="num">
                                      <p:cBhvr additive="base">
                                        <p:cTn id="27" dur="500" fill="hold"/>
                                        <p:tgtEl>
                                          <p:spTgt spid="80904"/>
                                        </p:tgtEl>
                                        <p:attrNameLst>
                                          <p:attrName>ppt_x</p:attrName>
                                        </p:attrNameLst>
                                      </p:cBhvr>
                                      <p:tavLst>
                                        <p:tav tm="0">
                                          <p:val>
                                            <p:strVal val="#ppt_x"/>
                                          </p:val>
                                        </p:tav>
                                        <p:tav tm="100000">
                                          <p:val>
                                            <p:strVal val="#ppt_x"/>
                                          </p:val>
                                        </p:tav>
                                      </p:tavLst>
                                    </p:anim>
                                    <p:anim calcmode="lin" valueType="num">
                                      <p:cBhvr additive="base">
                                        <p:cTn id="28" dur="500" fill="hold"/>
                                        <p:tgtEl>
                                          <p:spTgt spid="80904"/>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80905"/>
                                        </p:tgtEl>
                                        <p:attrNameLst>
                                          <p:attrName>style.visibility</p:attrName>
                                        </p:attrNameLst>
                                      </p:cBhvr>
                                      <p:to>
                                        <p:strVal val="visible"/>
                                      </p:to>
                                    </p:set>
                                    <p:anim calcmode="lin" valueType="num">
                                      <p:cBhvr additive="base">
                                        <p:cTn id="32" dur="500" fill="hold"/>
                                        <p:tgtEl>
                                          <p:spTgt spid="80905"/>
                                        </p:tgtEl>
                                        <p:attrNameLst>
                                          <p:attrName>ppt_x</p:attrName>
                                        </p:attrNameLst>
                                      </p:cBhvr>
                                      <p:tavLst>
                                        <p:tav tm="0">
                                          <p:val>
                                            <p:strVal val="#ppt_x"/>
                                          </p:val>
                                        </p:tav>
                                        <p:tav tm="100000">
                                          <p:val>
                                            <p:strVal val="#ppt_x"/>
                                          </p:val>
                                        </p:tav>
                                      </p:tavLst>
                                    </p:anim>
                                    <p:anim calcmode="lin" valueType="num">
                                      <p:cBhvr additive="base">
                                        <p:cTn id="33" dur="500" fill="hold"/>
                                        <p:tgtEl>
                                          <p:spTgt spid="80905"/>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grpId="0" nodeType="afterEffect">
                                  <p:stCondLst>
                                    <p:cond delay="0"/>
                                  </p:stCondLst>
                                  <p:childTnLst>
                                    <p:set>
                                      <p:cBhvr>
                                        <p:cTn id="36" dur="1" fill="hold">
                                          <p:stCondLst>
                                            <p:cond delay="0"/>
                                          </p:stCondLst>
                                        </p:cTn>
                                        <p:tgtEl>
                                          <p:spTgt spid="80906"/>
                                        </p:tgtEl>
                                        <p:attrNameLst>
                                          <p:attrName>style.visibility</p:attrName>
                                        </p:attrNameLst>
                                      </p:cBhvr>
                                      <p:to>
                                        <p:strVal val="visible"/>
                                      </p:to>
                                    </p:set>
                                    <p:anim calcmode="lin" valueType="num">
                                      <p:cBhvr additive="base">
                                        <p:cTn id="37" dur="500" fill="hold"/>
                                        <p:tgtEl>
                                          <p:spTgt spid="80906"/>
                                        </p:tgtEl>
                                        <p:attrNameLst>
                                          <p:attrName>ppt_x</p:attrName>
                                        </p:attrNameLst>
                                      </p:cBhvr>
                                      <p:tavLst>
                                        <p:tav tm="0">
                                          <p:val>
                                            <p:strVal val="#ppt_x"/>
                                          </p:val>
                                        </p:tav>
                                        <p:tav tm="100000">
                                          <p:val>
                                            <p:strVal val="#ppt_x"/>
                                          </p:val>
                                        </p:tav>
                                      </p:tavLst>
                                    </p:anim>
                                    <p:anim calcmode="lin" valueType="num">
                                      <p:cBhvr additive="base">
                                        <p:cTn id="38" dur="500" fill="hold"/>
                                        <p:tgtEl>
                                          <p:spTgt spid="80906"/>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 presetClass="entr" presetSubtype="4" fill="hold" grpId="0" nodeType="afterEffect">
                                  <p:stCondLst>
                                    <p:cond delay="0"/>
                                  </p:stCondLst>
                                  <p:childTnLst>
                                    <p:set>
                                      <p:cBhvr>
                                        <p:cTn id="41" dur="1" fill="hold">
                                          <p:stCondLst>
                                            <p:cond delay="0"/>
                                          </p:stCondLst>
                                        </p:cTn>
                                        <p:tgtEl>
                                          <p:spTgt spid="80907"/>
                                        </p:tgtEl>
                                        <p:attrNameLst>
                                          <p:attrName>style.visibility</p:attrName>
                                        </p:attrNameLst>
                                      </p:cBhvr>
                                      <p:to>
                                        <p:strVal val="visible"/>
                                      </p:to>
                                    </p:set>
                                    <p:anim calcmode="lin" valueType="num">
                                      <p:cBhvr additive="base">
                                        <p:cTn id="42" dur="500" fill="hold"/>
                                        <p:tgtEl>
                                          <p:spTgt spid="80907"/>
                                        </p:tgtEl>
                                        <p:attrNameLst>
                                          <p:attrName>ppt_x</p:attrName>
                                        </p:attrNameLst>
                                      </p:cBhvr>
                                      <p:tavLst>
                                        <p:tav tm="0">
                                          <p:val>
                                            <p:strVal val="#ppt_x"/>
                                          </p:val>
                                        </p:tav>
                                        <p:tav tm="100000">
                                          <p:val>
                                            <p:strVal val="#ppt_x"/>
                                          </p:val>
                                        </p:tav>
                                      </p:tavLst>
                                    </p:anim>
                                    <p:anim calcmode="lin" valueType="num">
                                      <p:cBhvr additive="base">
                                        <p:cTn id="43" dur="500" fill="hold"/>
                                        <p:tgtEl>
                                          <p:spTgt spid="809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animBg="1"/>
      <p:bldP spid="80903" grpId="0" animBg="1"/>
      <p:bldP spid="80904" grpId="0" animBg="1"/>
      <p:bldP spid="80905" grpId="0" animBg="1"/>
      <p:bldP spid="80906" grpId="0" animBg="1"/>
      <p:bldP spid="80907"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00033" y="1000108"/>
            <a:ext cx="3810027" cy="285752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0990" y="3918358"/>
            <a:ext cx="3657204" cy="263318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000628" y="1011233"/>
            <a:ext cx="3357586" cy="283468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709160" y="3929065"/>
            <a:ext cx="3960524" cy="2571769"/>
          </a:xfrm>
          <a:prstGeom prst="rect">
            <a:avLst/>
          </a:prstGeom>
          <a:noFill/>
          <a:ln w="9525">
            <a:noFill/>
            <a:miter lim="800000"/>
            <a:headEnd/>
            <a:tailEnd/>
          </a:ln>
        </p:spPr>
      </p:pic>
    </p:spTree>
    <p:extLst>
      <p:ext uri="{BB962C8B-B14F-4D97-AF65-F5344CB8AC3E}">
        <p14:creationId xmlns:p14="http://schemas.microsoft.com/office/powerpoint/2010/main" val="581137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amond(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diamond(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diamond(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diamond(in)">
                                      <p:cBhvr>
                                        <p:cTn id="22"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3" name="AutoShape 5"/>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12294" name="AutoShape 6"/>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12295" name="AutoShape 7"/>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12296" name="AutoShape 8"/>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12297" name="AutoShape 9"/>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12298" name="AutoShape 10"/>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12292" name="Rectangle 4"/>
          <p:cNvSpPr>
            <a:spLocks noChangeArrowheads="1"/>
          </p:cNvSpPr>
          <p:nvPr/>
        </p:nvSpPr>
        <p:spPr bwMode="auto">
          <a:xfrm>
            <a:off x="4140200" y="908050"/>
            <a:ext cx="647700" cy="4826000"/>
          </a:xfrm>
          <a:prstGeom prst="rect">
            <a:avLst/>
          </a:prstGeom>
          <a:solidFill>
            <a:srgbClr val="EE4416"/>
          </a:solidFill>
          <a:ln w="9525">
            <a:solidFill>
              <a:schemeClr val="tx1"/>
            </a:solidFill>
            <a:miter lim="800000"/>
            <a:headEnd/>
            <a:tailEnd/>
          </a:ln>
          <a:effectLst/>
        </p:spPr>
        <p:txBody>
          <a:bodyPr wrap="none" anchor="ctr"/>
          <a:lstStyle/>
          <a:p>
            <a:endParaRPr lang="tr-TR"/>
          </a:p>
        </p:txBody>
      </p:sp>
      <p:sp>
        <p:nvSpPr>
          <p:cNvPr id="9" name="Text Box 17"/>
          <p:cNvSpPr txBox="1">
            <a:spLocks noChangeArrowheads="1"/>
          </p:cNvSpPr>
          <p:nvPr/>
        </p:nvSpPr>
        <p:spPr bwMode="auto">
          <a:xfrm>
            <a:off x="5436096" y="2636912"/>
            <a:ext cx="3311525" cy="92333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a:t>
            </a:r>
            <a:r>
              <a:rPr lang="tr-TR" sz="1800" b="1" dirty="0" smtClean="0">
                <a:solidFill>
                  <a:srgbClr val="000000"/>
                </a:solidFill>
                <a:latin typeface="Comic Sans MS" pitchFamily="66" charset="0"/>
              </a:rPr>
              <a:t>kırmızı olduğundan cisim kırmızı  </a:t>
            </a:r>
            <a:r>
              <a:rPr lang="tr-TR" sz="1800" b="1" dirty="0">
                <a:solidFill>
                  <a:srgbClr val="000000"/>
                </a:solidFill>
                <a:latin typeface="Comic Sans MS" pitchFamily="66" charset="0"/>
              </a:rPr>
              <a:t>görünür</a:t>
            </a:r>
          </a:p>
        </p:txBody>
      </p:sp>
      <p:sp>
        <p:nvSpPr>
          <p:cNvPr id="10" name="Text Box 10"/>
          <p:cNvSpPr txBox="1">
            <a:spLocks noChangeArrowheads="1"/>
          </p:cNvSpPr>
          <p:nvPr/>
        </p:nvSpPr>
        <p:spPr bwMode="auto">
          <a:xfrm>
            <a:off x="683568" y="188640"/>
            <a:ext cx="7920880"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ANA RENKLER </a:t>
            </a:r>
            <a:endParaRPr lang="tr-TR" b="1" dirty="0"/>
          </a:p>
        </p:txBody>
      </p:sp>
    </p:spTree>
    <p:extLst>
      <p:ext uri="{BB962C8B-B14F-4D97-AF65-F5344CB8AC3E}">
        <p14:creationId xmlns:p14="http://schemas.microsoft.com/office/powerpoint/2010/main" val="125133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amond(in)">
                                      <p:cBhvr>
                                        <p:cTn id="7" dur="2000"/>
                                        <p:tgtEl>
                                          <p:spTgt spid="12292"/>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3.3526E-6 L 0.55122 -0.00531 " pathEditMode="relative" rAng="0" ptsTypes="AA">
                                      <p:cBhvr>
                                        <p:cTn id="10" dur="3000" fill="hold"/>
                                        <p:tgtEl>
                                          <p:spTgt spid="12293"/>
                                        </p:tgtEl>
                                        <p:attrNameLst>
                                          <p:attrName>ppt_x</p:attrName>
                                          <p:attrName>ppt_y</p:attrName>
                                        </p:attrNameLst>
                                      </p:cBhvr>
                                      <p:rCtr x="27600" y="-300"/>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2294"/>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12295"/>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2296"/>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0 0  L 0.25 0  E" pathEditMode="relative" ptsTypes="">
                                      <p:cBhvr>
                                        <p:cTn id="18" dur="2000" fill="hold"/>
                                        <p:tgtEl>
                                          <p:spTgt spid="12297"/>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2298"/>
                                        </p:tgtEl>
                                        <p:attrNameLst>
                                          <p:attrName>ppt_x</p:attrName>
                                          <p:attrName>ppt_y</p:attrName>
                                        </p:attrNameLst>
                                      </p:cBhvr>
                                    </p:animMotion>
                                  </p:childTnLst>
                                </p:cTn>
                              </p:par>
                            </p:childTnLst>
                          </p:cTn>
                        </p:par>
                        <p:par>
                          <p:cTn id="21" fill="hold">
                            <p:stCondLst>
                              <p:cond delay="5000"/>
                            </p:stCondLst>
                            <p:childTnLst>
                              <p:par>
                                <p:cTn id="22" presetID="8" presetClass="entr" presetSubtype="16" fill="hold" grpId="0" nodeType="after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diamond(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P spid="12295" grpId="0" animBg="1"/>
      <p:bldP spid="12296" grpId="0" animBg="1"/>
      <p:bldP spid="12297" grpId="0" animBg="1"/>
      <p:bldP spid="12298" grpId="0" animBg="1"/>
      <p:bldP spid="12292"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15363"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15364"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15365"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15366"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15367"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15368" name="Rectangle 8"/>
          <p:cNvSpPr>
            <a:spLocks noChangeArrowheads="1"/>
          </p:cNvSpPr>
          <p:nvPr/>
        </p:nvSpPr>
        <p:spPr bwMode="auto">
          <a:xfrm>
            <a:off x="4140200" y="908050"/>
            <a:ext cx="647700" cy="4826000"/>
          </a:xfrm>
          <a:prstGeom prst="rect">
            <a:avLst/>
          </a:prstGeom>
          <a:solidFill>
            <a:srgbClr val="0D45F7"/>
          </a:solidFill>
          <a:ln w="9525">
            <a:solidFill>
              <a:schemeClr val="tx1"/>
            </a:solidFill>
            <a:miter lim="800000"/>
            <a:headEnd/>
            <a:tailEnd/>
          </a:ln>
          <a:effectLst/>
        </p:spPr>
        <p:txBody>
          <a:bodyPr wrap="none" anchor="ctr"/>
          <a:lstStyle/>
          <a:p>
            <a:endParaRPr lang="tr-TR"/>
          </a:p>
        </p:txBody>
      </p:sp>
      <p:sp>
        <p:nvSpPr>
          <p:cNvPr id="9" name="Text Box 17"/>
          <p:cNvSpPr txBox="1">
            <a:spLocks noChangeArrowheads="1"/>
          </p:cNvSpPr>
          <p:nvPr/>
        </p:nvSpPr>
        <p:spPr bwMode="auto">
          <a:xfrm>
            <a:off x="5436096" y="2636912"/>
            <a:ext cx="3311525" cy="92333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a:t>
            </a:r>
            <a:r>
              <a:rPr lang="tr-TR" sz="1800" b="1" dirty="0" smtClean="0">
                <a:solidFill>
                  <a:srgbClr val="000000"/>
                </a:solidFill>
                <a:latin typeface="Comic Sans MS" pitchFamily="66" charset="0"/>
              </a:rPr>
              <a:t>mavi olduğundan cisim mavi  </a:t>
            </a:r>
            <a:r>
              <a:rPr lang="tr-TR" sz="1800" b="1" dirty="0">
                <a:solidFill>
                  <a:srgbClr val="000000"/>
                </a:solidFill>
                <a:latin typeface="Comic Sans MS" pitchFamily="66" charset="0"/>
              </a:rPr>
              <a:t>görünür</a:t>
            </a:r>
          </a:p>
        </p:txBody>
      </p:sp>
      <p:sp>
        <p:nvSpPr>
          <p:cNvPr id="10" name="Text Box 10"/>
          <p:cNvSpPr txBox="1">
            <a:spLocks noChangeArrowheads="1"/>
          </p:cNvSpPr>
          <p:nvPr/>
        </p:nvSpPr>
        <p:spPr bwMode="auto">
          <a:xfrm>
            <a:off x="395536" y="188640"/>
            <a:ext cx="7920880"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ANA RENKLER </a:t>
            </a:r>
            <a:endParaRPr lang="tr-TR" b="1" dirty="0"/>
          </a:p>
        </p:txBody>
      </p:sp>
    </p:spTree>
    <p:extLst>
      <p:ext uri="{BB962C8B-B14F-4D97-AF65-F5344CB8AC3E}">
        <p14:creationId xmlns:p14="http://schemas.microsoft.com/office/powerpoint/2010/main" val="3953524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diamond(in)">
                                      <p:cBhvr>
                                        <p:cTn id="7" dur="2000"/>
                                        <p:tgtEl>
                                          <p:spTgt spid="15368"/>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3.3526E-6 L 0.25209 -0.00531 " pathEditMode="relative" rAng="0" ptsTypes="AA">
                                      <p:cBhvr>
                                        <p:cTn id="10" dur="2000" fill="hold"/>
                                        <p:tgtEl>
                                          <p:spTgt spid="15362"/>
                                        </p:tgtEl>
                                        <p:attrNameLst>
                                          <p:attrName>ppt_x</p:attrName>
                                          <p:attrName>ppt_y</p:attrName>
                                        </p:attrNameLst>
                                      </p:cBhvr>
                                      <p:rCtr x="12600" y="-300"/>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5363"/>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15364"/>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5365"/>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3.33333E-6 -2.31214E-7 L 0.58282 -0.00532 " pathEditMode="relative" rAng="0" ptsTypes="AA">
                                      <p:cBhvr>
                                        <p:cTn id="18" dur="3000" fill="hold"/>
                                        <p:tgtEl>
                                          <p:spTgt spid="15366"/>
                                        </p:tgtEl>
                                        <p:attrNameLst>
                                          <p:attrName>ppt_x</p:attrName>
                                          <p:attrName>ppt_y</p:attrName>
                                        </p:attrNameLst>
                                      </p:cBhvr>
                                      <p:rCtr x="29100" y="-300"/>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5367"/>
                                        </p:tgtEl>
                                        <p:attrNameLst>
                                          <p:attrName>ppt_x</p:attrName>
                                          <p:attrName>ppt_y</p:attrName>
                                        </p:attrNameLst>
                                      </p:cBhvr>
                                    </p:animMotion>
                                  </p:childTnLst>
                                </p:cTn>
                              </p:par>
                            </p:childTnLst>
                          </p:cTn>
                        </p:par>
                        <p:par>
                          <p:cTn id="21" fill="hold">
                            <p:stCondLst>
                              <p:cond delay="5000"/>
                            </p:stCondLst>
                            <p:childTnLst>
                              <p:par>
                                <p:cTn id="22" presetID="8" presetClass="entr" presetSubtype="16" fill="hold" grpId="0" nodeType="after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diamond(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animBg="1"/>
      <p:bldP spid="15364" grpId="0" animBg="1"/>
      <p:bldP spid="15365" grpId="0" animBg="1"/>
      <p:bldP spid="15366" grpId="0" animBg="1"/>
      <p:bldP spid="15367" grpId="0" animBg="1"/>
      <p:bldP spid="1536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15363"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15364"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15365"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15366"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15367"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15368" name="Rectangle 8"/>
          <p:cNvSpPr>
            <a:spLocks noChangeArrowheads="1"/>
          </p:cNvSpPr>
          <p:nvPr/>
        </p:nvSpPr>
        <p:spPr bwMode="auto">
          <a:xfrm>
            <a:off x="4140200" y="908050"/>
            <a:ext cx="647700" cy="4826000"/>
          </a:xfrm>
          <a:prstGeom prst="rect">
            <a:avLst/>
          </a:prstGeom>
          <a:solidFill>
            <a:srgbClr val="00B050"/>
          </a:solidFill>
          <a:ln w="9525">
            <a:solidFill>
              <a:schemeClr val="tx1"/>
            </a:solidFill>
            <a:miter lim="800000"/>
            <a:headEnd/>
            <a:tailEnd/>
          </a:ln>
          <a:effectLst/>
        </p:spPr>
        <p:txBody>
          <a:bodyPr wrap="none" anchor="ctr"/>
          <a:lstStyle/>
          <a:p>
            <a:endParaRPr lang="tr-TR"/>
          </a:p>
        </p:txBody>
      </p:sp>
      <p:sp>
        <p:nvSpPr>
          <p:cNvPr id="9" name="Text Box 17"/>
          <p:cNvSpPr txBox="1">
            <a:spLocks noChangeArrowheads="1"/>
          </p:cNvSpPr>
          <p:nvPr/>
        </p:nvSpPr>
        <p:spPr bwMode="auto">
          <a:xfrm>
            <a:off x="5436096" y="4437112"/>
            <a:ext cx="3311525" cy="92333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a:t>
            </a:r>
            <a:r>
              <a:rPr lang="tr-TR" sz="1800" b="1" dirty="0" smtClean="0">
                <a:solidFill>
                  <a:srgbClr val="000000"/>
                </a:solidFill>
                <a:latin typeface="Comic Sans MS" pitchFamily="66" charset="0"/>
              </a:rPr>
              <a:t>yeşil olduğundan cisim yeşil   </a:t>
            </a:r>
            <a:r>
              <a:rPr lang="tr-TR" sz="1800" b="1" dirty="0">
                <a:solidFill>
                  <a:srgbClr val="000000"/>
                </a:solidFill>
                <a:latin typeface="Comic Sans MS" pitchFamily="66" charset="0"/>
              </a:rPr>
              <a:t>görünür</a:t>
            </a:r>
          </a:p>
        </p:txBody>
      </p:sp>
      <p:sp>
        <p:nvSpPr>
          <p:cNvPr id="10" name="Text Box 10"/>
          <p:cNvSpPr txBox="1">
            <a:spLocks noChangeArrowheads="1"/>
          </p:cNvSpPr>
          <p:nvPr/>
        </p:nvSpPr>
        <p:spPr bwMode="auto">
          <a:xfrm>
            <a:off x="611560" y="188640"/>
            <a:ext cx="7920880"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ANA RENKLER </a:t>
            </a:r>
            <a:endParaRPr lang="tr-TR" b="1" dirty="0"/>
          </a:p>
        </p:txBody>
      </p:sp>
    </p:spTree>
    <p:extLst>
      <p:ext uri="{BB962C8B-B14F-4D97-AF65-F5344CB8AC3E}">
        <p14:creationId xmlns:p14="http://schemas.microsoft.com/office/powerpoint/2010/main" val="11037037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diamond(in)">
                                      <p:cBhvr>
                                        <p:cTn id="7" dur="2000"/>
                                        <p:tgtEl>
                                          <p:spTgt spid="15368"/>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3.3526E-6 L 0.25209 -0.00531 " pathEditMode="relative" rAng="0" ptsTypes="AA">
                                      <p:cBhvr>
                                        <p:cTn id="10" dur="2000" fill="hold"/>
                                        <p:tgtEl>
                                          <p:spTgt spid="15362"/>
                                        </p:tgtEl>
                                        <p:attrNameLst>
                                          <p:attrName>ppt_x</p:attrName>
                                          <p:attrName>ppt_y</p:attrName>
                                        </p:attrNameLst>
                                      </p:cBhvr>
                                      <p:rCtr x="126" y="-3"/>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5363"/>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15364"/>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09444 0.00509 L 0.5415 0.00509 " pathEditMode="relative" rAng="0" ptsTypes="AA">
                                      <p:cBhvr>
                                        <p:cTn id="16" dur="2000" fill="hold"/>
                                        <p:tgtEl>
                                          <p:spTgt spid="15365"/>
                                        </p:tgtEl>
                                        <p:attrNameLst>
                                          <p:attrName>ppt_x</p:attrName>
                                          <p:attrName>ppt_y</p:attrName>
                                        </p:attrNameLst>
                                      </p:cBhvr>
                                      <p:rCtr x="318" y="0"/>
                                    </p:animMotion>
                                  </p:childTnLst>
                                </p:cTn>
                              </p:par>
                              <p:par>
                                <p:cTn id="17" presetID="63" presetClass="path" presetSubtype="0" accel="50000" decel="50000" fill="hold" grpId="0" nodeType="withEffect">
                                  <p:stCondLst>
                                    <p:cond delay="0"/>
                                  </p:stCondLst>
                                  <p:childTnLst>
                                    <p:animMotion origin="layout" path="M -3.33333E-6 1.11022E-16 L 0.2441 -0.00532 " pathEditMode="relative" rAng="0" ptsTypes="AA">
                                      <p:cBhvr>
                                        <p:cTn id="18" dur="3000" fill="hold"/>
                                        <p:tgtEl>
                                          <p:spTgt spid="15366"/>
                                        </p:tgtEl>
                                        <p:attrNameLst>
                                          <p:attrName>ppt_x</p:attrName>
                                          <p:attrName>ppt_y</p:attrName>
                                        </p:attrNameLst>
                                      </p:cBhvr>
                                      <p:rCtr x="122" y="-3"/>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5367"/>
                                        </p:tgtEl>
                                        <p:attrNameLst>
                                          <p:attrName>ppt_x</p:attrName>
                                          <p:attrName>ppt_y</p:attrName>
                                        </p:attrNameLst>
                                      </p:cBhvr>
                                    </p:animMotion>
                                  </p:childTnLst>
                                </p:cTn>
                              </p:par>
                            </p:childTnLst>
                          </p:cTn>
                        </p:par>
                        <p:par>
                          <p:cTn id="21" fill="hold">
                            <p:stCondLst>
                              <p:cond delay="5000"/>
                            </p:stCondLst>
                            <p:childTnLst>
                              <p:par>
                                <p:cTn id="22" presetID="8" presetClass="entr" presetSubtype="16" fill="hold" grpId="0" nodeType="after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diamond(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animBg="1"/>
      <p:bldP spid="15364" grpId="0" animBg="1"/>
      <p:bldP spid="15365" grpId="0" animBg="1"/>
      <p:bldP spid="15366" grpId="0" animBg="1"/>
      <p:bldP spid="15367" grpId="0" animBg="1"/>
      <p:bldP spid="1536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71" y="1"/>
            <a:ext cx="4362450" cy="908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07504" y="764704"/>
            <a:ext cx="8928992" cy="4031873"/>
          </a:xfrm>
          <a:prstGeom prst="rect">
            <a:avLst/>
          </a:prstGeom>
        </p:spPr>
        <p:txBody>
          <a:bodyPr wrap="square">
            <a:spAutoFit/>
          </a:bodyPr>
          <a:lstStyle/>
          <a:p>
            <a:r>
              <a:rPr lang="tr-TR" sz="2800" b="1" dirty="0"/>
              <a:t>Işık, Maddeleri Isıtabilir mi?</a:t>
            </a:r>
          </a:p>
          <a:p>
            <a:r>
              <a:rPr lang="tr-TR" sz="2400" b="1" dirty="0"/>
              <a:t>Neler Kullanacağız?</a:t>
            </a:r>
          </a:p>
          <a:p>
            <a:r>
              <a:rPr lang="tr-TR" dirty="0"/>
              <a:t>Özdeş metal para (2 adet)	• Su bardağı (2 adet;</a:t>
            </a:r>
          </a:p>
          <a:p>
            <a:r>
              <a:rPr lang="tr-TR" dirty="0"/>
              <a:t>Kumaş parçası (2 adet)	• Su</a:t>
            </a:r>
          </a:p>
          <a:p>
            <a:r>
              <a:rPr lang="tr-TR" sz="2400" b="1" dirty="0"/>
              <a:t>Nasıl Yapacağız?</a:t>
            </a:r>
          </a:p>
          <a:p>
            <a:r>
              <a:rPr lang="tr-TR" dirty="0"/>
              <a:t>♦ Metal para, kumaş </a:t>
            </a:r>
            <a:r>
              <a:rPr lang="tr-TR" dirty="0" smtClean="0"/>
              <a:t>parçası ve </a:t>
            </a:r>
            <a:r>
              <a:rPr lang="tr-TR" dirty="0"/>
              <a:t>bir bardak suyu </a:t>
            </a:r>
            <a:endParaRPr lang="tr-TR" dirty="0" smtClean="0"/>
          </a:p>
          <a:p>
            <a:r>
              <a:rPr lang="tr-TR" dirty="0" smtClean="0"/>
              <a:t>sınıfınızda </a:t>
            </a:r>
            <a:r>
              <a:rPr lang="tr-TR" dirty="0"/>
              <a:t>ışık </a:t>
            </a:r>
            <a:r>
              <a:rPr lang="tr-TR" dirty="0" smtClean="0"/>
              <a:t>almayan </a:t>
            </a:r>
            <a:r>
              <a:rPr lang="tr-TR" dirty="0"/>
              <a:t>bir yere koyunuz. Diğer </a:t>
            </a:r>
            <a:endParaRPr lang="tr-TR" dirty="0" smtClean="0"/>
          </a:p>
          <a:p>
            <a:r>
              <a:rPr lang="tr-TR" dirty="0" smtClean="0"/>
              <a:t>Metal para</a:t>
            </a:r>
            <a:r>
              <a:rPr lang="tr-TR" dirty="0"/>
              <a:t>, kumaş parçası ve bir </a:t>
            </a:r>
            <a:r>
              <a:rPr lang="tr-TR" dirty="0" smtClean="0"/>
              <a:t>bardak suyu </a:t>
            </a:r>
          </a:p>
          <a:p>
            <a:r>
              <a:rPr lang="tr-TR" dirty="0" smtClean="0"/>
              <a:t>ise </a:t>
            </a:r>
            <a:r>
              <a:rPr lang="tr-TR" dirty="0"/>
              <a:t>güneş ışığı alan bir yere </a:t>
            </a:r>
            <a:r>
              <a:rPr lang="tr-TR" dirty="0" smtClean="0"/>
              <a:t>bırakınız</a:t>
            </a:r>
            <a:r>
              <a:rPr lang="tr-TR" dirty="0"/>
              <a:t>. </a:t>
            </a:r>
            <a:endParaRPr lang="tr-TR" dirty="0" smtClean="0"/>
          </a:p>
          <a:p>
            <a:r>
              <a:rPr lang="tr-TR" dirty="0" smtClean="0"/>
              <a:t>♦Maddelerin </a:t>
            </a:r>
            <a:r>
              <a:rPr lang="tr-TR" dirty="0"/>
              <a:t>sıcaklığını </a:t>
            </a:r>
            <a:r>
              <a:rPr lang="tr-TR" dirty="0" smtClean="0"/>
              <a:t>elinizle kontrol </a:t>
            </a:r>
            <a:r>
              <a:rPr lang="tr-TR" dirty="0"/>
              <a:t>ediniz.</a:t>
            </a:r>
          </a:p>
          <a:p>
            <a:r>
              <a:rPr lang="tr-TR" dirty="0" smtClean="0"/>
              <a:t>♦Yarım </a:t>
            </a:r>
            <a:r>
              <a:rPr lang="tr-TR" dirty="0"/>
              <a:t>saat bekledikten </a:t>
            </a:r>
            <a:r>
              <a:rPr lang="tr-TR" dirty="0" smtClean="0"/>
              <a:t>sonra maddelerin </a:t>
            </a:r>
          </a:p>
          <a:p>
            <a:r>
              <a:rPr lang="tr-TR" dirty="0" smtClean="0"/>
              <a:t>sıcaklıklarını </a:t>
            </a:r>
            <a:r>
              <a:rPr lang="tr-TR" dirty="0"/>
              <a:t>elinizle </a:t>
            </a:r>
            <a:r>
              <a:rPr lang="tr-TR" dirty="0" smtClean="0"/>
              <a:t>tekrar </a:t>
            </a:r>
            <a:r>
              <a:rPr lang="tr-TR" dirty="0"/>
              <a:t>kontrol ediniz. </a:t>
            </a:r>
            <a:endParaRPr lang="tr-TR" dirty="0" smtClean="0"/>
          </a:p>
          <a:p>
            <a:r>
              <a:rPr lang="tr-TR" dirty="0" smtClean="0"/>
              <a:t>Sonuçlarınızı tartışınız</a:t>
            </a:r>
            <a:r>
              <a:rPr lang="tr-TR" dirty="0"/>
              <a:t>.</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1466" y="908721"/>
            <a:ext cx="4125030"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2243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18435"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18436"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18437"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18438"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18439"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18440" name="Rectangle 8"/>
          <p:cNvSpPr>
            <a:spLocks noChangeArrowheads="1"/>
          </p:cNvSpPr>
          <p:nvPr/>
        </p:nvSpPr>
        <p:spPr bwMode="auto">
          <a:xfrm>
            <a:off x="4140200" y="908050"/>
            <a:ext cx="647700" cy="4826000"/>
          </a:xfrm>
          <a:prstGeom prst="rect">
            <a:avLst/>
          </a:prstGeom>
          <a:solidFill>
            <a:srgbClr val="FEFAA0"/>
          </a:solidFill>
          <a:ln w="9525">
            <a:solidFill>
              <a:schemeClr val="tx1"/>
            </a:solidFill>
            <a:miter lim="800000"/>
            <a:headEnd/>
            <a:tailEnd/>
          </a:ln>
          <a:effectLst/>
        </p:spPr>
        <p:txBody>
          <a:bodyPr wrap="none" anchor="ctr"/>
          <a:lstStyle/>
          <a:p>
            <a:endParaRPr lang="tr-TR"/>
          </a:p>
        </p:txBody>
      </p:sp>
      <p:sp>
        <p:nvSpPr>
          <p:cNvPr id="9" name="Text Box 17"/>
          <p:cNvSpPr txBox="1">
            <a:spLocks noChangeArrowheads="1"/>
          </p:cNvSpPr>
          <p:nvPr/>
        </p:nvSpPr>
        <p:spPr bwMode="auto">
          <a:xfrm>
            <a:off x="5364088" y="4797152"/>
            <a:ext cx="3311525" cy="92333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a:t>
            </a:r>
            <a:r>
              <a:rPr lang="tr-TR" sz="1800" b="1" dirty="0" smtClean="0">
                <a:solidFill>
                  <a:srgbClr val="000000"/>
                </a:solidFill>
                <a:latin typeface="Comic Sans MS" pitchFamily="66" charset="0"/>
              </a:rPr>
              <a:t>yeşil ve kırmızı olduğundan cisim sarı   </a:t>
            </a:r>
            <a:r>
              <a:rPr lang="tr-TR" sz="1800" b="1" dirty="0">
                <a:solidFill>
                  <a:srgbClr val="000000"/>
                </a:solidFill>
                <a:latin typeface="Comic Sans MS" pitchFamily="66" charset="0"/>
              </a:rPr>
              <a:t>görünür</a:t>
            </a:r>
          </a:p>
        </p:txBody>
      </p:sp>
      <p:sp>
        <p:nvSpPr>
          <p:cNvPr id="10" name="Text Box 10"/>
          <p:cNvSpPr txBox="1">
            <a:spLocks noChangeArrowheads="1"/>
          </p:cNvSpPr>
          <p:nvPr/>
        </p:nvSpPr>
        <p:spPr bwMode="auto">
          <a:xfrm>
            <a:off x="683568" y="188640"/>
            <a:ext cx="7920880"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ARA RENKLER </a:t>
            </a:r>
            <a:endParaRPr lang="tr-TR" b="1" dirty="0"/>
          </a:p>
        </p:txBody>
      </p:sp>
    </p:spTree>
    <p:extLst>
      <p:ext uri="{BB962C8B-B14F-4D97-AF65-F5344CB8AC3E}">
        <p14:creationId xmlns:p14="http://schemas.microsoft.com/office/powerpoint/2010/main" val="3461657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diamond(in)">
                                      <p:cBhvr>
                                        <p:cTn id="7" dur="2000"/>
                                        <p:tgtEl>
                                          <p:spTgt spid="18440"/>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3.3526E-6 L 0.55122 -0.00531 " pathEditMode="relative" rAng="0" ptsTypes="AA">
                                      <p:cBhvr>
                                        <p:cTn id="10" dur="3000" fill="hold"/>
                                        <p:tgtEl>
                                          <p:spTgt spid="18434"/>
                                        </p:tgtEl>
                                        <p:attrNameLst>
                                          <p:attrName>ppt_x</p:attrName>
                                          <p:attrName>ppt_y</p:attrName>
                                        </p:attrNameLst>
                                      </p:cBhvr>
                                      <p:rCtr x="27600" y="-300"/>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8435"/>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3.33333E-6 -3.87283E-6 L 0.54341 -0.00531 " pathEditMode="relative" rAng="0" ptsTypes="AA">
                                      <p:cBhvr>
                                        <p:cTn id="14" dur="3000" fill="hold"/>
                                        <p:tgtEl>
                                          <p:spTgt spid="18436"/>
                                        </p:tgtEl>
                                        <p:attrNameLst>
                                          <p:attrName>ppt_x</p:attrName>
                                          <p:attrName>ppt_y</p:attrName>
                                        </p:attrNameLst>
                                      </p:cBhvr>
                                      <p:rCtr x="27200" y="-300"/>
                                    </p:animMotion>
                                  </p:childTnLst>
                                </p:cTn>
                              </p:par>
                              <p:par>
                                <p:cTn id="15" presetID="63" presetClass="path" presetSubtype="0" accel="50000" decel="50000" fill="hold" grpId="0" nodeType="withEffect">
                                  <p:stCondLst>
                                    <p:cond delay="0"/>
                                  </p:stCondLst>
                                  <p:childTnLst>
                                    <p:animMotion origin="layout" path="M -3.33333E-6 -3.46821E-7 L 0.54341 0.00509 " pathEditMode="relative" rAng="0" ptsTypes="AA">
                                      <p:cBhvr>
                                        <p:cTn id="16" dur="3000" fill="hold"/>
                                        <p:tgtEl>
                                          <p:spTgt spid="18437"/>
                                        </p:tgtEl>
                                        <p:attrNameLst>
                                          <p:attrName>ppt_x</p:attrName>
                                          <p:attrName>ppt_y</p:attrName>
                                        </p:attrNameLst>
                                      </p:cBhvr>
                                      <p:rCtr x="27200" y="300"/>
                                    </p:animMotion>
                                  </p:childTnLst>
                                </p:cTn>
                              </p:par>
                              <p:par>
                                <p:cTn id="17" presetID="63" presetClass="path" presetSubtype="0" accel="50000" decel="50000" fill="hold" grpId="0" nodeType="withEffect">
                                  <p:stCondLst>
                                    <p:cond delay="0"/>
                                  </p:stCondLst>
                                  <p:childTnLst>
                                    <p:animMotion origin="layout" path="M 0 0  L 0.25 0  E" pathEditMode="relative" ptsTypes="">
                                      <p:cBhvr>
                                        <p:cTn id="18" dur="2000" fill="hold"/>
                                        <p:tgtEl>
                                          <p:spTgt spid="18438"/>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8439"/>
                                        </p:tgtEl>
                                        <p:attrNameLst>
                                          <p:attrName>ppt_x</p:attrName>
                                          <p:attrName>ppt_y</p:attrName>
                                        </p:attrNameLst>
                                      </p:cBhvr>
                                    </p:animMotion>
                                  </p:childTnLst>
                                </p:cTn>
                              </p:par>
                            </p:childTnLst>
                          </p:cTn>
                        </p:par>
                        <p:par>
                          <p:cTn id="21" fill="hold">
                            <p:stCondLst>
                              <p:cond delay="5000"/>
                            </p:stCondLst>
                            <p:childTnLst>
                              <p:par>
                                <p:cTn id="22" presetID="8" presetClass="entr" presetSubtype="16" fill="hold" grpId="0" nodeType="after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diamond(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nimBg="1"/>
      <p:bldP spid="18435" grpId="0" animBg="1"/>
      <p:bldP spid="18436" grpId="0" animBg="1"/>
      <p:bldP spid="18437" grpId="0" animBg="1"/>
      <p:bldP spid="18438" grpId="0" animBg="1"/>
      <p:bldP spid="18439" grpId="0" animBg="1"/>
      <p:bldP spid="18440" grpId="0" animBg="1"/>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19459"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19460"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19461"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19462"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19463"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19464" name="Rectangle 8"/>
          <p:cNvSpPr>
            <a:spLocks noChangeArrowheads="1"/>
          </p:cNvSpPr>
          <p:nvPr/>
        </p:nvSpPr>
        <p:spPr bwMode="auto">
          <a:xfrm>
            <a:off x="4140200" y="908050"/>
            <a:ext cx="647700" cy="4826000"/>
          </a:xfrm>
          <a:prstGeom prst="rect">
            <a:avLst/>
          </a:prstGeom>
          <a:solidFill>
            <a:srgbClr val="FDA1E3"/>
          </a:solidFill>
          <a:ln w="9525">
            <a:solidFill>
              <a:schemeClr val="tx1"/>
            </a:solidFill>
            <a:miter lim="800000"/>
            <a:headEnd/>
            <a:tailEnd/>
          </a:ln>
          <a:effectLst/>
        </p:spPr>
        <p:txBody>
          <a:bodyPr wrap="none" anchor="ctr"/>
          <a:lstStyle/>
          <a:p>
            <a:endParaRPr lang="tr-TR"/>
          </a:p>
        </p:txBody>
      </p:sp>
      <p:sp>
        <p:nvSpPr>
          <p:cNvPr id="9" name="Text Box 17"/>
          <p:cNvSpPr txBox="1">
            <a:spLocks noChangeArrowheads="1"/>
          </p:cNvSpPr>
          <p:nvPr/>
        </p:nvSpPr>
        <p:spPr bwMode="auto">
          <a:xfrm>
            <a:off x="5436096" y="4797152"/>
            <a:ext cx="3311525" cy="92333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a:t>
            </a:r>
            <a:r>
              <a:rPr lang="tr-TR" sz="1800" b="1" dirty="0" smtClean="0">
                <a:solidFill>
                  <a:srgbClr val="000000"/>
                </a:solidFill>
                <a:latin typeface="Comic Sans MS" pitchFamily="66" charset="0"/>
              </a:rPr>
              <a:t>kırmızı ve mavi olduğundan cisim </a:t>
            </a:r>
            <a:r>
              <a:rPr lang="tr-TR" sz="1800" b="1" dirty="0" err="1" smtClean="0">
                <a:solidFill>
                  <a:srgbClr val="000000"/>
                </a:solidFill>
                <a:latin typeface="Comic Sans MS" pitchFamily="66" charset="0"/>
              </a:rPr>
              <a:t>magenta</a:t>
            </a:r>
            <a:r>
              <a:rPr lang="tr-TR" sz="1800" b="1" dirty="0" smtClean="0">
                <a:solidFill>
                  <a:srgbClr val="000000"/>
                </a:solidFill>
                <a:latin typeface="Comic Sans MS" pitchFamily="66" charset="0"/>
              </a:rPr>
              <a:t>  </a:t>
            </a:r>
            <a:r>
              <a:rPr lang="tr-TR" sz="1800" b="1" dirty="0">
                <a:solidFill>
                  <a:srgbClr val="000000"/>
                </a:solidFill>
                <a:latin typeface="Comic Sans MS" pitchFamily="66" charset="0"/>
              </a:rPr>
              <a:t>görünür</a:t>
            </a:r>
          </a:p>
        </p:txBody>
      </p:sp>
      <p:sp>
        <p:nvSpPr>
          <p:cNvPr id="10" name="Text Box 10"/>
          <p:cNvSpPr txBox="1">
            <a:spLocks noChangeArrowheads="1"/>
          </p:cNvSpPr>
          <p:nvPr/>
        </p:nvSpPr>
        <p:spPr bwMode="auto">
          <a:xfrm>
            <a:off x="683568" y="188640"/>
            <a:ext cx="7920880"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ARA RENKLER </a:t>
            </a:r>
            <a:endParaRPr lang="tr-TR" b="1" dirty="0"/>
          </a:p>
        </p:txBody>
      </p:sp>
    </p:spTree>
    <p:extLst>
      <p:ext uri="{BB962C8B-B14F-4D97-AF65-F5344CB8AC3E}">
        <p14:creationId xmlns:p14="http://schemas.microsoft.com/office/powerpoint/2010/main" val="946414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diamond(in)">
                                      <p:cBhvr>
                                        <p:cTn id="7" dur="2000"/>
                                        <p:tgtEl>
                                          <p:spTgt spid="19464"/>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3.3526E-6 L 0.55122 -0.00531 " pathEditMode="relative" rAng="0" ptsTypes="AA">
                                      <p:cBhvr>
                                        <p:cTn id="10" dur="3000" fill="hold"/>
                                        <p:tgtEl>
                                          <p:spTgt spid="19458"/>
                                        </p:tgtEl>
                                        <p:attrNameLst>
                                          <p:attrName>ppt_x</p:attrName>
                                          <p:attrName>ppt_y</p:attrName>
                                        </p:attrNameLst>
                                      </p:cBhvr>
                                      <p:rCtr x="27600" y="-300"/>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9459"/>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19460"/>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9461"/>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3.33333E-6 -2.31214E-7 L 0.54341 0.00532 " pathEditMode="relative" rAng="0" ptsTypes="AA">
                                      <p:cBhvr>
                                        <p:cTn id="18" dur="3000" fill="hold"/>
                                        <p:tgtEl>
                                          <p:spTgt spid="19462"/>
                                        </p:tgtEl>
                                        <p:attrNameLst>
                                          <p:attrName>ppt_x</p:attrName>
                                          <p:attrName>ppt_y</p:attrName>
                                        </p:attrNameLst>
                                      </p:cBhvr>
                                      <p:rCtr x="27200" y="300"/>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19463"/>
                                        </p:tgtEl>
                                        <p:attrNameLst>
                                          <p:attrName>ppt_x</p:attrName>
                                          <p:attrName>ppt_y</p:attrName>
                                        </p:attrNameLst>
                                      </p:cBhvr>
                                    </p:animMotion>
                                  </p:childTnLst>
                                </p:cTn>
                              </p:par>
                            </p:childTnLst>
                          </p:cTn>
                        </p:par>
                        <p:par>
                          <p:cTn id="21" fill="hold">
                            <p:stCondLst>
                              <p:cond delay="5000"/>
                            </p:stCondLst>
                            <p:childTnLst>
                              <p:par>
                                <p:cTn id="22" presetID="8" presetClass="entr" presetSubtype="16" fill="hold" grpId="0" nodeType="after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diamond(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9459" grpId="0" animBg="1"/>
      <p:bldP spid="19460" grpId="0" animBg="1"/>
      <p:bldP spid="19461" grpId="0" animBg="1"/>
      <p:bldP spid="19462" grpId="0" animBg="1"/>
      <p:bldP spid="19463" grpId="0" animBg="1"/>
      <p:bldP spid="19464" grpId="0"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20483"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20484"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20485"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20486"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20487"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20488" name="Rectangle 8"/>
          <p:cNvSpPr>
            <a:spLocks noChangeArrowheads="1"/>
          </p:cNvSpPr>
          <p:nvPr/>
        </p:nvSpPr>
        <p:spPr bwMode="auto">
          <a:xfrm>
            <a:off x="4140200" y="908050"/>
            <a:ext cx="647700" cy="4826000"/>
          </a:xfrm>
          <a:prstGeom prst="rect">
            <a:avLst/>
          </a:prstGeom>
          <a:solidFill>
            <a:srgbClr val="3CD8E8"/>
          </a:solidFill>
          <a:ln w="9525">
            <a:solidFill>
              <a:schemeClr val="tx1"/>
            </a:solidFill>
            <a:miter lim="800000"/>
            <a:headEnd/>
            <a:tailEnd/>
          </a:ln>
          <a:effectLst/>
        </p:spPr>
        <p:txBody>
          <a:bodyPr wrap="none" anchor="ctr"/>
          <a:lstStyle/>
          <a:p>
            <a:endParaRPr lang="tr-TR"/>
          </a:p>
        </p:txBody>
      </p:sp>
      <p:sp>
        <p:nvSpPr>
          <p:cNvPr id="9" name="Text Box 17"/>
          <p:cNvSpPr txBox="1">
            <a:spLocks noChangeArrowheads="1"/>
          </p:cNvSpPr>
          <p:nvPr/>
        </p:nvSpPr>
        <p:spPr bwMode="auto">
          <a:xfrm>
            <a:off x="5220072" y="4941168"/>
            <a:ext cx="3311525" cy="92333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a:t>
            </a:r>
            <a:r>
              <a:rPr lang="tr-TR" sz="1800" b="1" dirty="0" smtClean="0">
                <a:solidFill>
                  <a:srgbClr val="000000"/>
                </a:solidFill>
                <a:latin typeface="Comic Sans MS" pitchFamily="66" charset="0"/>
              </a:rPr>
              <a:t>yeşil ve mavi olduğundan cisim </a:t>
            </a:r>
            <a:r>
              <a:rPr lang="tr-TR" sz="1800" b="1" dirty="0" err="1" smtClean="0">
                <a:solidFill>
                  <a:srgbClr val="000000"/>
                </a:solidFill>
                <a:latin typeface="Comic Sans MS" pitchFamily="66" charset="0"/>
              </a:rPr>
              <a:t>cyan</a:t>
            </a:r>
            <a:r>
              <a:rPr lang="tr-TR" sz="1800" b="1" dirty="0" smtClean="0">
                <a:solidFill>
                  <a:srgbClr val="000000"/>
                </a:solidFill>
                <a:latin typeface="Comic Sans MS" pitchFamily="66" charset="0"/>
              </a:rPr>
              <a:t>   </a:t>
            </a:r>
            <a:r>
              <a:rPr lang="tr-TR" sz="1800" b="1" dirty="0">
                <a:solidFill>
                  <a:srgbClr val="000000"/>
                </a:solidFill>
                <a:latin typeface="Comic Sans MS" pitchFamily="66" charset="0"/>
              </a:rPr>
              <a:t>görünür</a:t>
            </a:r>
          </a:p>
        </p:txBody>
      </p:sp>
      <p:sp>
        <p:nvSpPr>
          <p:cNvPr id="10" name="Text Box 10"/>
          <p:cNvSpPr txBox="1">
            <a:spLocks noChangeArrowheads="1"/>
          </p:cNvSpPr>
          <p:nvPr/>
        </p:nvSpPr>
        <p:spPr bwMode="auto">
          <a:xfrm>
            <a:off x="683568" y="188640"/>
            <a:ext cx="7920880"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ARA RENKLER </a:t>
            </a:r>
            <a:endParaRPr lang="tr-TR" b="1" dirty="0"/>
          </a:p>
        </p:txBody>
      </p:sp>
    </p:spTree>
    <p:extLst>
      <p:ext uri="{BB962C8B-B14F-4D97-AF65-F5344CB8AC3E}">
        <p14:creationId xmlns:p14="http://schemas.microsoft.com/office/powerpoint/2010/main" val="4128815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0488"/>
                                        </p:tgtEl>
                                        <p:attrNameLst>
                                          <p:attrName>style.visibility</p:attrName>
                                        </p:attrNameLst>
                                      </p:cBhvr>
                                      <p:to>
                                        <p:strVal val="visible"/>
                                      </p:to>
                                    </p:set>
                                    <p:animEffect transition="in" filter="diamond(in)">
                                      <p:cBhvr>
                                        <p:cTn id="7" dur="2000"/>
                                        <p:tgtEl>
                                          <p:spTgt spid="20488"/>
                                        </p:tgtEl>
                                      </p:cBhvr>
                                    </p:animEffect>
                                  </p:childTnLst>
                                </p:cTn>
                              </p:par>
                            </p:childTnLst>
                          </p:cTn>
                        </p:par>
                        <p:par>
                          <p:cTn id="8" fill="hold">
                            <p:stCondLst>
                              <p:cond delay="2000"/>
                            </p:stCondLst>
                            <p:childTnLst>
                              <p:par>
                                <p:cTn id="9" presetID="63" presetClass="path" presetSubtype="0" accel="50000" decel="50000" fill="hold" grpId="0" nodeType="afterEffect">
                                  <p:stCondLst>
                                    <p:cond delay="0"/>
                                  </p:stCondLst>
                                  <p:childTnLst>
                                    <p:animMotion origin="layout" path="M -3.33333E-6 -3.3526E-6 L 0.25209 0.00509 " pathEditMode="relative" rAng="0" ptsTypes="AA">
                                      <p:cBhvr>
                                        <p:cTn id="10" dur="2000" fill="hold"/>
                                        <p:tgtEl>
                                          <p:spTgt spid="20482"/>
                                        </p:tgtEl>
                                        <p:attrNameLst>
                                          <p:attrName>ppt_x</p:attrName>
                                          <p:attrName>ppt_y</p:attrName>
                                        </p:attrNameLst>
                                      </p:cBhvr>
                                      <p:rCtr x="12600" y="300"/>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20483"/>
                                        </p:tgtEl>
                                        <p:attrNameLst>
                                          <p:attrName>ppt_x</p:attrName>
                                          <p:attrName>ppt_y</p:attrName>
                                        </p:attrNameLst>
                                      </p:cBhvr>
                                    </p:animMotion>
                                  </p:childTnLst>
                                </p:cTn>
                              </p:par>
                              <p:par>
                                <p:cTn id="13" presetID="63" presetClass="path" presetSubtype="0" accel="50000" decel="50000" fill="hold" grpId="0" nodeType="withEffect">
                                  <p:stCondLst>
                                    <p:cond delay="0"/>
                                  </p:stCondLst>
                                  <p:childTnLst>
                                    <p:animMotion origin="layout" path="M 0 0  L 0.25 0  E" pathEditMode="relative" ptsTypes="">
                                      <p:cBhvr>
                                        <p:cTn id="14" dur="2000" fill="hold"/>
                                        <p:tgtEl>
                                          <p:spTgt spid="20484"/>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3.33333E-6 -3.46821E-7 L 0.5592 -0.00532 " pathEditMode="relative" rAng="0" ptsTypes="AA">
                                      <p:cBhvr>
                                        <p:cTn id="16" dur="3000" fill="hold"/>
                                        <p:tgtEl>
                                          <p:spTgt spid="20485"/>
                                        </p:tgtEl>
                                        <p:attrNameLst>
                                          <p:attrName>ppt_x</p:attrName>
                                          <p:attrName>ppt_y</p:attrName>
                                        </p:attrNameLst>
                                      </p:cBhvr>
                                      <p:rCtr x="28000" y="-300"/>
                                    </p:animMotion>
                                  </p:childTnLst>
                                </p:cTn>
                              </p:par>
                              <p:par>
                                <p:cTn id="17" presetID="63" presetClass="path" presetSubtype="0" accel="50000" decel="50000" fill="hold" grpId="0" nodeType="withEffect">
                                  <p:stCondLst>
                                    <p:cond delay="0"/>
                                  </p:stCondLst>
                                  <p:childTnLst>
                                    <p:animMotion origin="layout" path="M -3.33333E-6 -2.31214E-7 L 0.5592 0.00532 " pathEditMode="relative" rAng="0" ptsTypes="AA">
                                      <p:cBhvr>
                                        <p:cTn id="18" dur="3000" fill="hold"/>
                                        <p:tgtEl>
                                          <p:spTgt spid="20486"/>
                                        </p:tgtEl>
                                        <p:attrNameLst>
                                          <p:attrName>ppt_x</p:attrName>
                                          <p:attrName>ppt_y</p:attrName>
                                        </p:attrNameLst>
                                      </p:cBhvr>
                                      <p:rCtr x="28000" y="300"/>
                                    </p:animMotion>
                                  </p:childTnLst>
                                </p:cTn>
                              </p:par>
                              <p:par>
                                <p:cTn id="19" presetID="63" presetClass="path" presetSubtype="0" accel="50000" decel="50000" fill="hold" grpId="0" nodeType="withEffect">
                                  <p:stCondLst>
                                    <p:cond delay="0"/>
                                  </p:stCondLst>
                                  <p:childTnLst>
                                    <p:animMotion origin="layout" path="M 0 0  L 0.25 0  E" pathEditMode="relative" ptsTypes="">
                                      <p:cBhvr>
                                        <p:cTn id="20" dur="2000" fill="hold"/>
                                        <p:tgtEl>
                                          <p:spTgt spid="20487"/>
                                        </p:tgtEl>
                                        <p:attrNameLst>
                                          <p:attrName>ppt_x</p:attrName>
                                          <p:attrName>ppt_y</p:attrName>
                                        </p:attrNameLst>
                                      </p:cBhvr>
                                    </p:animMotion>
                                  </p:childTnLst>
                                </p:cTn>
                              </p:par>
                            </p:childTnLst>
                          </p:cTn>
                        </p:par>
                        <p:par>
                          <p:cTn id="21" fill="hold">
                            <p:stCondLst>
                              <p:cond delay="5000"/>
                            </p:stCondLst>
                            <p:childTnLst>
                              <p:par>
                                <p:cTn id="22" presetID="8" presetClass="entr" presetSubtype="16" fill="hold" grpId="0" nodeType="after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Effect transition="in" filter="diamond(i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3" grpId="0" animBg="1"/>
      <p:bldP spid="20484" grpId="0" animBg="1"/>
      <p:bldP spid="20485" grpId="0" animBg="1"/>
      <p:bldP spid="20486" grpId="0" animBg="1"/>
      <p:bldP spid="20487" grpId="0" animBg="1"/>
      <p:bldP spid="20488"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17411"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17412"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17413"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17414"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17415"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17416" name="Rectangle 8"/>
          <p:cNvSpPr>
            <a:spLocks noChangeArrowheads="1"/>
          </p:cNvSpPr>
          <p:nvPr/>
        </p:nvSpPr>
        <p:spPr bwMode="auto">
          <a:xfrm>
            <a:off x="4140200" y="908050"/>
            <a:ext cx="647700" cy="4826000"/>
          </a:xfrm>
          <a:prstGeom prst="rect">
            <a:avLst/>
          </a:prstGeom>
          <a:solidFill>
            <a:srgbClr val="EE4416"/>
          </a:solidFill>
          <a:ln w="9525">
            <a:solidFill>
              <a:schemeClr val="tx1"/>
            </a:solidFill>
            <a:miter lim="800000"/>
            <a:headEnd/>
            <a:tailEnd/>
          </a:ln>
          <a:effectLst/>
        </p:spPr>
        <p:txBody>
          <a:bodyPr wrap="none" anchor="ctr"/>
          <a:lstStyle/>
          <a:p>
            <a:endParaRPr lang="tr-TR"/>
          </a:p>
        </p:txBody>
      </p:sp>
      <p:sp>
        <p:nvSpPr>
          <p:cNvPr id="17417" name="Rectangle 9"/>
          <p:cNvSpPr>
            <a:spLocks noChangeArrowheads="1"/>
          </p:cNvSpPr>
          <p:nvPr/>
        </p:nvSpPr>
        <p:spPr bwMode="auto">
          <a:xfrm>
            <a:off x="6877050" y="908050"/>
            <a:ext cx="576263" cy="4897438"/>
          </a:xfrm>
          <a:prstGeom prst="rect">
            <a:avLst/>
          </a:prstGeom>
          <a:solidFill>
            <a:srgbClr val="0D45F7"/>
          </a:solidFill>
          <a:ln w="9525">
            <a:solidFill>
              <a:schemeClr val="tx1"/>
            </a:solidFill>
            <a:miter lim="800000"/>
            <a:headEnd/>
            <a:tailEnd/>
          </a:ln>
          <a:effectLst/>
        </p:spPr>
        <p:txBody>
          <a:bodyPr wrap="none" anchor="ctr"/>
          <a:lstStyle/>
          <a:p>
            <a:endParaRPr lang="tr-TR"/>
          </a:p>
        </p:txBody>
      </p:sp>
      <p:sp>
        <p:nvSpPr>
          <p:cNvPr id="17418" name="Text Box 10"/>
          <p:cNvSpPr txBox="1">
            <a:spLocks noChangeArrowheads="1"/>
          </p:cNvSpPr>
          <p:nvPr/>
        </p:nvSpPr>
        <p:spPr bwMode="auto">
          <a:xfrm>
            <a:off x="7380288" y="1557338"/>
            <a:ext cx="1439862" cy="1465262"/>
          </a:xfrm>
          <a:prstGeom prst="rect">
            <a:avLst/>
          </a:prstGeom>
          <a:noFill/>
          <a:ln w="9525">
            <a:noFill/>
            <a:miter lim="800000"/>
            <a:headEnd/>
            <a:tailEnd/>
          </a:ln>
          <a:effectLst/>
        </p:spPr>
        <p:txBody>
          <a:bodyPr>
            <a:spAutoFit/>
          </a:bodyPr>
          <a:lstStyle/>
          <a:p>
            <a:pPr algn="ctr">
              <a:spcBef>
                <a:spcPct val="50000"/>
              </a:spcBef>
            </a:pPr>
            <a:r>
              <a:rPr lang="tr-TR" b="1" dirty="0"/>
              <a:t>GEÇEN RENK YOK. GÖRÜNTÜ SİYAH</a:t>
            </a:r>
          </a:p>
        </p:txBody>
      </p:sp>
      <p:sp>
        <p:nvSpPr>
          <p:cNvPr id="11" name="Text Box 10"/>
          <p:cNvSpPr txBox="1">
            <a:spLocks noChangeArrowheads="1"/>
          </p:cNvSpPr>
          <p:nvPr/>
        </p:nvSpPr>
        <p:spPr bwMode="auto">
          <a:xfrm>
            <a:off x="683568" y="188640"/>
            <a:ext cx="7704856"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IŞIK FİLTRELERİ</a:t>
            </a:r>
            <a:endParaRPr lang="tr-TR" b="1" dirty="0"/>
          </a:p>
        </p:txBody>
      </p:sp>
    </p:spTree>
    <p:extLst>
      <p:ext uri="{BB962C8B-B14F-4D97-AF65-F5344CB8AC3E}">
        <p14:creationId xmlns:p14="http://schemas.microsoft.com/office/powerpoint/2010/main" val="3868878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diamond(in)">
                                      <p:cBhvr>
                                        <p:cTn id="7" dur="2000"/>
                                        <p:tgtEl>
                                          <p:spTgt spid="174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7417"/>
                                        </p:tgtEl>
                                        <p:attrNameLst>
                                          <p:attrName>style.visibility</p:attrName>
                                        </p:attrNameLst>
                                      </p:cBhvr>
                                      <p:to>
                                        <p:strVal val="visible"/>
                                      </p:to>
                                    </p:set>
                                    <p:animEffect transition="in" filter="diamond(in)">
                                      <p:cBhvr>
                                        <p:cTn id="10" dur="2000"/>
                                        <p:tgtEl>
                                          <p:spTgt spid="17417"/>
                                        </p:tgtEl>
                                      </p:cBhvr>
                                    </p:animEffect>
                                  </p:childTnLst>
                                </p:cTn>
                              </p:par>
                            </p:childTnLst>
                          </p:cTn>
                        </p:par>
                        <p:par>
                          <p:cTn id="11" fill="hold">
                            <p:stCondLst>
                              <p:cond delay="2000"/>
                            </p:stCondLst>
                            <p:childTnLst>
                              <p:par>
                                <p:cTn id="12" presetID="63" presetClass="path" presetSubtype="0" accel="50000" decel="50000" fill="hold" grpId="0" nodeType="afterEffect">
                                  <p:stCondLst>
                                    <p:cond delay="0"/>
                                  </p:stCondLst>
                                  <p:childTnLst>
                                    <p:animMotion origin="layout" path="M -3.33333E-6 -3.3526E-6 L 0.54341 -0.00531 " pathEditMode="relative" rAng="0" ptsTypes="AA">
                                      <p:cBhvr>
                                        <p:cTn id="13" dur="3000" fill="hold"/>
                                        <p:tgtEl>
                                          <p:spTgt spid="17410"/>
                                        </p:tgtEl>
                                        <p:attrNameLst>
                                          <p:attrName>ppt_x</p:attrName>
                                          <p:attrName>ppt_y</p:attrName>
                                        </p:attrNameLst>
                                      </p:cBhvr>
                                      <p:rCtr x="27200" y="-300"/>
                                    </p:animMotion>
                                  </p:childTnLst>
                                </p:cTn>
                              </p:par>
                              <p:par>
                                <p:cTn id="14" presetID="63" presetClass="path" presetSubtype="0" accel="50000" decel="50000" fill="hold" grpId="0" nodeType="withEffect">
                                  <p:stCondLst>
                                    <p:cond delay="0"/>
                                  </p:stCondLst>
                                  <p:childTnLst>
                                    <p:animMotion origin="layout" path="M 0 0  L 0.25 0  E" pathEditMode="relative" ptsTypes="">
                                      <p:cBhvr>
                                        <p:cTn id="15" dur="2000" fill="hold"/>
                                        <p:tgtEl>
                                          <p:spTgt spid="17411"/>
                                        </p:tgtEl>
                                        <p:attrNameLst>
                                          <p:attrName>ppt_x</p:attrName>
                                          <p:attrName>ppt_y</p:attrName>
                                        </p:attrNameLst>
                                      </p:cBhvr>
                                    </p:animMotion>
                                  </p:childTnLst>
                                </p:cTn>
                              </p:par>
                              <p:par>
                                <p:cTn id="16" presetID="63" presetClass="path" presetSubtype="0" accel="50000" decel="50000" fill="hold" grpId="0" nodeType="withEffect">
                                  <p:stCondLst>
                                    <p:cond delay="0"/>
                                  </p:stCondLst>
                                  <p:childTnLst>
                                    <p:animMotion origin="layout" path="M 0 0  L 0.25 0  E" pathEditMode="relative" ptsTypes="">
                                      <p:cBhvr>
                                        <p:cTn id="17" dur="2000" fill="hold"/>
                                        <p:tgtEl>
                                          <p:spTgt spid="17412"/>
                                        </p:tgtEl>
                                        <p:attrNameLst>
                                          <p:attrName>ppt_x</p:attrName>
                                          <p:attrName>ppt_y</p:attrName>
                                        </p:attrNameLst>
                                      </p:cBhvr>
                                    </p:animMotion>
                                  </p:childTnLst>
                                </p:cTn>
                              </p:par>
                              <p:par>
                                <p:cTn id="18" presetID="63" presetClass="path" presetSubtype="0" accel="50000" decel="50000" fill="hold" grpId="0" nodeType="withEffect">
                                  <p:stCondLst>
                                    <p:cond delay="0"/>
                                  </p:stCondLst>
                                  <p:childTnLst>
                                    <p:animMotion origin="layout" path="M 0 0  L 0.25 0  E" pathEditMode="relative" ptsTypes="">
                                      <p:cBhvr>
                                        <p:cTn id="19" dur="2000" fill="hold"/>
                                        <p:tgtEl>
                                          <p:spTgt spid="17413"/>
                                        </p:tgtEl>
                                        <p:attrNameLst>
                                          <p:attrName>ppt_x</p:attrName>
                                          <p:attrName>ppt_y</p:attrName>
                                        </p:attrNameLst>
                                      </p:cBhvr>
                                    </p:animMotion>
                                  </p:childTnLst>
                                </p:cTn>
                              </p:par>
                              <p:par>
                                <p:cTn id="20" presetID="63" presetClass="path" presetSubtype="0" accel="50000" decel="50000" fill="hold" grpId="0" nodeType="withEffect">
                                  <p:stCondLst>
                                    <p:cond delay="0"/>
                                  </p:stCondLst>
                                  <p:childTnLst>
                                    <p:animMotion origin="layout" path="M 0 0  L 0.25 0  E" pathEditMode="relative" ptsTypes="">
                                      <p:cBhvr>
                                        <p:cTn id="21" dur="2000" fill="hold"/>
                                        <p:tgtEl>
                                          <p:spTgt spid="17414"/>
                                        </p:tgtEl>
                                        <p:attrNameLst>
                                          <p:attrName>ppt_x</p:attrName>
                                          <p:attrName>ppt_y</p:attrName>
                                        </p:attrNameLst>
                                      </p:cBhvr>
                                    </p:animMotion>
                                  </p:childTnLst>
                                </p:cTn>
                              </p:par>
                              <p:par>
                                <p:cTn id="22" presetID="63" presetClass="path" presetSubtype="0" accel="50000" decel="50000" fill="hold" grpId="0" nodeType="withEffect">
                                  <p:stCondLst>
                                    <p:cond delay="0"/>
                                  </p:stCondLst>
                                  <p:childTnLst>
                                    <p:animMotion origin="layout" path="M 0 0  L 0.25 0  E" pathEditMode="relative" ptsTypes="">
                                      <p:cBhvr>
                                        <p:cTn id="23" dur="2000" fill="hold"/>
                                        <p:tgtEl>
                                          <p:spTgt spid="17415"/>
                                        </p:tgtEl>
                                        <p:attrNameLst>
                                          <p:attrName>ppt_x</p:attrName>
                                          <p:attrName>ppt_y</p:attrName>
                                        </p:attrNameLst>
                                      </p:cBhvr>
                                    </p:animMotion>
                                  </p:childTnLst>
                                </p:cTn>
                              </p:par>
                            </p:childTnLst>
                          </p:cTn>
                        </p:par>
                        <p:par>
                          <p:cTn id="24" fill="hold">
                            <p:stCondLst>
                              <p:cond delay="5000"/>
                            </p:stCondLst>
                            <p:childTnLst>
                              <p:par>
                                <p:cTn id="25" presetID="8" presetClass="entr" presetSubtype="16" fill="hold" grpId="0" nodeType="afterEffect">
                                  <p:stCondLst>
                                    <p:cond delay="0"/>
                                  </p:stCondLst>
                                  <p:childTnLst>
                                    <p:set>
                                      <p:cBhvr>
                                        <p:cTn id="26" dur="1" fill="hold">
                                          <p:stCondLst>
                                            <p:cond delay="0"/>
                                          </p:stCondLst>
                                        </p:cTn>
                                        <p:tgtEl>
                                          <p:spTgt spid="17418"/>
                                        </p:tgtEl>
                                        <p:attrNameLst>
                                          <p:attrName>style.visibility</p:attrName>
                                        </p:attrNameLst>
                                      </p:cBhvr>
                                      <p:to>
                                        <p:strVal val="visible"/>
                                      </p:to>
                                    </p:set>
                                    <p:animEffect transition="in" filter="diamond(in)">
                                      <p:cBhvr>
                                        <p:cTn id="27" dur="2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P spid="17411" grpId="0" animBg="1"/>
      <p:bldP spid="17412" grpId="0" animBg="1"/>
      <p:bldP spid="17413" grpId="0" animBg="1"/>
      <p:bldP spid="17414" grpId="0" animBg="1"/>
      <p:bldP spid="17415" grpId="0" animBg="1"/>
      <p:bldP spid="17416" grpId="0" animBg="1"/>
      <p:bldP spid="17417" grpId="0" animBg="1"/>
      <p:bldP spid="1741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22531"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22532"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22533"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22534"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22535"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22536" name="Rectangle 8"/>
          <p:cNvSpPr>
            <a:spLocks noChangeArrowheads="1"/>
          </p:cNvSpPr>
          <p:nvPr/>
        </p:nvSpPr>
        <p:spPr bwMode="auto">
          <a:xfrm>
            <a:off x="4140200" y="908050"/>
            <a:ext cx="647700" cy="4826000"/>
          </a:xfrm>
          <a:prstGeom prst="rect">
            <a:avLst/>
          </a:prstGeom>
          <a:solidFill>
            <a:srgbClr val="3CD8E8"/>
          </a:solidFill>
          <a:ln w="9525">
            <a:solidFill>
              <a:schemeClr val="tx1"/>
            </a:solidFill>
            <a:miter lim="800000"/>
            <a:headEnd/>
            <a:tailEnd/>
          </a:ln>
          <a:effectLst/>
        </p:spPr>
        <p:txBody>
          <a:bodyPr wrap="none" anchor="ctr"/>
          <a:lstStyle/>
          <a:p>
            <a:endParaRPr lang="tr-TR"/>
          </a:p>
        </p:txBody>
      </p:sp>
      <p:sp>
        <p:nvSpPr>
          <p:cNvPr id="22537" name="Rectangle 9"/>
          <p:cNvSpPr>
            <a:spLocks noChangeArrowheads="1"/>
          </p:cNvSpPr>
          <p:nvPr/>
        </p:nvSpPr>
        <p:spPr bwMode="auto">
          <a:xfrm>
            <a:off x="6659563" y="908050"/>
            <a:ext cx="576262" cy="4826000"/>
          </a:xfrm>
          <a:prstGeom prst="rect">
            <a:avLst/>
          </a:prstGeom>
          <a:solidFill>
            <a:srgbClr val="0D45F7"/>
          </a:solidFill>
          <a:ln w="9525">
            <a:solidFill>
              <a:schemeClr val="tx1"/>
            </a:solidFill>
            <a:miter lim="800000"/>
            <a:headEnd/>
            <a:tailEnd/>
          </a:ln>
          <a:effectLst/>
        </p:spPr>
        <p:txBody>
          <a:bodyPr wrap="none" anchor="ctr"/>
          <a:lstStyle/>
          <a:p>
            <a:endParaRPr lang="tr-TR"/>
          </a:p>
        </p:txBody>
      </p:sp>
      <p:sp>
        <p:nvSpPr>
          <p:cNvPr id="10" name="Text Box 10"/>
          <p:cNvSpPr txBox="1">
            <a:spLocks noChangeArrowheads="1"/>
          </p:cNvSpPr>
          <p:nvPr/>
        </p:nvSpPr>
        <p:spPr bwMode="auto">
          <a:xfrm>
            <a:off x="7452320" y="1556792"/>
            <a:ext cx="1439862" cy="1477328"/>
          </a:xfrm>
          <a:prstGeom prst="rect">
            <a:avLst/>
          </a:prstGeom>
          <a:noFill/>
          <a:ln w="9525">
            <a:noFill/>
            <a:miter lim="800000"/>
            <a:headEnd/>
            <a:tailEnd/>
          </a:ln>
          <a:effectLst/>
        </p:spPr>
        <p:txBody>
          <a:bodyPr>
            <a:spAutoFit/>
          </a:bodyPr>
          <a:lstStyle/>
          <a:p>
            <a:pPr algn="ctr">
              <a:spcBef>
                <a:spcPct val="50000"/>
              </a:spcBef>
            </a:pPr>
            <a:r>
              <a:rPr lang="tr-TR" b="1" dirty="0"/>
              <a:t>GEÇEN </a:t>
            </a:r>
            <a:r>
              <a:rPr lang="tr-TR" b="1" dirty="0" smtClean="0"/>
              <a:t>IŞIK MAVİ. </a:t>
            </a:r>
            <a:r>
              <a:rPr lang="tr-TR" b="1" dirty="0"/>
              <a:t>GÖRÜNTÜ </a:t>
            </a:r>
            <a:r>
              <a:rPr lang="tr-TR" b="1" dirty="0" smtClean="0"/>
              <a:t>MAVİDİR</a:t>
            </a:r>
            <a:endParaRPr lang="tr-TR" b="1" dirty="0"/>
          </a:p>
        </p:txBody>
      </p:sp>
      <p:sp>
        <p:nvSpPr>
          <p:cNvPr id="11" name="Text Box 10"/>
          <p:cNvSpPr txBox="1">
            <a:spLocks noChangeArrowheads="1"/>
          </p:cNvSpPr>
          <p:nvPr/>
        </p:nvSpPr>
        <p:spPr bwMode="auto">
          <a:xfrm>
            <a:off x="683568" y="188640"/>
            <a:ext cx="7704856"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IŞIK FİLTRELERİ</a:t>
            </a:r>
            <a:endParaRPr lang="tr-TR" b="1" dirty="0"/>
          </a:p>
        </p:txBody>
      </p:sp>
    </p:spTree>
    <p:extLst>
      <p:ext uri="{BB962C8B-B14F-4D97-AF65-F5344CB8AC3E}">
        <p14:creationId xmlns:p14="http://schemas.microsoft.com/office/powerpoint/2010/main" val="1295701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diamond(in)">
                                      <p:cBhvr>
                                        <p:cTn id="7" dur="2000"/>
                                        <p:tgtEl>
                                          <p:spTgt spid="2253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537"/>
                                        </p:tgtEl>
                                        <p:attrNameLst>
                                          <p:attrName>style.visibility</p:attrName>
                                        </p:attrNameLst>
                                      </p:cBhvr>
                                      <p:to>
                                        <p:strVal val="visible"/>
                                      </p:to>
                                    </p:set>
                                    <p:animEffect transition="in" filter="diamond(in)">
                                      <p:cBhvr>
                                        <p:cTn id="10" dur="2000"/>
                                        <p:tgtEl>
                                          <p:spTgt spid="22537"/>
                                        </p:tgtEl>
                                      </p:cBhvr>
                                    </p:animEffect>
                                  </p:childTnLst>
                                </p:cTn>
                              </p:par>
                            </p:childTnLst>
                          </p:cTn>
                        </p:par>
                        <p:par>
                          <p:cTn id="11" fill="hold">
                            <p:stCondLst>
                              <p:cond delay="2000"/>
                            </p:stCondLst>
                            <p:childTnLst>
                              <p:par>
                                <p:cTn id="12" presetID="63" presetClass="path" presetSubtype="0" accel="50000" decel="50000" fill="hold" grpId="0" nodeType="afterEffect">
                                  <p:stCondLst>
                                    <p:cond delay="0"/>
                                  </p:stCondLst>
                                  <p:childTnLst>
                                    <p:animMotion origin="layout" path="M -3.33333E-6 -3.3526E-6 L 0.25209 0.00509 " pathEditMode="relative" rAng="0" ptsTypes="AA">
                                      <p:cBhvr>
                                        <p:cTn id="13" dur="2000" fill="hold"/>
                                        <p:tgtEl>
                                          <p:spTgt spid="22530"/>
                                        </p:tgtEl>
                                        <p:attrNameLst>
                                          <p:attrName>ppt_x</p:attrName>
                                          <p:attrName>ppt_y</p:attrName>
                                        </p:attrNameLst>
                                      </p:cBhvr>
                                      <p:rCtr x="12600" y="300"/>
                                    </p:animMotion>
                                  </p:childTnLst>
                                </p:cTn>
                              </p:par>
                              <p:par>
                                <p:cTn id="14" presetID="63" presetClass="path" presetSubtype="0" accel="50000" decel="50000" fill="hold" grpId="0" nodeType="withEffect">
                                  <p:stCondLst>
                                    <p:cond delay="0"/>
                                  </p:stCondLst>
                                  <p:childTnLst>
                                    <p:animMotion origin="layout" path="M 0 0  L 0.25 0  E" pathEditMode="relative" ptsTypes="">
                                      <p:cBhvr>
                                        <p:cTn id="15" dur="2000" fill="hold"/>
                                        <p:tgtEl>
                                          <p:spTgt spid="22531"/>
                                        </p:tgtEl>
                                        <p:attrNameLst>
                                          <p:attrName>ppt_x</p:attrName>
                                          <p:attrName>ppt_y</p:attrName>
                                        </p:attrNameLst>
                                      </p:cBhvr>
                                    </p:animMotion>
                                  </p:childTnLst>
                                </p:cTn>
                              </p:par>
                              <p:par>
                                <p:cTn id="16" presetID="63" presetClass="path" presetSubtype="0" accel="50000" decel="50000" fill="hold" grpId="0" nodeType="withEffect">
                                  <p:stCondLst>
                                    <p:cond delay="0"/>
                                  </p:stCondLst>
                                  <p:childTnLst>
                                    <p:animMotion origin="layout" path="M 0 0  L 0.25 0  E" pathEditMode="relative" ptsTypes="">
                                      <p:cBhvr>
                                        <p:cTn id="17" dur="2000" fill="hold"/>
                                        <p:tgtEl>
                                          <p:spTgt spid="22532"/>
                                        </p:tgtEl>
                                        <p:attrNameLst>
                                          <p:attrName>ppt_x</p:attrName>
                                          <p:attrName>ppt_y</p:attrName>
                                        </p:attrNameLst>
                                      </p:cBhvr>
                                    </p:animMotion>
                                  </p:childTnLst>
                                </p:cTn>
                              </p:par>
                              <p:par>
                                <p:cTn id="18" presetID="63" presetClass="path" presetSubtype="0" accel="50000" decel="50000" fill="hold" grpId="0" nodeType="withEffect">
                                  <p:stCondLst>
                                    <p:cond delay="0"/>
                                  </p:stCondLst>
                                  <p:childTnLst>
                                    <p:animMotion origin="layout" path="M -3.33333E-6 -3.46821E-7 L 0.51198 0.00509 " pathEditMode="relative" rAng="0" ptsTypes="AA">
                                      <p:cBhvr>
                                        <p:cTn id="19" dur="3000" fill="hold"/>
                                        <p:tgtEl>
                                          <p:spTgt spid="22533"/>
                                        </p:tgtEl>
                                        <p:attrNameLst>
                                          <p:attrName>ppt_x</p:attrName>
                                          <p:attrName>ppt_y</p:attrName>
                                        </p:attrNameLst>
                                      </p:cBhvr>
                                      <p:rCtr x="25600" y="300"/>
                                    </p:animMotion>
                                  </p:childTnLst>
                                </p:cTn>
                              </p:par>
                              <p:par>
                                <p:cTn id="20" presetID="63" presetClass="path" presetSubtype="0" accel="50000" decel="50000" fill="hold" grpId="0" nodeType="withEffect">
                                  <p:stCondLst>
                                    <p:cond delay="0"/>
                                  </p:stCondLst>
                                  <p:childTnLst>
                                    <p:animMotion origin="layout" path="M -3.33333E-6 -2.31214E-7 L 0.70886 0.00532 " pathEditMode="relative" rAng="0" ptsTypes="AA">
                                      <p:cBhvr>
                                        <p:cTn id="21" dur="3000" fill="hold"/>
                                        <p:tgtEl>
                                          <p:spTgt spid="22534"/>
                                        </p:tgtEl>
                                        <p:attrNameLst>
                                          <p:attrName>ppt_x</p:attrName>
                                          <p:attrName>ppt_y</p:attrName>
                                        </p:attrNameLst>
                                      </p:cBhvr>
                                      <p:rCtr x="35400" y="300"/>
                                    </p:animMotion>
                                  </p:childTnLst>
                                </p:cTn>
                              </p:par>
                              <p:par>
                                <p:cTn id="22" presetID="63" presetClass="path" presetSubtype="0" accel="50000" decel="50000" fill="hold" grpId="0" nodeType="withEffect">
                                  <p:stCondLst>
                                    <p:cond delay="0"/>
                                  </p:stCondLst>
                                  <p:childTnLst>
                                    <p:animMotion origin="layout" path="M 0 0  L 0.25 0  E" pathEditMode="relative" ptsTypes="">
                                      <p:cBhvr>
                                        <p:cTn id="23" dur="2000" fill="hold"/>
                                        <p:tgtEl>
                                          <p:spTgt spid="22535"/>
                                        </p:tgtEl>
                                        <p:attrNameLst>
                                          <p:attrName>ppt_x</p:attrName>
                                          <p:attrName>ppt_y</p:attrName>
                                        </p:attrNameLst>
                                      </p:cBhvr>
                                    </p:animMotion>
                                  </p:childTnLst>
                                </p:cTn>
                              </p:par>
                            </p:childTnLst>
                          </p:cTn>
                        </p:par>
                        <p:par>
                          <p:cTn id="24" fill="hold">
                            <p:stCondLst>
                              <p:cond delay="5000"/>
                            </p:stCondLst>
                            <p:childTnLst>
                              <p:par>
                                <p:cTn id="25" presetID="8"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animBg="1"/>
      <p:bldP spid="22532" grpId="0" animBg="1"/>
      <p:bldP spid="22533" grpId="0" animBg="1"/>
      <p:bldP spid="22534" grpId="0" animBg="1"/>
      <p:bldP spid="22535" grpId="0" animBg="1"/>
      <p:bldP spid="22536" grpId="0" animBg="1"/>
      <p:bldP spid="22537"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lumMod val="75000"/>
          </a:schemeClr>
        </a:solidFill>
        <a:effectLst/>
      </p:bgPr>
    </p:bg>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755650" y="1412875"/>
            <a:ext cx="1728788" cy="504825"/>
          </a:xfrm>
          <a:prstGeom prst="rightArrow">
            <a:avLst>
              <a:gd name="adj1" fmla="val 50000"/>
              <a:gd name="adj2" fmla="val 85613"/>
            </a:avLst>
          </a:prstGeom>
          <a:solidFill>
            <a:srgbClr val="EE4416"/>
          </a:solidFill>
          <a:ln w="9525">
            <a:solidFill>
              <a:schemeClr val="tx1"/>
            </a:solidFill>
            <a:miter lim="800000"/>
            <a:headEnd/>
            <a:tailEnd/>
          </a:ln>
          <a:effectLst/>
        </p:spPr>
        <p:txBody>
          <a:bodyPr wrap="none" anchor="ctr"/>
          <a:lstStyle/>
          <a:p>
            <a:endParaRPr lang="tr-TR"/>
          </a:p>
        </p:txBody>
      </p:sp>
      <p:sp>
        <p:nvSpPr>
          <p:cNvPr id="22531" name="AutoShape 3"/>
          <p:cNvSpPr>
            <a:spLocks noChangeArrowheads="1"/>
          </p:cNvSpPr>
          <p:nvPr/>
        </p:nvSpPr>
        <p:spPr bwMode="auto">
          <a:xfrm>
            <a:off x="755650" y="2060575"/>
            <a:ext cx="1728788" cy="504825"/>
          </a:xfrm>
          <a:prstGeom prst="rightArrow">
            <a:avLst>
              <a:gd name="adj1" fmla="val 50000"/>
              <a:gd name="adj2" fmla="val 85613"/>
            </a:avLst>
          </a:prstGeom>
          <a:solidFill>
            <a:srgbClr val="F0B114"/>
          </a:solidFill>
          <a:ln w="9525">
            <a:solidFill>
              <a:schemeClr val="tx1"/>
            </a:solidFill>
            <a:miter lim="800000"/>
            <a:headEnd/>
            <a:tailEnd/>
          </a:ln>
          <a:effectLst/>
        </p:spPr>
        <p:txBody>
          <a:bodyPr wrap="none" anchor="ctr"/>
          <a:lstStyle/>
          <a:p>
            <a:endParaRPr lang="tr-TR"/>
          </a:p>
        </p:txBody>
      </p:sp>
      <p:sp>
        <p:nvSpPr>
          <p:cNvPr id="22532" name="AutoShape 4"/>
          <p:cNvSpPr>
            <a:spLocks noChangeArrowheads="1"/>
          </p:cNvSpPr>
          <p:nvPr/>
        </p:nvSpPr>
        <p:spPr bwMode="auto">
          <a:xfrm>
            <a:off x="755650" y="2708275"/>
            <a:ext cx="1728788" cy="504825"/>
          </a:xfrm>
          <a:prstGeom prst="rightArrow">
            <a:avLst>
              <a:gd name="adj1" fmla="val 50000"/>
              <a:gd name="adj2" fmla="val 85613"/>
            </a:avLst>
          </a:prstGeom>
          <a:solidFill>
            <a:srgbClr val="FEFAA0"/>
          </a:solidFill>
          <a:ln w="9525">
            <a:solidFill>
              <a:schemeClr val="tx1"/>
            </a:solidFill>
            <a:miter lim="800000"/>
            <a:headEnd/>
            <a:tailEnd/>
          </a:ln>
          <a:effectLst/>
        </p:spPr>
        <p:txBody>
          <a:bodyPr wrap="none" anchor="ctr"/>
          <a:lstStyle/>
          <a:p>
            <a:endParaRPr lang="tr-TR"/>
          </a:p>
        </p:txBody>
      </p:sp>
      <p:sp>
        <p:nvSpPr>
          <p:cNvPr id="22533" name="AutoShape 5"/>
          <p:cNvSpPr>
            <a:spLocks noChangeArrowheads="1"/>
          </p:cNvSpPr>
          <p:nvPr/>
        </p:nvSpPr>
        <p:spPr bwMode="auto">
          <a:xfrm>
            <a:off x="755650" y="3357563"/>
            <a:ext cx="1728788" cy="504825"/>
          </a:xfrm>
          <a:prstGeom prst="rightArrow">
            <a:avLst>
              <a:gd name="adj1" fmla="val 50000"/>
              <a:gd name="adj2" fmla="val 85613"/>
            </a:avLst>
          </a:prstGeom>
          <a:solidFill>
            <a:srgbClr val="00CC66"/>
          </a:solidFill>
          <a:ln w="9525">
            <a:solidFill>
              <a:schemeClr val="tx1"/>
            </a:solidFill>
            <a:miter lim="800000"/>
            <a:headEnd/>
            <a:tailEnd/>
          </a:ln>
          <a:effectLst/>
        </p:spPr>
        <p:txBody>
          <a:bodyPr wrap="none" anchor="ctr"/>
          <a:lstStyle/>
          <a:p>
            <a:endParaRPr lang="tr-TR"/>
          </a:p>
        </p:txBody>
      </p:sp>
      <p:sp>
        <p:nvSpPr>
          <p:cNvPr id="22534" name="AutoShape 6"/>
          <p:cNvSpPr>
            <a:spLocks noChangeArrowheads="1"/>
          </p:cNvSpPr>
          <p:nvPr/>
        </p:nvSpPr>
        <p:spPr bwMode="auto">
          <a:xfrm>
            <a:off x="755650" y="4076700"/>
            <a:ext cx="1728788" cy="504825"/>
          </a:xfrm>
          <a:prstGeom prst="rightArrow">
            <a:avLst>
              <a:gd name="adj1" fmla="val 50000"/>
              <a:gd name="adj2" fmla="val 85613"/>
            </a:avLst>
          </a:prstGeom>
          <a:solidFill>
            <a:srgbClr val="3366FF"/>
          </a:solidFill>
          <a:ln w="9525">
            <a:solidFill>
              <a:schemeClr val="tx1"/>
            </a:solidFill>
            <a:miter lim="800000"/>
            <a:headEnd/>
            <a:tailEnd/>
          </a:ln>
          <a:effectLst/>
        </p:spPr>
        <p:txBody>
          <a:bodyPr wrap="none" anchor="ctr"/>
          <a:lstStyle/>
          <a:p>
            <a:endParaRPr lang="tr-TR"/>
          </a:p>
        </p:txBody>
      </p:sp>
      <p:sp>
        <p:nvSpPr>
          <p:cNvPr id="22535" name="AutoShape 7"/>
          <p:cNvSpPr>
            <a:spLocks noChangeArrowheads="1"/>
          </p:cNvSpPr>
          <p:nvPr/>
        </p:nvSpPr>
        <p:spPr bwMode="auto">
          <a:xfrm>
            <a:off x="755650" y="4797425"/>
            <a:ext cx="1728788" cy="504825"/>
          </a:xfrm>
          <a:prstGeom prst="rightArrow">
            <a:avLst>
              <a:gd name="adj1" fmla="val 50000"/>
              <a:gd name="adj2" fmla="val 85613"/>
            </a:avLst>
          </a:prstGeom>
          <a:solidFill>
            <a:srgbClr val="800080"/>
          </a:solidFill>
          <a:ln w="9525">
            <a:solidFill>
              <a:schemeClr val="tx1"/>
            </a:solidFill>
            <a:miter lim="800000"/>
            <a:headEnd/>
            <a:tailEnd/>
          </a:ln>
          <a:effectLst/>
        </p:spPr>
        <p:txBody>
          <a:bodyPr wrap="none" anchor="ctr"/>
          <a:lstStyle/>
          <a:p>
            <a:endParaRPr lang="tr-TR"/>
          </a:p>
        </p:txBody>
      </p:sp>
      <p:sp>
        <p:nvSpPr>
          <p:cNvPr id="22536" name="Rectangle 8"/>
          <p:cNvSpPr>
            <a:spLocks noChangeArrowheads="1"/>
          </p:cNvSpPr>
          <p:nvPr/>
        </p:nvSpPr>
        <p:spPr bwMode="auto">
          <a:xfrm>
            <a:off x="4140200" y="908050"/>
            <a:ext cx="647700" cy="4826000"/>
          </a:xfrm>
          <a:prstGeom prst="rect">
            <a:avLst/>
          </a:prstGeom>
          <a:solidFill>
            <a:srgbClr val="FFFF00"/>
          </a:solidFill>
          <a:ln w="9525">
            <a:solidFill>
              <a:schemeClr val="tx1"/>
            </a:solidFill>
            <a:miter lim="800000"/>
            <a:headEnd/>
            <a:tailEnd/>
          </a:ln>
          <a:effectLst/>
        </p:spPr>
        <p:txBody>
          <a:bodyPr wrap="none" anchor="ctr"/>
          <a:lstStyle/>
          <a:p>
            <a:endParaRPr lang="tr-TR"/>
          </a:p>
        </p:txBody>
      </p:sp>
      <p:sp>
        <p:nvSpPr>
          <p:cNvPr id="22537" name="Rectangle 9"/>
          <p:cNvSpPr>
            <a:spLocks noChangeArrowheads="1"/>
          </p:cNvSpPr>
          <p:nvPr/>
        </p:nvSpPr>
        <p:spPr bwMode="auto">
          <a:xfrm>
            <a:off x="6659563" y="908050"/>
            <a:ext cx="576262" cy="4826000"/>
          </a:xfrm>
          <a:prstGeom prst="rect">
            <a:avLst/>
          </a:prstGeom>
          <a:solidFill>
            <a:srgbClr val="FF0000"/>
          </a:solidFill>
          <a:ln w="9525">
            <a:solidFill>
              <a:schemeClr val="tx1"/>
            </a:solidFill>
            <a:miter lim="800000"/>
            <a:headEnd/>
            <a:tailEnd/>
          </a:ln>
          <a:effectLst/>
        </p:spPr>
        <p:txBody>
          <a:bodyPr wrap="none" anchor="ctr"/>
          <a:lstStyle/>
          <a:p>
            <a:endParaRPr lang="tr-TR"/>
          </a:p>
        </p:txBody>
      </p:sp>
      <p:sp>
        <p:nvSpPr>
          <p:cNvPr id="10" name="Text Box 10"/>
          <p:cNvSpPr txBox="1">
            <a:spLocks noChangeArrowheads="1"/>
          </p:cNvSpPr>
          <p:nvPr/>
        </p:nvSpPr>
        <p:spPr bwMode="auto">
          <a:xfrm>
            <a:off x="7308304" y="3140968"/>
            <a:ext cx="1655886" cy="1200329"/>
          </a:xfrm>
          <a:prstGeom prst="rect">
            <a:avLst/>
          </a:prstGeom>
          <a:noFill/>
          <a:ln w="9525">
            <a:noFill/>
            <a:miter lim="800000"/>
            <a:headEnd/>
            <a:tailEnd/>
          </a:ln>
          <a:effectLst/>
        </p:spPr>
        <p:txBody>
          <a:bodyPr wrap="square">
            <a:spAutoFit/>
          </a:bodyPr>
          <a:lstStyle/>
          <a:p>
            <a:pPr algn="ctr">
              <a:spcBef>
                <a:spcPct val="50000"/>
              </a:spcBef>
            </a:pPr>
            <a:r>
              <a:rPr lang="tr-TR" b="1" dirty="0"/>
              <a:t>GEÇEN </a:t>
            </a:r>
            <a:r>
              <a:rPr lang="tr-TR" b="1" dirty="0" smtClean="0"/>
              <a:t>IŞIK KIRMIZI. </a:t>
            </a:r>
            <a:r>
              <a:rPr lang="tr-TR" b="1" dirty="0"/>
              <a:t>GÖRÜNTÜ </a:t>
            </a:r>
            <a:r>
              <a:rPr lang="tr-TR" b="1" dirty="0" smtClean="0"/>
              <a:t>KIRMIZIDIR</a:t>
            </a:r>
            <a:endParaRPr lang="tr-TR" b="1" dirty="0"/>
          </a:p>
        </p:txBody>
      </p:sp>
      <p:sp>
        <p:nvSpPr>
          <p:cNvPr id="11" name="Text Box 10"/>
          <p:cNvSpPr txBox="1">
            <a:spLocks noChangeArrowheads="1"/>
          </p:cNvSpPr>
          <p:nvPr/>
        </p:nvSpPr>
        <p:spPr bwMode="auto">
          <a:xfrm>
            <a:off x="395536" y="188640"/>
            <a:ext cx="7704856" cy="369332"/>
          </a:xfrm>
          <a:prstGeom prst="rect">
            <a:avLst/>
          </a:prstGeom>
          <a:noFill/>
          <a:ln w="9525">
            <a:noFill/>
            <a:miter lim="800000"/>
            <a:headEnd/>
            <a:tailEnd/>
          </a:ln>
          <a:effectLst/>
        </p:spPr>
        <p:txBody>
          <a:bodyPr wrap="square">
            <a:spAutoFit/>
          </a:bodyPr>
          <a:lstStyle/>
          <a:p>
            <a:pPr algn="ctr">
              <a:spcBef>
                <a:spcPct val="50000"/>
              </a:spcBef>
            </a:pPr>
            <a:r>
              <a:rPr lang="tr-TR" b="1" dirty="0" smtClean="0"/>
              <a:t>IŞIK FİLTRELERİ</a:t>
            </a:r>
            <a:endParaRPr lang="tr-TR" b="1" dirty="0"/>
          </a:p>
        </p:txBody>
      </p:sp>
    </p:spTree>
    <p:extLst>
      <p:ext uri="{BB962C8B-B14F-4D97-AF65-F5344CB8AC3E}">
        <p14:creationId xmlns:p14="http://schemas.microsoft.com/office/powerpoint/2010/main" val="15472834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2536"/>
                                        </p:tgtEl>
                                        <p:attrNameLst>
                                          <p:attrName>style.visibility</p:attrName>
                                        </p:attrNameLst>
                                      </p:cBhvr>
                                      <p:to>
                                        <p:strVal val="visible"/>
                                      </p:to>
                                    </p:set>
                                    <p:animEffect transition="in" filter="diamond(in)">
                                      <p:cBhvr>
                                        <p:cTn id="7" dur="2000"/>
                                        <p:tgtEl>
                                          <p:spTgt spid="2253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537"/>
                                        </p:tgtEl>
                                        <p:attrNameLst>
                                          <p:attrName>style.visibility</p:attrName>
                                        </p:attrNameLst>
                                      </p:cBhvr>
                                      <p:to>
                                        <p:strVal val="visible"/>
                                      </p:to>
                                    </p:set>
                                    <p:animEffect transition="in" filter="diamond(in)">
                                      <p:cBhvr>
                                        <p:cTn id="10" dur="2000"/>
                                        <p:tgtEl>
                                          <p:spTgt spid="22537"/>
                                        </p:tgtEl>
                                      </p:cBhvr>
                                    </p:animEffect>
                                  </p:childTnLst>
                                </p:cTn>
                              </p:par>
                            </p:childTnLst>
                          </p:cTn>
                        </p:par>
                        <p:par>
                          <p:cTn id="11" fill="hold">
                            <p:stCondLst>
                              <p:cond delay="2000"/>
                            </p:stCondLst>
                            <p:childTnLst>
                              <p:par>
                                <p:cTn id="12" presetID="63" presetClass="path" presetSubtype="0" accel="50000" decel="50000" fill="hold" grpId="0" nodeType="afterEffect">
                                  <p:stCondLst>
                                    <p:cond delay="0"/>
                                  </p:stCondLst>
                                  <p:childTnLst>
                                    <p:animMotion origin="layout" path="M -3.33333E-6 -4.07407E-6 L 0.69306 0.0051 " pathEditMode="relative" rAng="0" ptsTypes="AA">
                                      <p:cBhvr>
                                        <p:cTn id="13" dur="2000" fill="hold"/>
                                        <p:tgtEl>
                                          <p:spTgt spid="22530"/>
                                        </p:tgtEl>
                                        <p:attrNameLst>
                                          <p:attrName>ppt_x</p:attrName>
                                          <p:attrName>ppt_y</p:attrName>
                                        </p:attrNameLst>
                                      </p:cBhvr>
                                      <p:rCtr x="34700" y="300"/>
                                    </p:animMotion>
                                  </p:childTnLst>
                                </p:cTn>
                              </p:par>
                              <p:par>
                                <p:cTn id="14" presetID="63" presetClass="path" presetSubtype="0" accel="50000" decel="50000" fill="hold" grpId="0" nodeType="withEffect">
                                  <p:stCondLst>
                                    <p:cond delay="0"/>
                                  </p:stCondLst>
                                  <p:childTnLst>
                                    <p:animMotion origin="layout" path="M -3.33333E-6 1.48148E-6 L 0.504 -0.00533 " pathEditMode="relative" rAng="0" ptsTypes="AA">
                                      <p:cBhvr>
                                        <p:cTn id="15" dur="2000" fill="hold"/>
                                        <p:tgtEl>
                                          <p:spTgt spid="22531"/>
                                        </p:tgtEl>
                                        <p:attrNameLst>
                                          <p:attrName>ppt_x</p:attrName>
                                          <p:attrName>ppt_y</p:attrName>
                                        </p:attrNameLst>
                                      </p:cBhvr>
                                      <p:rCtr x="25200" y="-300"/>
                                    </p:animMotion>
                                  </p:childTnLst>
                                </p:cTn>
                              </p:par>
                              <p:par>
                                <p:cTn id="16" presetID="63" presetClass="path" presetSubtype="0" accel="50000" decel="50000" fill="hold" grpId="0" nodeType="withEffect">
                                  <p:stCondLst>
                                    <p:cond delay="0"/>
                                  </p:stCondLst>
                                  <p:childTnLst>
                                    <p:animMotion origin="layout" path="M -3.33333E-6 -2.96296E-6 L 0.5198 0.00533 " pathEditMode="relative" rAng="0" ptsTypes="AA">
                                      <p:cBhvr>
                                        <p:cTn id="17" dur="2000" fill="hold"/>
                                        <p:tgtEl>
                                          <p:spTgt spid="22532"/>
                                        </p:tgtEl>
                                        <p:attrNameLst>
                                          <p:attrName>ppt_x</p:attrName>
                                          <p:attrName>ppt_y</p:attrName>
                                        </p:attrNameLst>
                                      </p:cBhvr>
                                      <p:rCtr x="26000" y="300"/>
                                    </p:animMotion>
                                  </p:childTnLst>
                                </p:cTn>
                              </p:par>
                              <p:par>
                                <p:cTn id="18" presetID="63" presetClass="path" presetSubtype="0" accel="50000" decel="50000" fill="hold" grpId="0" nodeType="withEffect">
                                  <p:stCondLst>
                                    <p:cond delay="0"/>
                                  </p:stCondLst>
                                  <p:childTnLst>
                                    <p:animMotion origin="layout" path="M -3.33333E-6 -3.46821E-7 L 0.51198 0.00509 " pathEditMode="relative" rAng="0" ptsTypes="AA">
                                      <p:cBhvr>
                                        <p:cTn id="19" dur="3000" fill="hold"/>
                                        <p:tgtEl>
                                          <p:spTgt spid="22533"/>
                                        </p:tgtEl>
                                        <p:attrNameLst>
                                          <p:attrName>ppt_x</p:attrName>
                                          <p:attrName>ppt_y</p:attrName>
                                        </p:attrNameLst>
                                      </p:cBhvr>
                                      <p:rCtr x="25600" y="300"/>
                                    </p:animMotion>
                                  </p:childTnLst>
                                </p:cTn>
                              </p:par>
                              <p:par>
                                <p:cTn id="20" presetID="63" presetClass="path" presetSubtype="0" accel="50000" decel="50000" fill="hold" grpId="0" nodeType="withEffect">
                                  <p:stCondLst>
                                    <p:cond delay="0"/>
                                  </p:stCondLst>
                                  <p:childTnLst>
                                    <p:animMotion origin="layout" path="M -0.01562 -0.00532 L 0.24427 1.11022E-16 " pathEditMode="relative" rAng="0" ptsTypes="AA">
                                      <p:cBhvr>
                                        <p:cTn id="21" dur="3000" fill="hold"/>
                                        <p:tgtEl>
                                          <p:spTgt spid="22534"/>
                                        </p:tgtEl>
                                        <p:attrNameLst>
                                          <p:attrName>ppt_x</p:attrName>
                                          <p:attrName>ppt_y</p:attrName>
                                        </p:attrNameLst>
                                      </p:cBhvr>
                                      <p:rCtr x="13000" y="300"/>
                                    </p:animMotion>
                                  </p:childTnLst>
                                </p:cTn>
                              </p:par>
                              <p:par>
                                <p:cTn id="22" presetID="63" presetClass="path" presetSubtype="0" accel="50000" decel="50000" fill="hold" grpId="0" nodeType="withEffect">
                                  <p:stCondLst>
                                    <p:cond delay="0"/>
                                  </p:stCondLst>
                                  <p:childTnLst>
                                    <p:animMotion origin="layout" path="M 0 0  L 0.25 0  E" pathEditMode="relative" ptsTypes="">
                                      <p:cBhvr>
                                        <p:cTn id="23" dur="2000" fill="hold"/>
                                        <p:tgtEl>
                                          <p:spTgt spid="22535"/>
                                        </p:tgtEl>
                                        <p:attrNameLst>
                                          <p:attrName>ppt_x</p:attrName>
                                          <p:attrName>ppt_y</p:attrName>
                                        </p:attrNameLst>
                                      </p:cBhvr>
                                    </p:animMotion>
                                  </p:childTnLst>
                                </p:cTn>
                              </p:par>
                            </p:childTnLst>
                          </p:cTn>
                        </p:par>
                        <p:par>
                          <p:cTn id="24" fill="hold">
                            <p:stCondLst>
                              <p:cond delay="5000"/>
                            </p:stCondLst>
                            <p:childTnLst>
                              <p:par>
                                <p:cTn id="25" presetID="8"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animBg="1"/>
      <p:bldP spid="22532" grpId="0" animBg="1"/>
      <p:bldP spid="22533" grpId="0" animBg="1"/>
      <p:bldP spid="22534" grpId="0" animBg="1"/>
      <p:bldP spid="22535" grpId="0" animBg="1"/>
      <p:bldP spid="22536" grpId="0" animBg="1"/>
      <p:bldP spid="22537"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75000"/>
          </a:schemeClr>
        </a:solidFill>
        <a:effectLst/>
      </p:bgPr>
    </p:bg>
    <p:spTree>
      <p:nvGrpSpPr>
        <p:cNvPr id="1" name=""/>
        <p:cNvGrpSpPr/>
        <p:nvPr/>
      </p:nvGrpSpPr>
      <p:grpSpPr>
        <a:xfrm>
          <a:off x="0" y="0"/>
          <a:ext cx="0" cy="0"/>
          <a:chOff x="0" y="0"/>
          <a:chExt cx="0" cy="0"/>
        </a:xfrm>
      </p:grpSpPr>
      <p:sp>
        <p:nvSpPr>
          <p:cNvPr id="78855" name="Rectangle 7"/>
          <p:cNvSpPr>
            <a:spLocks noChangeArrowheads="1"/>
          </p:cNvSpPr>
          <p:nvPr/>
        </p:nvSpPr>
        <p:spPr bwMode="auto">
          <a:xfrm>
            <a:off x="2627313" y="404813"/>
            <a:ext cx="252412" cy="1728787"/>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856" name="Rectangle 8"/>
          <p:cNvSpPr>
            <a:spLocks noChangeArrowheads="1"/>
          </p:cNvSpPr>
          <p:nvPr/>
        </p:nvSpPr>
        <p:spPr bwMode="auto">
          <a:xfrm>
            <a:off x="4211638" y="404813"/>
            <a:ext cx="252412" cy="1728787"/>
          </a:xfrm>
          <a:prstGeom prst="rect">
            <a:avLst/>
          </a:prstGeom>
          <a:solidFill>
            <a:srgbClr val="00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857" name="Line 9"/>
          <p:cNvSpPr>
            <a:spLocks noChangeShapeType="1"/>
          </p:cNvSpPr>
          <p:nvPr/>
        </p:nvSpPr>
        <p:spPr bwMode="auto">
          <a:xfrm>
            <a:off x="1258888" y="549275"/>
            <a:ext cx="1368425" cy="0"/>
          </a:xfrm>
          <a:prstGeom prst="line">
            <a:avLst/>
          </a:prstGeom>
          <a:noFill/>
          <a:ln w="825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58" name="Line 10"/>
          <p:cNvSpPr>
            <a:spLocks noChangeShapeType="1"/>
          </p:cNvSpPr>
          <p:nvPr/>
        </p:nvSpPr>
        <p:spPr bwMode="auto">
          <a:xfrm>
            <a:off x="1258888" y="836613"/>
            <a:ext cx="1368425" cy="0"/>
          </a:xfrm>
          <a:prstGeom prst="line">
            <a:avLst/>
          </a:prstGeom>
          <a:noFill/>
          <a:ln w="825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59" name="Line 11"/>
          <p:cNvSpPr>
            <a:spLocks noChangeShapeType="1"/>
          </p:cNvSpPr>
          <p:nvPr/>
        </p:nvSpPr>
        <p:spPr bwMode="auto">
          <a:xfrm>
            <a:off x="1258888" y="1125538"/>
            <a:ext cx="1368425" cy="0"/>
          </a:xfrm>
          <a:prstGeom prst="line">
            <a:avLst/>
          </a:prstGeom>
          <a:noFill/>
          <a:ln w="825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0" name="Line 12"/>
          <p:cNvSpPr>
            <a:spLocks noChangeShapeType="1"/>
          </p:cNvSpPr>
          <p:nvPr/>
        </p:nvSpPr>
        <p:spPr bwMode="auto">
          <a:xfrm>
            <a:off x="1258888" y="1412875"/>
            <a:ext cx="1368425" cy="0"/>
          </a:xfrm>
          <a:prstGeom prst="line">
            <a:avLst/>
          </a:prstGeom>
          <a:noFill/>
          <a:ln w="825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1" name="Line 13"/>
          <p:cNvSpPr>
            <a:spLocks noChangeShapeType="1"/>
          </p:cNvSpPr>
          <p:nvPr/>
        </p:nvSpPr>
        <p:spPr bwMode="auto">
          <a:xfrm>
            <a:off x="1258888" y="1701800"/>
            <a:ext cx="1368425" cy="0"/>
          </a:xfrm>
          <a:prstGeom prst="line">
            <a:avLst/>
          </a:prstGeom>
          <a:noFill/>
          <a:ln w="825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2" name="Line 14"/>
          <p:cNvSpPr>
            <a:spLocks noChangeShapeType="1"/>
          </p:cNvSpPr>
          <p:nvPr/>
        </p:nvSpPr>
        <p:spPr bwMode="auto">
          <a:xfrm>
            <a:off x="1258888" y="1989138"/>
            <a:ext cx="1368425" cy="0"/>
          </a:xfrm>
          <a:prstGeom prst="line">
            <a:avLst/>
          </a:prstGeom>
          <a:noFill/>
          <a:ln w="825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3" name="Line 15"/>
          <p:cNvSpPr>
            <a:spLocks noChangeShapeType="1"/>
          </p:cNvSpPr>
          <p:nvPr/>
        </p:nvSpPr>
        <p:spPr bwMode="auto">
          <a:xfrm>
            <a:off x="2843213" y="549275"/>
            <a:ext cx="1368425" cy="0"/>
          </a:xfrm>
          <a:prstGeom prst="line">
            <a:avLst/>
          </a:prstGeom>
          <a:noFill/>
          <a:ln w="825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4" name="Line 16"/>
          <p:cNvSpPr>
            <a:spLocks noChangeShapeType="1"/>
          </p:cNvSpPr>
          <p:nvPr/>
        </p:nvSpPr>
        <p:spPr bwMode="auto">
          <a:xfrm>
            <a:off x="2843213" y="836613"/>
            <a:ext cx="792162" cy="0"/>
          </a:xfrm>
          <a:prstGeom prst="line">
            <a:avLst/>
          </a:prstGeom>
          <a:noFill/>
          <a:ln w="825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5" name="Text Box 17"/>
          <p:cNvSpPr txBox="1">
            <a:spLocks noChangeArrowheads="1"/>
          </p:cNvSpPr>
          <p:nvPr/>
        </p:nvSpPr>
        <p:spPr bwMode="auto">
          <a:xfrm>
            <a:off x="5076825" y="981075"/>
            <a:ext cx="3311525" cy="5302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olmadığından siyah görünür</a:t>
            </a:r>
          </a:p>
        </p:txBody>
      </p:sp>
      <p:sp>
        <p:nvSpPr>
          <p:cNvPr id="78866" name="Rectangle 18"/>
          <p:cNvSpPr>
            <a:spLocks noChangeArrowheads="1"/>
          </p:cNvSpPr>
          <p:nvPr/>
        </p:nvSpPr>
        <p:spPr bwMode="auto">
          <a:xfrm>
            <a:off x="2627313" y="2420938"/>
            <a:ext cx="252412" cy="1728787"/>
          </a:xfrm>
          <a:prstGeom prst="rect">
            <a:avLst/>
          </a:prstGeom>
          <a:solidFill>
            <a:srgbClr val="00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867" name="Rectangle 19"/>
          <p:cNvSpPr>
            <a:spLocks noChangeArrowheads="1"/>
          </p:cNvSpPr>
          <p:nvPr/>
        </p:nvSpPr>
        <p:spPr bwMode="auto">
          <a:xfrm>
            <a:off x="4211638" y="2420938"/>
            <a:ext cx="252412" cy="1728787"/>
          </a:xfrm>
          <a:prstGeom prst="rect">
            <a:avLst/>
          </a:prstGeom>
          <a:solidFill>
            <a:srgbClr val="80008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868" name="Line 20"/>
          <p:cNvSpPr>
            <a:spLocks noChangeShapeType="1"/>
          </p:cNvSpPr>
          <p:nvPr/>
        </p:nvSpPr>
        <p:spPr bwMode="auto">
          <a:xfrm>
            <a:off x="1258888" y="2565400"/>
            <a:ext cx="1368425" cy="0"/>
          </a:xfrm>
          <a:prstGeom prst="line">
            <a:avLst/>
          </a:prstGeom>
          <a:noFill/>
          <a:ln w="825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69" name="Line 21"/>
          <p:cNvSpPr>
            <a:spLocks noChangeShapeType="1"/>
          </p:cNvSpPr>
          <p:nvPr/>
        </p:nvSpPr>
        <p:spPr bwMode="auto">
          <a:xfrm>
            <a:off x="1258888" y="2852738"/>
            <a:ext cx="1368425" cy="0"/>
          </a:xfrm>
          <a:prstGeom prst="line">
            <a:avLst/>
          </a:prstGeom>
          <a:noFill/>
          <a:ln w="825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0" name="Line 22"/>
          <p:cNvSpPr>
            <a:spLocks noChangeShapeType="1"/>
          </p:cNvSpPr>
          <p:nvPr/>
        </p:nvSpPr>
        <p:spPr bwMode="auto">
          <a:xfrm>
            <a:off x="1258888" y="3141663"/>
            <a:ext cx="1368425" cy="0"/>
          </a:xfrm>
          <a:prstGeom prst="line">
            <a:avLst/>
          </a:prstGeom>
          <a:noFill/>
          <a:ln w="825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1" name="Line 23"/>
          <p:cNvSpPr>
            <a:spLocks noChangeShapeType="1"/>
          </p:cNvSpPr>
          <p:nvPr/>
        </p:nvSpPr>
        <p:spPr bwMode="auto">
          <a:xfrm>
            <a:off x="1258888" y="3429000"/>
            <a:ext cx="1368425" cy="0"/>
          </a:xfrm>
          <a:prstGeom prst="line">
            <a:avLst/>
          </a:prstGeom>
          <a:noFill/>
          <a:ln w="825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2" name="Line 24"/>
          <p:cNvSpPr>
            <a:spLocks noChangeShapeType="1"/>
          </p:cNvSpPr>
          <p:nvPr/>
        </p:nvSpPr>
        <p:spPr bwMode="auto">
          <a:xfrm>
            <a:off x="1258888" y="3717925"/>
            <a:ext cx="1368425" cy="0"/>
          </a:xfrm>
          <a:prstGeom prst="line">
            <a:avLst/>
          </a:prstGeom>
          <a:noFill/>
          <a:ln w="825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3" name="Line 25"/>
          <p:cNvSpPr>
            <a:spLocks noChangeShapeType="1"/>
          </p:cNvSpPr>
          <p:nvPr/>
        </p:nvSpPr>
        <p:spPr bwMode="auto">
          <a:xfrm>
            <a:off x="1258888" y="4005263"/>
            <a:ext cx="1368425" cy="0"/>
          </a:xfrm>
          <a:prstGeom prst="line">
            <a:avLst/>
          </a:prstGeom>
          <a:noFill/>
          <a:ln w="825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4" name="Line 26"/>
          <p:cNvSpPr>
            <a:spLocks noChangeShapeType="1"/>
          </p:cNvSpPr>
          <p:nvPr/>
        </p:nvSpPr>
        <p:spPr bwMode="auto">
          <a:xfrm>
            <a:off x="2843213" y="3429000"/>
            <a:ext cx="1368425" cy="0"/>
          </a:xfrm>
          <a:prstGeom prst="line">
            <a:avLst/>
          </a:prstGeom>
          <a:noFill/>
          <a:ln w="825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5" name="Line 27"/>
          <p:cNvSpPr>
            <a:spLocks noChangeShapeType="1"/>
          </p:cNvSpPr>
          <p:nvPr/>
        </p:nvSpPr>
        <p:spPr bwMode="auto">
          <a:xfrm>
            <a:off x="2843213" y="3141663"/>
            <a:ext cx="792162" cy="0"/>
          </a:xfrm>
          <a:prstGeom prst="line">
            <a:avLst/>
          </a:prstGeom>
          <a:noFill/>
          <a:ln w="825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6" name="Line 28"/>
          <p:cNvSpPr>
            <a:spLocks noChangeShapeType="1"/>
          </p:cNvSpPr>
          <p:nvPr/>
        </p:nvSpPr>
        <p:spPr bwMode="auto">
          <a:xfrm>
            <a:off x="2843213" y="3716338"/>
            <a:ext cx="1368425" cy="0"/>
          </a:xfrm>
          <a:prstGeom prst="line">
            <a:avLst/>
          </a:prstGeom>
          <a:noFill/>
          <a:ln w="825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7" name="Line 29"/>
          <p:cNvSpPr>
            <a:spLocks noChangeShapeType="1"/>
          </p:cNvSpPr>
          <p:nvPr/>
        </p:nvSpPr>
        <p:spPr bwMode="auto">
          <a:xfrm>
            <a:off x="4427538" y="3716338"/>
            <a:ext cx="576262" cy="0"/>
          </a:xfrm>
          <a:prstGeom prst="line">
            <a:avLst/>
          </a:prstGeom>
          <a:noFill/>
          <a:ln w="8255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78" name="Text Box 30"/>
          <p:cNvSpPr txBox="1">
            <a:spLocks noChangeArrowheads="1"/>
          </p:cNvSpPr>
          <p:nvPr/>
        </p:nvSpPr>
        <p:spPr bwMode="auto">
          <a:xfrm>
            <a:off x="5219700" y="2997200"/>
            <a:ext cx="3311525" cy="9683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Mor filtre komşusu maviyi çok düşük oranda da olsa geçirir.Görüntü sönük mavi şeklinde olur.</a:t>
            </a:r>
          </a:p>
        </p:txBody>
      </p:sp>
      <p:sp>
        <p:nvSpPr>
          <p:cNvPr id="78879" name="Rectangle 31"/>
          <p:cNvSpPr>
            <a:spLocks noChangeArrowheads="1"/>
          </p:cNvSpPr>
          <p:nvPr/>
        </p:nvSpPr>
        <p:spPr bwMode="auto">
          <a:xfrm>
            <a:off x="2627313" y="4652963"/>
            <a:ext cx="252412" cy="1728787"/>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880" name="Rectangle 32"/>
          <p:cNvSpPr>
            <a:spLocks noChangeArrowheads="1"/>
          </p:cNvSpPr>
          <p:nvPr/>
        </p:nvSpPr>
        <p:spPr bwMode="auto">
          <a:xfrm>
            <a:off x="4211638" y="4652963"/>
            <a:ext cx="252412" cy="1728787"/>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8881" name="Line 33"/>
          <p:cNvSpPr>
            <a:spLocks noChangeShapeType="1"/>
          </p:cNvSpPr>
          <p:nvPr/>
        </p:nvSpPr>
        <p:spPr bwMode="auto">
          <a:xfrm>
            <a:off x="1258888" y="4797425"/>
            <a:ext cx="1368425" cy="0"/>
          </a:xfrm>
          <a:prstGeom prst="line">
            <a:avLst/>
          </a:prstGeom>
          <a:noFill/>
          <a:ln w="825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2" name="Line 34"/>
          <p:cNvSpPr>
            <a:spLocks noChangeShapeType="1"/>
          </p:cNvSpPr>
          <p:nvPr/>
        </p:nvSpPr>
        <p:spPr bwMode="auto">
          <a:xfrm>
            <a:off x="1258888" y="5084763"/>
            <a:ext cx="1368425" cy="0"/>
          </a:xfrm>
          <a:prstGeom prst="line">
            <a:avLst/>
          </a:prstGeom>
          <a:noFill/>
          <a:ln w="825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3" name="Line 35"/>
          <p:cNvSpPr>
            <a:spLocks noChangeShapeType="1"/>
          </p:cNvSpPr>
          <p:nvPr/>
        </p:nvSpPr>
        <p:spPr bwMode="auto">
          <a:xfrm>
            <a:off x="1258888" y="5373688"/>
            <a:ext cx="1368425" cy="0"/>
          </a:xfrm>
          <a:prstGeom prst="line">
            <a:avLst/>
          </a:prstGeom>
          <a:noFill/>
          <a:ln w="825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4" name="Line 36"/>
          <p:cNvSpPr>
            <a:spLocks noChangeShapeType="1"/>
          </p:cNvSpPr>
          <p:nvPr/>
        </p:nvSpPr>
        <p:spPr bwMode="auto">
          <a:xfrm>
            <a:off x="1258888" y="5661025"/>
            <a:ext cx="1368425" cy="0"/>
          </a:xfrm>
          <a:prstGeom prst="line">
            <a:avLst/>
          </a:prstGeom>
          <a:noFill/>
          <a:ln w="825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5" name="Line 37"/>
          <p:cNvSpPr>
            <a:spLocks noChangeShapeType="1"/>
          </p:cNvSpPr>
          <p:nvPr/>
        </p:nvSpPr>
        <p:spPr bwMode="auto">
          <a:xfrm>
            <a:off x="1258888" y="5949950"/>
            <a:ext cx="1368425" cy="0"/>
          </a:xfrm>
          <a:prstGeom prst="line">
            <a:avLst/>
          </a:prstGeom>
          <a:noFill/>
          <a:ln w="825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6" name="Line 38"/>
          <p:cNvSpPr>
            <a:spLocks noChangeShapeType="1"/>
          </p:cNvSpPr>
          <p:nvPr/>
        </p:nvSpPr>
        <p:spPr bwMode="auto">
          <a:xfrm>
            <a:off x="1258888" y="6237288"/>
            <a:ext cx="1368425" cy="0"/>
          </a:xfrm>
          <a:prstGeom prst="line">
            <a:avLst/>
          </a:prstGeom>
          <a:noFill/>
          <a:ln w="825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7" name="Line 39"/>
          <p:cNvSpPr>
            <a:spLocks noChangeShapeType="1"/>
          </p:cNvSpPr>
          <p:nvPr/>
        </p:nvSpPr>
        <p:spPr bwMode="auto">
          <a:xfrm>
            <a:off x="2843213" y="5948363"/>
            <a:ext cx="1368425" cy="0"/>
          </a:xfrm>
          <a:prstGeom prst="line">
            <a:avLst/>
          </a:prstGeom>
          <a:noFill/>
          <a:ln w="825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8" name="Line 40"/>
          <p:cNvSpPr>
            <a:spLocks noChangeShapeType="1"/>
          </p:cNvSpPr>
          <p:nvPr/>
        </p:nvSpPr>
        <p:spPr bwMode="auto">
          <a:xfrm>
            <a:off x="2843213" y="5661025"/>
            <a:ext cx="792162" cy="0"/>
          </a:xfrm>
          <a:prstGeom prst="line">
            <a:avLst/>
          </a:prstGeom>
          <a:noFill/>
          <a:ln w="825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89" name="Line 41"/>
          <p:cNvSpPr>
            <a:spLocks noChangeShapeType="1"/>
          </p:cNvSpPr>
          <p:nvPr/>
        </p:nvSpPr>
        <p:spPr bwMode="auto">
          <a:xfrm>
            <a:off x="2843213" y="6237288"/>
            <a:ext cx="792162" cy="0"/>
          </a:xfrm>
          <a:prstGeom prst="line">
            <a:avLst/>
          </a:prstGeom>
          <a:noFill/>
          <a:ln w="82550">
            <a:solidFill>
              <a:srgbClr val="8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8891" name="Text Box 43"/>
          <p:cNvSpPr txBox="1">
            <a:spLocks noChangeArrowheads="1"/>
          </p:cNvSpPr>
          <p:nvPr/>
        </p:nvSpPr>
        <p:spPr bwMode="auto">
          <a:xfrm>
            <a:off x="5292725" y="5275263"/>
            <a:ext cx="3311525" cy="5302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800" b="1" dirty="0">
                <a:solidFill>
                  <a:srgbClr val="000000"/>
                </a:solidFill>
                <a:latin typeface="Comic Sans MS" pitchFamily="66" charset="0"/>
              </a:rPr>
              <a:t>     Geçen ışık olmadığından siyah görünür</a:t>
            </a:r>
          </a:p>
        </p:txBody>
      </p:sp>
      <p:sp>
        <p:nvSpPr>
          <p:cNvPr id="78892" name="Text Box 44"/>
          <p:cNvSpPr txBox="1">
            <a:spLocks noChangeArrowheads="1"/>
          </p:cNvSpPr>
          <p:nvPr/>
        </p:nvSpPr>
        <p:spPr bwMode="auto">
          <a:xfrm>
            <a:off x="2413000" y="115888"/>
            <a:ext cx="935038"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400" b="1" dirty="0">
                <a:solidFill>
                  <a:srgbClr val="000000"/>
                </a:solidFill>
                <a:latin typeface="Comic Sans MS" pitchFamily="66" charset="0"/>
              </a:rPr>
              <a:t>1.filtre</a:t>
            </a:r>
          </a:p>
        </p:txBody>
      </p:sp>
      <p:sp>
        <p:nvSpPr>
          <p:cNvPr id="78893" name="Text Box 45"/>
          <p:cNvSpPr txBox="1">
            <a:spLocks noChangeArrowheads="1"/>
          </p:cNvSpPr>
          <p:nvPr/>
        </p:nvSpPr>
        <p:spPr bwMode="auto">
          <a:xfrm>
            <a:off x="3924300" y="115888"/>
            <a:ext cx="862013"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tr-TR" sz="1400" b="1" dirty="0">
                <a:solidFill>
                  <a:srgbClr val="000000"/>
                </a:solidFill>
                <a:latin typeface="Comic Sans MS" pitchFamily="66" charset="0"/>
              </a:rPr>
              <a:t>2.filtre</a:t>
            </a:r>
          </a:p>
        </p:txBody>
      </p:sp>
    </p:spTree>
    <p:extLst>
      <p:ext uri="{BB962C8B-B14F-4D97-AF65-F5344CB8AC3E}">
        <p14:creationId xmlns:p14="http://schemas.microsoft.com/office/powerpoint/2010/main" val="236780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78892"/>
                                        </p:tgtEl>
                                        <p:attrNameLst>
                                          <p:attrName>style.visibility</p:attrName>
                                        </p:attrNameLst>
                                      </p:cBhvr>
                                      <p:to>
                                        <p:strVal val="visible"/>
                                      </p:to>
                                    </p:set>
                                    <p:animEffect transition="in" filter="diamond(in)">
                                      <p:cBhvr>
                                        <p:cTn id="7" dur="500"/>
                                        <p:tgtEl>
                                          <p:spTgt spid="7889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8893"/>
                                        </p:tgtEl>
                                        <p:attrNameLst>
                                          <p:attrName>style.visibility</p:attrName>
                                        </p:attrNameLst>
                                      </p:cBhvr>
                                      <p:to>
                                        <p:strVal val="visible"/>
                                      </p:to>
                                    </p:set>
                                    <p:animEffect transition="in" filter="diamond(in)">
                                      <p:cBhvr>
                                        <p:cTn id="10" dur="500"/>
                                        <p:tgtEl>
                                          <p:spTgt spid="7889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8855"/>
                                        </p:tgtEl>
                                        <p:attrNameLst>
                                          <p:attrName>style.visibility</p:attrName>
                                        </p:attrNameLst>
                                      </p:cBhvr>
                                      <p:to>
                                        <p:strVal val="visible"/>
                                      </p:to>
                                    </p:set>
                                    <p:animEffect transition="in" filter="wipe(up)">
                                      <p:cBhvr>
                                        <p:cTn id="15" dur="500"/>
                                        <p:tgtEl>
                                          <p:spTgt spid="7885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8856"/>
                                        </p:tgtEl>
                                        <p:attrNameLst>
                                          <p:attrName>style.visibility</p:attrName>
                                        </p:attrNameLst>
                                      </p:cBhvr>
                                      <p:to>
                                        <p:strVal val="visible"/>
                                      </p:to>
                                    </p:set>
                                    <p:animEffect transition="in" filter="wipe(up)">
                                      <p:cBhvr>
                                        <p:cTn id="18" dur="500"/>
                                        <p:tgtEl>
                                          <p:spTgt spid="7885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8857"/>
                                        </p:tgtEl>
                                        <p:attrNameLst>
                                          <p:attrName>style.visibility</p:attrName>
                                        </p:attrNameLst>
                                      </p:cBhvr>
                                      <p:to>
                                        <p:strVal val="visible"/>
                                      </p:to>
                                    </p:set>
                                    <p:animEffect transition="in" filter="wipe(left)">
                                      <p:cBhvr>
                                        <p:cTn id="22" dur="500"/>
                                        <p:tgtEl>
                                          <p:spTgt spid="7885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78858"/>
                                        </p:tgtEl>
                                        <p:attrNameLst>
                                          <p:attrName>style.visibility</p:attrName>
                                        </p:attrNameLst>
                                      </p:cBhvr>
                                      <p:to>
                                        <p:strVal val="visible"/>
                                      </p:to>
                                    </p:set>
                                    <p:animEffect transition="in" filter="wipe(left)">
                                      <p:cBhvr>
                                        <p:cTn id="25" dur="500"/>
                                        <p:tgtEl>
                                          <p:spTgt spid="7885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8859"/>
                                        </p:tgtEl>
                                        <p:attrNameLst>
                                          <p:attrName>style.visibility</p:attrName>
                                        </p:attrNameLst>
                                      </p:cBhvr>
                                      <p:to>
                                        <p:strVal val="visible"/>
                                      </p:to>
                                    </p:set>
                                    <p:animEffect transition="in" filter="wipe(left)">
                                      <p:cBhvr>
                                        <p:cTn id="28" dur="500"/>
                                        <p:tgtEl>
                                          <p:spTgt spid="7885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8860"/>
                                        </p:tgtEl>
                                        <p:attrNameLst>
                                          <p:attrName>style.visibility</p:attrName>
                                        </p:attrNameLst>
                                      </p:cBhvr>
                                      <p:to>
                                        <p:strVal val="visible"/>
                                      </p:to>
                                    </p:set>
                                    <p:animEffect transition="in" filter="wipe(left)">
                                      <p:cBhvr>
                                        <p:cTn id="31" dur="500"/>
                                        <p:tgtEl>
                                          <p:spTgt spid="7886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78861"/>
                                        </p:tgtEl>
                                        <p:attrNameLst>
                                          <p:attrName>style.visibility</p:attrName>
                                        </p:attrNameLst>
                                      </p:cBhvr>
                                      <p:to>
                                        <p:strVal val="visible"/>
                                      </p:to>
                                    </p:set>
                                    <p:animEffect transition="in" filter="wipe(left)">
                                      <p:cBhvr>
                                        <p:cTn id="34" dur="500"/>
                                        <p:tgtEl>
                                          <p:spTgt spid="7886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8862"/>
                                        </p:tgtEl>
                                        <p:attrNameLst>
                                          <p:attrName>style.visibility</p:attrName>
                                        </p:attrNameLst>
                                      </p:cBhvr>
                                      <p:to>
                                        <p:strVal val="visible"/>
                                      </p:to>
                                    </p:set>
                                    <p:animEffect transition="in" filter="wipe(left)">
                                      <p:cBhvr>
                                        <p:cTn id="37" dur="500"/>
                                        <p:tgtEl>
                                          <p:spTgt spid="7886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8863"/>
                                        </p:tgtEl>
                                        <p:attrNameLst>
                                          <p:attrName>style.visibility</p:attrName>
                                        </p:attrNameLst>
                                      </p:cBhvr>
                                      <p:to>
                                        <p:strVal val="visible"/>
                                      </p:to>
                                    </p:set>
                                    <p:animEffect transition="in" filter="wipe(left)">
                                      <p:cBhvr>
                                        <p:cTn id="41" dur="500"/>
                                        <p:tgtEl>
                                          <p:spTgt spid="7886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8864"/>
                                        </p:tgtEl>
                                        <p:attrNameLst>
                                          <p:attrName>style.visibility</p:attrName>
                                        </p:attrNameLst>
                                      </p:cBhvr>
                                      <p:to>
                                        <p:strVal val="visible"/>
                                      </p:to>
                                    </p:set>
                                    <p:animEffect transition="in" filter="wipe(left)">
                                      <p:cBhvr>
                                        <p:cTn id="44" dur="500"/>
                                        <p:tgtEl>
                                          <p:spTgt spid="78864"/>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iterate type="lt">
                                    <p:tmPct val="0"/>
                                  </p:iterate>
                                  <p:childTnLst>
                                    <p:set>
                                      <p:cBhvr>
                                        <p:cTn id="48" dur="1" fill="hold">
                                          <p:stCondLst>
                                            <p:cond delay="0"/>
                                          </p:stCondLst>
                                        </p:cTn>
                                        <p:tgtEl>
                                          <p:spTgt spid="78865"/>
                                        </p:tgtEl>
                                        <p:attrNameLst>
                                          <p:attrName>style.visibility</p:attrName>
                                        </p:attrNameLst>
                                      </p:cBhvr>
                                      <p:to>
                                        <p:strVal val="visible"/>
                                      </p:to>
                                    </p:set>
                                    <p:animEffect transition="in" filter="diamond(in)">
                                      <p:cBhvr>
                                        <p:cTn id="49" dur="500"/>
                                        <p:tgtEl>
                                          <p:spTgt spid="7886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8866"/>
                                        </p:tgtEl>
                                        <p:attrNameLst>
                                          <p:attrName>style.visibility</p:attrName>
                                        </p:attrNameLst>
                                      </p:cBhvr>
                                      <p:to>
                                        <p:strVal val="visible"/>
                                      </p:to>
                                    </p:set>
                                    <p:animEffect transition="in" filter="wipe(up)">
                                      <p:cBhvr>
                                        <p:cTn id="54" dur="500"/>
                                        <p:tgtEl>
                                          <p:spTgt spid="78866"/>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78867"/>
                                        </p:tgtEl>
                                        <p:attrNameLst>
                                          <p:attrName>style.visibility</p:attrName>
                                        </p:attrNameLst>
                                      </p:cBhvr>
                                      <p:to>
                                        <p:strVal val="visible"/>
                                      </p:to>
                                    </p:set>
                                    <p:animEffect transition="in" filter="wipe(up)">
                                      <p:cBhvr>
                                        <p:cTn id="57" dur="500"/>
                                        <p:tgtEl>
                                          <p:spTgt spid="7886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78868"/>
                                        </p:tgtEl>
                                        <p:attrNameLst>
                                          <p:attrName>style.visibility</p:attrName>
                                        </p:attrNameLst>
                                      </p:cBhvr>
                                      <p:to>
                                        <p:strVal val="visible"/>
                                      </p:to>
                                    </p:set>
                                    <p:animEffect transition="in" filter="wipe(left)">
                                      <p:cBhvr>
                                        <p:cTn id="61" dur="500"/>
                                        <p:tgtEl>
                                          <p:spTgt spid="7886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8869"/>
                                        </p:tgtEl>
                                        <p:attrNameLst>
                                          <p:attrName>style.visibility</p:attrName>
                                        </p:attrNameLst>
                                      </p:cBhvr>
                                      <p:to>
                                        <p:strVal val="visible"/>
                                      </p:to>
                                    </p:set>
                                    <p:animEffect transition="in" filter="wipe(left)">
                                      <p:cBhvr>
                                        <p:cTn id="64" dur="500"/>
                                        <p:tgtEl>
                                          <p:spTgt spid="7886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8870"/>
                                        </p:tgtEl>
                                        <p:attrNameLst>
                                          <p:attrName>style.visibility</p:attrName>
                                        </p:attrNameLst>
                                      </p:cBhvr>
                                      <p:to>
                                        <p:strVal val="visible"/>
                                      </p:to>
                                    </p:set>
                                    <p:animEffect transition="in" filter="wipe(left)">
                                      <p:cBhvr>
                                        <p:cTn id="67" dur="500"/>
                                        <p:tgtEl>
                                          <p:spTgt spid="7887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78871"/>
                                        </p:tgtEl>
                                        <p:attrNameLst>
                                          <p:attrName>style.visibility</p:attrName>
                                        </p:attrNameLst>
                                      </p:cBhvr>
                                      <p:to>
                                        <p:strVal val="visible"/>
                                      </p:to>
                                    </p:set>
                                    <p:animEffect transition="in" filter="wipe(left)">
                                      <p:cBhvr>
                                        <p:cTn id="70" dur="500"/>
                                        <p:tgtEl>
                                          <p:spTgt spid="7887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78872"/>
                                        </p:tgtEl>
                                        <p:attrNameLst>
                                          <p:attrName>style.visibility</p:attrName>
                                        </p:attrNameLst>
                                      </p:cBhvr>
                                      <p:to>
                                        <p:strVal val="visible"/>
                                      </p:to>
                                    </p:set>
                                    <p:animEffect transition="in" filter="wipe(left)">
                                      <p:cBhvr>
                                        <p:cTn id="73" dur="500"/>
                                        <p:tgtEl>
                                          <p:spTgt spid="78872"/>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8873"/>
                                        </p:tgtEl>
                                        <p:attrNameLst>
                                          <p:attrName>style.visibility</p:attrName>
                                        </p:attrNameLst>
                                      </p:cBhvr>
                                      <p:to>
                                        <p:strVal val="visible"/>
                                      </p:to>
                                    </p:set>
                                    <p:animEffect transition="in" filter="wipe(left)">
                                      <p:cBhvr>
                                        <p:cTn id="76" dur="500"/>
                                        <p:tgtEl>
                                          <p:spTgt spid="78873"/>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78875"/>
                                        </p:tgtEl>
                                        <p:attrNameLst>
                                          <p:attrName>style.visibility</p:attrName>
                                        </p:attrNameLst>
                                      </p:cBhvr>
                                      <p:to>
                                        <p:strVal val="visible"/>
                                      </p:to>
                                    </p:set>
                                    <p:animEffect transition="in" filter="wipe(left)">
                                      <p:cBhvr>
                                        <p:cTn id="80" dur="500"/>
                                        <p:tgtEl>
                                          <p:spTgt spid="7887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78874"/>
                                        </p:tgtEl>
                                        <p:attrNameLst>
                                          <p:attrName>style.visibility</p:attrName>
                                        </p:attrNameLst>
                                      </p:cBhvr>
                                      <p:to>
                                        <p:strVal val="visible"/>
                                      </p:to>
                                    </p:set>
                                    <p:animEffect transition="in" filter="wipe(left)">
                                      <p:cBhvr>
                                        <p:cTn id="83" dur="500"/>
                                        <p:tgtEl>
                                          <p:spTgt spid="7887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8876"/>
                                        </p:tgtEl>
                                        <p:attrNameLst>
                                          <p:attrName>style.visibility</p:attrName>
                                        </p:attrNameLst>
                                      </p:cBhvr>
                                      <p:to>
                                        <p:strVal val="visible"/>
                                      </p:to>
                                    </p:set>
                                    <p:animEffect transition="in" filter="wipe(left)">
                                      <p:cBhvr>
                                        <p:cTn id="86" dur="500"/>
                                        <p:tgtEl>
                                          <p:spTgt spid="78876"/>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78877"/>
                                        </p:tgtEl>
                                        <p:attrNameLst>
                                          <p:attrName>style.visibility</p:attrName>
                                        </p:attrNameLst>
                                      </p:cBhvr>
                                      <p:to>
                                        <p:strVal val="visible"/>
                                      </p:to>
                                    </p:set>
                                    <p:animEffect transition="in" filter="wipe(left)">
                                      <p:cBhvr>
                                        <p:cTn id="90" dur="500"/>
                                        <p:tgtEl>
                                          <p:spTgt spid="78877"/>
                                        </p:tgtEl>
                                      </p:cBhvr>
                                    </p:animEffect>
                                  </p:childTnLst>
                                </p:cTn>
                              </p:par>
                            </p:childTnLst>
                          </p:cTn>
                        </p:par>
                      </p:childTnLst>
                    </p:cTn>
                  </p:par>
                  <p:par>
                    <p:cTn id="91" fill="hold">
                      <p:stCondLst>
                        <p:cond delay="indefinite"/>
                      </p:stCondLst>
                      <p:childTnLst>
                        <p:par>
                          <p:cTn id="92" fill="hold">
                            <p:stCondLst>
                              <p:cond delay="0"/>
                            </p:stCondLst>
                            <p:childTnLst>
                              <p:par>
                                <p:cTn id="93" presetID="8" presetClass="entr" presetSubtype="16" fill="hold" grpId="0" nodeType="clickEffect">
                                  <p:stCondLst>
                                    <p:cond delay="0"/>
                                  </p:stCondLst>
                                  <p:iterate type="lt">
                                    <p:tmPct val="0"/>
                                  </p:iterate>
                                  <p:childTnLst>
                                    <p:set>
                                      <p:cBhvr>
                                        <p:cTn id="94" dur="1" fill="hold">
                                          <p:stCondLst>
                                            <p:cond delay="0"/>
                                          </p:stCondLst>
                                        </p:cTn>
                                        <p:tgtEl>
                                          <p:spTgt spid="78878"/>
                                        </p:tgtEl>
                                        <p:attrNameLst>
                                          <p:attrName>style.visibility</p:attrName>
                                        </p:attrNameLst>
                                      </p:cBhvr>
                                      <p:to>
                                        <p:strVal val="visible"/>
                                      </p:to>
                                    </p:set>
                                    <p:animEffect transition="in" filter="diamond(in)">
                                      <p:cBhvr>
                                        <p:cTn id="95" dur="500"/>
                                        <p:tgtEl>
                                          <p:spTgt spid="7887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78879"/>
                                        </p:tgtEl>
                                        <p:attrNameLst>
                                          <p:attrName>style.visibility</p:attrName>
                                        </p:attrNameLst>
                                      </p:cBhvr>
                                      <p:to>
                                        <p:strVal val="visible"/>
                                      </p:to>
                                    </p:set>
                                    <p:animEffect transition="in" filter="wipe(down)">
                                      <p:cBhvr>
                                        <p:cTn id="100" dur="500"/>
                                        <p:tgtEl>
                                          <p:spTgt spid="78879"/>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78880"/>
                                        </p:tgtEl>
                                        <p:attrNameLst>
                                          <p:attrName>style.visibility</p:attrName>
                                        </p:attrNameLst>
                                      </p:cBhvr>
                                      <p:to>
                                        <p:strVal val="visible"/>
                                      </p:to>
                                    </p:set>
                                    <p:animEffect transition="in" filter="wipe(down)">
                                      <p:cBhvr>
                                        <p:cTn id="103" dur="500"/>
                                        <p:tgtEl>
                                          <p:spTgt spid="78880"/>
                                        </p:tgtEl>
                                      </p:cBhvr>
                                    </p:animEffect>
                                  </p:childTnLst>
                                </p:cTn>
                              </p:par>
                            </p:childTnLst>
                          </p:cTn>
                        </p:par>
                        <p:par>
                          <p:cTn id="104" fill="hold">
                            <p:stCondLst>
                              <p:cond delay="500"/>
                            </p:stCondLst>
                            <p:childTnLst>
                              <p:par>
                                <p:cTn id="105" presetID="22" presetClass="entr" presetSubtype="8" fill="hold" grpId="0" nodeType="afterEffect">
                                  <p:stCondLst>
                                    <p:cond delay="0"/>
                                  </p:stCondLst>
                                  <p:childTnLst>
                                    <p:set>
                                      <p:cBhvr>
                                        <p:cTn id="106" dur="1" fill="hold">
                                          <p:stCondLst>
                                            <p:cond delay="0"/>
                                          </p:stCondLst>
                                        </p:cTn>
                                        <p:tgtEl>
                                          <p:spTgt spid="78881"/>
                                        </p:tgtEl>
                                        <p:attrNameLst>
                                          <p:attrName>style.visibility</p:attrName>
                                        </p:attrNameLst>
                                      </p:cBhvr>
                                      <p:to>
                                        <p:strVal val="visible"/>
                                      </p:to>
                                    </p:set>
                                    <p:animEffect transition="in" filter="wipe(left)">
                                      <p:cBhvr>
                                        <p:cTn id="107" dur="500"/>
                                        <p:tgtEl>
                                          <p:spTgt spid="78881"/>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78882"/>
                                        </p:tgtEl>
                                        <p:attrNameLst>
                                          <p:attrName>style.visibility</p:attrName>
                                        </p:attrNameLst>
                                      </p:cBhvr>
                                      <p:to>
                                        <p:strVal val="visible"/>
                                      </p:to>
                                    </p:set>
                                    <p:animEffect transition="in" filter="wipe(left)">
                                      <p:cBhvr>
                                        <p:cTn id="110" dur="500"/>
                                        <p:tgtEl>
                                          <p:spTgt spid="78882"/>
                                        </p:tgtEl>
                                      </p:cBhvr>
                                    </p:animEffect>
                                  </p:childTnLst>
                                </p:cTn>
                              </p:par>
                              <p:par>
                                <p:cTn id="111" presetID="22" presetClass="entr" presetSubtype="8" fill="hold" grpId="0" nodeType="withEffect">
                                  <p:stCondLst>
                                    <p:cond delay="0"/>
                                  </p:stCondLst>
                                  <p:childTnLst>
                                    <p:set>
                                      <p:cBhvr>
                                        <p:cTn id="112" dur="1" fill="hold">
                                          <p:stCondLst>
                                            <p:cond delay="0"/>
                                          </p:stCondLst>
                                        </p:cTn>
                                        <p:tgtEl>
                                          <p:spTgt spid="78883"/>
                                        </p:tgtEl>
                                        <p:attrNameLst>
                                          <p:attrName>style.visibility</p:attrName>
                                        </p:attrNameLst>
                                      </p:cBhvr>
                                      <p:to>
                                        <p:strVal val="visible"/>
                                      </p:to>
                                    </p:set>
                                    <p:animEffect transition="in" filter="wipe(left)">
                                      <p:cBhvr>
                                        <p:cTn id="113" dur="500"/>
                                        <p:tgtEl>
                                          <p:spTgt spid="78883"/>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78884"/>
                                        </p:tgtEl>
                                        <p:attrNameLst>
                                          <p:attrName>style.visibility</p:attrName>
                                        </p:attrNameLst>
                                      </p:cBhvr>
                                      <p:to>
                                        <p:strVal val="visible"/>
                                      </p:to>
                                    </p:set>
                                    <p:animEffect transition="in" filter="wipe(left)">
                                      <p:cBhvr>
                                        <p:cTn id="116" dur="500"/>
                                        <p:tgtEl>
                                          <p:spTgt spid="78884"/>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78885"/>
                                        </p:tgtEl>
                                        <p:attrNameLst>
                                          <p:attrName>style.visibility</p:attrName>
                                        </p:attrNameLst>
                                      </p:cBhvr>
                                      <p:to>
                                        <p:strVal val="visible"/>
                                      </p:to>
                                    </p:set>
                                    <p:animEffect transition="in" filter="wipe(left)">
                                      <p:cBhvr>
                                        <p:cTn id="119" dur="500"/>
                                        <p:tgtEl>
                                          <p:spTgt spid="78885"/>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78886"/>
                                        </p:tgtEl>
                                        <p:attrNameLst>
                                          <p:attrName>style.visibility</p:attrName>
                                        </p:attrNameLst>
                                      </p:cBhvr>
                                      <p:to>
                                        <p:strVal val="visible"/>
                                      </p:to>
                                    </p:set>
                                    <p:animEffect transition="in" filter="wipe(left)">
                                      <p:cBhvr>
                                        <p:cTn id="122" dur="500"/>
                                        <p:tgtEl>
                                          <p:spTgt spid="78886"/>
                                        </p:tgtEl>
                                      </p:cBhvr>
                                    </p:animEffect>
                                  </p:childTnLst>
                                </p:cTn>
                              </p:par>
                            </p:childTnLst>
                          </p:cTn>
                        </p:par>
                        <p:par>
                          <p:cTn id="123" fill="hold">
                            <p:stCondLst>
                              <p:cond delay="1000"/>
                            </p:stCondLst>
                            <p:childTnLst>
                              <p:par>
                                <p:cTn id="124" presetID="22" presetClass="entr" presetSubtype="8" fill="hold" grpId="0" nodeType="afterEffect">
                                  <p:stCondLst>
                                    <p:cond delay="0"/>
                                  </p:stCondLst>
                                  <p:childTnLst>
                                    <p:set>
                                      <p:cBhvr>
                                        <p:cTn id="125" dur="1" fill="hold">
                                          <p:stCondLst>
                                            <p:cond delay="0"/>
                                          </p:stCondLst>
                                        </p:cTn>
                                        <p:tgtEl>
                                          <p:spTgt spid="78888"/>
                                        </p:tgtEl>
                                        <p:attrNameLst>
                                          <p:attrName>style.visibility</p:attrName>
                                        </p:attrNameLst>
                                      </p:cBhvr>
                                      <p:to>
                                        <p:strVal val="visible"/>
                                      </p:to>
                                    </p:set>
                                    <p:animEffect transition="in" filter="wipe(left)">
                                      <p:cBhvr>
                                        <p:cTn id="126" dur="500"/>
                                        <p:tgtEl>
                                          <p:spTgt spid="78888"/>
                                        </p:tgtEl>
                                      </p:cBhvr>
                                    </p:animEffect>
                                  </p:childTnLst>
                                </p:cTn>
                              </p:par>
                              <p:par>
                                <p:cTn id="127" presetID="22" presetClass="entr" presetSubtype="8" fill="hold" grpId="0" nodeType="withEffect">
                                  <p:stCondLst>
                                    <p:cond delay="0"/>
                                  </p:stCondLst>
                                  <p:childTnLst>
                                    <p:set>
                                      <p:cBhvr>
                                        <p:cTn id="128" dur="1" fill="hold">
                                          <p:stCondLst>
                                            <p:cond delay="0"/>
                                          </p:stCondLst>
                                        </p:cTn>
                                        <p:tgtEl>
                                          <p:spTgt spid="78887"/>
                                        </p:tgtEl>
                                        <p:attrNameLst>
                                          <p:attrName>style.visibility</p:attrName>
                                        </p:attrNameLst>
                                      </p:cBhvr>
                                      <p:to>
                                        <p:strVal val="visible"/>
                                      </p:to>
                                    </p:set>
                                    <p:animEffect transition="in" filter="wipe(left)">
                                      <p:cBhvr>
                                        <p:cTn id="129" dur="500"/>
                                        <p:tgtEl>
                                          <p:spTgt spid="78887"/>
                                        </p:tgtEl>
                                      </p:cBhvr>
                                    </p:animEffect>
                                  </p:childTnLst>
                                </p:cTn>
                              </p:par>
                              <p:par>
                                <p:cTn id="130" presetID="22" presetClass="entr" presetSubtype="8" fill="hold" grpId="0" nodeType="withEffect">
                                  <p:stCondLst>
                                    <p:cond delay="0"/>
                                  </p:stCondLst>
                                  <p:childTnLst>
                                    <p:set>
                                      <p:cBhvr>
                                        <p:cTn id="131" dur="1" fill="hold">
                                          <p:stCondLst>
                                            <p:cond delay="0"/>
                                          </p:stCondLst>
                                        </p:cTn>
                                        <p:tgtEl>
                                          <p:spTgt spid="78889"/>
                                        </p:tgtEl>
                                        <p:attrNameLst>
                                          <p:attrName>style.visibility</p:attrName>
                                        </p:attrNameLst>
                                      </p:cBhvr>
                                      <p:to>
                                        <p:strVal val="visible"/>
                                      </p:to>
                                    </p:set>
                                    <p:animEffect transition="in" filter="wipe(left)">
                                      <p:cBhvr>
                                        <p:cTn id="132" dur="500"/>
                                        <p:tgtEl>
                                          <p:spTgt spid="78889"/>
                                        </p:tgtEl>
                                      </p:cBhvr>
                                    </p:animEffect>
                                  </p:childTnLst>
                                </p:cTn>
                              </p:par>
                            </p:childTnLst>
                          </p:cTn>
                        </p:par>
                      </p:childTnLst>
                    </p:cTn>
                  </p:par>
                  <p:par>
                    <p:cTn id="133" fill="hold">
                      <p:stCondLst>
                        <p:cond delay="indefinite"/>
                      </p:stCondLst>
                      <p:childTnLst>
                        <p:par>
                          <p:cTn id="134" fill="hold">
                            <p:stCondLst>
                              <p:cond delay="0"/>
                            </p:stCondLst>
                            <p:childTnLst>
                              <p:par>
                                <p:cTn id="135" presetID="8" presetClass="entr" presetSubtype="16" fill="hold" grpId="0" nodeType="clickEffect">
                                  <p:stCondLst>
                                    <p:cond delay="0"/>
                                  </p:stCondLst>
                                  <p:iterate type="lt">
                                    <p:tmPct val="0"/>
                                  </p:iterate>
                                  <p:childTnLst>
                                    <p:set>
                                      <p:cBhvr>
                                        <p:cTn id="136" dur="1" fill="hold">
                                          <p:stCondLst>
                                            <p:cond delay="0"/>
                                          </p:stCondLst>
                                        </p:cTn>
                                        <p:tgtEl>
                                          <p:spTgt spid="78891"/>
                                        </p:tgtEl>
                                        <p:attrNameLst>
                                          <p:attrName>style.visibility</p:attrName>
                                        </p:attrNameLst>
                                      </p:cBhvr>
                                      <p:to>
                                        <p:strVal val="visible"/>
                                      </p:to>
                                    </p:set>
                                    <p:animEffect transition="in" filter="diamond(in)">
                                      <p:cBhvr>
                                        <p:cTn id="137" dur="500"/>
                                        <p:tgtEl>
                                          <p:spTgt spid="78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animBg="1"/>
      <p:bldP spid="78856" grpId="0" animBg="1"/>
      <p:bldP spid="78857" grpId="0" animBg="1"/>
      <p:bldP spid="78858" grpId="0" animBg="1"/>
      <p:bldP spid="78859" grpId="0" animBg="1"/>
      <p:bldP spid="78860" grpId="0" animBg="1"/>
      <p:bldP spid="78861" grpId="0" animBg="1"/>
      <p:bldP spid="78862" grpId="0" animBg="1"/>
      <p:bldP spid="78863" grpId="0" animBg="1"/>
      <p:bldP spid="78864" grpId="0" animBg="1"/>
      <p:bldP spid="78865" grpId="0"/>
      <p:bldP spid="78866" grpId="0" animBg="1"/>
      <p:bldP spid="78867" grpId="0" animBg="1"/>
      <p:bldP spid="78868" grpId="0" animBg="1"/>
      <p:bldP spid="78869" grpId="0" animBg="1"/>
      <p:bldP spid="78870" grpId="0" animBg="1"/>
      <p:bldP spid="78871" grpId="0" animBg="1"/>
      <p:bldP spid="78872" grpId="0" animBg="1"/>
      <p:bldP spid="78873" grpId="0" animBg="1"/>
      <p:bldP spid="78874" grpId="0" animBg="1"/>
      <p:bldP spid="78875" grpId="0" animBg="1"/>
      <p:bldP spid="78876" grpId="0" animBg="1"/>
      <p:bldP spid="78877" grpId="0" animBg="1"/>
      <p:bldP spid="78878" grpId="0"/>
      <p:bldP spid="78879" grpId="0" animBg="1"/>
      <p:bldP spid="78880" grpId="0" animBg="1"/>
      <p:bldP spid="78881" grpId="0" animBg="1"/>
      <p:bldP spid="78882" grpId="0" animBg="1"/>
      <p:bldP spid="78883" grpId="0" animBg="1"/>
      <p:bldP spid="78884" grpId="0" animBg="1"/>
      <p:bldP spid="78885" grpId="0" animBg="1"/>
      <p:bldP spid="78886" grpId="0" animBg="1"/>
      <p:bldP spid="78887" grpId="0" animBg="1"/>
      <p:bldP spid="78888" grpId="0" animBg="1"/>
      <p:bldP spid="78889" grpId="0" animBg="1"/>
      <p:bldP spid="78891" grpId="0"/>
      <p:bldP spid="78892" grpId="0"/>
      <p:bldP spid="7889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3558" name="ShockwaveFlash1" r:id="rId2" imgW="8857143" imgH="6523810"/>
        </mc:Choice>
        <mc:Fallback>
          <p:control name="ShockwaveFlash1" r:id="rId2" imgW="8857143" imgH="6523810">
            <p:pic>
              <p:nvPicPr>
                <p:cNvPr id="0" name="ShockwaveFlash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8856663" cy="65246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8238637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9" y="2204864"/>
            <a:ext cx="4032448" cy="2724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23528" y="123013"/>
            <a:ext cx="8532440" cy="2308324"/>
          </a:xfrm>
          <a:prstGeom prst="rect">
            <a:avLst/>
          </a:prstGeom>
        </p:spPr>
        <p:txBody>
          <a:bodyPr wrap="square">
            <a:spAutoFit/>
          </a:bodyPr>
          <a:lstStyle/>
          <a:p>
            <a:r>
              <a:rPr lang="tr-TR" sz="2400" dirty="0"/>
              <a:t>Bir cismin beyaz görünmesinin nedeni, </a:t>
            </a:r>
            <a:r>
              <a:rPr lang="tr-TR" sz="2400" dirty="0" smtClean="0"/>
              <a:t>üzerine </a:t>
            </a:r>
            <a:r>
              <a:rPr lang="tr-TR" sz="2400" dirty="0"/>
              <a:t>düşen ışığın tüm renklerini yansıtmasıdır. </a:t>
            </a:r>
            <a:endParaRPr lang="tr-TR" sz="2400" dirty="0" smtClean="0"/>
          </a:p>
          <a:p>
            <a:r>
              <a:rPr lang="tr-TR" sz="2400" dirty="0" smtClean="0"/>
              <a:t>Bir cismin </a:t>
            </a:r>
            <a:r>
              <a:rPr lang="tr-TR" sz="2400" dirty="0"/>
              <a:t>kırmızı görünmesinin nedeni de </a:t>
            </a:r>
            <a:r>
              <a:rPr lang="tr-TR" sz="2400" dirty="0" smtClean="0"/>
              <a:t>üzerine beyaz </a:t>
            </a:r>
            <a:r>
              <a:rPr lang="tr-TR" sz="2400" dirty="0"/>
              <a:t>ışığın yalnızca kırmızı ve kırmızıya </a:t>
            </a:r>
            <a:r>
              <a:rPr lang="tr-TR" sz="2400" dirty="0" smtClean="0"/>
              <a:t>yakın renkteki </a:t>
            </a:r>
            <a:r>
              <a:rPr lang="tr-TR" sz="2400" dirty="0"/>
              <a:t>ışıkları yansıtıp diğer ışık renklerini </a:t>
            </a:r>
            <a:r>
              <a:rPr lang="tr-TR" sz="2400" dirty="0" smtClean="0"/>
              <a:t>soğurmasıdır</a:t>
            </a:r>
            <a:r>
              <a:rPr lang="tr-TR" sz="2400" dirty="0"/>
              <a:t>. Cisim, yansıttığı ışığın renginde görülür.</a:t>
            </a:r>
          </a:p>
          <a:p>
            <a:endParaRPr lang="tr-TR" sz="2400" dirty="0"/>
          </a:p>
        </p:txBody>
      </p:sp>
      <p:sp>
        <p:nvSpPr>
          <p:cNvPr id="3" name="Dikdörtgen 2"/>
          <p:cNvSpPr/>
          <p:nvPr/>
        </p:nvSpPr>
        <p:spPr>
          <a:xfrm>
            <a:off x="4098486" y="2204864"/>
            <a:ext cx="4681733" cy="3046988"/>
          </a:xfrm>
          <a:prstGeom prst="rect">
            <a:avLst/>
          </a:prstGeom>
        </p:spPr>
        <p:txBody>
          <a:bodyPr wrap="square">
            <a:spAutoFit/>
          </a:bodyPr>
          <a:lstStyle/>
          <a:p>
            <a:r>
              <a:rPr lang="tr-TR" sz="2400" dirty="0" smtClean="0"/>
              <a:t>Örneğin </a:t>
            </a:r>
            <a:r>
              <a:rPr lang="tr-TR" sz="2400" dirty="0"/>
              <a:t>kırmızı domatesin üzerine beyaz </a:t>
            </a:r>
            <a:r>
              <a:rPr lang="tr-TR" sz="2400" dirty="0" smtClean="0"/>
              <a:t>ışık düşürülürse </a:t>
            </a:r>
            <a:r>
              <a:rPr lang="tr-TR" sz="2400" dirty="0"/>
              <a:t>domates beyaz ışıktaki kırmızı ışığı</a:t>
            </a:r>
          </a:p>
          <a:p>
            <a:r>
              <a:rPr lang="tr-TR" sz="2400" dirty="0"/>
              <a:t>yansıtır diğerlerini soğurur. Bu nedenle </a:t>
            </a:r>
            <a:r>
              <a:rPr lang="tr-TR" sz="2400" dirty="0" smtClean="0"/>
              <a:t>domates kırmızı </a:t>
            </a:r>
            <a:r>
              <a:rPr lang="tr-TR" sz="2400" dirty="0"/>
              <a:t>renk görülür. </a:t>
            </a:r>
            <a:endParaRPr lang="tr-TR" sz="2400" dirty="0" smtClean="0"/>
          </a:p>
          <a:p>
            <a:r>
              <a:rPr lang="tr-TR" sz="2400" dirty="0" smtClean="0"/>
              <a:t>Cisim </a:t>
            </a:r>
            <a:r>
              <a:rPr lang="tr-TR" sz="2400" dirty="0"/>
              <a:t>yansıtmadığı bir ışıkla</a:t>
            </a:r>
          </a:p>
          <a:p>
            <a:r>
              <a:rPr lang="tr-TR" sz="2400" dirty="0"/>
              <a:t>aydınlatılırsa siyah görünür.</a:t>
            </a:r>
          </a:p>
        </p:txBody>
      </p:sp>
      <p:sp>
        <p:nvSpPr>
          <p:cNvPr id="4" name="Dikdörtgen 3"/>
          <p:cNvSpPr/>
          <p:nvPr/>
        </p:nvSpPr>
        <p:spPr>
          <a:xfrm>
            <a:off x="247778" y="5445223"/>
            <a:ext cx="8788717" cy="830997"/>
          </a:xfrm>
          <a:prstGeom prst="rect">
            <a:avLst/>
          </a:prstGeom>
        </p:spPr>
        <p:txBody>
          <a:bodyPr wrap="square">
            <a:spAutoFit/>
          </a:bodyPr>
          <a:lstStyle/>
          <a:p>
            <a:r>
              <a:rPr lang="tr-TR" sz="2400" dirty="0"/>
              <a:t>Etkinlikte de kırmızı domatese yeşil ya da mavi jelatin kâğıt ile baktığınızda domatesi siyah </a:t>
            </a:r>
            <a:r>
              <a:rPr lang="tr-TR" sz="2400" dirty="0" smtClean="0"/>
              <a:t>olarak </a:t>
            </a:r>
            <a:r>
              <a:rPr lang="tr-TR" sz="2400" dirty="0"/>
              <a:t>gördünüz.</a:t>
            </a:r>
          </a:p>
        </p:txBody>
      </p:sp>
    </p:spTree>
    <p:extLst>
      <p:ext uri="{BB962C8B-B14F-4D97-AF65-F5344CB8AC3E}">
        <p14:creationId xmlns:p14="http://schemas.microsoft.com/office/powerpoint/2010/main" val="22870123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619250" y="381000"/>
            <a:ext cx="6192838" cy="1031875"/>
          </a:xfrm>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1"/>
          </a:gradFill>
        </p:spPr>
        <p:txBody>
          <a:bodyPr/>
          <a:lstStyle/>
          <a:p>
            <a:r>
              <a:rPr lang="tr-TR" b="1" dirty="0">
                <a:solidFill>
                  <a:srgbClr val="66FF33"/>
                </a:solidFill>
                <a:latin typeface="Comic Sans MS" pitchFamily="66" charset="0"/>
              </a:rPr>
              <a:t>RENKLİ GÖRME</a:t>
            </a:r>
          </a:p>
        </p:txBody>
      </p:sp>
      <p:sp>
        <p:nvSpPr>
          <p:cNvPr id="76803" name="Rectangle 3"/>
          <p:cNvSpPr>
            <a:spLocks noGrp="1" noChangeArrowheads="1"/>
          </p:cNvSpPr>
          <p:nvPr>
            <p:ph type="body" idx="1"/>
          </p:nvPr>
        </p:nvSpPr>
        <p:spPr>
          <a:xfrm>
            <a:off x="251520" y="1484784"/>
            <a:ext cx="8642350" cy="1584325"/>
          </a:xfrm>
          <a:solidFill>
            <a:srgbClr val="FFCC99"/>
          </a:solidFill>
          <a:ln w="19050" cap="flat">
            <a:solidFill>
              <a:srgbClr val="000000"/>
            </a:solidFill>
            <a:prstDash val="dash"/>
            <a:miter lim="800000"/>
            <a:headEnd/>
            <a:tailEnd/>
          </a:ln>
        </p:spPr>
        <p:txBody>
          <a:bodyPr/>
          <a:lstStyle/>
          <a:p>
            <a:pPr>
              <a:buFont typeface="Wingdings" pitchFamily="2" charset="2"/>
              <a:buNone/>
            </a:pPr>
            <a:r>
              <a:rPr lang="tr-TR" dirty="0">
                <a:latin typeface="Comic Sans MS" pitchFamily="66" charset="0"/>
              </a:rPr>
              <a:t>		</a:t>
            </a:r>
            <a:r>
              <a:rPr lang="tr-TR" dirty="0">
                <a:solidFill>
                  <a:srgbClr val="3333CC"/>
                </a:solidFill>
                <a:effectLst/>
                <a:latin typeface="Comic Sans MS" pitchFamily="66" charset="0"/>
              </a:rPr>
              <a:t>Üzerine ışık düşen cisim diğer renkleri soğurup sadece birini yansıtırsa cisim yansıttığı renkte görünür.</a:t>
            </a:r>
          </a:p>
        </p:txBody>
      </p:sp>
      <p:sp>
        <p:nvSpPr>
          <p:cNvPr id="76806" name="Rectangle 6"/>
          <p:cNvSpPr>
            <a:spLocks noChangeArrowheads="1"/>
          </p:cNvSpPr>
          <p:nvPr/>
        </p:nvSpPr>
        <p:spPr bwMode="auto">
          <a:xfrm>
            <a:off x="2268538" y="5229225"/>
            <a:ext cx="4103687" cy="863600"/>
          </a:xfrm>
          <a:prstGeom prst="rect">
            <a:avLst/>
          </a:prstGeom>
          <a:solidFill>
            <a:srgbClr val="FF0000"/>
          </a:solidFill>
          <a:ln w="12700">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76807" name="Line 7"/>
          <p:cNvSpPr>
            <a:spLocks noChangeShapeType="1"/>
          </p:cNvSpPr>
          <p:nvPr/>
        </p:nvSpPr>
        <p:spPr bwMode="auto">
          <a:xfrm>
            <a:off x="2124075" y="3357563"/>
            <a:ext cx="1655763" cy="1871662"/>
          </a:xfrm>
          <a:prstGeom prst="line">
            <a:avLst/>
          </a:prstGeom>
          <a:noFill/>
          <a:ln w="1016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6808" name="Text Box 8"/>
          <p:cNvSpPr txBox="1">
            <a:spLocks noChangeArrowheads="1"/>
          </p:cNvSpPr>
          <p:nvPr/>
        </p:nvSpPr>
        <p:spPr bwMode="auto">
          <a:xfrm rot="2964598">
            <a:off x="2336006" y="3856832"/>
            <a:ext cx="1368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r>
              <a:rPr lang="tr-TR"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rPr>
              <a:t>Beyaz ışık</a:t>
            </a:r>
          </a:p>
        </p:txBody>
      </p:sp>
      <p:sp>
        <p:nvSpPr>
          <p:cNvPr id="76810" name="Line 10"/>
          <p:cNvSpPr>
            <a:spLocks noChangeShapeType="1"/>
          </p:cNvSpPr>
          <p:nvPr/>
        </p:nvSpPr>
        <p:spPr bwMode="auto">
          <a:xfrm>
            <a:off x="2700338" y="3357563"/>
            <a:ext cx="1655762" cy="1871662"/>
          </a:xfrm>
          <a:prstGeom prst="line">
            <a:avLst/>
          </a:prstGeom>
          <a:noFill/>
          <a:ln w="101600">
            <a:solidFill>
              <a:schemeClr val="bg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6811" name="Line 11"/>
          <p:cNvSpPr>
            <a:spLocks noChangeShapeType="1"/>
          </p:cNvSpPr>
          <p:nvPr/>
        </p:nvSpPr>
        <p:spPr bwMode="auto">
          <a:xfrm flipV="1">
            <a:off x="4572000" y="3357563"/>
            <a:ext cx="1655763" cy="1871662"/>
          </a:xfrm>
          <a:prstGeom prst="line">
            <a:avLst/>
          </a:prstGeom>
          <a:noFill/>
          <a:ln w="1016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6812" name="Rectangle 12"/>
          <p:cNvSpPr>
            <a:spLocks noChangeArrowheads="1"/>
          </p:cNvSpPr>
          <p:nvPr/>
        </p:nvSpPr>
        <p:spPr bwMode="auto">
          <a:xfrm rot="-2928844">
            <a:off x="4541044" y="3956844"/>
            <a:ext cx="1422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pPr>
            <a:r>
              <a:rPr lang="tr-TR" sz="1800" b="1" dirty="0">
                <a:solidFill>
                  <a:srgbClr val="FF0000"/>
                </a:solidFill>
                <a:effectLst>
                  <a:outerShdw blurRad="38100" dist="38100" dir="2700000" algn="tl">
                    <a:srgbClr val="000000"/>
                  </a:outerShdw>
                </a:effectLst>
                <a:latin typeface="Tahoma" pitchFamily="34" charset="0"/>
              </a:rPr>
              <a:t>kırmızı ışık</a:t>
            </a:r>
          </a:p>
        </p:txBody>
      </p:sp>
    </p:spTree>
    <p:custDataLst>
      <p:tags r:id="rId1"/>
    </p:custDataLst>
    <p:extLst>
      <p:ext uri="{BB962C8B-B14F-4D97-AF65-F5344CB8AC3E}">
        <p14:creationId xmlns:p14="http://schemas.microsoft.com/office/powerpoint/2010/main" val="3115919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iterate type="lt">
                                    <p:tmPct val="0"/>
                                  </p:iterate>
                                  <p:childTnLst>
                                    <p:set>
                                      <p:cBhvr>
                                        <p:cTn id="6" dur="1" fill="hold">
                                          <p:stCondLst>
                                            <p:cond delay="0"/>
                                          </p:stCondLst>
                                        </p:cTn>
                                        <p:tgtEl>
                                          <p:spTgt spid="76802"/>
                                        </p:tgtEl>
                                        <p:attrNameLst>
                                          <p:attrName>style.visibility</p:attrName>
                                        </p:attrNameLst>
                                      </p:cBhvr>
                                      <p:to>
                                        <p:strVal val="visible"/>
                                      </p:to>
                                    </p:set>
                                    <p:animEffect transition="in" filter="diamond(in)">
                                      <p:cBhvr>
                                        <p:cTn id="7" dur="500"/>
                                        <p:tgtEl>
                                          <p:spTgt spid="7680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6803">
                                            <p:bg/>
                                          </p:spTgt>
                                        </p:tgtEl>
                                        <p:attrNameLst>
                                          <p:attrName>style.visibility</p:attrName>
                                        </p:attrNameLst>
                                      </p:cBhvr>
                                      <p:to>
                                        <p:strVal val="visible"/>
                                      </p:to>
                                    </p:set>
                                    <p:animEffect transition="in" filter="diamond(in)">
                                      <p:cBhvr>
                                        <p:cTn id="12" dur="500"/>
                                        <p:tgtEl>
                                          <p:spTgt spid="76803">
                                            <p:bg/>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diamond(in)">
                                      <p:cBhvr>
                                        <p:cTn id="15" dur="500"/>
                                        <p:tgtEl>
                                          <p:spTgt spid="7680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76806"/>
                                        </p:tgtEl>
                                        <p:attrNameLst>
                                          <p:attrName>style.visibility</p:attrName>
                                        </p:attrNameLst>
                                      </p:cBhvr>
                                      <p:to>
                                        <p:strVal val="visible"/>
                                      </p:to>
                                    </p:set>
                                    <p:animEffect transition="in" filter="diamond(in)">
                                      <p:cBhvr>
                                        <p:cTn id="20" dur="500"/>
                                        <p:tgtEl>
                                          <p:spTgt spid="76806"/>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76810"/>
                                        </p:tgtEl>
                                        <p:attrNameLst>
                                          <p:attrName>style.visibility</p:attrName>
                                        </p:attrNameLst>
                                      </p:cBhvr>
                                      <p:to>
                                        <p:strVal val="visible"/>
                                      </p:to>
                                    </p:set>
                                    <p:animEffect transition="in" filter="wipe(up)">
                                      <p:cBhvr>
                                        <p:cTn id="24" dur="1000"/>
                                        <p:tgtEl>
                                          <p:spTgt spid="76810"/>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6807"/>
                                        </p:tgtEl>
                                        <p:attrNameLst>
                                          <p:attrName>style.visibility</p:attrName>
                                        </p:attrNameLst>
                                      </p:cBhvr>
                                      <p:to>
                                        <p:strVal val="visible"/>
                                      </p:to>
                                    </p:set>
                                    <p:animEffect transition="in" filter="wipe(up)">
                                      <p:cBhvr>
                                        <p:cTn id="27" dur="1000"/>
                                        <p:tgtEl>
                                          <p:spTgt spid="7680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6808"/>
                                        </p:tgtEl>
                                        <p:attrNameLst>
                                          <p:attrName>style.visibility</p:attrName>
                                        </p:attrNameLst>
                                      </p:cBhvr>
                                      <p:to>
                                        <p:strVal val="visible"/>
                                      </p:to>
                                    </p:set>
                                    <p:animEffect transition="in" filter="wipe(up)">
                                      <p:cBhvr>
                                        <p:cTn id="30" dur="1000"/>
                                        <p:tgtEl>
                                          <p:spTgt spid="76808"/>
                                        </p:tgtEl>
                                      </p:cBhvr>
                                    </p:animEffect>
                                  </p:childTnLst>
                                </p:cTn>
                              </p:par>
                            </p:childTnLst>
                          </p:cTn>
                        </p:par>
                        <p:par>
                          <p:cTn id="31" fill="hold">
                            <p:stCondLst>
                              <p:cond delay="1500"/>
                            </p:stCondLst>
                            <p:childTnLst>
                              <p:par>
                                <p:cTn id="32" presetID="22" presetClass="entr" presetSubtype="4" fill="hold" grpId="0" nodeType="afterEffect">
                                  <p:stCondLst>
                                    <p:cond delay="0"/>
                                  </p:stCondLst>
                                  <p:childTnLst>
                                    <p:set>
                                      <p:cBhvr>
                                        <p:cTn id="33" dur="1" fill="hold">
                                          <p:stCondLst>
                                            <p:cond delay="0"/>
                                          </p:stCondLst>
                                        </p:cTn>
                                        <p:tgtEl>
                                          <p:spTgt spid="76811"/>
                                        </p:tgtEl>
                                        <p:attrNameLst>
                                          <p:attrName>style.visibility</p:attrName>
                                        </p:attrNameLst>
                                      </p:cBhvr>
                                      <p:to>
                                        <p:strVal val="visible"/>
                                      </p:to>
                                    </p:set>
                                    <p:animEffect transition="in" filter="wipe(down)">
                                      <p:cBhvr>
                                        <p:cTn id="34" dur="1000"/>
                                        <p:tgtEl>
                                          <p:spTgt spid="768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76812"/>
                                        </p:tgtEl>
                                        <p:attrNameLst>
                                          <p:attrName>style.visibility</p:attrName>
                                        </p:attrNameLst>
                                      </p:cBhvr>
                                      <p:to>
                                        <p:strVal val="visible"/>
                                      </p:to>
                                    </p:set>
                                    <p:animEffect transition="in" filter="wipe(down)">
                                      <p:cBhvr>
                                        <p:cTn id="37" dur="1000"/>
                                        <p:tgtEl>
                                          <p:spTgt spid="76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build="p" animBg="1"/>
      <p:bldP spid="76806" grpId="0" animBg="1"/>
      <p:bldP spid="76807" grpId="0" animBg="1"/>
      <p:bldP spid="76808" grpId="0"/>
      <p:bldP spid="76810" grpId="0" animBg="1"/>
      <p:bldP spid="76811" grpId="0" animBg="1"/>
      <p:bldP spid="768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07504" y="476672"/>
            <a:ext cx="8712968" cy="6021288"/>
          </a:xfrm>
          <a:prstGeom prst="rect">
            <a:avLst/>
          </a:prstGeom>
          <a:noFill/>
          <a:ln w="9525">
            <a:noFill/>
            <a:miter lim="800000"/>
            <a:headEnd/>
            <a:tailEnd/>
          </a:ln>
        </p:spPr>
      </p:pic>
      <p:sp>
        <p:nvSpPr>
          <p:cNvPr id="12" name="AutoShape 7"/>
          <p:cNvSpPr>
            <a:spLocks noChangeArrowheads="1"/>
          </p:cNvSpPr>
          <p:nvPr/>
        </p:nvSpPr>
        <p:spPr bwMode="auto">
          <a:xfrm>
            <a:off x="6516216" y="548680"/>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11" name="AutoShape 7"/>
          <p:cNvSpPr>
            <a:spLocks noChangeArrowheads="1"/>
          </p:cNvSpPr>
          <p:nvPr/>
        </p:nvSpPr>
        <p:spPr bwMode="auto">
          <a:xfrm>
            <a:off x="1907704" y="620688"/>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3" name="Rectangle 17"/>
          <p:cNvSpPr>
            <a:spLocks noChangeArrowheads="1"/>
          </p:cNvSpPr>
          <p:nvPr/>
        </p:nvSpPr>
        <p:spPr bwMode="auto">
          <a:xfrm flipH="1">
            <a:off x="2123727" y="2852936"/>
            <a:ext cx="72049" cy="1008071"/>
          </a:xfrm>
          <a:prstGeom prst="rect">
            <a:avLst/>
          </a:prstGeom>
          <a:solidFill>
            <a:srgbClr val="FF0000"/>
          </a:solidFill>
          <a:ln w="9525" algn="ctr">
            <a:noFill/>
            <a:miter lim="800000"/>
            <a:headEnd/>
            <a:tailEnd/>
          </a:ln>
          <a:effectLst/>
        </p:spPr>
        <p:txBody>
          <a:bodyPr wrap="none" anchor="ctr"/>
          <a:lstStyle/>
          <a:p>
            <a:endParaRPr lang="tr-TR"/>
          </a:p>
        </p:txBody>
      </p:sp>
      <p:sp>
        <p:nvSpPr>
          <p:cNvPr id="4" name="Rectangle 16"/>
          <p:cNvSpPr>
            <a:spLocks noChangeArrowheads="1"/>
          </p:cNvSpPr>
          <p:nvPr/>
        </p:nvSpPr>
        <p:spPr bwMode="auto">
          <a:xfrm>
            <a:off x="2267744" y="1052736"/>
            <a:ext cx="143676" cy="2809429"/>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5" name="Oval 8"/>
          <p:cNvSpPr>
            <a:spLocks noChangeArrowheads="1"/>
          </p:cNvSpPr>
          <p:nvPr/>
        </p:nvSpPr>
        <p:spPr bwMode="auto">
          <a:xfrm>
            <a:off x="2051720" y="3861049"/>
            <a:ext cx="216024" cy="216024"/>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6" name="Rectangle 24"/>
          <p:cNvSpPr>
            <a:spLocks noChangeArrowheads="1"/>
          </p:cNvSpPr>
          <p:nvPr/>
        </p:nvSpPr>
        <p:spPr bwMode="auto">
          <a:xfrm>
            <a:off x="2123728" y="2348881"/>
            <a:ext cx="72720" cy="1296789"/>
          </a:xfrm>
          <a:prstGeom prst="rect">
            <a:avLst/>
          </a:prstGeom>
          <a:solidFill>
            <a:srgbClr val="FF0000"/>
          </a:solidFill>
          <a:ln w="9525" algn="ctr">
            <a:noFill/>
            <a:miter lim="800000"/>
            <a:headEnd/>
            <a:tailEnd/>
          </a:ln>
          <a:effectLst/>
        </p:spPr>
        <p:txBody>
          <a:bodyPr wrap="none" anchor="ctr"/>
          <a:lstStyle/>
          <a:p>
            <a:endParaRPr lang="tr-TR"/>
          </a:p>
        </p:txBody>
      </p:sp>
      <p:sp>
        <p:nvSpPr>
          <p:cNvPr id="7" name="Rectangle 17"/>
          <p:cNvSpPr>
            <a:spLocks noChangeArrowheads="1"/>
          </p:cNvSpPr>
          <p:nvPr/>
        </p:nvSpPr>
        <p:spPr bwMode="auto">
          <a:xfrm flipH="1">
            <a:off x="6660231" y="2780928"/>
            <a:ext cx="72049" cy="1008071"/>
          </a:xfrm>
          <a:prstGeom prst="rect">
            <a:avLst/>
          </a:prstGeom>
          <a:solidFill>
            <a:srgbClr val="FF0000"/>
          </a:solidFill>
          <a:ln w="9525" algn="ctr">
            <a:noFill/>
            <a:miter lim="800000"/>
            <a:headEnd/>
            <a:tailEnd/>
          </a:ln>
          <a:effectLst/>
        </p:spPr>
        <p:txBody>
          <a:bodyPr wrap="none" anchor="ctr"/>
          <a:lstStyle/>
          <a:p>
            <a:endParaRPr lang="tr-TR"/>
          </a:p>
        </p:txBody>
      </p:sp>
      <p:sp>
        <p:nvSpPr>
          <p:cNvPr id="8" name="Rectangle 16"/>
          <p:cNvSpPr>
            <a:spLocks noChangeArrowheads="1"/>
          </p:cNvSpPr>
          <p:nvPr/>
        </p:nvSpPr>
        <p:spPr bwMode="auto">
          <a:xfrm>
            <a:off x="6804248" y="980728"/>
            <a:ext cx="143676" cy="2809429"/>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9" name="Oval 8"/>
          <p:cNvSpPr>
            <a:spLocks noChangeArrowheads="1"/>
          </p:cNvSpPr>
          <p:nvPr/>
        </p:nvSpPr>
        <p:spPr bwMode="auto">
          <a:xfrm>
            <a:off x="6588224" y="3789041"/>
            <a:ext cx="216024" cy="216024"/>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10" name="Rectangle 24"/>
          <p:cNvSpPr>
            <a:spLocks noChangeArrowheads="1"/>
          </p:cNvSpPr>
          <p:nvPr/>
        </p:nvSpPr>
        <p:spPr bwMode="auto">
          <a:xfrm>
            <a:off x="6660232" y="1268761"/>
            <a:ext cx="72720" cy="2304902"/>
          </a:xfrm>
          <a:prstGeom prst="rect">
            <a:avLst/>
          </a:prstGeom>
          <a:solidFill>
            <a:srgbClr val="FF0000"/>
          </a:solidFill>
          <a:ln w="9525" algn="ctr">
            <a:noFill/>
            <a:miter lim="800000"/>
            <a:headEnd/>
            <a:tailEnd/>
          </a:ln>
          <a:effectLst/>
        </p:spPr>
        <p:txBody>
          <a:bodyPr wrap="none" anchor="ctr"/>
          <a:lstStyle/>
          <a:p>
            <a:endParaRPr lang="tr-TR"/>
          </a:p>
        </p:txBody>
      </p:sp>
      <p:pic>
        <p:nvPicPr>
          <p:cNvPr id="13" name="Picture 14" descr="su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669057"/>
            <a:ext cx="14001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1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37"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4" presetID="8"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2000"/>
                                        <p:tgtEl>
                                          <p:spTgt spid="11"/>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amond(in)">
                                      <p:cBhvr>
                                        <p:cTn id="19" dur="2000"/>
                                        <p:tgtEl>
                                          <p:spTgt spid="4"/>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amond(in)">
                                      <p:cBhvr>
                                        <p:cTn id="25" dur="2000"/>
                                        <p:tgtEl>
                                          <p:spTgt spid="5"/>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2000"/>
                                        <p:tgtEl>
                                          <p:spTgt spid="12"/>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amond(in)">
                                      <p:cBhvr>
                                        <p:cTn id="31" dur="2000"/>
                                        <p:tgtEl>
                                          <p:spTgt spid="8"/>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amond(in)">
                                      <p:cBhvr>
                                        <p:cTn id="34" dur="2000"/>
                                        <p:tgtEl>
                                          <p:spTgt spid="7"/>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amond(in)">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3000"/>
                                        <p:tgtEl>
                                          <p:spTgt spid="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animBg="1"/>
      <p:bldP spid="4" grpId="0" animBg="1"/>
      <p:bldP spid="5" grpId="0" animBg="1"/>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3568" y="332656"/>
            <a:ext cx="7931150" cy="1247775"/>
          </a:xfrm>
          <a:solidFill>
            <a:srgbClr val="000000">
              <a:alpha val="42000"/>
            </a:srgbClr>
          </a:solidFill>
          <a:ln w="19050" cap="flat">
            <a:solidFill>
              <a:schemeClr val="tx1"/>
            </a:solidFill>
            <a:prstDash val="dash"/>
            <a:miter lim="800000"/>
            <a:headEnd/>
            <a:tailEnd/>
          </a:ln>
        </p:spPr>
        <p:txBody>
          <a:bodyPr/>
          <a:lstStyle/>
          <a:p>
            <a:r>
              <a:rPr lang="tr-TR" dirty="0">
                <a:solidFill>
                  <a:schemeClr val="bg1"/>
                </a:solidFill>
                <a:effectLst>
                  <a:outerShdw blurRad="38100" dist="38100" dir="2700000" algn="tl">
                    <a:srgbClr val="003366"/>
                  </a:outerShdw>
                </a:effectLst>
                <a:latin typeface="Comic Sans MS" pitchFamily="66" charset="0"/>
              </a:rPr>
              <a:t>Beyazın Oluşumu</a:t>
            </a:r>
            <a:r>
              <a:rPr lang="tr-TR" dirty="0">
                <a:solidFill>
                  <a:schemeClr val="bg1"/>
                </a:solidFill>
                <a:effectLst>
                  <a:outerShdw blurRad="38100" dist="38100" dir="2700000" algn="tl">
                    <a:srgbClr val="FFFFFF"/>
                  </a:outerShdw>
                </a:effectLst>
              </a:rPr>
              <a:t> </a:t>
            </a:r>
          </a:p>
        </p:txBody>
      </p:sp>
      <p:sp>
        <p:nvSpPr>
          <p:cNvPr id="7" name="Rectangle 18"/>
          <p:cNvSpPr>
            <a:spLocks noChangeArrowheads="1"/>
          </p:cNvSpPr>
          <p:nvPr/>
        </p:nvSpPr>
        <p:spPr bwMode="auto">
          <a:xfrm>
            <a:off x="323850" y="1916113"/>
            <a:ext cx="8496621" cy="1441450"/>
          </a:xfrm>
          <a:prstGeom prst="rect">
            <a:avLst/>
          </a:prstGeom>
          <a:solidFill>
            <a:srgbClr val="4D4D4D">
              <a:alpha val="86000"/>
            </a:srgbClr>
          </a:solidFill>
          <a:ln w="19050">
            <a:solidFill>
              <a:srgbClr val="FFFFFF"/>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tr-TR" sz="2800" b="0" i="0" u="none" strike="noStrike" kern="0" cap="none" spc="0" normalizeH="0" baseline="0" noProof="0" dirty="0">
                <a:ln>
                  <a:noFill/>
                </a:ln>
                <a:solidFill>
                  <a:srgbClr val="E5FFFF"/>
                </a:solidFill>
                <a:effectLst>
                  <a:outerShdw blurRad="38100" dist="38100" dir="2700000" algn="tl">
                    <a:srgbClr val="000000"/>
                  </a:outerShdw>
                </a:effectLst>
                <a:uLnTx/>
                <a:uFillTx/>
              </a:rPr>
              <a:t>  </a:t>
            </a:r>
            <a:r>
              <a:rPr kumimoji="0" lang="tr-TR" sz="2800" b="0" i="0" u="none" strike="noStrike" kern="0" cap="none" spc="0" normalizeH="0" baseline="0" noProof="0" dirty="0">
                <a:ln>
                  <a:noFill/>
                </a:ln>
                <a:solidFill>
                  <a:srgbClr val="FFFFFF"/>
                </a:solidFill>
                <a:effectLst>
                  <a:outerShdw blurRad="38100" dist="38100" dir="2700000" algn="tl">
                    <a:srgbClr val="000000"/>
                  </a:outerShdw>
                </a:effectLst>
                <a:uLnTx/>
                <a:uFillTx/>
              </a:rPr>
              <a:t>Bir cisim ışıktaki bütün renkleri geri yansıttığından  dolayı cisim beyaz görülür. Buna</a:t>
            </a:r>
            <a:r>
              <a:rPr kumimoji="0" lang="tr-TR" sz="2800" b="0" i="0" u="none" strike="noStrike" kern="0" cap="none" spc="0" normalizeH="0" baseline="0" noProof="0" dirty="0">
                <a:ln>
                  <a:noFill/>
                </a:ln>
                <a:solidFill>
                  <a:srgbClr val="E5FFFF"/>
                </a:solidFill>
                <a:effectLst>
                  <a:outerShdw blurRad="38100" dist="38100" dir="2700000" algn="tl">
                    <a:srgbClr val="000000"/>
                  </a:outerShdw>
                </a:effectLst>
                <a:uLnTx/>
                <a:uFillTx/>
              </a:rPr>
              <a:t> </a:t>
            </a:r>
            <a:r>
              <a:rPr kumimoji="0" lang="tr-TR" sz="2800" b="0" i="0" u="none" strike="noStrike" kern="0" cap="none" spc="0" normalizeH="0" baseline="0" noProof="0" dirty="0">
                <a:ln>
                  <a:noFill/>
                </a:ln>
                <a:solidFill>
                  <a:srgbClr val="FFCC00"/>
                </a:solidFill>
                <a:effectLst>
                  <a:outerShdw blurRad="38100" dist="38100" dir="2700000" algn="tl">
                    <a:srgbClr val="000000"/>
                  </a:outerShdw>
                </a:effectLst>
                <a:uLnTx/>
                <a:uFillTx/>
              </a:rPr>
              <a:t>ışığın tamamen yansıtılması</a:t>
            </a:r>
            <a:r>
              <a:rPr kumimoji="0" lang="tr-TR" sz="2800" b="0" i="0" u="none" strike="noStrike" kern="0" cap="none" spc="0" normalizeH="0" baseline="0" noProof="0" dirty="0">
                <a:ln>
                  <a:noFill/>
                </a:ln>
                <a:solidFill>
                  <a:srgbClr val="E5FFFF"/>
                </a:solidFill>
                <a:effectLst>
                  <a:outerShdw blurRad="38100" dist="38100" dir="2700000" algn="tl">
                    <a:srgbClr val="000000"/>
                  </a:outerShdw>
                </a:effectLst>
                <a:uLnTx/>
                <a:uFillTx/>
              </a:rPr>
              <a:t> </a:t>
            </a:r>
            <a:r>
              <a:rPr kumimoji="0" lang="tr-TR" sz="2800" b="0" i="0" u="none" strike="noStrike" kern="0" cap="none" spc="0" normalizeH="0" baseline="0" noProof="0" dirty="0">
                <a:ln>
                  <a:noFill/>
                </a:ln>
                <a:solidFill>
                  <a:srgbClr val="FFFFFF"/>
                </a:solidFill>
                <a:effectLst>
                  <a:outerShdw blurRad="38100" dist="38100" dir="2700000" algn="tl">
                    <a:srgbClr val="000000"/>
                  </a:outerShdw>
                </a:effectLst>
                <a:uLnTx/>
                <a:uFillTx/>
              </a:rPr>
              <a:t>denir.</a:t>
            </a:r>
          </a:p>
        </p:txBody>
      </p:sp>
      <p:sp>
        <p:nvSpPr>
          <p:cNvPr id="8" name="Rectangle 6"/>
          <p:cNvSpPr>
            <a:spLocks noChangeArrowheads="1"/>
          </p:cNvSpPr>
          <p:nvPr/>
        </p:nvSpPr>
        <p:spPr bwMode="auto">
          <a:xfrm>
            <a:off x="2195736" y="5445944"/>
            <a:ext cx="3817938" cy="863600"/>
          </a:xfrm>
          <a:prstGeom prst="rect">
            <a:avLst/>
          </a:prstGeom>
          <a:solidFill>
            <a:srgbClr val="FFFFFF"/>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9" name="Line 7"/>
          <p:cNvSpPr>
            <a:spLocks noChangeShapeType="1"/>
          </p:cNvSpPr>
          <p:nvPr/>
        </p:nvSpPr>
        <p:spPr bwMode="auto">
          <a:xfrm>
            <a:off x="2989486" y="3933056"/>
            <a:ext cx="1223963" cy="1511300"/>
          </a:xfrm>
          <a:prstGeom prst="line">
            <a:avLst/>
          </a:prstGeom>
          <a:noFill/>
          <a:ln w="635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0" name="Line 8"/>
          <p:cNvSpPr>
            <a:spLocks noChangeShapeType="1"/>
          </p:cNvSpPr>
          <p:nvPr/>
        </p:nvSpPr>
        <p:spPr bwMode="auto">
          <a:xfrm>
            <a:off x="2270349" y="3933056"/>
            <a:ext cx="1223962" cy="1511300"/>
          </a:xfrm>
          <a:prstGeom prst="line">
            <a:avLst/>
          </a:prstGeom>
          <a:noFill/>
          <a:ln w="635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1" name="Line 9"/>
          <p:cNvSpPr>
            <a:spLocks noChangeShapeType="1"/>
          </p:cNvSpPr>
          <p:nvPr/>
        </p:nvSpPr>
        <p:spPr bwMode="auto">
          <a:xfrm>
            <a:off x="2629124" y="3933056"/>
            <a:ext cx="1223962" cy="1511300"/>
          </a:xfrm>
          <a:prstGeom prst="line">
            <a:avLst/>
          </a:prstGeom>
          <a:noFill/>
          <a:ln w="63500">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2" name="Line 10"/>
          <p:cNvSpPr>
            <a:spLocks noChangeShapeType="1"/>
          </p:cNvSpPr>
          <p:nvPr/>
        </p:nvSpPr>
        <p:spPr bwMode="auto">
          <a:xfrm>
            <a:off x="3349849" y="3933056"/>
            <a:ext cx="1223962" cy="1511300"/>
          </a:xfrm>
          <a:prstGeom prst="line">
            <a:avLst/>
          </a:prstGeom>
          <a:noFill/>
          <a:ln w="635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3" name="Line 11"/>
          <p:cNvSpPr>
            <a:spLocks noChangeShapeType="1"/>
          </p:cNvSpPr>
          <p:nvPr/>
        </p:nvSpPr>
        <p:spPr bwMode="auto">
          <a:xfrm flipV="1">
            <a:off x="4213449" y="3933056"/>
            <a:ext cx="1223962" cy="1512888"/>
          </a:xfrm>
          <a:prstGeom prst="line">
            <a:avLst/>
          </a:prstGeom>
          <a:noFill/>
          <a:ln w="508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4" name="Line 12"/>
          <p:cNvSpPr>
            <a:spLocks noChangeShapeType="1"/>
          </p:cNvSpPr>
          <p:nvPr/>
        </p:nvSpPr>
        <p:spPr bwMode="auto">
          <a:xfrm flipV="1">
            <a:off x="3494311" y="3933056"/>
            <a:ext cx="1223963" cy="1512888"/>
          </a:xfrm>
          <a:prstGeom prst="line">
            <a:avLst/>
          </a:prstGeom>
          <a:noFill/>
          <a:ln w="508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5" name="Line 13"/>
          <p:cNvSpPr>
            <a:spLocks noChangeShapeType="1"/>
          </p:cNvSpPr>
          <p:nvPr/>
        </p:nvSpPr>
        <p:spPr bwMode="auto">
          <a:xfrm flipV="1">
            <a:off x="3854674" y="3933056"/>
            <a:ext cx="1223962" cy="1512888"/>
          </a:xfrm>
          <a:prstGeom prst="line">
            <a:avLst/>
          </a:prstGeom>
          <a:noFill/>
          <a:ln w="50800">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6" name="Line 14"/>
          <p:cNvSpPr>
            <a:spLocks noChangeShapeType="1"/>
          </p:cNvSpPr>
          <p:nvPr/>
        </p:nvSpPr>
        <p:spPr bwMode="auto">
          <a:xfrm flipV="1">
            <a:off x="4573811" y="3933056"/>
            <a:ext cx="1223963" cy="1512888"/>
          </a:xfrm>
          <a:prstGeom prst="line">
            <a:avLst/>
          </a:prstGeom>
          <a:noFill/>
          <a:ln w="508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381717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500"/>
                                        <p:tgtEl>
                                          <p:spTgt spid="5"/>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93" decel="100000"/>
                                        <p:tgtEl>
                                          <p:spTgt spid="8"/>
                                        </p:tgtEl>
                                      </p:cBhvr>
                                    </p:animEffect>
                                    <p:animScale>
                                      <p:cBhvr>
                                        <p:cTn id="17" dur="193" decel="100000"/>
                                        <p:tgtEl>
                                          <p:spTgt spid="8"/>
                                        </p:tgtEl>
                                      </p:cBhvr>
                                      <p:from x="10000" y="10000"/>
                                      <p:to x="200000" y="450000"/>
                                    </p:animScale>
                                    <p:animScale>
                                      <p:cBhvr>
                                        <p:cTn id="18" dur="308" accel="100000" fill="hold">
                                          <p:stCondLst>
                                            <p:cond delay="193"/>
                                          </p:stCondLst>
                                        </p:cTn>
                                        <p:tgtEl>
                                          <p:spTgt spid="8"/>
                                        </p:tgtEl>
                                      </p:cBhvr>
                                      <p:from x="200000" y="450000"/>
                                      <p:to x="100000" y="100000"/>
                                    </p:animScale>
                                    <p:set>
                                      <p:cBhvr>
                                        <p:cTn id="19" dur="193" fill="hold"/>
                                        <p:tgtEl>
                                          <p:spTgt spid="8"/>
                                        </p:tgtEl>
                                        <p:attrNameLst>
                                          <p:attrName>ppt_x</p:attrName>
                                        </p:attrNameLst>
                                      </p:cBhvr>
                                      <p:to>
                                        <p:strVal val="(0.5)"/>
                                      </p:to>
                                    </p:set>
                                    <p:anim from="(0.5)" to="(#ppt_x)" calcmode="lin" valueType="num">
                                      <p:cBhvr>
                                        <p:cTn id="20" dur="308" accel="100000" fill="hold">
                                          <p:stCondLst>
                                            <p:cond delay="193"/>
                                          </p:stCondLst>
                                        </p:cTn>
                                        <p:tgtEl>
                                          <p:spTgt spid="8"/>
                                        </p:tgtEl>
                                        <p:attrNameLst>
                                          <p:attrName>ppt_x</p:attrName>
                                        </p:attrNameLst>
                                      </p:cBhvr>
                                    </p:anim>
                                    <p:set>
                                      <p:cBhvr>
                                        <p:cTn id="21" dur="193" fill="hold"/>
                                        <p:tgtEl>
                                          <p:spTgt spid="8"/>
                                        </p:tgtEl>
                                        <p:attrNameLst>
                                          <p:attrName>ppt_y</p:attrName>
                                        </p:attrNameLst>
                                      </p:cBhvr>
                                      <p:to>
                                        <p:strVal val="(#ppt_y+0.4)"/>
                                      </p:to>
                                    </p:set>
                                    <p:anim from="(#ppt_y+0.4)" to="(#ppt_y)" calcmode="lin" valueType="num">
                                      <p:cBhvr>
                                        <p:cTn id="22" dur="308" accel="100000" fill="hold">
                                          <p:stCondLst>
                                            <p:cond delay="193"/>
                                          </p:stCondLst>
                                        </p:cTn>
                                        <p:tgtEl>
                                          <p:spTgt spid="8"/>
                                        </p:tgtEl>
                                        <p:attrNameLst>
                                          <p:attrName>ppt_y</p:attrName>
                                        </p:attrNameLst>
                                      </p:cBhvr>
                                    </p:anim>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30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30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3000"/>
                                        <p:tgtEl>
                                          <p:spTgt spid="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3000"/>
                                        <p:tgtEl>
                                          <p:spTgt spid="12"/>
                                        </p:tgtEl>
                                      </p:cBhvr>
                                    </p:animEffect>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3000"/>
                                        <p:tgtEl>
                                          <p:spTgt spid="1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30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3000"/>
                                        <p:tgtEl>
                                          <p:spTgt spid="13"/>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817563" y="381000"/>
            <a:ext cx="7499350" cy="1103313"/>
          </a:xfrm>
          <a:prstGeom prst="rect">
            <a:avLst/>
          </a:prstGeom>
          <a:solidFill>
            <a:srgbClr val="FFFFFF"/>
          </a:solidFill>
          <a:ln w="19050" cap="flat">
            <a:solidFill>
              <a:srgbClr val="000000"/>
            </a:solidFill>
            <a:prstDash val="dash"/>
            <a:miter lim="800000"/>
            <a:headEnd/>
            <a:tailEnd/>
          </a:ln>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omic Sans MS" pitchFamily="66" charset="0"/>
                <a:ea typeface="+mj-ea"/>
                <a:cs typeface="+mj-cs"/>
              </a:rPr>
              <a:t>Siyahın Oluşumu</a:t>
            </a:r>
            <a:endParaRPr kumimoji="0" lang="tr-TR" sz="4400" b="0" i="0" u="none" strike="noStrike" kern="1200" cap="none" spc="0" normalizeH="0" baseline="0" noProof="0">
              <a:ln>
                <a:noFill/>
              </a:ln>
              <a:solidFill>
                <a:srgbClr val="000000"/>
              </a:solidFill>
              <a:effectLst>
                <a:outerShdw blurRad="38100" dist="38100" dir="2700000" algn="tl">
                  <a:srgbClr val="C0C0C0"/>
                </a:outerShdw>
              </a:effectLst>
              <a:uLnTx/>
              <a:uFillTx/>
              <a:latin typeface="Comic Sans MS" pitchFamily="66" charset="0"/>
              <a:ea typeface="+mj-ea"/>
              <a:cs typeface="+mj-cs"/>
            </a:endParaRPr>
          </a:p>
        </p:txBody>
      </p:sp>
      <p:sp>
        <p:nvSpPr>
          <p:cNvPr id="4" name="Rectangle 15"/>
          <p:cNvSpPr>
            <a:spLocks noChangeArrowheads="1"/>
          </p:cNvSpPr>
          <p:nvPr/>
        </p:nvSpPr>
        <p:spPr bwMode="auto">
          <a:xfrm>
            <a:off x="251520" y="1700213"/>
            <a:ext cx="8568952" cy="1800225"/>
          </a:xfrm>
          <a:prstGeom prst="rect">
            <a:avLst/>
          </a:prstGeom>
          <a:solidFill>
            <a:srgbClr val="DDDDDD"/>
          </a:solidFill>
          <a:ln w="19050">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defTabSz="914400" eaLnBrk="1" fontAlgn="auto" latinLnBrk="0" hangingPunct="1">
              <a:lnSpc>
                <a:spcPct val="100000"/>
              </a:lnSpc>
              <a:spcBef>
                <a:spcPct val="0"/>
              </a:spcBef>
              <a:spcAft>
                <a:spcPts val="0"/>
              </a:spcAft>
              <a:buClrTx/>
              <a:buSzTx/>
              <a:buFontTx/>
              <a:buNone/>
              <a:tabLst/>
              <a:defRPr/>
            </a:pPr>
            <a:r>
              <a:rPr kumimoji="0" lang="tr-TR" sz="3200" b="0" i="0" u="none" strike="noStrike" kern="0" cap="none" spc="0" normalizeH="0" baseline="0" noProof="0" dirty="0">
                <a:ln>
                  <a:noFill/>
                </a:ln>
                <a:solidFill>
                  <a:srgbClr val="000000"/>
                </a:solidFill>
                <a:effectLst>
                  <a:outerShdw blurRad="38100" dist="38100" dir="2700000" algn="tl">
                    <a:srgbClr val="FFFFFF"/>
                  </a:outerShdw>
                </a:effectLst>
                <a:uLnTx/>
                <a:uFillTx/>
              </a:rPr>
              <a:t>Bir cisim ışıktaki bütün renkleri emdiğinde yansıyan ışık olmadığı için cisim</a:t>
            </a:r>
            <a:r>
              <a:rPr kumimoji="0" lang="tr-TR" sz="3200" b="0" i="0" u="none" strike="noStrike" kern="0" cap="none" spc="0" normalizeH="0" baseline="0" noProof="0" dirty="0">
                <a:ln>
                  <a:noFill/>
                </a:ln>
                <a:solidFill>
                  <a:srgbClr val="E5FFFF"/>
                </a:solidFill>
                <a:effectLst>
                  <a:outerShdw blurRad="38100" dist="38100" dir="2700000" algn="tl">
                    <a:srgbClr val="000000"/>
                  </a:outerShdw>
                </a:effectLst>
                <a:uLnTx/>
                <a:uFillTx/>
              </a:rPr>
              <a:t> </a:t>
            </a:r>
            <a:r>
              <a:rPr kumimoji="0" lang="tr-TR" sz="3200" b="0" i="0" u="none" strike="noStrike" kern="0" cap="none" spc="0" normalizeH="0" baseline="0" noProof="0" dirty="0">
                <a:ln>
                  <a:noFill/>
                </a:ln>
                <a:solidFill>
                  <a:srgbClr val="000000"/>
                </a:solidFill>
                <a:effectLst>
                  <a:outerShdw blurRad="38100" dist="38100" dir="2700000" algn="tl">
                    <a:srgbClr val="FFFFFF"/>
                  </a:outerShdw>
                </a:effectLst>
                <a:uLnTx/>
                <a:uFillTx/>
              </a:rPr>
              <a:t>siyah görülür. Buna</a:t>
            </a:r>
            <a:r>
              <a:rPr kumimoji="0" lang="tr-TR" sz="3200" b="0" i="0" u="none" strike="noStrike" kern="0" cap="none" spc="0" normalizeH="0" baseline="0" noProof="0" dirty="0">
                <a:ln>
                  <a:noFill/>
                </a:ln>
                <a:solidFill>
                  <a:srgbClr val="E5FFFF"/>
                </a:solidFill>
                <a:effectLst>
                  <a:outerShdw blurRad="38100" dist="38100" dir="2700000" algn="tl">
                    <a:srgbClr val="000000"/>
                  </a:outerShdw>
                </a:effectLst>
                <a:uLnTx/>
                <a:uFillTx/>
              </a:rPr>
              <a:t> </a:t>
            </a:r>
            <a:r>
              <a:rPr kumimoji="0" lang="tr-TR" sz="3200" b="0" i="0" u="none" strike="noStrike" kern="0" cap="none" spc="0" normalizeH="0" baseline="0" noProof="0" dirty="0">
                <a:ln>
                  <a:noFill/>
                </a:ln>
                <a:solidFill>
                  <a:srgbClr val="FFCC00"/>
                </a:solidFill>
                <a:effectLst>
                  <a:outerShdw blurRad="38100" dist="38100" dir="2700000" algn="tl">
                    <a:srgbClr val="000000"/>
                  </a:outerShdw>
                </a:effectLst>
                <a:uLnTx/>
                <a:uFillTx/>
              </a:rPr>
              <a:t>ışığın soğurulması</a:t>
            </a:r>
            <a:r>
              <a:rPr kumimoji="0" lang="tr-TR" sz="3200" b="0" i="0" u="none" strike="noStrike" kern="0" cap="none" spc="0" normalizeH="0" baseline="0" noProof="0" dirty="0">
                <a:ln>
                  <a:noFill/>
                </a:ln>
                <a:solidFill>
                  <a:srgbClr val="E5FFFF"/>
                </a:solidFill>
                <a:effectLst>
                  <a:outerShdw blurRad="38100" dist="38100" dir="2700000" algn="tl">
                    <a:srgbClr val="000000"/>
                  </a:outerShdw>
                </a:effectLst>
                <a:uLnTx/>
                <a:uFillTx/>
              </a:rPr>
              <a:t> </a:t>
            </a:r>
            <a:r>
              <a:rPr kumimoji="0" lang="tr-TR" sz="3200" b="0" i="0" u="none" strike="noStrike" kern="0" cap="none" spc="0" normalizeH="0" baseline="0" noProof="0" dirty="0">
                <a:ln>
                  <a:noFill/>
                </a:ln>
                <a:solidFill>
                  <a:srgbClr val="000000"/>
                </a:solidFill>
                <a:effectLst>
                  <a:outerShdw blurRad="38100" dist="38100" dir="2700000" algn="tl">
                    <a:srgbClr val="FFFFFF"/>
                  </a:outerShdw>
                </a:effectLst>
                <a:uLnTx/>
                <a:uFillTx/>
              </a:rPr>
              <a:t>denir.</a:t>
            </a:r>
          </a:p>
        </p:txBody>
      </p:sp>
      <p:sp>
        <p:nvSpPr>
          <p:cNvPr id="5" name="Rectangle 6"/>
          <p:cNvSpPr>
            <a:spLocks noChangeArrowheads="1"/>
          </p:cNvSpPr>
          <p:nvPr/>
        </p:nvSpPr>
        <p:spPr bwMode="auto">
          <a:xfrm>
            <a:off x="2555875" y="5229225"/>
            <a:ext cx="3382963" cy="431800"/>
          </a:xfrm>
          <a:prstGeom prst="rect">
            <a:avLst/>
          </a:prstGeom>
          <a:solidFill>
            <a:srgbClr val="0000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tr-TR"/>
          </a:p>
        </p:txBody>
      </p:sp>
      <p:sp>
        <p:nvSpPr>
          <p:cNvPr id="6" name="Line 7"/>
          <p:cNvSpPr>
            <a:spLocks noChangeShapeType="1"/>
          </p:cNvSpPr>
          <p:nvPr/>
        </p:nvSpPr>
        <p:spPr bwMode="auto">
          <a:xfrm>
            <a:off x="2987675" y="3717925"/>
            <a:ext cx="1223963" cy="1511300"/>
          </a:xfrm>
          <a:prstGeom prst="line">
            <a:avLst/>
          </a:prstGeom>
          <a:noFill/>
          <a:ln w="635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7" name="Line 8"/>
          <p:cNvSpPr>
            <a:spLocks noChangeShapeType="1"/>
          </p:cNvSpPr>
          <p:nvPr/>
        </p:nvSpPr>
        <p:spPr bwMode="auto">
          <a:xfrm>
            <a:off x="2268538" y="3717925"/>
            <a:ext cx="1223962" cy="1511300"/>
          </a:xfrm>
          <a:prstGeom prst="line">
            <a:avLst/>
          </a:prstGeom>
          <a:noFill/>
          <a:ln w="635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8" name="Line 9"/>
          <p:cNvSpPr>
            <a:spLocks noChangeShapeType="1"/>
          </p:cNvSpPr>
          <p:nvPr/>
        </p:nvSpPr>
        <p:spPr bwMode="auto">
          <a:xfrm>
            <a:off x="2627313" y="3717925"/>
            <a:ext cx="1223962" cy="1511300"/>
          </a:xfrm>
          <a:prstGeom prst="line">
            <a:avLst/>
          </a:prstGeom>
          <a:noFill/>
          <a:ln w="63500">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9" name="Line 10"/>
          <p:cNvSpPr>
            <a:spLocks noChangeShapeType="1"/>
          </p:cNvSpPr>
          <p:nvPr/>
        </p:nvSpPr>
        <p:spPr bwMode="auto">
          <a:xfrm>
            <a:off x="3348038" y="3717925"/>
            <a:ext cx="1223962" cy="1511300"/>
          </a:xfrm>
          <a:prstGeom prst="line">
            <a:avLst/>
          </a:prstGeom>
          <a:noFill/>
          <a:ln w="635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0" name="Line 11"/>
          <p:cNvSpPr>
            <a:spLocks noChangeShapeType="1"/>
          </p:cNvSpPr>
          <p:nvPr/>
        </p:nvSpPr>
        <p:spPr bwMode="auto">
          <a:xfrm>
            <a:off x="4140200" y="5157788"/>
            <a:ext cx="1223963" cy="1511300"/>
          </a:xfrm>
          <a:prstGeom prst="line">
            <a:avLst/>
          </a:prstGeom>
          <a:noFill/>
          <a:ln w="635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1" name="Line 12"/>
          <p:cNvSpPr>
            <a:spLocks noChangeShapeType="1"/>
          </p:cNvSpPr>
          <p:nvPr/>
        </p:nvSpPr>
        <p:spPr bwMode="auto">
          <a:xfrm>
            <a:off x="3421063" y="5157788"/>
            <a:ext cx="1223962" cy="1511300"/>
          </a:xfrm>
          <a:prstGeom prst="line">
            <a:avLst/>
          </a:prstGeom>
          <a:noFill/>
          <a:ln w="635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2" name="Line 13"/>
          <p:cNvSpPr>
            <a:spLocks noChangeShapeType="1"/>
          </p:cNvSpPr>
          <p:nvPr/>
        </p:nvSpPr>
        <p:spPr bwMode="auto">
          <a:xfrm>
            <a:off x="3779838" y="5157788"/>
            <a:ext cx="1223962" cy="1511300"/>
          </a:xfrm>
          <a:prstGeom prst="line">
            <a:avLst/>
          </a:prstGeom>
          <a:noFill/>
          <a:ln w="63500">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
        <p:nvSpPr>
          <p:cNvPr id="13" name="Line 14"/>
          <p:cNvSpPr>
            <a:spLocks noChangeShapeType="1"/>
          </p:cNvSpPr>
          <p:nvPr/>
        </p:nvSpPr>
        <p:spPr bwMode="auto">
          <a:xfrm>
            <a:off x="4500563" y="5157788"/>
            <a:ext cx="1223962" cy="1511300"/>
          </a:xfrm>
          <a:prstGeom prst="line">
            <a:avLst/>
          </a:prstGeom>
          <a:noFill/>
          <a:ln w="635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tr-TR"/>
          </a:p>
        </p:txBody>
      </p:sp>
    </p:spTree>
    <p:extLst>
      <p:ext uri="{BB962C8B-B14F-4D97-AF65-F5344CB8AC3E}">
        <p14:creationId xmlns:p14="http://schemas.microsoft.com/office/powerpoint/2010/main" val="232206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out)">
                                      <p:cBhvr>
                                        <p:cTn id="7" dur="500"/>
                                        <p:tgtEl>
                                          <p:spTgt spid="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amond(i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3000"/>
                                        <p:tgtEl>
                                          <p:spTgt spid="7"/>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3000"/>
                                        <p:tgtEl>
                                          <p:spTgt spid="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3000"/>
                                        <p:tgtEl>
                                          <p:spTgt spid="6"/>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3000"/>
                                        <p:tgtEl>
                                          <p:spTgt spid="9"/>
                                        </p:tgtEl>
                                      </p:cBhvr>
                                    </p:animEffect>
                                  </p:childTnLst>
                                </p:cTn>
                              </p:par>
                            </p:childTnLst>
                          </p:cTn>
                        </p:par>
                        <p:par>
                          <p:cTn id="33" fill="hold">
                            <p:stCondLst>
                              <p:cond delay="350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3000"/>
                                        <p:tgtEl>
                                          <p:spTgt spid="1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3000"/>
                                        <p:tgtEl>
                                          <p:spTgt spid="1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3000"/>
                                        <p:tgtEl>
                                          <p:spTgt spid="10"/>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chemeClr val="bg1">
            <a:lumMod val="85000"/>
          </a:schemeClr>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763713" y="381000"/>
            <a:ext cx="4895850" cy="815975"/>
          </a:xfrm>
          <a:solidFill>
            <a:schemeClr val="tx1"/>
          </a:solidFill>
          <a:ln w="19050" cap="flat">
            <a:solidFill>
              <a:schemeClr val="tx1"/>
            </a:solidFill>
            <a:prstDash val="dash"/>
            <a:miter lim="800000"/>
            <a:headEnd/>
            <a:tailEnd/>
          </a:ln>
        </p:spPr>
        <p:txBody>
          <a:bodyPr/>
          <a:lstStyle/>
          <a:p>
            <a:r>
              <a:rPr lang="tr-TR">
                <a:solidFill>
                  <a:srgbClr val="CC00FF"/>
                </a:solidFill>
                <a:effectLst>
                  <a:outerShdw blurRad="38100" dist="38100" dir="2700000" algn="tl">
                    <a:srgbClr val="C0C0C0"/>
                  </a:outerShdw>
                </a:effectLst>
                <a:latin typeface="Comic Sans MS" pitchFamily="66" charset="0"/>
              </a:rPr>
              <a:t>Renk Oluşumu</a:t>
            </a:r>
          </a:p>
        </p:txBody>
      </p:sp>
      <p:sp>
        <p:nvSpPr>
          <p:cNvPr id="61443" name="Rectangle 3"/>
          <p:cNvSpPr>
            <a:spLocks noGrp="1" noChangeArrowheads="1"/>
          </p:cNvSpPr>
          <p:nvPr>
            <p:ph type="body" sz="half" idx="1"/>
          </p:nvPr>
        </p:nvSpPr>
        <p:spPr>
          <a:xfrm>
            <a:off x="323850" y="1484784"/>
            <a:ext cx="8435975" cy="1592263"/>
          </a:xfrm>
        </p:spPr>
        <p:txBody>
          <a:bodyPr/>
          <a:lstStyle/>
          <a:p>
            <a:r>
              <a:rPr lang="tr-TR" dirty="0">
                <a:solidFill>
                  <a:srgbClr val="FF0000"/>
                </a:solidFill>
                <a:latin typeface="Comic Sans MS" pitchFamily="66" charset="0"/>
              </a:rPr>
              <a:t>Bir cisim kendine gelen ışıktaki renklerden kendisiyle aynı olanı kuvvetli, komşularını ise zayıf yansıtır.</a:t>
            </a:r>
          </a:p>
        </p:txBody>
      </p:sp>
      <p:sp>
        <p:nvSpPr>
          <p:cNvPr id="61446" name="Rectangle 6"/>
          <p:cNvSpPr>
            <a:spLocks noChangeArrowheads="1"/>
          </p:cNvSpPr>
          <p:nvPr/>
        </p:nvSpPr>
        <p:spPr bwMode="auto">
          <a:xfrm>
            <a:off x="2771775" y="5084763"/>
            <a:ext cx="3598863" cy="215900"/>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48" name="Line 8"/>
          <p:cNvSpPr>
            <a:spLocks noChangeShapeType="1"/>
          </p:cNvSpPr>
          <p:nvPr/>
        </p:nvSpPr>
        <p:spPr bwMode="auto">
          <a:xfrm>
            <a:off x="4572000" y="5157788"/>
            <a:ext cx="720725" cy="935037"/>
          </a:xfrm>
          <a:prstGeom prst="line">
            <a:avLst/>
          </a:prstGeom>
          <a:noFill/>
          <a:ln w="63500">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49" name="Line 9"/>
          <p:cNvSpPr>
            <a:spLocks noChangeShapeType="1"/>
          </p:cNvSpPr>
          <p:nvPr/>
        </p:nvSpPr>
        <p:spPr bwMode="auto">
          <a:xfrm>
            <a:off x="4211638" y="5157788"/>
            <a:ext cx="719137" cy="935037"/>
          </a:xfrm>
          <a:prstGeom prst="line">
            <a:avLst/>
          </a:prstGeom>
          <a:noFill/>
          <a:ln w="63500">
            <a:solidFill>
              <a:srgbClr val="008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50" name="Line 10"/>
          <p:cNvSpPr>
            <a:spLocks noChangeShapeType="1"/>
          </p:cNvSpPr>
          <p:nvPr/>
        </p:nvSpPr>
        <p:spPr bwMode="auto">
          <a:xfrm>
            <a:off x="4932363" y="5157788"/>
            <a:ext cx="719137" cy="935037"/>
          </a:xfrm>
          <a:prstGeom prst="line">
            <a:avLst/>
          </a:prstGeom>
          <a:noFill/>
          <a:ln w="63500">
            <a:solidFill>
              <a:srgbClr val="80008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54" name="Line 14"/>
          <p:cNvSpPr>
            <a:spLocks noChangeShapeType="1"/>
          </p:cNvSpPr>
          <p:nvPr/>
        </p:nvSpPr>
        <p:spPr bwMode="auto">
          <a:xfrm flipV="1">
            <a:off x="4716463" y="3573463"/>
            <a:ext cx="1223962" cy="1512887"/>
          </a:xfrm>
          <a:prstGeom prst="line">
            <a:avLst/>
          </a:prstGeom>
          <a:noFill/>
          <a:ln w="5080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55" name="Line 15"/>
          <p:cNvSpPr>
            <a:spLocks noChangeShapeType="1"/>
          </p:cNvSpPr>
          <p:nvPr/>
        </p:nvSpPr>
        <p:spPr bwMode="auto">
          <a:xfrm>
            <a:off x="2773363" y="3357563"/>
            <a:ext cx="1582737" cy="1728787"/>
          </a:xfrm>
          <a:prstGeom prst="line">
            <a:avLst/>
          </a:prstGeom>
          <a:noFill/>
          <a:ln w="1016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58" name="Line 18"/>
          <p:cNvSpPr>
            <a:spLocks noChangeShapeType="1"/>
          </p:cNvSpPr>
          <p:nvPr/>
        </p:nvSpPr>
        <p:spPr bwMode="auto">
          <a:xfrm>
            <a:off x="3924300" y="5157788"/>
            <a:ext cx="719138" cy="935037"/>
          </a:xfrm>
          <a:prstGeom prst="line">
            <a:avLst/>
          </a:prstGeom>
          <a:noFill/>
          <a:ln w="63500">
            <a:solidFill>
              <a:srgbClr val="FFFF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59" name="Line 19"/>
          <p:cNvSpPr>
            <a:spLocks noChangeShapeType="1"/>
          </p:cNvSpPr>
          <p:nvPr/>
        </p:nvSpPr>
        <p:spPr bwMode="auto">
          <a:xfrm flipV="1">
            <a:off x="4427538" y="4437063"/>
            <a:ext cx="504825" cy="649287"/>
          </a:xfrm>
          <a:prstGeom prst="line">
            <a:avLst/>
          </a:prstGeom>
          <a:noFill/>
          <a:ln w="50800">
            <a:solidFill>
              <a:srgbClr val="FF99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61460" name="Text Box 20"/>
          <p:cNvSpPr txBox="1">
            <a:spLocks noChangeArrowheads="1"/>
          </p:cNvSpPr>
          <p:nvPr/>
        </p:nvSpPr>
        <p:spPr bwMode="auto">
          <a:xfrm>
            <a:off x="4643438" y="6237288"/>
            <a:ext cx="863600"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CC00FF"/>
                </a:solidFill>
                <a:latin typeface="Comic Sans MS" pitchFamily="66" charset="0"/>
              </a:rPr>
              <a:t>soğurur</a:t>
            </a:r>
          </a:p>
        </p:txBody>
      </p:sp>
      <p:sp>
        <p:nvSpPr>
          <p:cNvPr id="61461" name="Text Box 21"/>
          <p:cNvSpPr txBox="1">
            <a:spLocks noChangeArrowheads="1"/>
          </p:cNvSpPr>
          <p:nvPr/>
        </p:nvSpPr>
        <p:spPr bwMode="auto">
          <a:xfrm>
            <a:off x="5508625" y="3284538"/>
            <a:ext cx="863600" cy="266676"/>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dirty="0">
                <a:solidFill>
                  <a:srgbClr val="FF0000"/>
                </a:solidFill>
                <a:latin typeface="Comic Sans MS" pitchFamily="66" charset="0"/>
              </a:rPr>
              <a:t>yansıtır</a:t>
            </a:r>
          </a:p>
        </p:txBody>
      </p:sp>
    </p:spTree>
    <p:custDataLst>
      <p:tags r:id="rId1"/>
    </p:custDataLst>
    <p:extLst>
      <p:ext uri="{BB962C8B-B14F-4D97-AF65-F5344CB8AC3E}">
        <p14:creationId xmlns:p14="http://schemas.microsoft.com/office/powerpoint/2010/main" val="4028023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diamond(out)">
                                      <p:cBhvr>
                                        <p:cTn id="7" dur="500"/>
                                        <p:tgtEl>
                                          <p:spTgt spid="61442"/>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61443">
                                            <p:txEl>
                                              <p:pRg st="0" end="0"/>
                                            </p:txEl>
                                          </p:spTgt>
                                        </p:tgtEl>
                                        <p:attrNameLst>
                                          <p:attrName>style.visibility</p:attrName>
                                        </p:attrNameLst>
                                      </p:cBhvr>
                                      <p:to>
                                        <p:strVal val="visible"/>
                                      </p:to>
                                    </p:set>
                                    <p:animEffect transition="in" filter="diamond(in)">
                                      <p:cBhvr>
                                        <p:cTn id="11" dur="500"/>
                                        <p:tgtEl>
                                          <p:spTgt spid="6144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61446"/>
                                        </p:tgtEl>
                                        <p:attrNameLst>
                                          <p:attrName>style.visibility</p:attrName>
                                        </p:attrNameLst>
                                      </p:cBhvr>
                                      <p:to>
                                        <p:strVal val="visible"/>
                                      </p:to>
                                    </p:set>
                                    <p:animEffect transition="in" filter="diamond(in)">
                                      <p:cBhvr>
                                        <p:cTn id="16" dur="1000"/>
                                        <p:tgtEl>
                                          <p:spTgt spid="61446"/>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61455"/>
                                        </p:tgtEl>
                                        <p:attrNameLst>
                                          <p:attrName>style.visibility</p:attrName>
                                        </p:attrNameLst>
                                      </p:cBhvr>
                                      <p:to>
                                        <p:strVal val="visible"/>
                                      </p:to>
                                    </p:set>
                                    <p:animEffect transition="in" filter="wipe(up)">
                                      <p:cBhvr>
                                        <p:cTn id="20" dur="2000"/>
                                        <p:tgtEl>
                                          <p:spTgt spid="61455"/>
                                        </p:tgtEl>
                                      </p:cBhvr>
                                    </p:animEffect>
                                  </p:childTnLst>
                                </p:cTn>
                              </p:par>
                            </p:childTnLst>
                          </p:cTn>
                        </p:par>
                        <p:par>
                          <p:cTn id="21" fill="hold">
                            <p:stCondLst>
                              <p:cond delay="3000"/>
                            </p:stCondLst>
                            <p:childTnLst>
                              <p:par>
                                <p:cTn id="22" presetID="22" presetClass="entr" presetSubtype="1" fill="hold" grpId="0" nodeType="afterEffect">
                                  <p:stCondLst>
                                    <p:cond delay="0"/>
                                  </p:stCondLst>
                                  <p:childTnLst>
                                    <p:set>
                                      <p:cBhvr>
                                        <p:cTn id="23" dur="1" fill="hold">
                                          <p:stCondLst>
                                            <p:cond delay="0"/>
                                          </p:stCondLst>
                                        </p:cTn>
                                        <p:tgtEl>
                                          <p:spTgt spid="61449"/>
                                        </p:tgtEl>
                                        <p:attrNameLst>
                                          <p:attrName>style.visibility</p:attrName>
                                        </p:attrNameLst>
                                      </p:cBhvr>
                                      <p:to>
                                        <p:strVal val="visible"/>
                                      </p:to>
                                    </p:set>
                                    <p:animEffect transition="in" filter="wipe(up)">
                                      <p:cBhvr>
                                        <p:cTn id="24" dur="3000"/>
                                        <p:tgtEl>
                                          <p:spTgt spid="6144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1448"/>
                                        </p:tgtEl>
                                        <p:attrNameLst>
                                          <p:attrName>style.visibility</p:attrName>
                                        </p:attrNameLst>
                                      </p:cBhvr>
                                      <p:to>
                                        <p:strVal val="visible"/>
                                      </p:to>
                                    </p:set>
                                    <p:animEffect transition="in" filter="wipe(up)">
                                      <p:cBhvr>
                                        <p:cTn id="27" dur="3000"/>
                                        <p:tgtEl>
                                          <p:spTgt spid="6144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61450"/>
                                        </p:tgtEl>
                                        <p:attrNameLst>
                                          <p:attrName>style.visibility</p:attrName>
                                        </p:attrNameLst>
                                      </p:cBhvr>
                                      <p:to>
                                        <p:strVal val="visible"/>
                                      </p:to>
                                    </p:set>
                                    <p:animEffect transition="in" filter="wipe(up)">
                                      <p:cBhvr>
                                        <p:cTn id="30" dur="3000"/>
                                        <p:tgtEl>
                                          <p:spTgt spid="6145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1454"/>
                                        </p:tgtEl>
                                        <p:attrNameLst>
                                          <p:attrName>style.visibility</p:attrName>
                                        </p:attrNameLst>
                                      </p:cBhvr>
                                      <p:to>
                                        <p:strVal val="visible"/>
                                      </p:to>
                                    </p:set>
                                    <p:animEffect transition="in" filter="wipe(down)">
                                      <p:cBhvr>
                                        <p:cTn id="33" dur="3000"/>
                                        <p:tgtEl>
                                          <p:spTgt spid="61454"/>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61458"/>
                                        </p:tgtEl>
                                        <p:attrNameLst>
                                          <p:attrName>style.visibility</p:attrName>
                                        </p:attrNameLst>
                                      </p:cBhvr>
                                      <p:to>
                                        <p:strVal val="visible"/>
                                      </p:to>
                                    </p:set>
                                    <p:animEffect transition="in" filter="wipe(up)">
                                      <p:cBhvr>
                                        <p:cTn id="36" dur="3000"/>
                                        <p:tgtEl>
                                          <p:spTgt spid="6145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1459"/>
                                        </p:tgtEl>
                                        <p:attrNameLst>
                                          <p:attrName>style.visibility</p:attrName>
                                        </p:attrNameLst>
                                      </p:cBhvr>
                                      <p:to>
                                        <p:strVal val="visible"/>
                                      </p:to>
                                    </p:set>
                                    <p:animEffect transition="in" filter="wipe(down)">
                                      <p:cBhvr>
                                        <p:cTn id="39" dur="3000"/>
                                        <p:tgtEl>
                                          <p:spTgt spid="61459"/>
                                        </p:tgtEl>
                                      </p:cBhvr>
                                    </p:animEffect>
                                  </p:childTnLst>
                                </p:cTn>
                              </p:par>
                            </p:childTnLst>
                          </p:cTn>
                        </p:par>
                        <p:par>
                          <p:cTn id="40" fill="hold">
                            <p:stCondLst>
                              <p:cond delay="6000"/>
                            </p:stCondLst>
                            <p:childTnLst>
                              <p:par>
                                <p:cTn id="41" presetID="22" presetClass="entr" presetSubtype="4" fill="hold" grpId="0" nodeType="afterEffect">
                                  <p:stCondLst>
                                    <p:cond delay="0"/>
                                  </p:stCondLst>
                                  <p:childTnLst>
                                    <p:set>
                                      <p:cBhvr>
                                        <p:cTn id="42" dur="1" fill="hold">
                                          <p:stCondLst>
                                            <p:cond delay="0"/>
                                          </p:stCondLst>
                                        </p:cTn>
                                        <p:tgtEl>
                                          <p:spTgt spid="61461"/>
                                        </p:tgtEl>
                                        <p:attrNameLst>
                                          <p:attrName>style.visibility</p:attrName>
                                        </p:attrNameLst>
                                      </p:cBhvr>
                                      <p:to>
                                        <p:strVal val="visible"/>
                                      </p:to>
                                    </p:set>
                                    <p:animEffect transition="in" filter="wipe(down)">
                                      <p:cBhvr>
                                        <p:cTn id="43" dur="2000"/>
                                        <p:tgtEl>
                                          <p:spTgt spid="6146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61460"/>
                                        </p:tgtEl>
                                        <p:attrNameLst>
                                          <p:attrName>style.visibility</p:attrName>
                                        </p:attrNameLst>
                                      </p:cBhvr>
                                      <p:to>
                                        <p:strVal val="visible"/>
                                      </p:to>
                                    </p:set>
                                    <p:animEffect transition="in" filter="wipe(up)">
                                      <p:cBhvr>
                                        <p:cTn id="46" dur="2000"/>
                                        <p:tgtEl>
                                          <p:spTgt spid="61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P spid="61443" grpId="0" build="p"/>
      <p:bldP spid="61446" grpId="0" animBg="1"/>
      <p:bldP spid="61448" grpId="0" animBg="1"/>
      <p:bldP spid="61449" grpId="0" animBg="1"/>
      <p:bldP spid="61450" grpId="0" animBg="1"/>
      <p:bldP spid="61454" grpId="0" animBg="1"/>
      <p:bldP spid="61455" grpId="0" animBg="1"/>
      <p:bldP spid="61458" grpId="0" animBg="1"/>
      <p:bldP spid="61459" grpId="0" animBg="1"/>
      <p:bldP spid="61460" grpId="0"/>
      <p:bldP spid="61461"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lumMod val="75000"/>
          </a:schemeClr>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tr-TR" sz="2800" dirty="0">
                <a:latin typeface="Comic Sans MS" pitchFamily="66" charset="0"/>
              </a:rPr>
              <a:t>Aşağıdaki cisimler üzerlerine gelen beyaz ışığı nasıl yansıtırlar?</a:t>
            </a:r>
          </a:p>
        </p:txBody>
      </p:sp>
      <p:sp>
        <p:nvSpPr>
          <p:cNvPr id="72712" name="Rectangle 8"/>
          <p:cNvSpPr>
            <a:spLocks noChangeArrowheads="1"/>
          </p:cNvSpPr>
          <p:nvPr/>
        </p:nvSpPr>
        <p:spPr bwMode="auto">
          <a:xfrm>
            <a:off x="395288" y="4076700"/>
            <a:ext cx="2303462" cy="431800"/>
          </a:xfrm>
          <a:prstGeom prst="rect">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3" name="Rectangle 9"/>
          <p:cNvSpPr>
            <a:spLocks noChangeArrowheads="1"/>
          </p:cNvSpPr>
          <p:nvPr/>
        </p:nvSpPr>
        <p:spPr bwMode="auto">
          <a:xfrm>
            <a:off x="3276600" y="4076700"/>
            <a:ext cx="2303463" cy="431800"/>
          </a:xfrm>
          <a:prstGeom prst="rect">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4" name="Rectangle 10"/>
          <p:cNvSpPr>
            <a:spLocks noChangeArrowheads="1"/>
          </p:cNvSpPr>
          <p:nvPr/>
        </p:nvSpPr>
        <p:spPr bwMode="auto">
          <a:xfrm>
            <a:off x="6300788" y="4076700"/>
            <a:ext cx="2303462" cy="431800"/>
          </a:xfrm>
          <a:prstGeom prst="rect">
            <a:avLst/>
          </a:prstGeom>
          <a:solidFill>
            <a:srgbClr val="008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5" name="Line 11"/>
          <p:cNvSpPr>
            <a:spLocks noChangeShapeType="1"/>
          </p:cNvSpPr>
          <p:nvPr/>
        </p:nvSpPr>
        <p:spPr bwMode="auto">
          <a:xfrm>
            <a:off x="323850" y="2709863"/>
            <a:ext cx="863600" cy="15113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6" name="Line 12"/>
          <p:cNvSpPr>
            <a:spLocks noChangeShapeType="1"/>
          </p:cNvSpPr>
          <p:nvPr/>
        </p:nvSpPr>
        <p:spPr bwMode="auto">
          <a:xfrm>
            <a:off x="6300788" y="2565400"/>
            <a:ext cx="863600" cy="15113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7" name="Line 13"/>
          <p:cNvSpPr>
            <a:spLocks noChangeShapeType="1"/>
          </p:cNvSpPr>
          <p:nvPr/>
        </p:nvSpPr>
        <p:spPr bwMode="auto">
          <a:xfrm>
            <a:off x="3132138" y="2638425"/>
            <a:ext cx="863600" cy="1511300"/>
          </a:xfrm>
          <a:prstGeom prst="line">
            <a:avLst/>
          </a:prstGeom>
          <a:noFill/>
          <a:ln w="635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8" name="Line 14"/>
          <p:cNvSpPr>
            <a:spLocks noChangeShapeType="1"/>
          </p:cNvSpPr>
          <p:nvPr/>
        </p:nvSpPr>
        <p:spPr bwMode="auto">
          <a:xfrm>
            <a:off x="1187450" y="4365625"/>
            <a:ext cx="360363" cy="576263"/>
          </a:xfrm>
          <a:prstGeom prst="line">
            <a:avLst/>
          </a:prstGeom>
          <a:noFill/>
          <a:ln w="635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19" name="Line 15"/>
          <p:cNvSpPr>
            <a:spLocks noChangeShapeType="1"/>
          </p:cNvSpPr>
          <p:nvPr/>
        </p:nvSpPr>
        <p:spPr bwMode="auto">
          <a:xfrm>
            <a:off x="1763713" y="4365625"/>
            <a:ext cx="360362" cy="576263"/>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1" name="Line 17"/>
          <p:cNvSpPr>
            <a:spLocks noChangeShapeType="1"/>
          </p:cNvSpPr>
          <p:nvPr/>
        </p:nvSpPr>
        <p:spPr bwMode="auto">
          <a:xfrm>
            <a:off x="2195513" y="4365625"/>
            <a:ext cx="360362" cy="576263"/>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2" name="Line 18"/>
          <p:cNvSpPr>
            <a:spLocks noChangeShapeType="1"/>
          </p:cNvSpPr>
          <p:nvPr/>
        </p:nvSpPr>
        <p:spPr bwMode="auto">
          <a:xfrm flipV="1">
            <a:off x="1763713" y="2781300"/>
            <a:ext cx="719137" cy="1368425"/>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4" name="Line 20"/>
          <p:cNvSpPr>
            <a:spLocks noChangeShapeType="1"/>
          </p:cNvSpPr>
          <p:nvPr/>
        </p:nvSpPr>
        <p:spPr bwMode="auto">
          <a:xfrm flipV="1">
            <a:off x="1546225" y="3573463"/>
            <a:ext cx="288925" cy="576262"/>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5" name="Line 21"/>
          <p:cNvSpPr>
            <a:spLocks noChangeShapeType="1"/>
          </p:cNvSpPr>
          <p:nvPr/>
        </p:nvSpPr>
        <p:spPr bwMode="auto">
          <a:xfrm>
            <a:off x="3708400" y="4365625"/>
            <a:ext cx="360363" cy="576263"/>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6" name="Line 22"/>
          <p:cNvSpPr>
            <a:spLocks noChangeShapeType="1"/>
          </p:cNvSpPr>
          <p:nvPr/>
        </p:nvSpPr>
        <p:spPr bwMode="auto">
          <a:xfrm>
            <a:off x="4429125" y="4365625"/>
            <a:ext cx="360363" cy="576263"/>
          </a:xfrm>
          <a:prstGeom prst="line">
            <a:avLst/>
          </a:prstGeom>
          <a:noFill/>
          <a:ln w="635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7" name="Line 23"/>
          <p:cNvSpPr>
            <a:spLocks noChangeShapeType="1"/>
          </p:cNvSpPr>
          <p:nvPr/>
        </p:nvSpPr>
        <p:spPr bwMode="auto">
          <a:xfrm>
            <a:off x="5148263" y="4365625"/>
            <a:ext cx="360362" cy="576263"/>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8" name="Line 24"/>
          <p:cNvSpPr>
            <a:spLocks noChangeShapeType="1"/>
          </p:cNvSpPr>
          <p:nvPr/>
        </p:nvSpPr>
        <p:spPr bwMode="auto">
          <a:xfrm flipV="1">
            <a:off x="4572000" y="2781300"/>
            <a:ext cx="719138" cy="1368425"/>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29" name="Line 25"/>
          <p:cNvSpPr>
            <a:spLocks noChangeShapeType="1"/>
          </p:cNvSpPr>
          <p:nvPr/>
        </p:nvSpPr>
        <p:spPr bwMode="auto">
          <a:xfrm flipV="1">
            <a:off x="4932363" y="3573463"/>
            <a:ext cx="288925" cy="576262"/>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0" name="Line 26"/>
          <p:cNvSpPr>
            <a:spLocks noChangeShapeType="1"/>
          </p:cNvSpPr>
          <p:nvPr/>
        </p:nvSpPr>
        <p:spPr bwMode="auto">
          <a:xfrm flipV="1">
            <a:off x="4284663" y="3573463"/>
            <a:ext cx="288925" cy="576262"/>
          </a:xfrm>
          <a:prstGeom prst="line">
            <a:avLst/>
          </a:prstGeom>
          <a:noFill/>
          <a:ln w="635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1" name="Line 27"/>
          <p:cNvSpPr>
            <a:spLocks noChangeShapeType="1"/>
          </p:cNvSpPr>
          <p:nvPr/>
        </p:nvSpPr>
        <p:spPr bwMode="auto">
          <a:xfrm>
            <a:off x="6804025" y="4365625"/>
            <a:ext cx="360363" cy="576263"/>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2" name="Line 28"/>
          <p:cNvSpPr>
            <a:spLocks noChangeShapeType="1"/>
          </p:cNvSpPr>
          <p:nvPr/>
        </p:nvSpPr>
        <p:spPr bwMode="auto">
          <a:xfrm>
            <a:off x="7524750" y="4365625"/>
            <a:ext cx="360363" cy="576263"/>
          </a:xfrm>
          <a:prstGeom prst="line">
            <a:avLst/>
          </a:prstGeom>
          <a:noFill/>
          <a:ln w="635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3" name="Line 29"/>
          <p:cNvSpPr>
            <a:spLocks noChangeShapeType="1"/>
          </p:cNvSpPr>
          <p:nvPr/>
        </p:nvSpPr>
        <p:spPr bwMode="auto">
          <a:xfrm>
            <a:off x="8243888" y="4365625"/>
            <a:ext cx="360362" cy="576263"/>
          </a:xfrm>
          <a:prstGeom prst="line">
            <a:avLst/>
          </a:prstGeom>
          <a:noFill/>
          <a:ln w="635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4" name="Line 30"/>
          <p:cNvSpPr>
            <a:spLocks noChangeShapeType="1"/>
          </p:cNvSpPr>
          <p:nvPr/>
        </p:nvSpPr>
        <p:spPr bwMode="auto">
          <a:xfrm flipV="1">
            <a:off x="7667625" y="2781300"/>
            <a:ext cx="719138" cy="1368425"/>
          </a:xfrm>
          <a:prstGeom prst="line">
            <a:avLst/>
          </a:prstGeom>
          <a:noFill/>
          <a:ln w="635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5" name="Line 31"/>
          <p:cNvSpPr>
            <a:spLocks noChangeShapeType="1"/>
          </p:cNvSpPr>
          <p:nvPr/>
        </p:nvSpPr>
        <p:spPr bwMode="auto">
          <a:xfrm flipV="1">
            <a:off x="8027988" y="3573463"/>
            <a:ext cx="288925" cy="576262"/>
          </a:xfrm>
          <a:prstGeom prst="line">
            <a:avLst/>
          </a:prstGeom>
          <a:noFill/>
          <a:ln w="635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6" name="Line 32"/>
          <p:cNvSpPr>
            <a:spLocks noChangeShapeType="1"/>
          </p:cNvSpPr>
          <p:nvPr/>
        </p:nvSpPr>
        <p:spPr bwMode="auto">
          <a:xfrm flipV="1">
            <a:off x="7380288" y="3573463"/>
            <a:ext cx="288925" cy="576262"/>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
        <p:nvSpPr>
          <p:cNvPr id="72737" name="Text Box 33"/>
          <p:cNvSpPr txBox="1">
            <a:spLocks noChangeArrowheads="1"/>
          </p:cNvSpPr>
          <p:nvPr/>
        </p:nvSpPr>
        <p:spPr bwMode="auto">
          <a:xfrm rot="3564812">
            <a:off x="261938" y="2986088"/>
            <a:ext cx="936625" cy="2381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200" b="1">
                <a:solidFill>
                  <a:srgbClr val="FFFFFF"/>
                </a:solidFill>
                <a:latin typeface="Comic Sans MS" pitchFamily="66" charset="0"/>
              </a:rPr>
              <a:t>Beyaz ışık</a:t>
            </a:r>
          </a:p>
        </p:txBody>
      </p:sp>
      <p:sp>
        <p:nvSpPr>
          <p:cNvPr id="72738" name="Text Box 34"/>
          <p:cNvSpPr txBox="1">
            <a:spLocks noChangeArrowheads="1"/>
          </p:cNvSpPr>
          <p:nvPr/>
        </p:nvSpPr>
        <p:spPr bwMode="auto">
          <a:xfrm rot="3564812">
            <a:off x="3143250" y="2986088"/>
            <a:ext cx="936625" cy="2381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200" b="1">
                <a:solidFill>
                  <a:srgbClr val="FFFFFF"/>
                </a:solidFill>
                <a:latin typeface="Comic Sans MS" pitchFamily="66" charset="0"/>
              </a:rPr>
              <a:t>Beyaz ışık</a:t>
            </a:r>
          </a:p>
        </p:txBody>
      </p:sp>
      <p:sp>
        <p:nvSpPr>
          <p:cNvPr id="72739" name="Text Box 35"/>
          <p:cNvSpPr txBox="1">
            <a:spLocks noChangeArrowheads="1"/>
          </p:cNvSpPr>
          <p:nvPr/>
        </p:nvSpPr>
        <p:spPr bwMode="auto">
          <a:xfrm rot="3564812">
            <a:off x="6310313" y="2914650"/>
            <a:ext cx="936625" cy="23812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200" b="1">
                <a:solidFill>
                  <a:srgbClr val="FFFFFF"/>
                </a:solidFill>
                <a:latin typeface="Comic Sans MS" pitchFamily="66" charset="0"/>
              </a:rPr>
              <a:t>Beyaz ışık</a:t>
            </a:r>
          </a:p>
        </p:txBody>
      </p:sp>
      <p:sp>
        <p:nvSpPr>
          <p:cNvPr id="72740" name="Text Box 36"/>
          <p:cNvSpPr txBox="1">
            <a:spLocks noChangeArrowheads="1"/>
          </p:cNvSpPr>
          <p:nvPr/>
        </p:nvSpPr>
        <p:spPr bwMode="auto">
          <a:xfrm>
            <a:off x="2052638" y="2420938"/>
            <a:ext cx="863600"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FFFFFF"/>
                </a:solidFill>
                <a:latin typeface="Comic Sans MS" pitchFamily="66" charset="0"/>
              </a:rPr>
              <a:t>yansıtır</a:t>
            </a:r>
          </a:p>
        </p:txBody>
      </p:sp>
      <p:sp>
        <p:nvSpPr>
          <p:cNvPr id="72741" name="Text Box 37"/>
          <p:cNvSpPr txBox="1">
            <a:spLocks noChangeArrowheads="1"/>
          </p:cNvSpPr>
          <p:nvPr/>
        </p:nvSpPr>
        <p:spPr bwMode="auto">
          <a:xfrm>
            <a:off x="4859338" y="2420938"/>
            <a:ext cx="863600"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FFFFFF"/>
                </a:solidFill>
                <a:latin typeface="Comic Sans MS" pitchFamily="66" charset="0"/>
              </a:rPr>
              <a:t>yansıtır</a:t>
            </a:r>
          </a:p>
        </p:txBody>
      </p:sp>
      <p:sp>
        <p:nvSpPr>
          <p:cNvPr id="72742" name="Text Box 38"/>
          <p:cNvSpPr txBox="1">
            <a:spLocks noChangeArrowheads="1"/>
          </p:cNvSpPr>
          <p:nvPr/>
        </p:nvSpPr>
        <p:spPr bwMode="auto">
          <a:xfrm>
            <a:off x="7885113" y="2420938"/>
            <a:ext cx="863600"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FFFFFF"/>
                </a:solidFill>
                <a:latin typeface="Comic Sans MS" pitchFamily="66" charset="0"/>
              </a:rPr>
              <a:t>yansıtır</a:t>
            </a:r>
          </a:p>
        </p:txBody>
      </p:sp>
      <p:sp>
        <p:nvSpPr>
          <p:cNvPr id="72743" name="Text Box 39"/>
          <p:cNvSpPr txBox="1">
            <a:spLocks noChangeArrowheads="1"/>
          </p:cNvSpPr>
          <p:nvPr/>
        </p:nvSpPr>
        <p:spPr bwMode="auto">
          <a:xfrm>
            <a:off x="1403350" y="5084763"/>
            <a:ext cx="1008063" cy="2873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600" b="1">
                <a:solidFill>
                  <a:srgbClr val="000000"/>
                </a:solidFill>
                <a:latin typeface="Comic Sans MS" pitchFamily="66" charset="0"/>
              </a:rPr>
              <a:t>soğurur</a:t>
            </a:r>
          </a:p>
        </p:txBody>
      </p:sp>
      <p:sp>
        <p:nvSpPr>
          <p:cNvPr id="72744" name="Text Box 40"/>
          <p:cNvSpPr txBox="1">
            <a:spLocks noChangeArrowheads="1"/>
          </p:cNvSpPr>
          <p:nvPr/>
        </p:nvSpPr>
        <p:spPr bwMode="auto">
          <a:xfrm>
            <a:off x="4284663" y="5084763"/>
            <a:ext cx="1008062" cy="2873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600" b="1">
                <a:solidFill>
                  <a:srgbClr val="000000"/>
                </a:solidFill>
                <a:latin typeface="Comic Sans MS" pitchFamily="66" charset="0"/>
              </a:rPr>
              <a:t>soğurur</a:t>
            </a:r>
          </a:p>
        </p:txBody>
      </p:sp>
      <p:sp>
        <p:nvSpPr>
          <p:cNvPr id="72745" name="Text Box 41"/>
          <p:cNvSpPr txBox="1">
            <a:spLocks noChangeArrowheads="1"/>
          </p:cNvSpPr>
          <p:nvPr/>
        </p:nvSpPr>
        <p:spPr bwMode="auto">
          <a:xfrm>
            <a:off x="7524750" y="5084763"/>
            <a:ext cx="1008063" cy="2873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600" b="1">
                <a:solidFill>
                  <a:srgbClr val="000000"/>
                </a:solidFill>
                <a:latin typeface="Comic Sans MS" pitchFamily="66" charset="0"/>
              </a:rPr>
              <a:t>soğurur</a:t>
            </a:r>
          </a:p>
        </p:txBody>
      </p:sp>
      <p:sp>
        <p:nvSpPr>
          <p:cNvPr id="72746" name="Text Box 42"/>
          <p:cNvSpPr txBox="1">
            <a:spLocks noChangeArrowheads="1"/>
          </p:cNvSpPr>
          <p:nvPr/>
        </p:nvSpPr>
        <p:spPr bwMode="auto">
          <a:xfrm>
            <a:off x="467544" y="5589240"/>
            <a:ext cx="8496944" cy="112646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800" dirty="0">
                <a:solidFill>
                  <a:schemeClr val="bg1"/>
                </a:solidFill>
                <a:latin typeface="Comic Sans MS" pitchFamily="66" charset="0"/>
              </a:rPr>
              <a:t>           </a:t>
            </a:r>
            <a:r>
              <a:rPr lang="tr-TR" sz="2800" b="1" dirty="0">
                <a:solidFill>
                  <a:schemeClr val="bg1"/>
                </a:solidFill>
                <a:latin typeface="Arial" pitchFamily="34" charset="0"/>
                <a:cs typeface="Arial" pitchFamily="34" charset="0"/>
              </a:rPr>
              <a:t>Beyaz ışıkta tüm renkler vardır.Cisim kendisi ile aynı olanları çok komşularını ise az yansıtır.Diğer renkleri ise soğurur. </a:t>
            </a:r>
          </a:p>
        </p:txBody>
      </p:sp>
      <p:sp>
        <p:nvSpPr>
          <p:cNvPr id="72747" name="Line 43"/>
          <p:cNvSpPr>
            <a:spLocks noChangeShapeType="1"/>
          </p:cNvSpPr>
          <p:nvPr/>
        </p:nvSpPr>
        <p:spPr bwMode="auto">
          <a:xfrm>
            <a:off x="611188" y="4365625"/>
            <a:ext cx="360362" cy="576263"/>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FFFFFF"/>
              </a:solidFill>
              <a:latin typeface="Comic Sans MS" pitchFamily="66" charset="0"/>
            </a:endParaRPr>
          </a:p>
        </p:txBody>
      </p:sp>
    </p:spTree>
    <p:custDataLst>
      <p:tags r:id="rId1"/>
    </p:custDataLst>
    <p:extLst>
      <p:ext uri="{BB962C8B-B14F-4D97-AF65-F5344CB8AC3E}">
        <p14:creationId xmlns:p14="http://schemas.microsoft.com/office/powerpoint/2010/main" val="6685399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2000"/>
                                        <p:tgtEl>
                                          <p:spTgt spid="72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grpId="0" nodeType="clickEffect">
                                  <p:stCondLst>
                                    <p:cond delay="0"/>
                                  </p:stCondLst>
                                  <p:childTnLst>
                                    <p:set>
                                      <p:cBhvr>
                                        <p:cTn id="11" dur="1" fill="hold">
                                          <p:stCondLst>
                                            <p:cond delay="0"/>
                                          </p:stCondLst>
                                        </p:cTn>
                                        <p:tgtEl>
                                          <p:spTgt spid="72712"/>
                                        </p:tgtEl>
                                        <p:attrNameLst>
                                          <p:attrName>style.visibility</p:attrName>
                                        </p:attrNameLst>
                                      </p:cBhvr>
                                      <p:to>
                                        <p:strVal val="visible"/>
                                      </p:to>
                                    </p:set>
                                    <p:animEffect transition="in" filter="fade">
                                      <p:cBhvr>
                                        <p:cTn id="12" dur="770" decel="100000"/>
                                        <p:tgtEl>
                                          <p:spTgt spid="72712"/>
                                        </p:tgtEl>
                                      </p:cBhvr>
                                    </p:animEffect>
                                    <p:animScale>
                                      <p:cBhvr>
                                        <p:cTn id="13" dur="770" decel="100000"/>
                                        <p:tgtEl>
                                          <p:spTgt spid="72712"/>
                                        </p:tgtEl>
                                      </p:cBhvr>
                                      <p:from x="10000" y="10000"/>
                                      <p:to x="200000" y="450000"/>
                                    </p:animScale>
                                    <p:animScale>
                                      <p:cBhvr>
                                        <p:cTn id="14" dur="1230" accel="100000" fill="hold">
                                          <p:stCondLst>
                                            <p:cond delay="770"/>
                                          </p:stCondLst>
                                        </p:cTn>
                                        <p:tgtEl>
                                          <p:spTgt spid="72712"/>
                                        </p:tgtEl>
                                      </p:cBhvr>
                                      <p:from x="200000" y="450000"/>
                                      <p:to x="100000" y="100000"/>
                                    </p:animScale>
                                    <p:set>
                                      <p:cBhvr>
                                        <p:cTn id="15" dur="770" fill="hold"/>
                                        <p:tgtEl>
                                          <p:spTgt spid="72712"/>
                                        </p:tgtEl>
                                        <p:attrNameLst>
                                          <p:attrName>ppt_x</p:attrName>
                                        </p:attrNameLst>
                                      </p:cBhvr>
                                      <p:to>
                                        <p:strVal val="(0.5)"/>
                                      </p:to>
                                    </p:set>
                                    <p:anim from="(0.5)" to="(#ppt_x)" calcmode="lin" valueType="num">
                                      <p:cBhvr>
                                        <p:cTn id="16" dur="1230" accel="100000" fill="hold">
                                          <p:stCondLst>
                                            <p:cond delay="770"/>
                                          </p:stCondLst>
                                        </p:cTn>
                                        <p:tgtEl>
                                          <p:spTgt spid="72712"/>
                                        </p:tgtEl>
                                        <p:attrNameLst>
                                          <p:attrName>ppt_x</p:attrName>
                                        </p:attrNameLst>
                                      </p:cBhvr>
                                    </p:anim>
                                    <p:set>
                                      <p:cBhvr>
                                        <p:cTn id="17" dur="770" fill="hold"/>
                                        <p:tgtEl>
                                          <p:spTgt spid="72712"/>
                                        </p:tgtEl>
                                        <p:attrNameLst>
                                          <p:attrName>ppt_y</p:attrName>
                                        </p:attrNameLst>
                                      </p:cBhvr>
                                      <p:to>
                                        <p:strVal val="(#ppt_y+0.4)"/>
                                      </p:to>
                                    </p:set>
                                    <p:anim from="(#ppt_y+0.4)" to="(#ppt_y)" calcmode="lin" valueType="num">
                                      <p:cBhvr>
                                        <p:cTn id="18" dur="1230" accel="100000" fill="hold">
                                          <p:stCondLst>
                                            <p:cond delay="770"/>
                                          </p:stCondLst>
                                        </p:cTn>
                                        <p:tgtEl>
                                          <p:spTgt spid="72712"/>
                                        </p:tgtEl>
                                        <p:attrNameLst>
                                          <p:attrName>ppt_y</p:attrName>
                                        </p:attrNameLst>
                                      </p:cBhvr>
                                    </p:anim>
                                  </p:childTnLst>
                                </p:cTn>
                              </p:par>
                            </p:childTnLst>
                          </p:cTn>
                        </p:par>
                        <p:par>
                          <p:cTn id="19" fill="hold" nodeType="with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72715"/>
                                        </p:tgtEl>
                                        <p:attrNameLst>
                                          <p:attrName>style.visibility</p:attrName>
                                        </p:attrNameLst>
                                      </p:cBhvr>
                                      <p:to>
                                        <p:strVal val="visible"/>
                                      </p:to>
                                    </p:set>
                                    <p:animEffect transition="in" filter="wipe(up)">
                                      <p:cBhvr>
                                        <p:cTn id="22" dur="2000"/>
                                        <p:tgtEl>
                                          <p:spTgt spid="72715"/>
                                        </p:tgtEl>
                                      </p:cBhvr>
                                    </p:animEffect>
                                  </p:childTnLst>
                                </p:cTn>
                              </p:par>
                              <p:par>
                                <p:cTn id="23" presetID="22" presetClass="entr" presetSubtype="1" fill="hold" nodeType="withEffect">
                                  <p:stCondLst>
                                    <p:cond delay="0"/>
                                  </p:stCondLst>
                                  <p:childTnLst>
                                    <p:set>
                                      <p:cBhvr>
                                        <p:cTn id="24" dur="1" fill="hold">
                                          <p:stCondLst>
                                            <p:cond delay="0"/>
                                          </p:stCondLst>
                                        </p:cTn>
                                        <p:tgtEl>
                                          <p:spTgt spid="72737">
                                            <p:txEl>
                                              <p:pRg st="0" end="0"/>
                                            </p:txEl>
                                          </p:spTgt>
                                        </p:tgtEl>
                                        <p:attrNameLst>
                                          <p:attrName>style.visibility</p:attrName>
                                        </p:attrNameLst>
                                      </p:cBhvr>
                                      <p:to>
                                        <p:strVal val="visible"/>
                                      </p:to>
                                    </p:set>
                                    <p:animEffect transition="in" filter="wipe(up)">
                                      <p:cBhvr>
                                        <p:cTn id="25" dur="2000"/>
                                        <p:tgtEl>
                                          <p:spTgt spid="72737">
                                            <p:txEl>
                                              <p:pRg st="0" end="0"/>
                                            </p:txEl>
                                          </p:spTgt>
                                        </p:tgtEl>
                                      </p:cBhvr>
                                    </p:animEffect>
                                  </p:childTnLst>
                                </p:cTn>
                              </p:par>
                            </p:childTnLst>
                          </p:cTn>
                        </p:par>
                        <p:par>
                          <p:cTn id="26" fill="hold" nodeType="withGroup">
                            <p:stCondLst>
                              <p:cond delay="4000"/>
                            </p:stCondLst>
                            <p:childTnLst>
                              <p:par>
                                <p:cTn id="27" presetID="22" presetClass="entr" presetSubtype="1" fill="hold" grpId="0" nodeType="afterEffect">
                                  <p:stCondLst>
                                    <p:cond delay="0"/>
                                  </p:stCondLst>
                                  <p:childTnLst>
                                    <p:set>
                                      <p:cBhvr>
                                        <p:cTn id="28" dur="1" fill="hold">
                                          <p:stCondLst>
                                            <p:cond delay="0"/>
                                          </p:stCondLst>
                                        </p:cTn>
                                        <p:tgtEl>
                                          <p:spTgt spid="72718"/>
                                        </p:tgtEl>
                                        <p:attrNameLst>
                                          <p:attrName>style.visibility</p:attrName>
                                        </p:attrNameLst>
                                      </p:cBhvr>
                                      <p:to>
                                        <p:strVal val="visible"/>
                                      </p:to>
                                    </p:set>
                                    <p:animEffect transition="in" filter="wipe(up)">
                                      <p:cBhvr>
                                        <p:cTn id="29" dur="2000"/>
                                        <p:tgtEl>
                                          <p:spTgt spid="72718"/>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72719"/>
                                        </p:tgtEl>
                                        <p:attrNameLst>
                                          <p:attrName>style.visibility</p:attrName>
                                        </p:attrNameLst>
                                      </p:cBhvr>
                                      <p:to>
                                        <p:strVal val="visible"/>
                                      </p:to>
                                    </p:set>
                                    <p:animEffect transition="in" filter="wipe(up)">
                                      <p:cBhvr>
                                        <p:cTn id="32" dur="2000"/>
                                        <p:tgtEl>
                                          <p:spTgt spid="72719"/>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72721"/>
                                        </p:tgtEl>
                                        <p:attrNameLst>
                                          <p:attrName>style.visibility</p:attrName>
                                        </p:attrNameLst>
                                      </p:cBhvr>
                                      <p:to>
                                        <p:strVal val="visible"/>
                                      </p:to>
                                    </p:set>
                                    <p:animEffect transition="in" filter="wipe(up)">
                                      <p:cBhvr>
                                        <p:cTn id="35" dur="2000"/>
                                        <p:tgtEl>
                                          <p:spTgt spid="727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72724"/>
                                        </p:tgtEl>
                                        <p:attrNameLst>
                                          <p:attrName>style.visibility</p:attrName>
                                        </p:attrNameLst>
                                      </p:cBhvr>
                                      <p:to>
                                        <p:strVal val="visible"/>
                                      </p:to>
                                    </p:set>
                                    <p:animEffect transition="in" filter="wipe(down)">
                                      <p:cBhvr>
                                        <p:cTn id="38" dur="2000"/>
                                        <p:tgtEl>
                                          <p:spTgt spid="727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72722"/>
                                        </p:tgtEl>
                                        <p:attrNameLst>
                                          <p:attrName>style.visibility</p:attrName>
                                        </p:attrNameLst>
                                      </p:cBhvr>
                                      <p:to>
                                        <p:strVal val="visible"/>
                                      </p:to>
                                    </p:set>
                                    <p:animEffect transition="in" filter="wipe(down)">
                                      <p:cBhvr>
                                        <p:cTn id="41" dur="2000"/>
                                        <p:tgtEl>
                                          <p:spTgt spid="7272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72747"/>
                                        </p:tgtEl>
                                        <p:attrNameLst>
                                          <p:attrName>style.visibility</p:attrName>
                                        </p:attrNameLst>
                                      </p:cBhvr>
                                      <p:to>
                                        <p:strVal val="visible"/>
                                      </p:to>
                                    </p:set>
                                    <p:animEffect transition="in" filter="wipe(up)">
                                      <p:cBhvr>
                                        <p:cTn id="44" dur="2000"/>
                                        <p:tgtEl>
                                          <p:spTgt spid="72747"/>
                                        </p:tgtEl>
                                      </p:cBhvr>
                                    </p:animEffect>
                                  </p:childTnLst>
                                </p:cTn>
                              </p:par>
                            </p:childTnLst>
                          </p:cTn>
                        </p:par>
                        <p:par>
                          <p:cTn id="45" fill="hold" nodeType="withGroup">
                            <p:stCondLst>
                              <p:cond delay="6000"/>
                            </p:stCondLst>
                            <p:childTnLst>
                              <p:par>
                                <p:cTn id="46" presetID="22" presetClass="entr" presetSubtype="4" fill="hold" grpId="0" nodeType="afterEffect">
                                  <p:stCondLst>
                                    <p:cond delay="0"/>
                                  </p:stCondLst>
                                  <p:childTnLst>
                                    <p:set>
                                      <p:cBhvr>
                                        <p:cTn id="47" dur="1" fill="hold">
                                          <p:stCondLst>
                                            <p:cond delay="0"/>
                                          </p:stCondLst>
                                        </p:cTn>
                                        <p:tgtEl>
                                          <p:spTgt spid="72740"/>
                                        </p:tgtEl>
                                        <p:attrNameLst>
                                          <p:attrName>style.visibility</p:attrName>
                                        </p:attrNameLst>
                                      </p:cBhvr>
                                      <p:to>
                                        <p:strVal val="visible"/>
                                      </p:to>
                                    </p:set>
                                    <p:animEffect transition="in" filter="wipe(down)">
                                      <p:cBhvr>
                                        <p:cTn id="48" dur="2000"/>
                                        <p:tgtEl>
                                          <p:spTgt spid="72740"/>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72743"/>
                                        </p:tgtEl>
                                        <p:attrNameLst>
                                          <p:attrName>style.visibility</p:attrName>
                                        </p:attrNameLst>
                                      </p:cBhvr>
                                      <p:to>
                                        <p:strVal val="visible"/>
                                      </p:to>
                                    </p:set>
                                    <p:animEffect transition="in" filter="wipe(up)">
                                      <p:cBhvr>
                                        <p:cTn id="51" dur="2000"/>
                                        <p:tgtEl>
                                          <p:spTgt spid="727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entr" presetSubtype="0" fill="hold" grpId="0" nodeType="clickEffect">
                                  <p:stCondLst>
                                    <p:cond delay="0"/>
                                  </p:stCondLst>
                                  <p:childTnLst>
                                    <p:set>
                                      <p:cBhvr>
                                        <p:cTn id="55" dur="1" fill="hold">
                                          <p:stCondLst>
                                            <p:cond delay="0"/>
                                          </p:stCondLst>
                                        </p:cTn>
                                        <p:tgtEl>
                                          <p:spTgt spid="72713"/>
                                        </p:tgtEl>
                                        <p:attrNameLst>
                                          <p:attrName>style.visibility</p:attrName>
                                        </p:attrNameLst>
                                      </p:cBhvr>
                                      <p:to>
                                        <p:strVal val="visible"/>
                                      </p:to>
                                    </p:set>
                                    <p:animEffect transition="in" filter="fade">
                                      <p:cBhvr>
                                        <p:cTn id="56" dur="770" decel="100000"/>
                                        <p:tgtEl>
                                          <p:spTgt spid="72713"/>
                                        </p:tgtEl>
                                      </p:cBhvr>
                                    </p:animEffect>
                                    <p:animScale>
                                      <p:cBhvr>
                                        <p:cTn id="57" dur="770" decel="100000"/>
                                        <p:tgtEl>
                                          <p:spTgt spid="72713"/>
                                        </p:tgtEl>
                                      </p:cBhvr>
                                      <p:from x="10000" y="10000"/>
                                      <p:to x="200000" y="450000"/>
                                    </p:animScale>
                                    <p:animScale>
                                      <p:cBhvr>
                                        <p:cTn id="58" dur="1230" accel="100000" fill="hold">
                                          <p:stCondLst>
                                            <p:cond delay="770"/>
                                          </p:stCondLst>
                                        </p:cTn>
                                        <p:tgtEl>
                                          <p:spTgt spid="72713"/>
                                        </p:tgtEl>
                                      </p:cBhvr>
                                      <p:from x="200000" y="450000"/>
                                      <p:to x="100000" y="100000"/>
                                    </p:animScale>
                                    <p:set>
                                      <p:cBhvr>
                                        <p:cTn id="59" dur="770" fill="hold"/>
                                        <p:tgtEl>
                                          <p:spTgt spid="72713"/>
                                        </p:tgtEl>
                                        <p:attrNameLst>
                                          <p:attrName>ppt_x</p:attrName>
                                        </p:attrNameLst>
                                      </p:cBhvr>
                                      <p:to>
                                        <p:strVal val="(0.5)"/>
                                      </p:to>
                                    </p:set>
                                    <p:anim from="(0.5)" to="(#ppt_x)" calcmode="lin" valueType="num">
                                      <p:cBhvr>
                                        <p:cTn id="60" dur="1230" accel="100000" fill="hold">
                                          <p:stCondLst>
                                            <p:cond delay="770"/>
                                          </p:stCondLst>
                                        </p:cTn>
                                        <p:tgtEl>
                                          <p:spTgt spid="72713"/>
                                        </p:tgtEl>
                                        <p:attrNameLst>
                                          <p:attrName>ppt_x</p:attrName>
                                        </p:attrNameLst>
                                      </p:cBhvr>
                                    </p:anim>
                                    <p:set>
                                      <p:cBhvr>
                                        <p:cTn id="61" dur="770" fill="hold"/>
                                        <p:tgtEl>
                                          <p:spTgt spid="72713"/>
                                        </p:tgtEl>
                                        <p:attrNameLst>
                                          <p:attrName>ppt_y</p:attrName>
                                        </p:attrNameLst>
                                      </p:cBhvr>
                                      <p:to>
                                        <p:strVal val="(#ppt_y+0.4)"/>
                                      </p:to>
                                    </p:set>
                                    <p:anim from="(#ppt_y+0.4)" to="(#ppt_y)" calcmode="lin" valueType="num">
                                      <p:cBhvr>
                                        <p:cTn id="62" dur="1230" accel="100000" fill="hold">
                                          <p:stCondLst>
                                            <p:cond delay="770"/>
                                          </p:stCondLst>
                                        </p:cTn>
                                        <p:tgtEl>
                                          <p:spTgt spid="72713"/>
                                        </p:tgtEl>
                                        <p:attrNameLst>
                                          <p:attrName>ppt_y</p:attrName>
                                        </p:attrNameLst>
                                      </p:cBhvr>
                                    </p:anim>
                                  </p:childTnLst>
                                </p:cTn>
                              </p:par>
                            </p:childTnLst>
                          </p:cTn>
                        </p:par>
                        <p:par>
                          <p:cTn id="63" fill="hold" nodeType="withGroup">
                            <p:stCondLst>
                              <p:cond delay="2000"/>
                            </p:stCondLst>
                            <p:childTnLst>
                              <p:par>
                                <p:cTn id="64" presetID="22" presetClass="entr" presetSubtype="1" fill="hold" grpId="0" nodeType="afterEffect">
                                  <p:stCondLst>
                                    <p:cond delay="0"/>
                                  </p:stCondLst>
                                  <p:childTnLst>
                                    <p:set>
                                      <p:cBhvr>
                                        <p:cTn id="65" dur="1" fill="hold">
                                          <p:stCondLst>
                                            <p:cond delay="0"/>
                                          </p:stCondLst>
                                        </p:cTn>
                                        <p:tgtEl>
                                          <p:spTgt spid="72717"/>
                                        </p:tgtEl>
                                        <p:attrNameLst>
                                          <p:attrName>style.visibility</p:attrName>
                                        </p:attrNameLst>
                                      </p:cBhvr>
                                      <p:to>
                                        <p:strVal val="visible"/>
                                      </p:to>
                                    </p:set>
                                    <p:animEffect transition="in" filter="wipe(up)">
                                      <p:cBhvr>
                                        <p:cTn id="66" dur="2000"/>
                                        <p:tgtEl>
                                          <p:spTgt spid="72717"/>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72738"/>
                                        </p:tgtEl>
                                        <p:attrNameLst>
                                          <p:attrName>style.visibility</p:attrName>
                                        </p:attrNameLst>
                                      </p:cBhvr>
                                      <p:to>
                                        <p:strVal val="visible"/>
                                      </p:to>
                                    </p:set>
                                    <p:animEffect transition="in" filter="wipe(up)">
                                      <p:cBhvr>
                                        <p:cTn id="69" dur="2000"/>
                                        <p:tgtEl>
                                          <p:spTgt spid="72738"/>
                                        </p:tgtEl>
                                      </p:cBhvr>
                                    </p:animEffect>
                                  </p:childTnLst>
                                </p:cTn>
                              </p:par>
                            </p:childTnLst>
                          </p:cTn>
                        </p:par>
                        <p:par>
                          <p:cTn id="70" fill="hold" nodeType="withGroup">
                            <p:stCondLst>
                              <p:cond delay="4000"/>
                            </p:stCondLst>
                            <p:childTnLst>
                              <p:par>
                                <p:cTn id="71" presetID="22" presetClass="entr" presetSubtype="1" fill="hold" grpId="0" nodeType="afterEffect">
                                  <p:stCondLst>
                                    <p:cond delay="0"/>
                                  </p:stCondLst>
                                  <p:childTnLst>
                                    <p:set>
                                      <p:cBhvr>
                                        <p:cTn id="72" dur="1" fill="hold">
                                          <p:stCondLst>
                                            <p:cond delay="0"/>
                                          </p:stCondLst>
                                        </p:cTn>
                                        <p:tgtEl>
                                          <p:spTgt spid="72725"/>
                                        </p:tgtEl>
                                        <p:attrNameLst>
                                          <p:attrName>style.visibility</p:attrName>
                                        </p:attrNameLst>
                                      </p:cBhvr>
                                      <p:to>
                                        <p:strVal val="visible"/>
                                      </p:to>
                                    </p:set>
                                    <p:animEffect transition="in" filter="wipe(up)">
                                      <p:cBhvr>
                                        <p:cTn id="73" dur="2000"/>
                                        <p:tgtEl>
                                          <p:spTgt spid="72725"/>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72726"/>
                                        </p:tgtEl>
                                        <p:attrNameLst>
                                          <p:attrName>style.visibility</p:attrName>
                                        </p:attrNameLst>
                                      </p:cBhvr>
                                      <p:to>
                                        <p:strVal val="visible"/>
                                      </p:to>
                                    </p:set>
                                    <p:animEffect transition="in" filter="wipe(up)">
                                      <p:cBhvr>
                                        <p:cTn id="76" dur="2000"/>
                                        <p:tgtEl>
                                          <p:spTgt spid="72726"/>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72727"/>
                                        </p:tgtEl>
                                        <p:attrNameLst>
                                          <p:attrName>style.visibility</p:attrName>
                                        </p:attrNameLst>
                                      </p:cBhvr>
                                      <p:to>
                                        <p:strVal val="visible"/>
                                      </p:to>
                                    </p:set>
                                    <p:animEffect transition="in" filter="wipe(up)">
                                      <p:cBhvr>
                                        <p:cTn id="79" dur="2000"/>
                                        <p:tgtEl>
                                          <p:spTgt spid="72727"/>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72730"/>
                                        </p:tgtEl>
                                        <p:attrNameLst>
                                          <p:attrName>style.visibility</p:attrName>
                                        </p:attrNameLst>
                                      </p:cBhvr>
                                      <p:to>
                                        <p:strVal val="visible"/>
                                      </p:to>
                                    </p:set>
                                    <p:animEffect transition="in" filter="wipe(down)">
                                      <p:cBhvr>
                                        <p:cTn id="82" dur="2000"/>
                                        <p:tgtEl>
                                          <p:spTgt spid="72730"/>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72728"/>
                                        </p:tgtEl>
                                        <p:attrNameLst>
                                          <p:attrName>style.visibility</p:attrName>
                                        </p:attrNameLst>
                                      </p:cBhvr>
                                      <p:to>
                                        <p:strVal val="visible"/>
                                      </p:to>
                                    </p:set>
                                    <p:animEffect transition="in" filter="wipe(down)">
                                      <p:cBhvr>
                                        <p:cTn id="85" dur="2000"/>
                                        <p:tgtEl>
                                          <p:spTgt spid="72728"/>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72729"/>
                                        </p:tgtEl>
                                        <p:attrNameLst>
                                          <p:attrName>style.visibility</p:attrName>
                                        </p:attrNameLst>
                                      </p:cBhvr>
                                      <p:to>
                                        <p:strVal val="visible"/>
                                      </p:to>
                                    </p:set>
                                    <p:animEffect transition="in" filter="wipe(down)">
                                      <p:cBhvr>
                                        <p:cTn id="88" dur="2000"/>
                                        <p:tgtEl>
                                          <p:spTgt spid="72729"/>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72744"/>
                                        </p:tgtEl>
                                        <p:attrNameLst>
                                          <p:attrName>style.visibility</p:attrName>
                                        </p:attrNameLst>
                                      </p:cBhvr>
                                      <p:to>
                                        <p:strVal val="visible"/>
                                      </p:to>
                                    </p:set>
                                    <p:animEffect transition="in" filter="wipe(up)">
                                      <p:cBhvr>
                                        <p:cTn id="91" dur="2000"/>
                                        <p:tgtEl>
                                          <p:spTgt spid="72744"/>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72741"/>
                                        </p:tgtEl>
                                        <p:attrNameLst>
                                          <p:attrName>style.visibility</p:attrName>
                                        </p:attrNameLst>
                                      </p:cBhvr>
                                      <p:to>
                                        <p:strVal val="visible"/>
                                      </p:to>
                                    </p:set>
                                    <p:animEffect transition="in" filter="wipe(down)">
                                      <p:cBhvr>
                                        <p:cTn id="94" dur="2000"/>
                                        <p:tgtEl>
                                          <p:spTgt spid="7274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51" presetClass="entr" presetSubtype="0" fill="hold" grpId="0" nodeType="clickEffect">
                                  <p:stCondLst>
                                    <p:cond delay="0"/>
                                  </p:stCondLst>
                                  <p:childTnLst>
                                    <p:set>
                                      <p:cBhvr>
                                        <p:cTn id="98" dur="1" fill="hold">
                                          <p:stCondLst>
                                            <p:cond delay="0"/>
                                          </p:stCondLst>
                                        </p:cTn>
                                        <p:tgtEl>
                                          <p:spTgt spid="72714"/>
                                        </p:tgtEl>
                                        <p:attrNameLst>
                                          <p:attrName>style.visibility</p:attrName>
                                        </p:attrNameLst>
                                      </p:cBhvr>
                                      <p:to>
                                        <p:strVal val="visible"/>
                                      </p:to>
                                    </p:set>
                                    <p:animEffect transition="in" filter="fade">
                                      <p:cBhvr>
                                        <p:cTn id="99" dur="770" decel="100000"/>
                                        <p:tgtEl>
                                          <p:spTgt spid="72714"/>
                                        </p:tgtEl>
                                      </p:cBhvr>
                                    </p:animEffect>
                                    <p:animScale>
                                      <p:cBhvr>
                                        <p:cTn id="100" dur="770" decel="100000"/>
                                        <p:tgtEl>
                                          <p:spTgt spid="72714"/>
                                        </p:tgtEl>
                                      </p:cBhvr>
                                      <p:from x="10000" y="10000"/>
                                      <p:to x="200000" y="450000"/>
                                    </p:animScale>
                                    <p:animScale>
                                      <p:cBhvr>
                                        <p:cTn id="101" dur="1230" accel="100000" fill="hold">
                                          <p:stCondLst>
                                            <p:cond delay="770"/>
                                          </p:stCondLst>
                                        </p:cTn>
                                        <p:tgtEl>
                                          <p:spTgt spid="72714"/>
                                        </p:tgtEl>
                                      </p:cBhvr>
                                      <p:from x="200000" y="450000"/>
                                      <p:to x="100000" y="100000"/>
                                    </p:animScale>
                                    <p:set>
                                      <p:cBhvr>
                                        <p:cTn id="102" dur="770" fill="hold"/>
                                        <p:tgtEl>
                                          <p:spTgt spid="72714"/>
                                        </p:tgtEl>
                                        <p:attrNameLst>
                                          <p:attrName>ppt_x</p:attrName>
                                        </p:attrNameLst>
                                      </p:cBhvr>
                                      <p:to>
                                        <p:strVal val="(0.5)"/>
                                      </p:to>
                                    </p:set>
                                    <p:anim from="(0.5)" to="(#ppt_x)" calcmode="lin" valueType="num">
                                      <p:cBhvr>
                                        <p:cTn id="103" dur="1230" accel="100000" fill="hold">
                                          <p:stCondLst>
                                            <p:cond delay="770"/>
                                          </p:stCondLst>
                                        </p:cTn>
                                        <p:tgtEl>
                                          <p:spTgt spid="72714"/>
                                        </p:tgtEl>
                                        <p:attrNameLst>
                                          <p:attrName>ppt_x</p:attrName>
                                        </p:attrNameLst>
                                      </p:cBhvr>
                                    </p:anim>
                                    <p:set>
                                      <p:cBhvr>
                                        <p:cTn id="104" dur="770" fill="hold"/>
                                        <p:tgtEl>
                                          <p:spTgt spid="72714"/>
                                        </p:tgtEl>
                                        <p:attrNameLst>
                                          <p:attrName>ppt_y</p:attrName>
                                        </p:attrNameLst>
                                      </p:cBhvr>
                                      <p:to>
                                        <p:strVal val="(#ppt_y+0.4)"/>
                                      </p:to>
                                    </p:set>
                                    <p:anim from="(#ppt_y+0.4)" to="(#ppt_y)" calcmode="lin" valueType="num">
                                      <p:cBhvr>
                                        <p:cTn id="105" dur="1230" accel="100000" fill="hold">
                                          <p:stCondLst>
                                            <p:cond delay="770"/>
                                          </p:stCondLst>
                                        </p:cTn>
                                        <p:tgtEl>
                                          <p:spTgt spid="72714"/>
                                        </p:tgtEl>
                                        <p:attrNameLst>
                                          <p:attrName>ppt_y</p:attrName>
                                        </p:attrNameLst>
                                      </p:cBhvr>
                                    </p:anim>
                                  </p:childTnLst>
                                </p:cTn>
                              </p:par>
                            </p:childTnLst>
                          </p:cTn>
                        </p:par>
                        <p:par>
                          <p:cTn id="106" fill="hold" nodeType="withGroup">
                            <p:stCondLst>
                              <p:cond delay="2000"/>
                            </p:stCondLst>
                            <p:childTnLst>
                              <p:par>
                                <p:cTn id="107" presetID="22" presetClass="entr" presetSubtype="1" fill="hold" grpId="0" nodeType="afterEffect">
                                  <p:stCondLst>
                                    <p:cond delay="0"/>
                                  </p:stCondLst>
                                  <p:childTnLst>
                                    <p:set>
                                      <p:cBhvr>
                                        <p:cTn id="108" dur="1" fill="hold">
                                          <p:stCondLst>
                                            <p:cond delay="0"/>
                                          </p:stCondLst>
                                        </p:cTn>
                                        <p:tgtEl>
                                          <p:spTgt spid="72716"/>
                                        </p:tgtEl>
                                        <p:attrNameLst>
                                          <p:attrName>style.visibility</p:attrName>
                                        </p:attrNameLst>
                                      </p:cBhvr>
                                      <p:to>
                                        <p:strVal val="visible"/>
                                      </p:to>
                                    </p:set>
                                    <p:animEffect transition="in" filter="wipe(up)">
                                      <p:cBhvr>
                                        <p:cTn id="109" dur="2000"/>
                                        <p:tgtEl>
                                          <p:spTgt spid="72716"/>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72739"/>
                                        </p:tgtEl>
                                        <p:attrNameLst>
                                          <p:attrName>style.visibility</p:attrName>
                                        </p:attrNameLst>
                                      </p:cBhvr>
                                      <p:to>
                                        <p:strVal val="visible"/>
                                      </p:to>
                                    </p:set>
                                    <p:animEffect transition="in" filter="wipe(up)">
                                      <p:cBhvr>
                                        <p:cTn id="112" dur="2000"/>
                                        <p:tgtEl>
                                          <p:spTgt spid="72739"/>
                                        </p:tgtEl>
                                      </p:cBhvr>
                                    </p:animEffect>
                                  </p:childTnLst>
                                </p:cTn>
                              </p:par>
                            </p:childTnLst>
                          </p:cTn>
                        </p:par>
                        <p:par>
                          <p:cTn id="113" fill="hold" nodeType="withGroup">
                            <p:stCondLst>
                              <p:cond delay="4000"/>
                            </p:stCondLst>
                            <p:childTnLst>
                              <p:par>
                                <p:cTn id="114" presetID="22" presetClass="entr" presetSubtype="1" fill="hold" grpId="0" nodeType="afterEffect">
                                  <p:stCondLst>
                                    <p:cond delay="0"/>
                                  </p:stCondLst>
                                  <p:childTnLst>
                                    <p:set>
                                      <p:cBhvr>
                                        <p:cTn id="115" dur="1" fill="hold">
                                          <p:stCondLst>
                                            <p:cond delay="0"/>
                                          </p:stCondLst>
                                        </p:cTn>
                                        <p:tgtEl>
                                          <p:spTgt spid="72731"/>
                                        </p:tgtEl>
                                        <p:attrNameLst>
                                          <p:attrName>style.visibility</p:attrName>
                                        </p:attrNameLst>
                                      </p:cBhvr>
                                      <p:to>
                                        <p:strVal val="visible"/>
                                      </p:to>
                                    </p:set>
                                    <p:animEffect transition="in" filter="wipe(up)">
                                      <p:cBhvr>
                                        <p:cTn id="116" dur="2000"/>
                                        <p:tgtEl>
                                          <p:spTgt spid="72731"/>
                                        </p:tgtEl>
                                      </p:cBhvr>
                                    </p:animEffect>
                                  </p:childTnLst>
                                </p:cTn>
                              </p:par>
                              <p:par>
                                <p:cTn id="117" presetID="22" presetClass="entr" presetSubtype="1" fill="hold" grpId="0" nodeType="withEffect">
                                  <p:stCondLst>
                                    <p:cond delay="0"/>
                                  </p:stCondLst>
                                  <p:childTnLst>
                                    <p:set>
                                      <p:cBhvr>
                                        <p:cTn id="118" dur="1" fill="hold">
                                          <p:stCondLst>
                                            <p:cond delay="0"/>
                                          </p:stCondLst>
                                        </p:cTn>
                                        <p:tgtEl>
                                          <p:spTgt spid="72732"/>
                                        </p:tgtEl>
                                        <p:attrNameLst>
                                          <p:attrName>style.visibility</p:attrName>
                                        </p:attrNameLst>
                                      </p:cBhvr>
                                      <p:to>
                                        <p:strVal val="visible"/>
                                      </p:to>
                                    </p:set>
                                    <p:animEffect transition="in" filter="wipe(up)">
                                      <p:cBhvr>
                                        <p:cTn id="119" dur="2000"/>
                                        <p:tgtEl>
                                          <p:spTgt spid="72732"/>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72733"/>
                                        </p:tgtEl>
                                        <p:attrNameLst>
                                          <p:attrName>style.visibility</p:attrName>
                                        </p:attrNameLst>
                                      </p:cBhvr>
                                      <p:to>
                                        <p:strVal val="visible"/>
                                      </p:to>
                                    </p:set>
                                    <p:animEffect transition="in" filter="wipe(up)">
                                      <p:cBhvr>
                                        <p:cTn id="122" dur="2000"/>
                                        <p:tgtEl>
                                          <p:spTgt spid="72733"/>
                                        </p:tgtEl>
                                      </p:cBhvr>
                                    </p:animEffect>
                                  </p:childTnLst>
                                </p:cTn>
                              </p:par>
                              <p:par>
                                <p:cTn id="123" presetID="22" presetClass="entr" presetSubtype="4" fill="hold" grpId="0" nodeType="withEffect">
                                  <p:stCondLst>
                                    <p:cond delay="0"/>
                                  </p:stCondLst>
                                  <p:childTnLst>
                                    <p:set>
                                      <p:cBhvr>
                                        <p:cTn id="124" dur="1" fill="hold">
                                          <p:stCondLst>
                                            <p:cond delay="0"/>
                                          </p:stCondLst>
                                        </p:cTn>
                                        <p:tgtEl>
                                          <p:spTgt spid="72736"/>
                                        </p:tgtEl>
                                        <p:attrNameLst>
                                          <p:attrName>style.visibility</p:attrName>
                                        </p:attrNameLst>
                                      </p:cBhvr>
                                      <p:to>
                                        <p:strVal val="visible"/>
                                      </p:to>
                                    </p:set>
                                    <p:animEffect transition="in" filter="wipe(down)">
                                      <p:cBhvr>
                                        <p:cTn id="125" dur="2000"/>
                                        <p:tgtEl>
                                          <p:spTgt spid="72736"/>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72734"/>
                                        </p:tgtEl>
                                        <p:attrNameLst>
                                          <p:attrName>style.visibility</p:attrName>
                                        </p:attrNameLst>
                                      </p:cBhvr>
                                      <p:to>
                                        <p:strVal val="visible"/>
                                      </p:to>
                                    </p:set>
                                    <p:animEffect transition="in" filter="wipe(down)">
                                      <p:cBhvr>
                                        <p:cTn id="128" dur="2000"/>
                                        <p:tgtEl>
                                          <p:spTgt spid="72734"/>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72735"/>
                                        </p:tgtEl>
                                        <p:attrNameLst>
                                          <p:attrName>style.visibility</p:attrName>
                                        </p:attrNameLst>
                                      </p:cBhvr>
                                      <p:to>
                                        <p:strVal val="visible"/>
                                      </p:to>
                                    </p:set>
                                    <p:animEffect transition="in" filter="wipe(down)">
                                      <p:cBhvr>
                                        <p:cTn id="131" dur="2000"/>
                                        <p:tgtEl>
                                          <p:spTgt spid="72735"/>
                                        </p:tgtEl>
                                      </p:cBhvr>
                                    </p:animEffect>
                                  </p:childTnLst>
                                </p:cTn>
                              </p:par>
                              <p:par>
                                <p:cTn id="132" presetID="22" presetClass="entr" presetSubtype="1" fill="hold" grpId="0" nodeType="withEffect">
                                  <p:stCondLst>
                                    <p:cond delay="0"/>
                                  </p:stCondLst>
                                  <p:childTnLst>
                                    <p:set>
                                      <p:cBhvr>
                                        <p:cTn id="133" dur="1" fill="hold">
                                          <p:stCondLst>
                                            <p:cond delay="0"/>
                                          </p:stCondLst>
                                        </p:cTn>
                                        <p:tgtEl>
                                          <p:spTgt spid="72745"/>
                                        </p:tgtEl>
                                        <p:attrNameLst>
                                          <p:attrName>style.visibility</p:attrName>
                                        </p:attrNameLst>
                                      </p:cBhvr>
                                      <p:to>
                                        <p:strVal val="visible"/>
                                      </p:to>
                                    </p:set>
                                    <p:animEffect transition="in" filter="wipe(up)">
                                      <p:cBhvr>
                                        <p:cTn id="134" dur="2000"/>
                                        <p:tgtEl>
                                          <p:spTgt spid="7274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72742"/>
                                        </p:tgtEl>
                                        <p:attrNameLst>
                                          <p:attrName>style.visibility</p:attrName>
                                        </p:attrNameLst>
                                      </p:cBhvr>
                                      <p:to>
                                        <p:strVal val="visible"/>
                                      </p:to>
                                    </p:set>
                                    <p:animEffect transition="in" filter="wipe(down)">
                                      <p:cBhvr>
                                        <p:cTn id="137" dur="2000"/>
                                        <p:tgtEl>
                                          <p:spTgt spid="72742"/>
                                        </p:tgtEl>
                                      </p:cBhvr>
                                    </p:animEffect>
                                  </p:childTnLst>
                                </p:cTn>
                              </p:par>
                            </p:childTnLst>
                          </p:cTn>
                        </p:par>
                      </p:childTnLst>
                    </p:cTn>
                  </p:par>
                  <p:par>
                    <p:cTn id="138" fill="hold">
                      <p:stCondLst>
                        <p:cond delay="indefinite"/>
                      </p:stCondLst>
                      <p:childTnLst>
                        <p:par>
                          <p:cTn id="139" fill="hold">
                            <p:stCondLst>
                              <p:cond delay="0"/>
                            </p:stCondLst>
                            <p:childTnLst>
                              <p:par>
                                <p:cTn id="140" presetID="8" presetClass="entr" presetSubtype="32" fill="hold" grpId="0" nodeType="clickEffect">
                                  <p:stCondLst>
                                    <p:cond delay="0"/>
                                  </p:stCondLst>
                                  <p:childTnLst>
                                    <p:set>
                                      <p:cBhvr>
                                        <p:cTn id="141" dur="1" fill="hold">
                                          <p:stCondLst>
                                            <p:cond delay="0"/>
                                          </p:stCondLst>
                                        </p:cTn>
                                        <p:tgtEl>
                                          <p:spTgt spid="72746"/>
                                        </p:tgtEl>
                                        <p:attrNameLst>
                                          <p:attrName>style.visibility</p:attrName>
                                        </p:attrNameLst>
                                      </p:cBhvr>
                                      <p:to>
                                        <p:strVal val="visible"/>
                                      </p:to>
                                    </p:set>
                                    <p:animEffect transition="in" filter="diamond(out)">
                                      <p:cBhvr>
                                        <p:cTn id="142" dur="500"/>
                                        <p:tgtEl>
                                          <p:spTgt spid="72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p:bldP spid="72712" grpId="0" animBg="1"/>
      <p:bldP spid="72713" grpId="0" animBg="1"/>
      <p:bldP spid="72714" grpId="0" animBg="1"/>
      <p:bldP spid="72715" grpId="0" animBg="1"/>
      <p:bldP spid="72716" grpId="0" animBg="1"/>
      <p:bldP spid="72717" grpId="0" animBg="1"/>
      <p:bldP spid="72718" grpId="0" animBg="1"/>
      <p:bldP spid="72719" grpId="0" animBg="1"/>
      <p:bldP spid="72721" grpId="0" animBg="1"/>
      <p:bldP spid="72722" grpId="0" animBg="1"/>
      <p:bldP spid="72724" grpId="0" animBg="1"/>
      <p:bldP spid="72725" grpId="0" animBg="1"/>
      <p:bldP spid="72726" grpId="0" animBg="1"/>
      <p:bldP spid="72727" grpId="0" animBg="1"/>
      <p:bldP spid="72728" grpId="0" animBg="1"/>
      <p:bldP spid="72729" grpId="0" animBg="1"/>
      <p:bldP spid="72730" grpId="0" animBg="1"/>
      <p:bldP spid="72731" grpId="0" animBg="1"/>
      <p:bldP spid="72732" grpId="0" animBg="1"/>
      <p:bldP spid="72733" grpId="0" animBg="1"/>
      <p:bldP spid="72734" grpId="0" animBg="1"/>
      <p:bldP spid="72735" grpId="0" animBg="1"/>
      <p:bldP spid="72736" grpId="0" animBg="1"/>
      <p:bldP spid="72738" grpId="0"/>
      <p:bldP spid="72739" grpId="0"/>
      <p:bldP spid="72740" grpId="0"/>
      <p:bldP spid="72741" grpId="0"/>
      <p:bldP spid="72742" grpId="0"/>
      <p:bldP spid="72743" grpId="0"/>
      <p:bldP spid="72744" grpId="0"/>
      <p:bldP spid="72745" grpId="0"/>
      <p:bldP spid="72746" grpId="0"/>
      <p:bldP spid="727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75000"/>
            <a:alpha val="68000"/>
          </a:schemeClr>
        </a:solidFill>
        <a:effectLst/>
      </p:bgPr>
    </p:bg>
    <p:spTree>
      <p:nvGrpSpPr>
        <p:cNvPr id="1" name=""/>
        <p:cNvGrpSpPr/>
        <p:nvPr/>
      </p:nvGrpSpPr>
      <p:grpSpPr>
        <a:xfrm>
          <a:off x="0" y="0"/>
          <a:ext cx="0" cy="0"/>
          <a:chOff x="0" y="0"/>
          <a:chExt cx="0" cy="0"/>
        </a:xfrm>
      </p:grpSpPr>
      <p:sp>
        <p:nvSpPr>
          <p:cNvPr id="119813" name="Freeform 5"/>
          <p:cNvSpPr>
            <a:spLocks/>
          </p:cNvSpPr>
          <p:nvPr/>
        </p:nvSpPr>
        <p:spPr bwMode="auto">
          <a:xfrm>
            <a:off x="206375" y="4868863"/>
            <a:ext cx="2665413" cy="801687"/>
          </a:xfrm>
          <a:custGeom>
            <a:avLst/>
            <a:gdLst>
              <a:gd name="T0" fmla="*/ 528 w 1229"/>
              <a:gd name="T1" fmla="*/ 20 h 892"/>
              <a:gd name="T2" fmla="*/ 349 w 1229"/>
              <a:gd name="T3" fmla="*/ 28 h 892"/>
              <a:gd name="T4" fmla="*/ 279 w 1229"/>
              <a:gd name="T5" fmla="*/ 82 h 892"/>
              <a:gd name="T6" fmla="*/ 233 w 1229"/>
              <a:gd name="T7" fmla="*/ 152 h 892"/>
              <a:gd name="T8" fmla="*/ 92 w 1229"/>
              <a:gd name="T9" fmla="*/ 246 h 892"/>
              <a:gd name="T10" fmla="*/ 15 w 1229"/>
              <a:gd name="T11" fmla="*/ 331 h 892"/>
              <a:gd name="T12" fmla="*/ 22 w 1229"/>
              <a:gd name="T13" fmla="*/ 464 h 892"/>
              <a:gd name="T14" fmla="*/ 54 w 1229"/>
              <a:gd name="T15" fmla="*/ 510 h 892"/>
              <a:gd name="T16" fmla="*/ 194 w 1229"/>
              <a:gd name="T17" fmla="*/ 806 h 892"/>
              <a:gd name="T18" fmla="*/ 388 w 1229"/>
              <a:gd name="T19" fmla="*/ 814 h 892"/>
              <a:gd name="T20" fmla="*/ 575 w 1229"/>
              <a:gd name="T21" fmla="*/ 892 h 892"/>
              <a:gd name="T22" fmla="*/ 715 w 1229"/>
              <a:gd name="T23" fmla="*/ 876 h 892"/>
              <a:gd name="T24" fmla="*/ 809 w 1229"/>
              <a:gd name="T25" fmla="*/ 806 h 892"/>
              <a:gd name="T26" fmla="*/ 980 w 1229"/>
              <a:gd name="T27" fmla="*/ 798 h 892"/>
              <a:gd name="T28" fmla="*/ 1034 w 1229"/>
              <a:gd name="T29" fmla="*/ 650 h 892"/>
              <a:gd name="T30" fmla="*/ 1050 w 1229"/>
              <a:gd name="T31" fmla="*/ 596 h 892"/>
              <a:gd name="T32" fmla="*/ 1120 w 1229"/>
              <a:gd name="T33" fmla="*/ 573 h 892"/>
              <a:gd name="T34" fmla="*/ 1198 w 1229"/>
              <a:gd name="T35" fmla="*/ 518 h 892"/>
              <a:gd name="T36" fmla="*/ 1143 w 1229"/>
              <a:gd name="T37" fmla="*/ 292 h 892"/>
              <a:gd name="T38" fmla="*/ 1112 w 1229"/>
              <a:gd name="T39" fmla="*/ 246 h 892"/>
              <a:gd name="T40" fmla="*/ 1073 w 1229"/>
              <a:gd name="T41" fmla="*/ 176 h 892"/>
              <a:gd name="T42" fmla="*/ 1027 w 1229"/>
              <a:gd name="T43" fmla="*/ 98 h 892"/>
              <a:gd name="T44" fmla="*/ 995 w 1229"/>
              <a:gd name="T45" fmla="*/ 51 h 892"/>
              <a:gd name="T46" fmla="*/ 770 w 1229"/>
              <a:gd name="T47" fmla="*/ 82 h 892"/>
              <a:gd name="T48" fmla="*/ 684 w 1229"/>
              <a:gd name="T49" fmla="*/ 74 h 892"/>
              <a:gd name="T50" fmla="*/ 614 w 1229"/>
              <a:gd name="T51" fmla="*/ 20 h 892"/>
              <a:gd name="T52" fmla="*/ 528 w 1229"/>
              <a:gd name="T53" fmla="*/ 2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9" h="892">
                <a:moveTo>
                  <a:pt x="528" y="20"/>
                </a:moveTo>
                <a:cubicBezTo>
                  <a:pt x="470" y="0"/>
                  <a:pt x="407" y="13"/>
                  <a:pt x="349" y="28"/>
                </a:cubicBezTo>
                <a:cubicBezTo>
                  <a:pt x="323" y="46"/>
                  <a:pt x="299" y="58"/>
                  <a:pt x="279" y="82"/>
                </a:cubicBezTo>
                <a:cubicBezTo>
                  <a:pt x="258" y="107"/>
                  <a:pt x="257" y="128"/>
                  <a:pt x="233" y="152"/>
                </a:cubicBezTo>
                <a:cubicBezTo>
                  <a:pt x="207" y="230"/>
                  <a:pt x="169" y="237"/>
                  <a:pt x="92" y="246"/>
                </a:cubicBezTo>
                <a:cubicBezTo>
                  <a:pt x="55" y="257"/>
                  <a:pt x="36" y="299"/>
                  <a:pt x="15" y="331"/>
                </a:cubicBezTo>
                <a:cubicBezTo>
                  <a:pt x="4" y="373"/>
                  <a:pt x="0" y="425"/>
                  <a:pt x="22" y="464"/>
                </a:cubicBezTo>
                <a:cubicBezTo>
                  <a:pt x="31" y="480"/>
                  <a:pt x="54" y="510"/>
                  <a:pt x="54" y="510"/>
                </a:cubicBezTo>
                <a:cubicBezTo>
                  <a:pt x="92" y="642"/>
                  <a:pt x="11" y="793"/>
                  <a:pt x="194" y="806"/>
                </a:cubicBezTo>
                <a:cubicBezTo>
                  <a:pt x="259" y="811"/>
                  <a:pt x="323" y="811"/>
                  <a:pt x="388" y="814"/>
                </a:cubicBezTo>
                <a:cubicBezTo>
                  <a:pt x="449" y="830"/>
                  <a:pt x="513" y="871"/>
                  <a:pt x="575" y="892"/>
                </a:cubicBezTo>
                <a:cubicBezTo>
                  <a:pt x="590" y="891"/>
                  <a:pt x="680" y="891"/>
                  <a:pt x="715" y="876"/>
                </a:cubicBezTo>
                <a:cubicBezTo>
                  <a:pt x="746" y="863"/>
                  <a:pt x="777" y="810"/>
                  <a:pt x="809" y="806"/>
                </a:cubicBezTo>
                <a:cubicBezTo>
                  <a:pt x="866" y="799"/>
                  <a:pt x="923" y="801"/>
                  <a:pt x="980" y="798"/>
                </a:cubicBezTo>
                <a:cubicBezTo>
                  <a:pt x="1020" y="758"/>
                  <a:pt x="1022" y="704"/>
                  <a:pt x="1034" y="650"/>
                </a:cubicBezTo>
                <a:cubicBezTo>
                  <a:pt x="1035" y="648"/>
                  <a:pt x="1046" y="601"/>
                  <a:pt x="1050" y="596"/>
                </a:cubicBezTo>
                <a:cubicBezTo>
                  <a:pt x="1068" y="574"/>
                  <a:pt x="1095" y="577"/>
                  <a:pt x="1120" y="573"/>
                </a:cubicBezTo>
                <a:cubicBezTo>
                  <a:pt x="1148" y="554"/>
                  <a:pt x="1174" y="541"/>
                  <a:pt x="1198" y="518"/>
                </a:cubicBezTo>
                <a:cubicBezTo>
                  <a:pt x="1229" y="429"/>
                  <a:pt x="1191" y="364"/>
                  <a:pt x="1143" y="292"/>
                </a:cubicBezTo>
                <a:cubicBezTo>
                  <a:pt x="1130" y="250"/>
                  <a:pt x="1145" y="286"/>
                  <a:pt x="1112" y="246"/>
                </a:cubicBezTo>
                <a:cubicBezTo>
                  <a:pt x="1095" y="225"/>
                  <a:pt x="1089" y="199"/>
                  <a:pt x="1073" y="176"/>
                </a:cubicBezTo>
                <a:cubicBezTo>
                  <a:pt x="1062" y="142"/>
                  <a:pt x="1048" y="125"/>
                  <a:pt x="1027" y="98"/>
                </a:cubicBezTo>
                <a:cubicBezTo>
                  <a:pt x="1015" y="83"/>
                  <a:pt x="995" y="51"/>
                  <a:pt x="995" y="51"/>
                </a:cubicBezTo>
                <a:cubicBezTo>
                  <a:pt x="895" y="57"/>
                  <a:pt x="855" y="65"/>
                  <a:pt x="770" y="82"/>
                </a:cubicBezTo>
                <a:cubicBezTo>
                  <a:pt x="741" y="79"/>
                  <a:pt x="712" y="80"/>
                  <a:pt x="684" y="74"/>
                </a:cubicBezTo>
                <a:cubicBezTo>
                  <a:pt x="655" y="68"/>
                  <a:pt x="643" y="24"/>
                  <a:pt x="614" y="20"/>
                </a:cubicBezTo>
                <a:cubicBezTo>
                  <a:pt x="586" y="16"/>
                  <a:pt x="557" y="20"/>
                  <a:pt x="528" y="20"/>
                </a:cubicBezTo>
                <a:close/>
              </a:path>
            </a:pathLst>
          </a:custGeom>
          <a:gradFill rotWithShape="1">
            <a:gsLst>
              <a:gs pos="0">
                <a:srgbClr val="FFFF00"/>
              </a:gs>
              <a:gs pos="100000">
                <a:srgbClr val="FFFF00">
                  <a:gamma/>
                  <a:shade val="86275"/>
                  <a:invGamma/>
                </a:srgbClr>
              </a:gs>
            </a:gsLst>
            <a:lin ang="0" scaled="1"/>
          </a:gradFill>
          <a:ln w="635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14" name="Line 6"/>
          <p:cNvSpPr>
            <a:spLocks noChangeShapeType="1"/>
          </p:cNvSpPr>
          <p:nvPr/>
        </p:nvSpPr>
        <p:spPr bwMode="auto">
          <a:xfrm>
            <a:off x="63500" y="3429000"/>
            <a:ext cx="863600" cy="180022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15" name="Line 7"/>
          <p:cNvSpPr>
            <a:spLocks noChangeShapeType="1"/>
          </p:cNvSpPr>
          <p:nvPr/>
        </p:nvSpPr>
        <p:spPr bwMode="auto">
          <a:xfrm flipV="1">
            <a:off x="1358900" y="4076700"/>
            <a:ext cx="720725" cy="1152525"/>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16" name="Line 8"/>
          <p:cNvSpPr>
            <a:spLocks noChangeShapeType="1"/>
          </p:cNvSpPr>
          <p:nvPr/>
        </p:nvSpPr>
        <p:spPr bwMode="auto">
          <a:xfrm flipV="1">
            <a:off x="1862138" y="4076700"/>
            <a:ext cx="720725" cy="11525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17" name="Rectangle 9"/>
          <p:cNvSpPr>
            <a:spLocks noGrp="1" noChangeArrowheads="1"/>
          </p:cNvSpPr>
          <p:nvPr>
            <p:ph type="body" idx="1"/>
          </p:nvPr>
        </p:nvSpPr>
        <p:spPr>
          <a:xfrm>
            <a:off x="0" y="476250"/>
            <a:ext cx="9144000" cy="1655763"/>
          </a:xfrm>
          <a:gradFill rotWithShape="1">
            <a:gsLst>
              <a:gs pos="0">
                <a:srgbClr val="FFEBFA"/>
              </a:gs>
              <a:gs pos="30000">
                <a:srgbClr val="C4D6EB"/>
              </a:gs>
              <a:gs pos="60001">
                <a:srgbClr val="85C2FF"/>
              </a:gs>
              <a:gs pos="100000">
                <a:srgbClr val="5E9EFF"/>
              </a:gs>
            </a:gsLst>
            <a:lin ang="5400000" scaled="1"/>
          </a:gradFill>
          <a:ln/>
        </p:spPr>
        <p:txBody>
          <a:bodyPr/>
          <a:lstStyle/>
          <a:p>
            <a:pPr>
              <a:buFontTx/>
              <a:buNone/>
            </a:pPr>
            <a:r>
              <a:rPr lang="tr-TR" dirty="0"/>
              <a:t>	Aşağıda sarı cisme etkiyen beyaz ışıktan yeşil ve kırmızı renkler yansımıştır. Diğer cisimlerden hangi renk ışıkların yansıyacağını bulunuz.</a:t>
            </a:r>
          </a:p>
          <a:p>
            <a:pPr>
              <a:buFontTx/>
              <a:buNone/>
            </a:pPr>
            <a:endParaRPr lang="tr-TR" dirty="0"/>
          </a:p>
        </p:txBody>
      </p:sp>
      <p:sp>
        <p:nvSpPr>
          <p:cNvPr id="119818" name="Freeform 10"/>
          <p:cNvSpPr>
            <a:spLocks/>
          </p:cNvSpPr>
          <p:nvPr/>
        </p:nvSpPr>
        <p:spPr bwMode="auto">
          <a:xfrm>
            <a:off x="3346450" y="4868863"/>
            <a:ext cx="2665413" cy="801687"/>
          </a:xfrm>
          <a:custGeom>
            <a:avLst/>
            <a:gdLst>
              <a:gd name="T0" fmla="*/ 528 w 1229"/>
              <a:gd name="T1" fmla="*/ 20 h 892"/>
              <a:gd name="T2" fmla="*/ 349 w 1229"/>
              <a:gd name="T3" fmla="*/ 28 h 892"/>
              <a:gd name="T4" fmla="*/ 279 w 1229"/>
              <a:gd name="T5" fmla="*/ 82 h 892"/>
              <a:gd name="T6" fmla="*/ 233 w 1229"/>
              <a:gd name="T7" fmla="*/ 152 h 892"/>
              <a:gd name="T8" fmla="*/ 92 w 1229"/>
              <a:gd name="T9" fmla="*/ 246 h 892"/>
              <a:gd name="T10" fmla="*/ 15 w 1229"/>
              <a:gd name="T11" fmla="*/ 331 h 892"/>
              <a:gd name="T12" fmla="*/ 22 w 1229"/>
              <a:gd name="T13" fmla="*/ 464 h 892"/>
              <a:gd name="T14" fmla="*/ 54 w 1229"/>
              <a:gd name="T15" fmla="*/ 510 h 892"/>
              <a:gd name="T16" fmla="*/ 194 w 1229"/>
              <a:gd name="T17" fmla="*/ 806 h 892"/>
              <a:gd name="T18" fmla="*/ 388 w 1229"/>
              <a:gd name="T19" fmla="*/ 814 h 892"/>
              <a:gd name="T20" fmla="*/ 575 w 1229"/>
              <a:gd name="T21" fmla="*/ 892 h 892"/>
              <a:gd name="T22" fmla="*/ 715 w 1229"/>
              <a:gd name="T23" fmla="*/ 876 h 892"/>
              <a:gd name="T24" fmla="*/ 809 w 1229"/>
              <a:gd name="T25" fmla="*/ 806 h 892"/>
              <a:gd name="T26" fmla="*/ 980 w 1229"/>
              <a:gd name="T27" fmla="*/ 798 h 892"/>
              <a:gd name="T28" fmla="*/ 1034 w 1229"/>
              <a:gd name="T29" fmla="*/ 650 h 892"/>
              <a:gd name="T30" fmla="*/ 1050 w 1229"/>
              <a:gd name="T31" fmla="*/ 596 h 892"/>
              <a:gd name="T32" fmla="*/ 1120 w 1229"/>
              <a:gd name="T33" fmla="*/ 573 h 892"/>
              <a:gd name="T34" fmla="*/ 1198 w 1229"/>
              <a:gd name="T35" fmla="*/ 518 h 892"/>
              <a:gd name="T36" fmla="*/ 1143 w 1229"/>
              <a:gd name="T37" fmla="*/ 292 h 892"/>
              <a:gd name="T38" fmla="*/ 1112 w 1229"/>
              <a:gd name="T39" fmla="*/ 246 h 892"/>
              <a:gd name="T40" fmla="*/ 1073 w 1229"/>
              <a:gd name="T41" fmla="*/ 176 h 892"/>
              <a:gd name="T42" fmla="*/ 1027 w 1229"/>
              <a:gd name="T43" fmla="*/ 98 h 892"/>
              <a:gd name="T44" fmla="*/ 995 w 1229"/>
              <a:gd name="T45" fmla="*/ 51 h 892"/>
              <a:gd name="T46" fmla="*/ 770 w 1229"/>
              <a:gd name="T47" fmla="*/ 82 h 892"/>
              <a:gd name="T48" fmla="*/ 684 w 1229"/>
              <a:gd name="T49" fmla="*/ 74 h 892"/>
              <a:gd name="T50" fmla="*/ 614 w 1229"/>
              <a:gd name="T51" fmla="*/ 20 h 892"/>
              <a:gd name="T52" fmla="*/ 528 w 1229"/>
              <a:gd name="T53" fmla="*/ 2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9" h="892">
                <a:moveTo>
                  <a:pt x="528" y="20"/>
                </a:moveTo>
                <a:cubicBezTo>
                  <a:pt x="470" y="0"/>
                  <a:pt x="407" y="13"/>
                  <a:pt x="349" y="28"/>
                </a:cubicBezTo>
                <a:cubicBezTo>
                  <a:pt x="323" y="46"/>
                  <a:pt x="299" y="58"/>
                  <a:pt x="279" y="82"/>
                </a:cubicBezTo>
                <a:cubicBezTo>
                  <a:pt x="258" y="107"/>
                  <a:pt x="257" y="128"/>
                  <a:pt x="233" y="152"/>
                </a:cubicBezTo>
                <a:cubicBezTo>
                  <a:pt x="207" y="230"/>
                  <a:pt x="169" y="237"/>
                  <a:pt x="92" y="246"/>
                </a:cubicBezTo>
                <a:cubicBezTo>
                  <a:pt x="55" y="257"/>
                  <a:pt x="36" y="299"/>
                  <a:pt x="15" y="331"/>
                </a:cubicBezTo>
                <a:cubicBezTo>
                  <a:pt x="4" y="373"/>
                  <a:pt x="0" y="425"/>
                  <a:pt x="22" y="464"/>
                </a:cubicBezTo>
                <a:cubicBezTo>
                  <a:pt x="31" y="480"/>
                  <a:pt x="54" y="510"/>
                  <a:pt x="54" y="510"/>
                </a:cubicBezTo>
                <a:cubicBezTo>
                  <a:pt x="92" y="642"/>
                  <a:pt x="11" y="793"/>
                  <a:pt x="194" y="806"/>
                </a:cubicBezTo>
                <a:cubicBezTo>
                  <a:pt x="259" y="811"/>
                  <a:pt x="323" y="811"/>
                  <a:pt x="388" y="814"/>
                </a:cubicBezTo>
                <a:cubicBezTo>
                  <a:pt x="449" y="830"/>
                  <a:pt x="513" y="871"/>
                  <a:pt x="575" y="892"/>
                </a:cubicBezTo>
                <a:cubicBezTo>
                  <a:pt x="590" y="891"/>
                  <a:pt x="680" y="891"/>
                  <a:pt x="715" y="876"/>
                </a:cubicBezTo>
                <a:cubicBezTo>
                  <a:pt x="746" y="863"/>
                  <a:pt x="777" y="810"/>
                  <a:pt x="809" y="806"/>
                </a:cubicBezTo>
                <a:cubicBezTo>
                  <a:pt x="866" y="799"/>
                  <a:pt x="923" y="801"/>
                  <a:pt x="980" y="798"/>
                </a:cubicBezTo>
                <a:cubicBezTo>
                  <a:pt x="1020" y="758"/>
                  <a:pt x="1022" y="704"/>
                  <a:pt x="1034" y="650"/>
                </a:cubicBezTo>
                <a:cubicBezTo>
                  <a:pt x="1035" y="648"/>
                  <a:pt x="1046" y="601"/>
                  <a:pt x="1050" y="596"/>
                </a:cubicBezTo>
                <a:cubicBezTo>
                  <a:pt x="1068" y="574"/>
                  <a:pt x="1095" y="577"/>
                  <a:pt x="1120" y="573"/>
                </a:cubicBezTo>
                <a:cubicBezTo>
                  <a:pt x="1148" y="554"/>
                  <a:pt x="1174" y="541"/>
                  <a:pt x="1198" y="518"/>
                </a:cubicBezTo>
                <a:cubicBezTo>
                  <a:pt x="1229" y="429"/>
                  <a:pt x="1191" y="364"/>
                  <a:pt x="1143" y="292"/>
                </a:cubicBezTo>
                <a:cubicBezTo>
                  <a:pt x="1130" y="250"/>
                  <a:pt x="1145" y="286"/>
                  <a:pt x="1112" y="246"/>
                </a:cubicBezTo>
                <a:cubicBezTo>
                  <a:pt x="1095" y="225"/>
                  <a:pt x="1089" y="199"/>
                  <a:pt x="1073" y="176"/>
                </a:cubicBezTo>
                <a:cubicBezTo>
                  <a:pt x="1062" y="142"/>
                  <a:pt x="1048" y="125"/>
                  <a:pt x="1027" y="98"/>
                </a:cubicBezTo>
                <a:cubicBezTo>
                  <a:pt x="1015" y="83"/>
                  <a:pt x="995" y="51"/>
                  <a:pt x="995" y="51"/>
                </a:cubicBezTo>
                <a:cubicBezTo>
                  <a:pt x="895" y="57"/>
                  <a:pt x="855" y="65"/>
                  <a:pt x="770" y="82"/>
                </a:cubicBezTo>
                <a:cubicBezTo>
                  <a:pt x="741" y="79"/>
                  <a:pt x="712" y="80"/>
                  <a:pt x="684" y="74"/>
                </a:cubicBezTo>
                <a:cubicBezTo>
                  <a:pt x="655" y="68"/>
                  <a:pt x="643" y="24"/>
                  <a:pt x="614" y="20"/>
                </a:cubicBezTo>
                <a:cubicBezTo>
                  <a:pt x="586" y="16"/>
                  <a:pt x="557" y="20"/>
                  <a:pt x="528" y="20"/>
                </a:cubicBezTo>
                <a:close/>
              </a:path>
            </a:pathLst>
          </a:custGeom>
          <a:gradFill rotWithShape="1">
            <a:gsLst>
              <a:gs pos="0">
                <a:srgbClr val="FF00FF"/>
              </a:gs>
              <a:gs pos="100000">
                <a:srgbClr val="FF00FF">
                  <a:gamma/>
                  <a:shade val="96078"/>
                  <a:invGamma/>
                </a:srgbClr>
              </a:gs>
            </a:gsLst>
            <a:lin ang="0" scaled="1"/>
          </a:gradFill>
          <a:ln w="635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19" name="Line 11"/>
          <p:cNvSpPr>
            <a:spLocks noChangeShapeType="1"/>
          </p:cNvSpPr>
          <p:nvPr/>
        </p:nvSpPr>
        <p:spPr bwMode="auto">
          <a:xfrm>
            <a:off x="3203575" y="3429000"/>
            <a:ext cx="863600" cy="180022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0" name="Line 12"/>
          <p:cNvSpPr>
            <a:spLocks noChangeShapeType="1"/>
          </p:cNvSpPr>
          <p:nvPr/>
        </p:nvSpPr>
        <p:spPr bwMode="auto">
          <a:xfrm flipV="1">
            <a:off x="4498975" y="4076700"/>
            <a:ext cx="720725" cy="115252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1" name="Line 13"/>
          <p:cNvSpPr>
            <a:spLocks noChangeShapeType="1"/>
          </p:cNvSpPr>
          <p:nvPr/>
        </p:nvSpPr>
        <p:spPr bwMode="auto">
          <a:xfrm flipV="1">
            <a:off x="5002213" y="4076700"/>
            <a:ext cx="720725" cy="11525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2" name="Freeform 14"/>
          <p:cNvSpPr>
            <a:spLocks/>
          </p:cNvSpPr>
          <p:nvPr/>
        </p:nvSpPr>
        <p:spPr bwMode="auto">
          <a:xfrm>
            <a:off x="6443663" y="4868863"/>
            <a:ext cx="2665412" cy="801687"/>
          </a:xfrm>
          <a:custGeom>
            <a:avLst/>
            <a:gdLst>
              <a:gd name="T0" fmla="*/ 528 w 1229"/>
              <a:gd name="T1" fmla="*/ 20 h 892"/>
              <a:gd name="T2" fmla="*/ 349 w 1229"/>
              <a:gd name="T3" fmla="*/ 28 h 892"/>
              <a:gd name="T4" fmla="*/ 279 w 1229"/>
              <a:gd name="T5" fmla="*/ 82 h 892"/>
              <a:gd name="T6" fmla="*/ 233 w 1229"/>
              <a:gd name="T7" fmla="*/ 152 h 892"/>
              <a:gd name="T8" fmla="*/ 92 w 1229"/>
              <a:gd name="T9" fmla="*/ 246 h 892"/>
              <a:gd name="T10" fmla="*/ 15 w 1229"/>
              <a:gd name="T11" fmla="*/ 331 h 892"/>
              <a:gd name="T12" fmla="*/ 22 w 1229"/>
              <a:gd name="T13" fmla="*/ 464 h 892"/>
              <a:gd name="T14" fmla="*/ 54 w 1229"/>
              <a:gd name="T15" fmla="*/ 510 h 892"/>
              <a:gd name="T16" fmla="*/ 194 w 1229"/>
              <a:gd name="T17" fmla="*/ 806 h 892"/>
              <a:gd name="T18" fmla="*/ 388 w 1229"/>
              <a:gd name="T19" fmla="*/ 814 h 892"/>
              <a:gd name="T20" fmla="*/ 575 w 1229"/>
              <a:gd name="T21" fmla="*/ 892 h 892"/>
              <a:gd name="T22" fmla="*/ 715 w 1229"/>
              <a:gd name="T23" fmla="*/ 876 h 892"/>
              <a:gd name="T24" fmla="*/ 809 w 1229"/>
              <a:gd name="T25" fmla="*/ 806 h 892"/>
              <a:gd name="T26" fmla="*/ 980 w 1229"/>
              <a:gd name="T27" fmla="*/ 798 h 892"/>
              <a:gd name="T28" fmla="*/ 1034 w 1229"/>
              <a:gd name="T29" fmla="*/ 650 h 892"/>
              <a:gd name="T30" fmla="*/ 1050 w 1229"/>
              <a:gd name="T31" fmla="*/ 596 h 892"/>
              <a:gd name="T32" fmla="*/ 1120 w 1229"/>
              <a:gd name="T33" fmla="*/ 573 h 892"/>
              <a:gd name="T34" fmla="*/ 1198 w 1229"/>
              <a:gd name="T35" fmla="*/ 518 h 892"/>
              <a:gd name="T36" fmla="*/ 1143 w 1229"/>
              <a:gd name="T37" fmla="*/ 292 h 892"/>
              <a:gd name="T38" fmla="*/ 1112 w 1229"/>
              <a:gd name="T39" fmla="*/ 246 h 892"/>
              <a:gd name="T40" fmla="*/ 1073 w 1229"/>
              <a:gd name="T41" fmla="*/ 176 h 892"/>
              <a:gd name="T42" fmla="*/ 1027 w 1229"/>
              <a:gd name="T43" fmla="*/ 98 h 892"/>
              <a:gd name="T44" fmla="*/ 995 w 1229"/>
              <a:gd name="T45" fmla="*/ 51 h 892"/>
              <a:gd name="T46" fmla="*/ 770 w 1229"/>
              <a:gd name="T47" fmla="*/ 82 h 892"/>
              <a:gd name="T48" fmla="*/ 684 w 1229"/>
              <a:gd name="T49" fmla="*/ 74 h 892"/>
              <a:gd name="T50" fmla="*/ 614 w 1229"/>
              <a:gd name="T51" fmla="*/ 20 h 892"/>
              <a:gd name="T52" fmla="*/ 528 w 1229"/>
              <a:gd name="T53" fmla="*/ 20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9" h="892">
                <a:moveTo>
                  <a:pt x="528" y="20"/>
                </a:moveTo>
                <a:cubicBezTo>
                  <a:pt x="470" y="0"/>
                  <a:pt x="407" y="13"/>
                  <a:pt x="349" y="28"/>
                </a:cubicBezTo>
                <a:cubicBezTo>
                  <a:pt x="323" y="46"/>
                  <a:pt x="299" y="58"/>
                  <a:pt x="279" y="82"/>
                </a:cubicBezTo>
                <a:cubicBezTo>
                  <a:pt x="258" y="107"/>
                  <a:pt x="257" y="128"/>
                  <a:pt x="233" y="152"/>
                </a:cubicBezTo>
                <a:cubicBezTo>
                  <a:pt x="207" y="230"/>
                  <a:pt x="169" y="237"/>
                  <a:pt x="92" y="246"/>
                </a:cubicBezTo>
                <a:cubicBezTo>
                  <a:pt x="55" y="257"/>
                  <a:pt x="36" y="299"/>
                  <a:pt x="15" y="331"/>
                </a:cubicBezTo>
                <a:cubicBezTo>
                  <a:pt x="4" y="373"/>
                  <a:pt x="0" y="425"/>
                  <a:pt x="22" y="464"/>
                </a:cubicBezTo>
                <a:cubicBezTo>
                  <a:pt x="31" y="480"/>
                  <a:pt x="54" y="510"/>
                  <a:pt x="54" y="510"/>
                </a:cubicBezTo>
                <a:cubicBezTo>
                  <a:pt x="92" y="642"/>
                  <a:pt x="11" y="793"/>
                  <a:pt x="194" y="806"/>
                </a:cubicBezTo>
                <a:cubicBezTo>
                  <a:pt x="259" y="811"/>
                  <a:pt x="323" y="811"/>
                  <a:pt x="388" y="814"/>
                </a:cubicBezTo>
                <a:cubicBezTo>
                  <a:pt x="449" y="830"/>
                  <a:pt x="513" y="871"/>
                  <a:pt x="575" y="892"/>
                </a:cubicBezTo>
                <a:cubicBezTo>
                  <a:pt x="590" y="891"/>
                  <a:pt x="680" y="891"/>
                  <a:pt x="715" y="876"/>
                </a:cubicBezTo>
                <a:cubicBezTo>
                  <a:pt x="746" y="863"/>
                  <a:pt x="777" y="810"/>
                  <a:pt x="809" y="806"/>
                </a:cubicBezTo>
                <a:cubicBezTo>
                  <a:pt x="866" y="799"/>
                  <a:pt x="923" y="801"/>
                  <a:pt x="980" y="798"/>
                </a:cubicBezTo>
                <a:cubicBezTo>
                  <a:pt x="1020" y="758"/>
                  <a:pt x="1022" y="704"/>
                  <a:pt x="1034" y="650"/>
                </a:cubicBezTo>
                <a:cubicBezTo>
                  <a:pt x="1035" y="648"/>
                  <a:pt x="1046" y="601"/>
                  <a:pt x="1050" y="596"/>
                </a:cubicBezTo>
                <a:cubicBezTo>
                  <a:pt x="1068" y="574"/>
                  <a:pt x="1095" y="577"/>
                  <a:pt x="1120" y="573"/>
                </a:cubicBezTo>
                <a:cubicBezTo>
                  <a:pt x="1148" y="554"/>
                  <a:pt x="1174" y="541"/>
                  <a:pt x="1198" y="518"/>
                </a:cubicBezTo>
                <a:cubicBezTo>
                  <a:pt x="1229" y="429"/>
                  <a:pt x="1191" y="364"/>
                  <a:pt x="1143" y="292"/>
                </a:cubicBezTo>
                <a:cubicBezTo>
                  <a:pt x="1130" y="250"/>
                  <a:pt x="1145" y="286"/>
                  <a:pt x="1112" y="246"/>
                </a:cubicBezTo>
                <a:cubicBezTo>
                  <a:pt x="1095" y="225"/>
                  <a:pt x="1089" y="199"/>
                  <a:pt x="1073" y="176"/>
                </a:cubicBezTo>
                <a:cubicBezTo>
                  <a:pt x="1062" y="142"/>
                  <a:pt x="1048" y="125"/>
                  <a:pt x="1027" y="98"/>
                </a:cubicBezTo>
                <a:cubicBezTo>
                  <a:pt x="1015" y="83"/>
                  <a:pt x="995" y="51"/>
                  <a:pt x="995" y="51"/>
                </a:cubicBezTo>
                <a:cubicBezTo>
                  <a:pt x="895" y="57"/>
                  <a:pt x="855" y="65"/>
                  <a:pt x="770" y="82"/>
                </a:cubicBezTo>
                <a:cubicBezTo>
                  <a:pt x="741" y="79"/>
                  <a:pt x="712" y="80"/>
                  <a:pt x="684" y="74"/>
                </a:cubicBezTo>
                <a:cubicBezTo>
                  <a:pt x="655" y="68"/>
                  <a:pt x="643" y="24"/>
                  <a:pt x="614" y="20"/>
                </a:cubicBezTo>
                <a:cubicBezTo>
                  <a:pt x="586" y="16"/>
                  <a:pt x="557" y="20"/>
                  <a:pt x="528" y="20"/>
                </a:cubicBezTo>
                <a:close/>
              </a:path>
            </a:pathLst>
          </a:custGeom>
          <a:gradFill rotWithShape="1">
            <a:gsLst>
              <a:gs pos="0">
                <a:srgbClr val="00FFFF"/>
              </a:gs>
              <a:gs pos="100000">
                <a:srgbClr val="00FFFF">
                  <a:gamma/>
                  <a:shade val="86275"/>
                  <a:invGamma/>
                </a:srgbClr>
              </a:gs>
            </a:gsLst>
            <a:lin ang="0" scaled="1"/>
          </a:gradFill>
          <a:ln w="635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3" name="Line 15"/>
          <p:cNvSpPr>
            <a:spLocks noChangeShapeType="1"/>
          </p:cNvSpPr>
          <p:nvPr/>
        </p:nvSpPr>
        <p:spPr bwMode="auto">
          <a:xfrm>
            <a:off x="6300788" y="3429000"/>
            <a:ext cx="863600" cy="180022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4" name="Line 16"/>
          <p:cNvSpPr>
            <a:spLocks noChangeShapeType="1"/>
          </p:cNvSpPr>
          <p:nvPr/>
        </p:nvSpPr>
        <p:spPr bwMode="auto">
          <a:xfrm flipV="1">
            <a:off x="7596188" y="4076700"/>
            <a:ext cx="720725" cy="1152525"/>
          </a:xfrm>
          <a:prstGeom prst="line">
            <a:avLst/>
          </a:prstGeom>
          <a:noFill/>
          <a:ln w="762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5" name="Line 17"/>
          <p:cNvSpPr>
            <a:spLocks noChangeShapeType="1"/>
          </p:cNvSpPr>
          <p:nvPr/>
        </p:nvSpPr>
        <p:spPr bwMode="auto">
          <a:xfrm flipV="1">
            <a:off x="8099425" y="4076700"/>
            <a:ext cx="720725" cy="1152525"/>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80000"/>
              </a:lnSpc>
              <a:spcBef>
                <a:spcPct val="20000"/>
              </a:spcBef>
              <a:spcAft>
                <a:spcPct val="0"/>
              </a:spcAft>
            </a:pPr>
            <a:endParaRPr lang="tr-TR" sz="3200">
              <a:solidFill>
                <a:srgbClr val="000000"/>
              </a:solidFill>
              <a:latin typeface="Comic Sans MS" pitchFamily="66" charset="0"/>
            </a:endParaRPr>
          </a:p>
        </p:txBody>
      </p:sp>
      <p:sp>
        <p:nvSpPr>
          <p:cNvPr id="119826" name="Text Box 18"/>
          <p:cNvSpPr txBox="1">
            <a:spLocks noChangeArrowheads="1"/>
          </p:cNvSpPr>
          <p:nvPr/>
        </p:nvSpPr>
        <p:spPr bwMode="auto">
          <a:xfrm>
            <a:off x="1071563" y="5805488"/>
            <a:ext cx="1079500" cy="3841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a:solidFill>
                  <a:srgbClr val="FFFF00"/>
                </a:solidFill>
                <a:latin typeface="Comic Sans MS" pitchFamily="66" charset="0"/>
              </a:rPr>
              <a:t>sarı</a:t>
            </a:r>
          </a:p>
        </p:txBody>
      </p:sp>
      <p:sp>
        <p:nvSpPr>
          <p:cNvPr id="119827" name="Text Box 19"/>
          <p:cNvSpPr txBox="1">
            <a:spLocks noChangeArrowheads="1"/>
          </p:cNvSpPr>
          <p:nvPr/>
        </p:nvSpPr>
        <p:spPr bwMode="auto">
          <a:xfrm>
            <a:off x="3994150" y="5805488"/>
            <a:ext cx="1368425" cy="3841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a:solidFill>
                  <a:srgbClr val="FF00FF"/>
                </a:solidFill>
                <a:latin typeface="Comic Sans MS" pitchFamily="66" charset="0"/>
              </a:rPr>
              <a:t>magenta</a:t>
            </a:r>
          </a:p>
        </p:txBody>
      </p:sp>
      <p:sp>
        <p:nvSpPr>
          <p:cNvPr id="119828" name="Text Box 20"/>
          <p:cNvSpPr txBox="1">
            <a:spLocks noChangeArrowheads="1"/>
          </p:cNvSpPr>
          <p:nvPr/>
        </p:nvSpPr>
        <p:spPr bwMode="auto">
          <a:xfrm>
            <a:off x="7378700" y="5805488"/>
            <a:ext cx="1079500" cy="384175"/>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a:solidFill>
                  <a:srgbClr val="00FFFF"/>
                </a:solidFill>
                <a:latin typeface="Comic Sans MS" pitchFamily="66" charset="0"/>
              </a:rPr>
              <a:t>cyan</a:t>
            </a:r>
          </a:p>
        </p:txBody>
      </p:sp>
      <p:sp>
        <p:nvSpPr>
          <p:cNvPr id="119829" name="Text Box 21"/>
          <p:cNvSpPr txBox="1">
            <a:spLocks noChangeArrowheads="1"/>
          </p:cNvSpPr>
          <p:nvPr/>
        </p:nvSpPr>
        <p:spPr bwMode="auto">
          <a:xfrm rot="3740247">
            <a:off x="-80962" y="3771900"/>
            <a:ext cx="1223962" cy="2619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FFFFFF"/>
                </a:solidFill>
                <a:latin typeface="Comic Sans MS" pitchFamily="66" charset="0"/>
              </a:rPr>
              <a:t>Beyaz ışık</a:t>
            </a:r>
          </a:p>
        </p:txBody>
      </p:sp>
      <p:sp>
        <p:nvSpPr>
          <p:cNvPr id="119830" name="Text Box 22"/>
          <p:cNvSpPr txBox="1">
            <a:spLocks noChangeArrowheads="1"/>
          </p:cNvSpPr>
          <p:nvPr/>
        </p:nvSpPr>
        <p:spPr bwMode="auto">
          <a:xfrm rot="3740247">
            <a:off x="3152776" y="3765550"/>
            <a:ext cx="1223962"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FFFFFF"/>
                </a:solidFill>
                <a:latin typeface="Comic Sans MS" pitchFamily="66" charset="0"/>
              </a:rPr>
              <a:t>Beyaz ışık</a:t>
            </a:r>
          </a:p>
        </p:txBody>
      </p:sp>
      <p:sp>
        <p:nvSpPr>
          <p:cNvPr id="119831" name="Text Box 23"/>
          <p:cNvSpPr txBox="1">
            <a:spLocks noChangeArrowheads="1"/>
          </p:cNvSpPr>
          <p:nvPr/>
        </p:nvSpPr>
        <p:spPr bwMode="auto">
          <a:xfrm rot="3740247">
            <a:off x="6249988" y="3765550"/>
            <a:ext cx="1223962" cy="2619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b="1">
                <a:solidFill>
                  <a:srgbClr val="FFFFFF"/>
                </a:solidFill>
                <a:latin typeface="Comic Sans MS" pitchFamily="66" charset="0"/>
              </a:rPr>
              <a:t>Beyaz ışık</a:t>
            </a:r>
          </a:p>
        </p:txBody>
      </p:sp>
      <p:sp>
        <p:nvSpPr>
          <p:cNvPr id="119832" name="Text Box 24"/>
          <p:cNvSpPr txBox="1">
            <a:spLocks noChangeArrowheads="1"/>
          </p:cNvSpPr>
          <p:nvPr/>
        </p:nvSpPr>
        <p:spPr bwMode="auto">
          <a:xfrm rot="-3212019">
            <a:off x="2389187" y="3694113"/>
            <a:ext cx="792163" cy="2619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a:solidFill>
                  <a:srgbClr val="FF0000"/>
                </a:solidFill>
                <a:latin typeface="Comic Sans MS" pitchFamily="66" charset="0"/>
              </a:rPr>
              <a:t>kırmızı</a:t>
            </a:r>
          </a:p>
        </p:txBody>
      </p:sp>
      <p:sp>
        <p:nvSpPr>
          <p:cNvPr id="119833" name="Text Box 25"/>
          <p:cNvSpPr txBox="1">
            <a:spLocks noChangeArrowheads="1"/>
          </p:cNvSpPr>
          <p:nvPr/>
        </p:nvSpPr>
        <p:spPr bwMode="auto">
          <a:xfrm rot="-3212019">
            <a:off x="5530850" y="3694113"/>
            <a:ext cx="792163"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a:solidFill>
                  <a:srgbClr val="FF0000"/>
                </a:solidFill>
                <a:latin typeface="Comic Sans MS" pitchFamily="66" charset="0"/>
              </a:rPr>
              <a:t>kırmızı</a:t>
            </a:r>
          </a:p>
        </p:txBody>
      </p:sp>
      <p:sp>
        <p:nvSpPr>
          <p:cNvPr id="119834" name="Text Box 26"/>
          <p:cNvSpPr txBox="1">
            <a:spLocks noChangeArrowheads="1"/>
          </p:cNvSpPr>
          <p:nvPr/>
        </p:nvSpPr>
        <p:spPr bwMode="auto">
          <a:xfrm rot="-3212019">
            <a:off x="5099051" y="3549650"/>
            <a:ext cx="792162"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a:solidFill>
                  <a:srgbClr val="0000FF"/>
                </a:solidFill>
                <a:latin typeface="Comic Sans MS" pitchFamily="66" charset="0"/>
              </a:rPr>
              <a:t>mavi</a:t>
            </a:r>
          </a:p>
        </p:txBody>
      </p:sp>
      <p:sp>
        <p:nvSpPr>
          <p:cNvPr id="119835" name="Text Box 27"/>
          <p:cNvSpPr txBox="1">
            <a:spLocks noChangeArrowheads="1"/>
          </p:cNvSpPr>
          <p:nvPr/>
        </p:nvSpPr>
        <p:spPr bwMode="auto">
          <a:xfrm rot="-3212019">
            <a:off x="8616951" y="3622675"/>
            <a:ext cx="792162" cy="2619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a:solidFill>
                  <a:srgbClr val="0000FF"/>
                </a:solidFill>
                <a:latin typeface="Comic Sans MS" pitchFamily="66" charset="0"/>
              </a:rPr>
              <a:t>mavi</a:t>
            </a:r>
          </a:p>
        </p:txBody>
      </p:sp>
      <p:sp>
        <p:nvSpPr>
          <p:cNvPr id="119836" name="Text Box 28"/>
          <p:cNvSpPr txBox="1">
            <a:spLocks noChangeArrowheads="1"/>
          </p:cNvSpPr>
          <p:nvPr/>
        </p:nvSpPr>
        <p:spPr bwMode="auto">
          <a:xfrm rot="-3212019">
            <a:off x="1884363" y="3622675"/>
            <a:ext cx="792162" cy="2619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a:solidFill>
                  <a:srgbClr val="008000"/>
                </a:solidFill>
                <a:latin typeface="Comic Sans MS" pitchFamily="66" charset="0"/>
              </a:rPr>
              <a:t>yeşil</a:t>
            </a:r>
          </a:p>
        </p:txBody>
      </p:sp>
      <p:sp>
        <p:nvSpPr>
          <p:cNvPr id="119837" name="Text Box 29"/>
          <p:cNvSpPr txBox="1">
            <a:spLocks noChangeArrowheads="1"/>
          </p:cNvSpPr>
          <p:nvPr/>
        </p:nvSpPr>
        <p:spPr bwMode="auto">
          <a:xfrm rot="-3212019">
            <a:off x="8123238" y="3622675"/>
            <a:ext cx="792162" cy="261938"/>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0"/>
              </a:spcBef>
              <a:defRPr sz="2400">
                <a:solidFill>
                  <a:schemeClr val="tx1"/>
                </a:solidFill>
                <a:latin typeface="Times New Roman" pitchFamily="18" charset="0"/>
              </a:defRPr>
            </a:lvl1pPr>
            <a:lvl2pPr eaLnBrk="0" hangingPunct="0">
              <a:spcBef>
                <a:spcPct val="0"/>
              </a:spcBef>
              <a:defRPr sz="2400">
                <a:solidFill>
                  <a:schemeClr val="tx1"/>
                </a:solidFill>
                <a:latin typeface="Times New Roman" pitchFamily="18" charset="0"/>
              </a:defRPr>
            </a:lvl2pPr>
            <a:lvl3pPr eaLnBrk="0" hangingPunct="0">
              <a:spcBef>
                <a:spcPct val="0"/>
              </a:spcBef>
              <a:defRPr sz="2400">
                <a:solidFill>
                  <a:schemeClr val="tx1"/>
                </a:solidFill>
                <a:latin typeface="Times New Roman" pitchFamily="18" charset="0"/>
              </a:defRPr>
            </a:lvl3pPr>
            <a:lvl4pPr eaLnBrk="0" hangingPunct="0">
              <a:spcBef>
                <a:spcPct val="0"/>
              </a:spcBef>
              <a:defRPr sz="2400">
                <a:solidFill>
                  <a:schemeClr val="tx1"/>
                </a:solidFill>
                <a:latin typeface="Times New Roman" pitchFamily="18" charset="0"/>
              </a:defRPr>
            </a:lvl4pPr>
            <a:lvl5pPr eaLnBrk="0" hangingPunct="0">
              <a:spcBef>
                <a:spcPct val="0"/>
              </a:spcBef>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80000"/>
              </a:lnSpc>
              <a:spcBef>
                <a:spcPct val="50000"/>
              </a:spcBef>
              <a:spcAft>
                <a:spcPct val="0"/>
              </a:spcAft>
            </a:pPr>
            <a:r>
              <a:rPr lang="tr-TR" sz="1400">
                <a:solidFill>
                  <a:srgbClr val="008000"/>
                </a:solidFill>
                <a:latin typeface="Comic Sans MS" pitchFamily="66" charset="0"/>
              </a:rPr>
              <a:t>yeşil</a:t>
            </a:r>
          </a:p>
        </p:txBody>
      </p:sp>
    </p:spTree>
    <p:custDataLst>
      <p:tags r:id="rId1"/>
    </p:custDataLst>
    <p:extLst>
      <p:ext uri="{BB962C8B-B14F-4D97-AF65-F5344CB8AC3E}">
        <p14:creationId xmlns:p14="http://schemas.microsoft.com/office/powerpoint/2010/main" val="1833071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withEffect">
                                  <p:stCondLst>
                                    <p:cond delay="0"/>
                                  </p:stCondLst>
                                  <p:childTnLst>
                                    <p:set>
                                      <p:cBhvr>
                                        <p:cTn id="6" dur="1" fill="hold">
                                          <p:stCondLst>
                                            <p:cond delay="0"/>
                                          </p:stCondLst>
                                        </p:cTn>
                                        <p:tgtEl>
                                          <p:spTgt spid="119817">
                                            <p:txEl>
                                              <p:pRg st="0" end="0"/>
                                            </p:txEl>
                                          </p:spTgt>
                                        </p:tgtEl>
                                        <p:attrNameLst>
                                          <p:attrName>style.visibility</p:attrName>
                                        </p:attrNameLst>
                                      </p:cBhvr>
                                      <p:to>
                                        <p:strVal val="visible"/>
                                      </p:to>
                                    </p:set>
                                    <p:animEffect transition="in" filter="diamond(out)">
                                      <p:cBhvr>
                                        <p:cTn id="7" dur="500"/>
                                        <p:tgtEl>
                                          <p:spTgt spid="119817">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9814"/>
                                        </p:tgtEl>
                                        <p:attrNameLst>
                                          <p:attrName>style.visibility</p:attrName>
                                        </p:attrNameLst>
                                      </p:cBhvr>
                                      <p:to>
                                        <p:strVal val="visible"/>
                                      </p:to>
                                    </p:set>
                                    <p:animEffect transition="in" filter="wipe(up)">
                                      <p:cBhvr>
                                        <p:cTn id="11" dur="2000"/>
                                        <p:tgtEl>
                                          <p:spTgt spid="11981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19829"/>
                                        </p:tgtEl>
                                        <p:attrNameLst>
                                          <p:attrName>style.visibility</p:attrName>
                                        </p:attrNameLst>
                                      </p:cBhvr>
                                      <p:to>
                                        <p:strVal val="visible"/>
                                      </p:to>
                                    </p:set>
                                    <p:animEffect transition="in" filter="wipe(up)">
                                      <p:cBhvr>
                                        <p:cTn id="14" dur="2000"/>
                                        <p:tgtEl>
                                          <p:spTgt spid="119829"/>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119815"/>
                                        </p:tgtEl>
                                        <p:attrNameLst>
                                          <p:attrName>style.visibility</p:attrName>
                                        </p:attrNameLst>
                                      </p:cBhvr>
                                      <p:to>
                                        <p:strVal val="visible"/>
                                      </p:to>
                                    </p:set>
                                    <p:animEffect transition="in" filter="wipe(down)">
                                      <p:cBhvr>
                                        <p:cTn id="18" dur="2000"/>
                                        <p:tgtEl>
                                          <p:spTgt spid="11981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9816"/>
                                        </p:tgtEl>
                                        <p:attrNameLst>
                                          <p:attrName>style.visibility</p:attrName>
                                        </p:attrNameLst>
                                      </p:cBhvr>
                                      <p:to>
                                        <p:strVal val="visible"/>
                                      </p:to>
                                    </p:set>
                                    <p:animEffect transition="in" filter="wipe(down)">
                                      <p:cBhvr>
                                        <p:cTn id="21" dur="2000"/>
                                        <p:tgtEl>
                                          <p:spTgt spid="119816"/>
                                        </p:tgtEl>
                                      </p:cBhvr>
                                    </p:animEffect>
                                  </p:childTnLst>
                                </p:cTn>
                              </p:par>
                            </p:childTnLst>
                          </p:cTn>
                        </p:par>
                        <p:par>
                          <p:cTn id="22" fill="hold">
                            <p:stCondLst>
                              <p:cond delay="4500"/>
                            </p:stCondLst>
                            <p:childTnLst>
                              <p:par>
                                <p:cTn id="23" presetID="22" presetClass="entr" presetSubtype="4" fill="hold" grpId="0" nodeType="afterEffect">
                                  <p:stCondLst>
                                    <p:cond delay="0"/>
                                  </p:stCondLst>
                                  <p:childTnLst>
                                    <p:set>
                                      <p:cBhvr>
                                        <p:cTn id="24" dur="1" fill="hold">
                                          <p:stCondLst>
                                            <p:cond delay="0"/>
                                          </p:stCondLst>
                                        </p:cTn>
                                        <p:tgtEl>
                                          <p:spTgt spid="119836"/>
                                        </p:tgtEl>
                                        <p:attrNameLst>
                                          <p:attrName>style.visibility</p:attrName>
                                        </p:attrNameLst>
                                      </p:cBhvr>
                                      <p:to>
                                        <p:strVal val="visible"/>
                                      </p:to>
                                    </p:set>
                                    <p:animEffect transition="in" filter="wipe(down)">
                                      <p:cBhvr>
                                        <p:cTn id="25" dur="2000"/>
                                        <p:tgtEl>
                                          <p:spTgt spid="11983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9832"/>
                                        </p:tgtEl>
                                        <p:attrNameLst>
                                          <p:attrName>style.visibility</p:attrName>
                                        </p:attrNameLst>
                                      </p:cBhvr>
                                      <p:to>
                                        <p:strVal val="visible"/>
                                      </p:to>
                                    </p:set>
                                    <p:animEffect transition="in" filter="wipe(down)">
                                      <p:cBhvr>
                                        <p:cTn id="28" dur="2000"/>
                                        <p:tgtEl>
                                          <p:spTgt spid="1198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19819"/>
                                        </p:tgtEl>
                                        <p:attrNameLst>
                                          <p:attrName>style.visibility</p:attrName>
                                        </p:attrNameLst>
                                      </p:cBhvr>
                                      <p:to>
                                        <p:strVal val="visible"/>
                                      </p:to>
                                    </p:set>
                                    <p:animEffect transition="in" filter="wipe(up)">
                                      <p:cBhvr>
                                        <p:cTn id="33" dur="2000"/>
                                        <p:tgtEl>
                                          <p:spTgt spid="11981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9830"/>
                                        </p:tgtEl>
                                        <p:attrNameLst>
                                          <p:attrName>style.visibility</p:attrName>
                                        </p:attrNameLst>
                                      </p:cBhvr>
                                      <p:to>
                                        <p:strVal val="visible"/>
                                      </p:to>
                                    </p:set>
                                    <p:animEffect transition="in" filter="wipe(up)">
                                      <p:cBhvr>
                                        <p:cTn id="36" dur="2000"/>
                                        <p:tgtEl>
                                          <p:spTgt spid="1198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9820"/>
                                        </p:tgtEl>
                                        <p:attrNameLst>
                                          <p:attrName>style.visibility</p:attrName>
                                        </p:attrNameLst>
                                      </p:cBhvr>
                                      <p:to>
                                        <p:strVal val="visible"/>
                                      </p:to>
                                    </p:set>
                                    <p:animEffect transition="in" filter="wipe(down)">
                                      <p:cBhvr>
                                        <p:cTn id="41" dur="2000"/>
                                        <p:tgtEl>
                                          <p:spTgt spid="11982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19821"/>
                                        </p:tgtEl>
                                        <p:attrNameLst>
                                          <p:attrName>style.visibility</p:attrName>
                                        </p:attrNameLst>
                                      </p:cBhvr>
                                      <p:to>
                                        <p:strVal val="visible"/>
                                      </p:to>
                                    </p:set>
                                    <p:animEffect transition="in" filter="wipe(down)">
                                      <p:cBhvr>
                                        <p:cTn id="44" dur="2000"/>
                                        <p:tgtEl>
                                          <p:spTgt spid="119821"/>
                                        </p:tgtEl>
                                      </p:cBhvr>
                                    </p:animEffect>
                                  </p:childTnLst>
                                </p:cTn>
                              </p:par>
                            </p:childTnLst>
                          </p:cTn>
                        </p:par>
                        <p:par>
                          <p:cTn id="45" fill="hold">
                            <p:stCondLst>
                              <p:cond delay="2000"/>
                            </p:stCondLst>
                            <p:childTnLst>
                              <p:par>
                                <p:cTn id="46" presetID="22" presetClass="entr" presetSubtype="4" fill="hold" grpId="0" nodeType="afterEffect">
                                  <p:stCondLst>
                                    <p:cond delay="0"/>
                                  </p:stCondLst>
                                  <p:childTnLst>
                                    <p:set>
                                      <p:cBhvr>
                                        <p:cTn id="47" dur="1" fill="hold">
                                          <p:stCondLst>
                                            <p:cond delay="0"/>
                                          </p:stCondLst>
                                        </p:cTn>
                                        <p:tgtEl>
                                          <p:spTgt spid="119833"/>
                                        </p:tgtEl>
                                        <p:attrNameLst>
                                          <p:attrName>style.visibility</p:attrName>
                                        </p:attrNameLst>
                                      </p:cBhvr>
                                      <p:to>
                                        <p:strVal val="visible"/>
                                      </p:to>
                                    </p:set>
                                    <p:animEffect transition="in" filter="wipe(down)">
                                      <p:cBhvr>
                                        <p:cTn id="48" dur="2000"/>
                                        <p:tgtEl>
                                          <p:spTgt spid="119833"/>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19834"/>
                                        </p:tgtEl>
                                        <p:attrNameLst>
                                          <p:attrName>style.visibility</p:attrName>
                                        </p:attrNameLst>
                                      </p:cBhvr>
                                      <p:to>
                                        <p:strVal val="visible"/>
                                      </p:to>
                                    </p:set>
                                    <p:animEffect transition="in" filter="wipe(down)">
                                      <p:cBhvr>
                                        <p:cTn id="51" dur="2000"/>
                                        <p:tgtEl>
                                          <p:spTgt spid="11983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19823"/>
                                        </p:tgtEl>
                                        <p:attrNameLst>
                                          <p:attrName>style.visibility</p:attrName>
                                        </p:attrNameLst>
                                      </p:cBhvr>
                                      <p:to>
                                        <p:strVal val="visible"/>
                                      </p:to>
                                    </p:set>
                                    <p:animEffect transition="in" filter="wipe(up)">
                                      <p:cBhvr>
                                        <p:cTn id="56" dur="2000"/>
                                        <p:tgtEl>
                                          <p:spTgt spid="119823"/>
                                        </p:tgtEl>
                                      </p:cBhvr>
                                    </p:animEffect>
                                  </p:childTnLst>
                                </p:cTn>
                              </p:par>
                              <p:par>
                                <p:cTn id="57" presetID="22" presetClass="entr" presetSubtype="1" fill="hold" nodeType="withEffect">
                                  <p:stCondLst>
                                    <p:cond delay="0"/>
                                  </p:stCondLst>
                                  <p:childTnLst>
                                    <p:set>
                                      <p:cBhvr>
                                        <p:cTn id="58" dur="1" fill="hold">
                                          <p:stCondLst>
                                            <p:cond delay="0"/>
                                          </p:stCondLst>
                                        </p:cTn>
                                        <p:tgtEl>
                                          <p:spTgt spid="119831">
                                            <p:txEl>
                                              <p:pRg st="0" end="0"/>
                                            </p:txEl>
                                          </p:spTgt>
                                        </p:tgtEl>
                                        <p:attrNameLst>
                                          <p:attrName>style.visibility</p:attrName>
                                        </p:attrNameLst>
                                      </p:cBhvr>
                                      <p:to>
                                        <p:strVal val="visible"/>
                                      </p:to>
                                    </p:set>
                                    <p:animEffect transition="in" filter="wipe(up)">
                                      <p:cBhvr>
                                        <p:cTn id="59" dur="2000"/>
                                        <p:tgtEl>
                                          <p:spTgt spid="11983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19824"/>
                                        </p:tgtEl>
                                        <p:attrNameLst>
                                          <p:attrName>style.visibility</p:attrName>
                                        </p:attrNameLst>
                                      </p:cBhvr>
                                      <p:to>
                                        <p:strVal val="visible"/>
                                      </p:to>
                                    </p:set>
                                    <p:animEffect transition="in" filter="wipe(down)">
                                      <p:cBhvr>
                                        <p:cTn id="64" dur="2000"/>
                                        <p:tgtEl>
                                          <p:spTgt spid="119824"/>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19825"/>
                                        </p:tgtEl>
                                        <p:attrNameLst>
                                          <p:attrName>style.visibility</p:attrName>
                                        </p:attrNameLst>
                                      </p:cBhvr>
                                      <p:to>
                                        <p:strVal val="visible"/>
                                      </p:to>
                                    </p:set>
                                    <p:animEffect transition="in" filter="wipe(down)">
                                      <p:cBhvr>
                                        <p:cTn id="67" dur="2000"/>
                                        <p:tgtEl>
                                          <p:spTgt spid="119825"/>
                                        </p:tgtEl>
                                      </p:cBhvr>
                                    </p:animEffect>
                                  </p:childTnLst>
                                </p:cTn>
                              </p:par>
                            </p:childTnLst>
                          </p:cTn>
                        </p:par>
                        <p:par>
                          <p:cTn id="68" fill="hold">
                            <p:stCondLst>
                              <p:cond delay="2000"/>
                            </p:stCondLst>
                            <p:childTnLst>
                              <p:par>
                                <p:cTn id="69" presetID="22" presetClass="entr" presetSubtype="4" fill="hold" grpId="0" nodeType="afterEffect">
                                  <p:stCondLst>
                                    <p:cond delay="0"/>
                                  </p:stCondLst>
                                  <p:childTnLst>
                                    <p:set>
                                      <p:cBhvr>
                                        <p:cTn id="70" dur="1" fill="hold">
                                          <p:stCondLst>
                                            <p:cond delay="0"/>
                                          </p:stCondLst>
                                        </p:cTn>
                                        <p:tgtEl>
                                          <p:spTgt spid="119837"/>
                                        </p:tgtEl>
                                        <p:attrNameLst>
                                          <p:attrName>style.visibility</p:attrName>
                                        </p:attrNameLst>
                                      </p:cBhvr>
                                      <p:to>
                                        <p:strVal val="visible"/>
                                      </p:to>
                                    </p:set>
                                    <p:animEffect transition="in" filter="wipe(down)">
                                      <p:cBhvr>
                                        <p:cTn id="71" dur="2000"/>
                                        <p:tgtEl>
                                          <p:spTgt spid="119837"/>
                                        </p:tgtEl>
                                      </p:cBhvr>
                                    </p:animEffect>
                                  </p:childTnLst>
                                </p:cTn>
                              </p:par>
                            </p:childTnLst>
                          </p:cTn>
                        </p:par>
                        <p:par>
                          <p:cTn id="72" fill="hold">
                            <p:stCondLst>
                              <p:cond delay="4000"/>
                            </p:stCondLst>
                            <p:childTnLst>
                              <p:par>
                                <p:cTn id="73" presetID="22" presetClass="entr" presetSubtype="4" fill="hold" grpId="0" nodeType="afterEffect">
                                  <p:stCondLst>
                                    <p:cond delay="0"/>
                                  </p:stCondLst>
                                  <p:childTnLst>
                                    <p:set>
                                      <p:cBhvr>
                                        <p:cTn id="74" dur="1" fill="hold">
                                          <p:stCondLst>
                                            <p:cond delay="0"/>
                                          </p:stCondLst>
                                        </p:cTn>
                                        <p:tgtEl>
                                          <p:spTgt spid="119835"/>
                                        </p:tgtEl>
                                        <p:attrNameLst>
                                          <p:attrName>style.visibility</p:attrName>
                                        </p:attrNameLst>
                                      </p:cBhvr>
                                      <p:to>
                                        <p:strVal val="visible"/>
                                      </p:to>
                                    </p:set>
                                    <p:animEffect transition="in" filter="wipe(down)">
                                      <p:cBhvr>
                                        <p:cTn id="75" dur="2000"/>
                                        <p:tgtEl>
                                          <p:spTgt spid="119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nimBg="1"/>
      <p:bldP spid="119815" grpId="0" animBg="1"/>
      <p:bldP spid="119816" grpId="0" animBg="1"/>
      <p:bldP spid="119817" grpId="0" build="p"/>
      <p:bldP spid="119819" grpId="0" animBg="1"/>
      <p:bldP spid="119820" grpId="0" animBg="1"/>
      <p:bldP spid="119821" grpId="0" animBg="1"/>
      <p:bldP spid="119823" grpId="0" animBg="1"/>
      <p:bldP spid="119824" grpId="0" animBg="1"/>
      <p:bldP spid="119825" grpId="0" animBg="1"/>
      <p:bldP spid="119829" grpId="0"/>
      <p:bldP spid="119830" grpId="0"/>
      <p:bldP spid="119832" grpId="0"/>
      <p:bldP spid="119833" grpId="0"/>
      <p:bldP spid="119834" grpId="0"/>
      <p:bldP spid="119835" grpId="0"/>
      <p:bldP spid="119836" grpId="0"/>
      <p:bldP spid="1198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17414" name="ShockwaveFlash1" r:id="rId2" imgW="8569162" imgH="5760381"/>
        </mc:Choice>
        <mc:Fallback>
          <p:control name="ShockwaveFlash1" r:id="rId2" imgW="8569162" imgH="5760381">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323850" y="115888"/>
                  <a:ext cx="8569325" cy="57610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301775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4586" name="ShockwaveFlash1" r:id="rId2" imgW="8352381" imgH="6093626"/>
        </mc:Choice>
        <mc:Fallback>
          <p:control name="ShockwaveFlash1" r:id="rId2" imgW="8352381" imgH="6093626">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468313" y="0"/>
                  <a:ext cx="8351837" cy="6092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4587" name="ShockwaveFlash2" r:id="rId3" imgW="8714286" imgH="6093626"/>
        </mc:Choice>
        <mc:Fallback>
          <p:control name="ShockwaveFlash2" r:id="rId3" imgW="8714286" imgH="6093626">
            <p:pic>
              <p:nvPicPr>
                <p:cNvPr id="0" name="ShockwaveFlash2"/>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250825" y="0"/>
                  <a:ext cx="8713788" cy="6092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09887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96" y="116632"/>
            <a:ext cx="9036496" cy="1200329"/>
          </a:xfrm>
          <a:prstGeom prst="rect">
            <a:avLst/>
          </a:prstGeom>
        </p:spPr>
        <p:txBody>
          <a:bodyPr wrap="square">
            <a:spAutoFit/>
          </a:bodyPr>
          <a:lstStyle/>
          <a:p>
            <a:r>
              <a:rPr lang="tr-TR" sz="2400" dirty="0" smtClean="0"/>
              <a:t>Çeşitli </a:t>
            </a:r>
            <a:r>
              <a:rPr lang="tr-TR" sz="2400" dirty="0"/>
              <a:t>renkteki cisimler farklı renkli ışık </a:t>
            </a:r>
            <a:r>
              <a:rPr lang="tr-TR" sz="2400" dirty="0" smtClean="0"/>
              <a:t>demetleriyle aydınlatıldıklarında </a:t>
            </a:r>
            <a:r>
              <a:rPr lang="tr-TR" sz="2400" dirty="0"/>
              <a:t>beyaz ışıkta </a:t>
            </a:r>
            <a:r>
              <a:rPr lang="tr-TR" sz="2400" dirty="0" smtClean="0"/>
              <a:t>göründüğünden </a:t>
            </a:r>
            <a:r>
              <a:rPr lang="tr-TR" sz="2400" dirty="0"/>
              <a:t>farklı bir renkte görünür. Bir cisim, üzerine düşen ışığın hepsini soğuruyor hiç </a:t>
            </a:r>
            <a:r>
              <a:rPr lang="tr-TR" sz="2400" dirty="0" smtClean="0"/>
              <a:t>yansıtmıyorsa cisim </a:t>
            </a:r>
            <a:r>
              <a:rPr lang="tr-TR" sz="2400" dirty="0"/>
              <a:t>siyah görünür.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16961"/>
            <a:ext cx="74580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593" y="2212310"/>
            <a:ext cx="4247397" cy="3016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252593" y="2276872"/>
            <a:ext cx="4572000" cy="3416320"/>
          </a:xfrm>
          <a:prstGeom prst="rect">
            <a:avLst/>
          </a:prstGeom>
        </p:spPr>
        <p:txBody>
          <a:bodyPr>
            <a:spAutoFit/>
          </a:bodyPr>
          <a:lstStyle/>
          <a:p>
            <a:r>
              <a:rPr lang="tr-TR" sz="2400" dirty="0"/>
              <a:t>Bukalemunların renk değiştirme </a:t>
            </a:r>
            <a:r>
              <a:rPr lang="tr-TR" sz="2400" dirty="0" smtClean="0"/>
              <a:t>özelliklerini </a:t>
            </a:r>
            <a:r>
              <a:rPr lang="tr-TR" sz="2400" dirty="0"/>
              <a:t>biliyorsunuzdur. Bu canlılar, </a:t>
            </a:r>
            <a:r>
              <a:rPr lang="tr-TR" sz="2400" dirty="0" smtClean="0"/>
              <a:t>bazen düşmanlarını </a:t>
            </a:r>
            <a:r>
              <a:rPr lang="tr-TR" sz="2400" dirty="0"/>
              <a:t>korkutmak, bazen gizlenmek</a:t>
            </a:r>
          </a:p>
          <a:p>
            <a:r>
              <a:rPr lang="tr-TR" sz="2400" dirty="0"/>
              <a:t>amacıyla renk değiştirirler. Siz de </a:t>
            </a:r>
            <a:r>
              <a:rPr lang="tr-TR" sz="2400" dirty="0" smtClean="0"/>
              <a:t>doğada düşmanlarından </a:t>
            </a:r>
            <a:r>
              <a:rPr lang="tr-TR" sz="2400" dirty="0"/>
              <a:t>korunmak için renk </a:t>
            </a:r>
            <a:r>
              <a:rPr lang="tr-TR" sz="2400" dirty="0" smtClean="0"/>
              <a:t>değiştiren </a:t>
            </a:r>
            <a:r>
              <a:rPr lang="tr-TR" sz="2400" dirty="0"/>
              <a:t>veya kamufle olabilen canlılara örnekler</a:t>
            </a:r>
          </a:p>
          <a:p>
            <a:r>
              <a:rPr lang="tr-TR" sz="2400" dirty="0"/>
              <a:t>verebilir misiniz?</a:t>
            </a:r>
          </a:p>
        </p:txBody>
      </p:sp>
    </p:spTree>
    <p:extLst>
      <p:ext uri="{BB962C8B-B14F-4D97-AF65-F5344CB8AC3E}">
        <p14:creationId xmlns:p14="http://schemas.microsoft.com/office/powerpoint/2010/main" val="20019350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DAPTASY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520" y="116632"/>
            <a:ext cx="8652769" cy="5976664"/>
          </a:xfrm>
          <a:prstGeom prst="rect">
            <a:avLst/>
          </a:prstGeom>
        </p:spPr>
      </p:pic>
    </p:spTree>
    <p:extLst>
      <p:ext uri="{BB962C8B-B14F-4D97-AF65-F5344CB8AC3E}">
        <p14:creationId xmlns:p14="http://schemas.microsoft.com/office/powerpoint/2010/main" val="3513037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692696"/>
            <a:ext cx="8712968" cy="2677656"/>
          </a:xfrm>
          <a:prstGeom prst="rect">
            <a:avLst/>
          </a:prstGeom>
        </p:spPr>
        <p:txBody>
          <a:bodyPr wrap="square">
            <a:spAutoFit/>
          </a:bodyPr>
          <a:lstStyle/>
          <a:p>
            <a:r>
              <a:rPr lang="tr-TR" sz="2400" dirty="0" smtClean="0"/>
              <a:t>Enerjinin </a:t>
            </a:r>
            <a:r>
              <a:rPr lang="tr-TR" sz="2400" dirty="0"/>
              <a:t>ne olduğunu biliyor olmalısınız. Enerji, çok değişik biçimlerde yaşantımızın birçok </a:t>
            </a:r>
            <a:r>
              <a:rPr lang="tr-TR" sz="2400" dirty="0" smtClean="0"/>
              <a:t>alanında </a:t>
            </a:r>
            <a:r>
              <a:rPr lang="tr-TR" sz="2400" dirty="0"/>
              <a:t>yer almaktadır. Değişen ya da hareket eden her şeyde enerjinin bir biçimi bulunur. Işık da </a:t>
            </a:r>
            <a:r>
              <a:rPr lang="tr-TR" sz="2400" dirty="0" smtClean="0"/>
              <a:t>bir enerji </a:t>
            </a:r>
            <a:r>
              <a:rPr lang="tr-TR" sz="2400" dirty="0"/>
              <a:t>türüdür. Işığın madde üzerine düştüğünde soğurulduğunu ve ısı enerjisine dönüştüğünü </a:t>
            </a:r>
            <a:r>
              <a:rPr lang="tr-TR" sz="2400" dirty="0" smtClean="0"/>
              <a:t>öğrenmiştik.</a:t>
            </a:r>
          </a:p>
          <a:p>
            <a:r>
              <a:rPr lang="tr-TR" sz="2400" dirty="0" smtClean="0"/>
              <a:t> </a:t>
            </a:r>
            <a:r>
              <a:rPr lang="tr-TR" sz="2400" dirty="0"/>
              <a:t>Peki, bu enerji dönüşümünden nasıl yararlanabiliriz? Tahminlerinizi arkadaşlarınızla tartışınız.</a:t>
            </a:r>
          </a:p>
        </p:txBody>
      </p:sp>
      <p:sp>
        <p:nvSpPr>
          <p:cNvPr id="3" name="Dikdörtgen 2"/>
          <p:cNvSpPr/>
          <p:nvPr/>
        </p:nvSpPr>
        <p:spPr>
          <a:xfrm>
            <a:off x="306049" y="87508"/>
            <a:ext cx="7304948" cy="584775"/>
          </a:xfrm>
          <a:prstGeom prst="rect">
            <a:avLst/>
          </a:prstGeom>
          <a:solidFill>
            <a:schemeClr val="accent2">
              <a:lumMod val="40000"/>
              <a:lumOff val="60000"/>
              <a:alpha val="36000"/>
            </a:schemeClr>
          </a:solidFill>
        </p:spPr>
        <p:txBody>
          <a:bodyPr wrap="none">
            <a:spAutoFit/>
          </a:bodyPr>
          <a:lstStyle/>
          <a:p>
            <a:r>
              <a:rPr lang="tr-TR" sz="3200" b="1" dirty="0">
                <a:solidFill>
                  <a:srgbClr val="FF0000"/>
                </a:solidFill>
              </a:rPr>
              <a:t>2.3. Güneş Enerjisinden Nasıl Yararlanırız?</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33" y="3383413"/>
            <a:ext cx="48291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79512" y="4297813"/>
            <a:ext cx="8784976" cy="1200329"/>
          </a:xfrm>
          <a:prstGeom prst="rect">
            <a:avLst/>
          </a:prstGeom>
        </p:spPr>
        <p:txBody>
          <a:bodyPr wrap="square">
            <a:spAutoFit/>
          </a:bodyPr>
          <a:lstStyle/>
          <a:p>
            <a:r>
              <a:rPr lang="tr-TR" sz="2400" dirty="0"/>
              <a:t>Güneş enerjisinin önemini, etkilerini ve kullanım alanlarını araştırınız. Araştırma </a:t>
            </a:r>
            <a:r>
              <a:rPr lang="tr-TR" sz="2400" dirty="0" smtClean="0"/>
              <a:t>sonuçlarınızı bir </a:t>
            </a:r>
            <a:r>
              <a:rPr lang="tr-TR" sz="2400" dirty="0"/>
              <a:t>rapor hâlinde sınıfta arkadaşlarınıza sununuz.</a:t>
            </a:r>
          </a:p>
        </p:txBody>
      </p:sp>
    </p:spTree>
    <p:extLst>
      <p:ext uri="{BB962C8B-B14F-4D97-AF65-F5344CB8AC3E}">
        <p14:creationId xmlns:p14="http://schemas.microsoft.com/office/powerpoint/2010/main" val="3859731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332656"/>
            <a:ext cx="8815313" cy="2554545"/>
          </a:xfrm>
          <a:prstGeom prst="rect">
            <a:avLst/>
          </a:prstGeom>
        </p:spPr>
        <p:txBody>
          <a:bodyPr wrap="square">
            <a:spAutoFit/>
          </a:bodyPr>
          <a:lstStyle/>
          <a:p>
            <a:r>
              <a:rPr lang="tr-TR" sz="2000" b="1" dirty="0"/>
              <a:t>Soruları Cevaplayalım</a:t>
            </a:r>
          </a:p>
          <a:p>
            <a:r>
              <a:rPr lang="tr-TR" sz="2000" dirty="0" smtClean="0"/>
              <a:t>1.Gölgede </a:t>
            </a:r>
            <a:r>
              <a:rPr lang="tr-TR" sz="2000" dirty="0"/>
              <a:t>ve güneş ışığı alan yerde bırakılan cisimlerden hangisinin sıcaklığı daha </a:t>
            </a:r>
            <a:r>
              <a:rPr lang="tr-TR" sz="2000" dirty="0" smtClean="0"/>
              <a:t>fazladır ?</a:t>
            </a:r>
          </a:p>
          <a:p>
            <a:endParaRPr lang="tr-TR" sz="2000" dirty="0"/>
          </a:p>
          <a:p>
            <a:endParaRPr lang="tr-TR" sz="2000" dirty="0" smtClean="0"/>
          </a:p>
          <a:p>
            <a:endParaRPr lang="tr-TR" sz="2000" dirty="0"/>
          </a:p>
          <a:p>
            <a:r>
              <a:rPr lang="tr-TR" sz="2000" dirty="0" smtClean="0"/>
              <a:t>2.Cisimlerin </a:t>
            </a:r>
            <a:r>
              <a:rPr lang="tr-TR" sz="2000" dirty="0"/>
              <a:t>başlangıçtaki sıcaklıkları ile sonraki sıcaklıkları arasında fark var mı? Varsa </a:t>
            </a:r>
            <a:r>
              <a:rPr lang="tr-TR" sz="2000" dirty="0" smtClean="0"/>
              <a:t>bu farklılığın </a:t>
            </a:r>
            <a:r>
              <a:rPr lang="tr-TR" sz="2000" dirty="0"/>
              <a:t>nedenini nasıl açıklarsınız?</a:t>
            </a:r>
          </a:p>
        </p:txBody>
      </p:sp>
      <p:sp>
        <p:nvSpPr>
          <p:cNvPr id="3" name="Dikdörtgen 2"/>
          <p:cNvSpPr/>
          <p:nvPr/>
        </p:nvSpPr>
        <p:spPr>
          <a:xfrm>
            <a:off x="156424" y="1425262"/>
            <a:ext cx="8015975" cy="461665"/>
          </a:xfrm>
          <a:prstGeom prst="rect">
            <a:avLst/>
          </a:prstGeom>
        </p:spPr>
        <p:txBody>
          <a:bodyPr wrap="square">
            <a:spAutoFit/>
          </a:bodyPr>
          <a:lstStyle/>
          <a:p>
            <a:r>
              <a:rPr lang="tr-TR" sz="2400" dirty="0" smtClean="0">
                <a:solidFill>
                  <a:srgbClr val="FF0000"/>
                </a:solidFill>
              </a:rPr>
              <a:t>Güneş ışığında bıraktığımız eşyalar daha çoktur .</a:t>
            </a:r>
            <a:endParaRPr lang="tr-TR" sz="2400" dirty="0">
              <a:solidFill>
                <a:srgbClr val="FF0000"/>
              </a:solidFill>
            </a:endParaRPr>
          </a:p>
        </p:txBody>
      </p:sp>
      <p:sp>
        <p:nvSpPr>
          <p:cNvPr id="4" name="Dikdörtgen 3"/>
          <p:cNvSpPr/>
          <p:nvPr/>
        </p:nvSpPr>
        <p:spPr>
          <a:xfrm>
            <a:off x="292170" y="3140968"/>
            <a:ext cx="8015975" cy="830997"/>
          </a:xfrm>
          <a:prstGeom prst="rect">
            <a:avLst/>
          </a:prstGeom>
        </p:spPr>
        <p:txBody>
          <a:bodyPr wrap="square">
            <a:spAutoFit/>
          </a:bodyPr>
          <a:lstStyle/>
          <a:p>
            <a:r>
              <a:rPr lang="tr-TR" sz="2400" dirty="0" smtClean="0">
                <a:solidFill>
                  <a:srgbClr val="FF0000"/>
                </a:solidFill>
              </a:rPr>
              <a:t>Vardır. Doğrudan ışık alan eşyalar ışığı daha çok soğurarak ısı enerjisine çevirmiştir.</a:t>
            </a:r>
            <a:endParaRPr lang="tr-TR" sz="2400" dirty="0">
              <a:solidFill>
                <a:srgbClr val="FF0000"/>
              </a:solidFill>
            </a:endParaRPr>
          </a:p>
        </p:txBody>
      </p:sp>
    </p:spTree>
    <p:extLst>
      <p:ext uri="{BB962C8B-B14F-4D97-AF65-F5344CB8AC3E}">
        <p14:creationId xmlns:p14="http://schemas.microsoft.com/office/powerpoint/2010/main" val="415385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116632"/>
            <a:ext cx="8928992" cy="3416320"/>
          </a:xfrm>
          <a:prstGeom prst="rect">
            <a:avLst/>
          </a:prstGeom>
        </p:spPr>
        <p:txBody>
          <a:bodyPr wrap="square">
            <a:spAutoFit/>
          </a:bodyPr>
          <a:lstStyle/>
          <a:p>
            <a:r>
              <a:rPr lang="tr-TR" sz="2400" dirty="0"/>
              <a:t>Güneş enerjisinden yararlanılarak pek çok teknolojik araç geliştirilmiştir. Bu araçlardan bir </a:t>
            </a:r>
            <a:r>
              <a:rPr lang="tr-TR" sz="2400" dirty="0" smtClean="0"/>
              <a:t>kısmı güneş </a:t>
            </a:r>
            <a:r>
              <a:rPr lang="tr-TR" sz="2400" dirty="0"/>
              <a:t>enerjisini ısı ve ışık şeklinde kullanırken diğer araçlarda elektrik enerjisi elde etmek için </a:t>
            </a:r>
            <a:r>
              <a:rPr lang="tr-TR" sz="2400" dirty="0" smtClean="0"/>
              <a:t>kullanmaktadır</a:t>
            </a:r>
            <a:r>
              <a:rPr lang="tr-TR" sz="2400" dirty="0"/>
              <a:t>.</a:t>
            </a:r>
          </a:p>
          <a:p>
            <a:r>
              <a:rPr lang="tr-TR" sz="2400" dirty="0"/>
              <a:t>Güneş enerjisinden yararlanmak için teknolojik araçlardan biri de güneş panelleri adı </a:t>
            </a:r>
            <a:r>
              <a:rPr lang="tr-TR" sz="2400" dirty="0" smtClean="0"/>
              <a:t>verilen araçlardır</a:t>
            </a:r>
            <a:r>
              <a:rPr lang="tr-TR" sz="2400" dirty="0"/>
              <a:t>. Bu araçlarda koyu renkli camlar ve ısı tutan boyalar kullanılır. Koyu renk, güneş </a:t>
            </a:r>
            <a:r>
              <a:rPr lang="tr-TR" sz="2400" dirty="0" smtClean="0"/>
              <a:t>ışınlarının </a:t>
            </a:r>
            <a:r>
              <a:rPr lang="tr-TR" sz="2400" dirty="0"/>
              <a:t>çoğunu soğurur ve borular içindeki su ısınır. Böylece bu sistem ile sıcak su elde edilir. Bu </a:t>
            </a:r>
            <a:r>
              <a:rPr lang="tr-TR" sz="2400" dirty="0" smtClean="0"/>
              <a:t>sıcak sudan </a:t>
            </a:r>
            <a:r>
              <a:rPr lang="tr-TR" sz="2400" dirty="0"/>
              <a:t>evlerde ve birçok alanda yararlanılır.</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3532953"/>
            <a:ext cx="4176464" cy="292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532951"/>
            <a:ext cx="3747889" cy="2920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4845567" y="6288285"/>
            <a:ext cx="4064850" cy="369332"/>
          </a:xfrm>
          <a:prstGeom prst="rect">
            <a:avLst/>
          </a:prstGeom>
        </p:spPr>
        <p:txBody>
          <a:bodyPr wrap="square">
            <a:spAutoFit/>
          </a:bodyPr>
          <a:lstStyle/>
          <a:p>
            <a:r>
              <a:rPr lang="tr-TR" dirty="0" smtClean="0"/>
              <a:t>Güneş</a:t>
            </a:r>
            <a:r>
              <a:rPr lang="tr-TR" dirty="0"/>
              <a:t> </a:t>
            </a:r>
            <a:r>
              <a:rPr lang="tr-TR" dirty="0" smtClean="0"/>
              <a:t>enerjili</a:t>
            </a:r>
            <a:r>
              <a:rPr lang="tr-TR" dirty="0"/>
              <a:t> </a:t>
            </a:r>
            <a:r>
              <a:rPr lang="tr-TR" dirty="0" smtClean="0"/>
              <a:t>sıcak</a:t>
            </a:r>
            <a:r>
              <a:rPr lang="tr-TR" dirty="0"/>
              <a:t>	</a:t>
            </a:r>
            <a:r>
              <a:rPr lang="tr-TR" dirty="0" smtClean="0"/>
              <a:t>su elde</a:t>
            </a:r>
            <a:r>
              <a:rPr lang="tr-TR" dirty="0"/>
              <a:t> </a:t>
            </a:r>
            <a:r>
              <a:rPr lang="tr-TR" dirty="0" smtClean="0"/>
              <a:t>etme</a:t>
            </a:r>
            <a:r>
              <a:rPr lang="tr-TR" dirty="0"/>
              <a:t> </a:t>
            </a:r>
            <a:r>
              <a:rPr lang="tr-TR" dirty="0" smtClean="0"/>
              <a:t>sistemi</a:t>
            </a:r>
            <a:endParaRPr lang="tr-TR" dirty="0"/>
          </a:p>
        </p:txBody>
      </p:sp>
      <p:sp>
        <p:nvSpPr>
          <p:cNvPr id="4" name="Dikdörtgen 3"/>
          <p:cNvSpPr/>
          <p:nvPr/>
        </p:nvSpPr>
        <p:spPr>
          <a:xfrm>
            <a:off x="1259632" y="6453336"/>
            <a:ext cx="1407758" cy="369332"/>
          </a:xfrm>
          <a:prstGeom prst="rect">
            <a:avLst/>
          </a:prstGeom>
        </p:spPr>
        <p:txBody>
          <a:bodyPr wrap="none">
            <a:spAutoFit/>
          </a:bodyPr>
          <a:lstStyle/>
          <a:p>
            <a:r>
              <a:rPr lang="tr-TR" dirty="0"/>
              <a:t>Güneş paneli</a:t>
            </a:r>
          </a:p>
        </p:txBody>
      </p:sp>
    </p:spTree>
    <p:extLst>
      <p:ext uri="{BB962C8B-B14F-4D97-AF65-F5344CB8AC3E}">
        <p14:creationId xmlns:p14="http://schemas.microsoft.com/office/powerpoint/2010/main" val="3856466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788024" cy="908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79512" y="908720"/>
            <a:ext cx="4824536" cy="4893647"/>
          </a:xfrm>
          <a:prstGeom prst="rect">
            <a:avLst/>
          </a:prstGeom>
        </p:spPr>
        <p:txBody>
          <a:bodyPr wrap="square">
            <a:spAutoFit/>
          </a:bodyPr>
          <a:lstStyle/>
          <a:p>
            <a:r>
              <a:rPr lang="tr-TR" sz="2400" dirty="0"/>
              <a:t>Güneş enerjili basit bir su ısıtıcısını kolayca yapabilirsiniz.</a:t>
            </a:r>
          </a:p>
          <a:p>
            <a:r>
              <a:rPr lang="tr-TR" sz="2400" dirty="0"/>
              <a:t>Bunun için gereksinim duyduğunuz tek şey uzun, siyah bir </a:t>
            </a:r>
            <a:r>
              <a:rPr lang="tr-TR" sz="2400" dirty="0" smtClean="0"/>
              <a:t>hortumdur</a:t>
            </a:r>
            <a:r>
              <a:rPr lang="tr-TR" sz="2400" dirty="0"/>
              <a:t>. Güneşli bir günde hortumu güneş ışınlarını en iyi alacak şekilde</a:t>
            </a:r>
          </a:p>
          <a:p>
            <a:r>
              <a:rPr lang="tr-TR" sz="2400" dirty="0"/>
              <a:t>sarınız. Yandaki şekilde gördüğünüz gibi hortumun ağzını kapatınız.</a:t>
            </a:r>
          </a:p>
          <a:p>
            <a:r>
              <a:rPr lang="tr-TR" sz="2400" dirty="0"/>
              <a:t>Hortumu suyla doldurunuz ve yarım saat güneş ışığı altında </a:t>
            </a:r>
            <a:r>
              <a:rPr lang="tr-TR" sz="2400" dirty="0" smtClean="0"/>
              <a:t>bırakınız</a:t>
            </a:r>
            <a:r>
              <a:rPr lang="tr-TR" sz="2400" dirty="0"/>
              <a:t>. Daha sonra hortumun ağzını açınız ve suyun ısınıp </a:t>
            </a:r>
            <a:r>
              <a:rPr lang="tr-TR" sz="2400" dirty="0" smtClean="0"/>
              <a:t>ısınmadığını kontrol </a:t>
            </a:r>
            <a:r>
              <a:rPr lang="tr-TR" sz="2400" dirty="0"/>
              <a:t>ediniz.</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601" y="1196752"/>
            <a:ext cx="3878226"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1244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6016" y="188640"/>
            <a:ext cx="8784976" cy="5262979"/>
          </a:xfrm>
          <a:prstGeom prst="rect">
            <a:avLst/>
          </a:prstGeom>
        </p:spPr>
        <p:txBody>
          <a:bodyPr wrap="square">
            <a:spAutoFit/>
          </a:bodyPr>
          <a:lstStyle/>
          <a:p>
            <a:r>
              <a:rPr lang="tr-TR" sz="2800" dirty="0"/>
              <a:t>Güneş enerjisinin bir başka kullanım alanı da güneş ışığı almayan kapalı alanları güneş ışığı </a:t>
            </a:r>
            <a:r>
              <a:rPr lang="tr-TR" sz="2800" dirty="0" smtClean="0"/>
              <a:t>ile aydınlatmadır</a:t>
            </a:r>
            <a:r>
              <a:rPr lang="tr-TR" sz="2800" dirty="0"/>
              <a:t>. Bunun için de ışık tüpleri adı verilen araçlar geliştirilmiştir. Doğrudan güneş </a:t>
            </a:r>
            <a:r>
              <a:rPr lang="tr-TR" sz="2800" dirty="0" smtClean="0"/>
              <a:t>enerjisi almayan </a:t>
            </a:r>
            <a:r>
              <a:rPr lang="tr-TR" sz="2800" dirty="0"/>
              <a:t>iç mekânlar gün içerisinde ışık tüpleri ile aydınlatabilmektedir. Işık tüpleri çatıya </a:t>
            </a:r>
            <a:r>
              <a:rPr lang="tr-TR" sz="2800" dirty="0" smtClean="0"/>
              <a:t>yerleştirilmiş </a:t>
            </a:r>
            <a:r>
              <a:rPr lang="tr-TR" sz="2800" dirty="0"/>
              <a:t>güneş ışınlarını toplayıcı bir çanağa bağlanarak, iç mekânlarda aydınlatma kaynaklı enerji </a:t>
            </a:r>
            <a:r>
              <a:rPr lang="tr-TR" sz="2800" dirty="0" smtClean="0"/>
              <a:t>giderleri </a:t>
            </a:r>
            <a:r>
              <a:rPr lang="tr-TR" sz="2800" dirty="0"/>
              <a:t>azaltılarak, daha doğal bir aydınlatma yapılmaktadır.</a:t>
            </a:r>
          </a:p>
          <a:p>
            <a:r>
              <a:rPr lang="tr-TR" sz="2800" dirty="0"/>
              <a:t>Güneş enerjisinin kullanım alanlarından biri de güneş pilleridir. Güneş pilleri Güneş’ten </a:t>
            </a:r>
            <a:r>
              <a:rPr lang="tr-TR" sz="2800" dirty="0" smtClean="0"/>
              <a:t>gelen enerjiyi </a:t>
            </a:r>
            <a:r>
              <a:rPr lang="tr-TR" sz="2800" dirty="0"/>
              <a:t>doğrudan elektrik enerjisine dönüştürür.</a:t>
            </a:r>
          </a:p>
        </p:txBody>
      </p:sp>
    </p:spTree>
    <p:extLst>
      <p:ext uri="{BB962C8B-B14F-4D97-AF65-F5344CB8AC3E}">
        <p14:creationId xmlns:p14="http://schemas.microsoft.com/office/powerpoint/2010/main" val="16296169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116632"/>
            <a:ext cx="8928992" cy="2308324"/>
          </a:xfrm>
          <a:prstGeom prst="rect">
            <a:avLst/>
          </a:prstGeom>
        </p:spPr>
        <p:txBody>
          <a:bodyPr wrap="square">
            <a:spAutoFit/>
          </a:bodyPr>
          <a:lstStyle/>
          <a:p>
            <a:r>
              <a:rPr lang="tr-TR" sz="2400" dirty="0"/>
              <a:t>Güneş pili, ilk olarak 1950’lerde uydularda kullanılmak üzere geliştirilmiştir. Güneş enerjili </a:t>
            </a:r>
            <a:r>
              <a:rPr lang="tr-TR" sz="2400" dirty="0" smtClean="0"/>
              <a:t>hesap makinelerinde </a:t>
            </a:r>
            <a:r>
              <a:rPr lang="tr-TR" sz="2400" dirty="0"/>
              <a:t>güneş pili kullanılmaktadır. Güneş pilleri günümüzde sokak lambaları, trafik </a:t>
            </a:r>
            <a:r>
              <a:rPr lang="tr-TR" sz="2400" dirty="0" smtClean="0"/>
              <a:t>ışıkları, telefon </a:t>
            </a:r>
            <a:r>
              <a:rPr lang="tr-TR" sz="2400" dirty="0"/>
              <a:t>kulübeleri gibi birçok alanda kullanılmaktadır.</a:t>
            </a:r>
          </a:p>
          <a:p>
            <a:r>
              <a:rPr lang="tr-TR" sz="2400" dirty="0"/>
              <a:t>Güneş enerjisinden ayrıca deniz suyunun tatlı suya dönüştürülmesinde de yararlanılır.</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53" y="2424956"/>
            <a:ext cx="4107975" cy="35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492896"/>
            <a:ext cx="4090099" cy="364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755576" y="6121717"/>
            <a:ext cx="2521075" cy="369332"/>
          </a:xfrm>
          <a:prstGeom prst="rect">
            <a:avLst/>
          </a:prstGeom>
        </p:spPr>
        <p:txBody>
          <a:bodyPr wrap="none">
            <a:spAutoFit/>
          </a:bodyPr>
          <a:lstStyle/>
          <a:p>
            <a:r>
              <a:rPr lang="tr-TR" dirty="0"/>
              <a:t>Güneş pilli sokak lambası</a:t>
            </a:r>
          </a:p>
        </p:txBody>
      </p:sp>
      <p:sp>
        <p:nvSpPr>
          <p:cNvPr id="4" name="Dikdörtgen 3"/>
          <p:cNvSpPr/>
          <p:nvPr/>
        </p:nvSpPr>
        <p:spPr>
          <a:xfrm>
            <a:off x="4860032" y="6121717"/>
            <a:ext cx="3571491" cy="369332"/>
          </a:xfrm>
          <a:prstGeom prst="rect">
            <a:avLst/>
          </a:prstGeom>
        </p:spPr>
        <p:txBody>
          <a:bodyPr wrap="none">
            <a:spAutoFit/>
          </a:bodyPr>
          <a:lstStyle/>
          <a:p>
            <a:r>
              <a:rPr lang="tr-TR" dirty="0"/>
              <a:t>Güneş pili ile çalışan hesap makinesi</a:t>
            </a:r>
          </a:p>
        </p:txBody>
      </p:sp>
    </p:spTree>
    <p:extLst>
      <p:ext uri="{BB962C8B-B14F-4D97-AF65-F5344CB8AC3E}">
        <p14:creationId xmlns:p14="http://schemas.microsoft.com/office/powerpoint/2010/main" val="2286909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7504" y="116632"/>
            <a:ext cx="4680520" cy="2308324"/>
          </a:xfrm>
          <a:prstGeom prst="rect">
            <a:avLst/>
          </a:prstGeom>
        </p:spPr>
        <p:txBody>
          <a:bodyPr wrap="square">
            <a:spAutoFit/>
          </a:bodyPr>
          <a:lstStyle/>
          <a:p>
            <a:r>
              <a:rPr lang="tr-TR" sz="2400" dirty="0"/>
              <a:t>Güneş enerjisinin teknolojide ve </a:t>
            </a:r>
            <a:r>
              <a:rPr lang="tr-TR" sz="2400" dirty="0" smtClean="0"/>
              <a:t>günlük </a:t>
            </a:r>
            <a:r>
              <a:rPr lang="tr-TR" sz="2400" dirty="0"/>
              <a:t>yaşamda birçok uygulamaları </a:t>
            </a:r>
            <a:r>
              <a:rPr lang="tr-TR" sz="2400" dirty="0" smtClean="0"/>
              <a:t>olduğunu öğrendiniz</a:t>
            </a:r>
            <a:r>
              <a:rPr lang="tr-TR" sz="2400" dirty="0"/>
              <a:t>. Günümüzde enerji </a:t>
            </a:r>
            <a:r>
              <a:rPr lang="tr-TR" sz="2400" dirty="0" smtClean="0"/>
              <a:t>kaynaklarının </a:t>
            </a:r>
            <a:r>
              <a:rPr lang="tr-TR" sz="2400" dirty="0"/>
              <a:t>önemi giderek daha çok artmaktadır.</a:t>
            </a:r>
          </a:p>
          <a:p>
            <a:endParaRPr lang="tr-TR" sz="24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078" y="18549"/>
            <a:ext cx="4355976" cy="2204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76454" y="2204864"/>
            <a:ext cx="8856983" cy="4524315"/>
          </a:xfrm>
          <a:prstGeom prst="rect">
            <a:avLst/>
          </a:prstGeom>
        </p:spPr>
        <p:txBody>
          <a:bodyPr wrap="square">
            <a:spAutoFit/>
          </a:bodyPr>
          <a:lstStyle/>
          <a:p>
            <a:r>
              <a:rPr lang="tr-TR" sz="2400" dirty="0"/>
              <a:t>Dünya’mızda bugün kullandığımız kömür, petrol, doğalgaz gibi kaynaklar gittikçe azalmaktadır. </a:t>
            </a:r>
            <a:endParaRPr lang="tr-TR" sz="2400" dirty="0" smtClean="0"/>
          </a:p>
          <a:p>
            <a:r>
              <a:rPr lang="tr-TR" sz="2400" dirty="0" smtClean="0"/>
              <a:t>Güneş </a:t>
            </a:r>
            <a:r>
              <a:rPr lang="tr-TR" sz="2400" dirty="0"/>
              <a:t>enerjisi, tükenmeyen bir enerji kaynağıdır. </a:t>
            </a:r>
            <a:endParaRPr lang="tr-TR" sz="2400" dirty="0" smtClean="0"/>
          </a:p>
          <a:p>
            <a:r>
              <a:rPr lang="tr-TR" sz="2400" dirty="0" smtClean="0"/>
              <a:t>Güneş </a:t>
            </a:r>
            <a:r>
              <a:rPr lang="tr-TR" sz="2400" dirty="0"/>
              <a:t>enerjisinin kullanımının yaygınlaşmasıyla doğal kaynaklar da korunabilmektedir. </a:t>
            </a:r>
            <a:endParaRPr lang="tr-TR" sz="2400" dirty="0" smtClean="0"/>
          </a:p>
          <a:p>
            <a:r>
              <a:rPr lang="tr-TR" sz="2400" dirty="0" smtClean="0"/>
              <a:t>Örneğin</a:t>
            </a:r>
            <a:endParaRPr lang="tr-TR" sz="2400" dirty="0"/>
          </a:p>
          <a:p>
            <a:r>
              <a:rPr lang="tr-TR" sz="2400" dirty="0"/>
              <a:t>güneş enerjisi ile deniz suları saflaştırılarak tatlı sular yani kullanılan sular elde edilebilmektedir.  Bu yolla giderek </a:t>
            </a:r>
            <a:r>
              <a:rPr lang="tr-TR" sz="2400" dirty="0" smtClean="0"/>
              <a:t>azalan kullanılabilecek </a:t>
            </a:r>
            <a:r>
              <a:rPr lang="tr-TR" sz="2400" dirty="0"/>
              <a:t>su kaynakları yerine yeni kaynaklar elde edilebilmektedir. Ayrıca su </a:t>
            </a:r>
            <a:r>
              <a:rPr lang="tr-TR" sz="2400" dirty="0" smtClean="0"/>
              <a:t>kaynaklarının korunması </a:t>
            </a:r>
            <a:r>
              <a:rPr lang="tr-TR" sz="2400" dirty="0"/>
              <a:t>da sağlanmış olacaktır. </a:t>
            </a:r>
            <a:endParaRPr lang="tr-TR" sz="2400" dirty="0" smtClean="0"/>
          </a:p>
          <a:p>
            <a:r>
              <a:rPr lang="tr-TR" sz="2400" dirty="0" smtClean="0"/>
              <a:t>Güneş </a:t>
            </a:r>
            <a:r>
              <a:rPr lang="tr-TR" sz="2400" dirty="0"/>
              <a:t>enerjisinin avantajlarından biri de kömür, petrol ve doğal</a:t>
            </a:r>
          </a:p>
          <a:p>
            <a:r>
              <a:rPr lang="tr-TR" sz="2400" dirty="0"/>
              <a:t>gazın neden olduğu çevre kirliliğine neden olmamasıdır.</a:t>
            </a:r>
          </a:p>
        </p:txBody>
      </p:sp>
      <p:sp>
        <p:nvSpPr>
          <p:cNvPr id="5" name="Dikdörtgen 4"/>
          <p:cNvSpPr/>
          <p:nvPr/>
        </p:nvSpPr>
        <p:spPr>
          <a:xfrm>
            <a:off x="5850955" y="116632"/>
            <a:ext cx="2282163" cy="369332"/>
          </a:xfrm>
          <a:prstGeom prst="rect">
            <a:avLst/>
          </a:prstGeom>
        </p:spPr>
        <p:txBody>
          <a:bodyPr wrap="none">
            <a:spAutoFit/>
          </a:bodyPr>
          <a:lstStyle/>
          <a:p>
            <a:r>
              <a:rPr lang="tr-TR" dirty="0">
                <a:solidFill>
                  <a:schemeClr val="bg1"/>
                </a:solidFill>
              </a:rPr>
              <a:t>Güneş pilli yapay uydu</a:t>
            </a:r>
          </a:p>
        </p:txBody>
      </p:sp>
    </p:spTree>
    <p:extLst>
      <p:ext uri="{BB962C8B-B14F-4D97-AF65-F5344CB8AC3E}">
        <p14:creationId xmlns:p14="http://schemas.microsoft.com/office/powerpoint/2010/main" val="7387618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mc:AlternateContent xmlns:mc="http://schemas.openxmlformats.org/markup-compatibility/2006">
        <mc:Choice xmlns:v="urn:schemas-microsoft-com:vml" Requires="v">
          <p:control spid="25605" name="ShockwaveFlash1" r:id="rId2" imgW="9035705" imgH="5545791"/>
        </mc:Choice>
        <mc:Fallback>
          <p:control name="ShockwaveFlash1" r:id="rId2" imgW="9035705" imgH="5545791">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73025" y="188913"/>
                  <a:ext cx="9036050" cy="554513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16463791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445770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204324" y="1221532"/>
            <a:ext cx="8832172" cy="830997"/>
          </a:xfrm>
          <a:prstGeom prst="rect">
            <a:avLst/>
          </a:prstGeom>
        </p:spPr>
        <p:txBody>
          <a:bodyPr wrap="square">
            <a:spAutoFit/>
          </a:bodyPr>
          <a:lstStyle/>
          <a:p>
            <a:r>
              <a:rPr lang="tr-TR" sz="2400" dirty="0"/>
              <a:t>Kaynakların etkili kullanımı bakımından Güneş enerjisinin önemini arkadaşlarınızla tartışınız.</a:t>
            </a:r>
          </a:p>
        </p:txBody>
      </p:sp>
    </p:spTree>
    <p:extLst>
      <p:ext uri="{BB962C8B-B14F-4D97-AF65-F5344CB8AC3E}">
        <p14:creationId xmlns:p14="http://schemas.microsoft.com/office/powerpoint/2010/main" val="2654225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6296025" cy="8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107504" y="764704"/>
            <a:ext cx="8856984" cy="707886"/>
          </a:xfrm>
          <a:prstGeom prst="rect">
            <a:avLst/>
          </a:prstGeom>
        </p:spPr>
        <p:txBody>
          <a:bodyPr wrap="square">
            <a:spAutoFit/>
          </a:bodyPr>
          <a:lstStyle/>
          <a:p>
            <a:r>
              <a:rPr lang="tr-TR" sz="2000" dirty="0"/>
              <a:t>1. Aşağıda verilen cisimler farklı renkte ışıklar ile aydınlatılmıştır. Bu cisimlerin hangi </a:t>
            </a:r>
            <a:r>
              <a:rPr lang="tr-TR" sz="2000" dirty="0" smtClean="0"/>
              <a:t>renkte görüneceğini </a:t>
            </a:r>
            <a:r>
              <a:rPr lang="tr-TR" sz="2000" dirty="0"/>
              <a:t>noktalı yerlere yazınız.</a:t>
            </a: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12776"/>
            <a:ext cx="8784976"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683568" y="3629357"/>
            <a:ext cx="697627"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yeşil</a:t>
            </a:r>
            <a:endParaRPr lang="tr-TR" b="1"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3838369" y="3649216"/>
            <a:ext cx="774571"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siyah</a:t>
            </a:r>
            <a:endParaRPr lang="tr-TR" b="1" dirty="0">
              <a:solidFill>
                <a:srgbClr val="FF0000"/>
              </a:solidFill>
              <a:latin typeface="Arial" panose="020B0604020202020204" pitchFamily="34" charset="0"/>
              <a:cs typeface="Arial" panose="020B0604020202020204" pitchFamily="34" charset="0"/>
            </a:endParaRPr>
          </a:p>
        </p:txBody>
      </p:sp>
      <p:sp>
        <p:nvSpPr>
          <p:cNvPr id="7" name="Dikdörtgen 6"/>
          <p:cNvSpPr/>
          <p:nvPr/>
        </p:nvSpPr>
        <p:spPr>
          <a:xfrm>
            <a:off x="7020272" y="3629357"/>
            <a:ext cx="1296144" cy="369332"/>
          </a:xfrm>
          <a:prstGeom prst="rect">
            <a:avLst/>
          </a:prstGeom>
        </p:spPr>
        <p:txBody>
          <a:bodyPr wrap="square">
            <a:spAutoFit/>
          </a:bodyPr>
          <a:lstStyle/>
          <a:p>
            <a:r>
              <a:rPr lang="tr-TR" b="1" dirty="0" smtClean="0">
                <a:solidFill>
                  <a:srgbClr val="FF0000"/>
                </a:solidFill>
                <a:latin typeface="Arial" panose="020B0604020202020204" pitchFamily="34" charset="0"/>
                <a:cs typeface="Arial" panose="020B0604020202020204" pitchFamily="34" charset="0"/>
              </a:rPr>
              <a:t>kırmızı</a:t>
            </a:r>
            <a:endParaRPr lang="tr-TR" b="1"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1023594" y="6300028"/>
            <a:ext cx="595035"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sarı</a:t>
            </a:r>
            <a:endParaRPr lang="tr-TR" b="1" dirty="0">
              <a:solidFill>
                <a:srgbClr val="FF0000"/>
              </a:solidFill>
              <a:latin typeface="Arial" panose="020B0604020202020204" pitchFamily="34" charset="0"/>
              <a:cs typeface="Arial" panose="020B0604020202020204" pitchFamily="34" charset="0"/>
            </a:endParaRPr>
          </a:p>
        </p:txBody>
      </p:sp>
      <p:sp>
        <p:nvSpPr>
          <p:cNvPr id="9" name="Dikdörtgen 8"/>
          <p:cNvSpPr/>
          <p:nvPr/>
        </p:nvSpPr>
        <p:spPr>
          <a:xfrm>
            <a:off x="3874373" y="6309320"/>
            <a:ext cx="915635"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kırmızı</a:t>
            </a:r>
            <a:endParaRPr lang="tr-TR" b="1" dirty="0">
              <a:solidFill>
                <a:srgbClr val="FF0000"/>
              </a:solidFill>
              <a:latin typeface="Arial" panose="020B0604020202020204" pitchFamily="34" charset="0"/>
              <a:cs typeface="Arial" panose="020B0604020202020204" pitchFamily="34" charset="0"/>
            </a:endParaRPr>
          </a:p>
        </p:txBody>
      </p:sp>
      <p:sp>
        <p:nvSpPr>
          <p:cNvPr id="10" name="Dikdörtgen 9"/>
          <p:cNvSpPr/>
          <p:nvPr/>
        </p:nvSpPr>
        <p:spPr>
          <a:xfrm>
            <a:off x="7020272" y="6309320"/>
            <a:ext cx="774571"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siyah</a:t>
            </a:r>
            <a:endParaRPr lang="tr-T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296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44624"/>
            <a:ext cx="9036496" cy="1015663"/>
          </a:xfrm>
          <a:prstGeom prst="rect">
            <a:avLst/>
          </a:prstGeom>
        </p:spPr>
        <p:txBody>
          <a:bodyPr wrap="square">
            <a:spAutoFit/>
          </a:bodyPr>
          <a:lstStyle/>
          <a:p>
            <a:r>
              <a:rPr lang="tr-TR" sz="2000" dirty="0"/>
              <a:t>2. Aşağıda, beyaz ışıkla aydınlatılan bir yüzeye gelen ve yüzeyden yansıyan ışınları </a:t>
            </a:r>
            <a:r>
              <a:rPr lang="tr-TR" sz="2000" dirty="0" smtClean="0"/>
              <a:t>temsil eden </a:t>
            </a:r>
            <a:r>
              <a:rPr lang="tr-TR" sz="2000" dirty="0"/>
              <a:t>bir çizim görülmektedir. Çizimde görülen fiziksel olayları yorumlayınız ve yüzeyin </a:t>
            </a:r>
            <a:r>
              <a:rPr lang="tr-TR" sz="2000" dirty="0" smtClean="0"/>
              <a:t>rengini tahmin </a:t>
            </a:r>
            <a:r>
              <a:rPr lang="tr-TR" sz="2000" dirty="0"/>
              <a:t>ediniz.</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124744"/>
            <a:ext cx="8712969"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296688" y="6021288"/>
            <a:ext cx="8163744" cy="646331"/>
          </a:xfrm>
          <a:prstGeom prst="rect">
            <a:avLst/>
          </a:prstGeom>
        </p:spPr>
        <p:txBody>
          <a:bodyPr wrap="square">
            <a:spAutoFit/>
          </a:bodyPr>
          <a:lstStyle/>
          <a:p>
            <a:r>
              <a:rPr lang="tr-TR" b="1" dirty="0" smtClean="0">
                <a:solidFill>
                  <a:srgbClr val="FF0000"/>
                </a:solidFill>
                <a:latin typeface="Arial" panose="020B0604020202020204" pitchFamily="34" charset="0"/>
                <a:cs typeface="Arial" panose="020B0604020202020204" pitchFamily="34" charset="0"/>
              </a:rPr>
              <a:t>Zemin rengi yeşil olduğu için yeşil ışığı yansıtır ( yeşil görünür ) ve diğer ışıkları soğurur</a:t>
            </a:r>
            <a:endParaRPr lang="tr-T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450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96" y="1196752"/>
            <a:ext cx="9001000" cy="3600986"/>
          </a:xfrm>
          <a:prstGeom prst="rect">
            <a:avLst/>
          </a:prstGeom>
        </p:spPr>
        <p:txBody>
          <a:bodyPr wrap="square">
            <a:spAutoFit/>
          </a:bodyPr>
          <a:lstStyle/>
          <a:p>
            <a:r>
              <a:rPr lang="tr-TR" sz="2400" dirty="0"/>
              <a:t>A. Aşağıdaki cümlelerde verilen bilgiler doğru ise D, yanlış ise Y harfini daire içine alınız.</a:t>
            </a:r>
          </a:p>
          <a:p>
            <a:r>
              <a:rPr lang="tr-TR" sz="2000" dirty="0" smtClean="0"/>
              <a:t>1.Üzerine </a:t>
            </a:r>
            <a:r>
              <a:rPr lang="tr-TR" sz="2000" dirty="0"/>
              <a:t>ışık düşen maddenin sıcaklığı artar.	</a:t>
            </a:r>
            <a:r>
              <a:rPr lang="tr-TR" sz="2000" dirty="0" smtClean="0"/>
              <a:t>                                      D</a:t>
            </a:r>
            <a:r>
              <a:rPr lang="tr-TR" sz="2000" dirty="0"/>
              <a:t>	</a:t>
            </a:r>
            <a:r>
              <a:rPr lang="tr-TR" sz="2000" dirty="0" smtClean="0"/>
              <a:t>Y</a:t>
            </a:r>
            <a:endParaRPr lang="tr-TR" sz="2000" dirty="0"/>
          </a:p>
          <a:p>
            <a:r>
              <a:rPr lang="tr-TR" sz="2000" dirty="0" smtClean="0"/>
              <a:t>2.Koyu </a:t>
            </a:r>
            <a:r>
              <a:rPr lang="tr-TR" sz="2000" dirty="0"/>
              <a:t>renkli cisimler, açık renkli cisimlere göre ışığı daha çok soğurur.	</a:t>
            </a:r>
            <a:r>
              <a:rPr lang="tr-TR" sz="2000" dirty="0" smtClean="0"/>
              <a:t>      D</a:t>
            </a:r>
            <a:r>
              <a:rPr lang="tr-TR" sz="2000" dirty="0"/>
              <a:t>	Y</a:t>
            </a:r>
          </a:p>
          <a:p>
            <a:r>
              <a:rPr lang="tr-TR" sz="2000" dirty="0" smtClean="0"/>
              <a:t>3.Düz </a:t>
            </a:r>
            <a:r>
              <a:rPr lang="tr-TR" sz="2000" dirty="0"/>
              <a:t>aynalarda görüntü düz oluşur.	</a:t>
            </a:r>
            <a:r>
              <a:rPr lang="tr-TR" sz="2000" dirty="0" smtClean="0"/>
              <a:t>                                                      D</a:t>
            </a:r>
            <a:r>
              <a:rPr lang="tr-TR" sz="2000" dirty="0"/>
              <a:t>	</a:t>
            </a:r>
            <a:r>
              <a:rPr lang="tr-TR" sz="2000" dirty="0" smtClean="0"/>
              <a:t>Y</a:t>
            </a:r>
            <a:endParaRPr lang="tr-TR" sz="2000" dirty="0"/>
          </a:p>
          <a:p>
            <a:r>
              <a:rPr lang="tr-TR" sz="2000" dirty="0" smtClean="0"/>
              <a:t>4.Bir </a:t>
            </a:r>
            <a:r>
              <a:rPr lang="tr-TR" sz="2000" dirty="0"/>
              <a:t>cismin renkli görünmesinin nedeni, üzerine düşen ışığı </a:t>
            </a:r>
            <a:r>
              <a:rPr lang="tr-TR" sz="2000" dirty="0" smtClean="0"/>
              <a:t>soğurmasıdır.   D</a:t>
            </a:r>
            <a:r>
              <a:rPr lang="tr-TR" sz="2000" dirty="0"/>
              <a:t>	</a:t>
            </a:r>
            <a:r>
              <a:rPr lang="tr-TR" sz="2000" dirty="0" smtClean="0"/>
              <a:t>Y</a:t>
            </a:r>
            <a:endParaRPr lang="tr-TR" sz="2000" dirty="0"/>
          </a:p>
          <a:p>
            <a:r>
              <a:rPr lang="tr-TR" sz="2000" dirty="0" smtClean="0"/>
              <a:t>5.Siyah </a:t>
            </a:r>
            <a:r>
              <a:rPr lang="tr-TR" sz="2000" dirty="0"/>
              <a:t>renkli cisim, üzerine düşen ışığı yansıttığı için siyah görünür.	</a:t>
            </a:r>
            <a:r>
              <a:rPr lang="tr-TR" sz="2000" dirty="0" smtClean="0"/>
              <a:t>       D</a:t>
            </a:r>
            <a:r>
              <a:rPr lang="tr-TR" sz="2000" dirty="0"/>
              <a:t>	Y</a:t>
            </a:r>
          </a:p>
          <a:p>
            <a:r>
              <a:rPr lang="tr-TR" sz="2000" dirty="0" smtClean="0"/>
              <a:t>6.Beyaz </a:t>
            </a:r>
            <a:r>
              <a:rPr lang="tr-TR" sz="2000" dirty="0"/>
              <a:t>ışık; kırmızı, turuncu, sarı, yeşil, mavi ve mor renklerden oluşur</a:t>
            </a:r>
            <a:r>
              <a:rPr lang="tr-TR" sz="2000" dirty="0" smtClean="0"/>
              <a:t>.  </a:t>
            </a:r>
            <a:r>
              <a:rPr lang="tr-TR" sz="2000" dirty="0"/>
              <a:t> </a:t>
            </a:r>
            <a:r>
              <a:rPr lang="tr-TR" sz="2000" dirty="0" smtClean="0"/>
              <a:t>    D</a:t>
            </a:r>
            <a:r>
              <a:rPr lang="tr-TR" sz="2000" dirty="0"/>
              <a:t>	Y</a:t>
            </a:r>
          </a:p>
          <a:p>
            <a:r>
              <a:rPr lang="tr-TR" sz="2000" dirty="0" smtClean="0"/>
              <a:t>7.Tümsek </a:t>
            </a:r>
            <a:r>
              <a:rPr lang="tr-TR" sz="2000" dirty="0"/>
              <a:t>aynalarda görüntü ters oluşur.	</a:t>
            </a:r>
            <a:r>
              <a:rPr lang="tr-TR" sz="2000" dirty="0" smtClean="0"/>
              <a:t>                                                       D</a:t>
            </a:r>
            <a:r>
              <a:rPr lang="tr-TR" sz="2000" dirty="0"/>
              <a:t>	Y</a:t>
            </a:r>
          </a:p>
          <a:p>
            <a:r>
              <a:rPr lang="tr-TR" sz="2000" dirty="0" smtClean="0"/>
              <a:t>8.Bir </a:t>
            </a:r>
            <a:r>
              <a:rPr lang="tr-TR" sz="2000" dirty="0"/>
              <a:t>cisim üzerine beyaz ışık düşürüldüğünde tüm ışıkları soğurursa</a:t>
            </a:r>
          </a:p>
          <a:p>
            <a:r>
              <a:rPr lang="tr-TR" sz="2000" dirty="0"/>
              <a:t>beyaz görünür. </a:t>
            </a:r>
            <a:r>
              <a:rPr lang="tr-TR" sz="2000" dirty="0" smtClean="0"/>
              <a:t>                                                                                                            D</a:t>
            </a:r>
            <a:r>
              <a:rPr lang="tr-TR" sz="2000" dirty="0"/>
              <a:t>	Y</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511"/>
            <a:ext cx="843915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740352" y="1988840"/>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Oval 5"/>
          <p:cNvSpPr/>
          <p:nvPr/>
        </p:nvSpPr>
        <p:spPr>
          <a:xfrm>
            <a:off x="7740352" y="2276872"/>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 name="Oval 6"/>
          <p:cNvSpPr/>
          <p:nvPr/>
        </p:nvSpPr>
        <p:spPr>
          <a:xfrm>
            <a:off x="7740352" y="2575003"/>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Oval 7"/>
          <p:cNvSpPr/>
          <p:nvPr/>
        </p:nvSpPr>
        <p:spPr>
          <a:xfrm>
            <a:off x="8281201" y="2853229"/>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Oval 8"/>
          <p:cNvSpPr/>
          <p:nvPr/>
        </p:nvSpPr>
        <p:spPr>
          <a:xfrm>
            <a:off x="8281201" y="3212976"/>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Oval 9"/>
          <p:cNvSpPr/>
          <p:nvPr/>
        </p:nvSpPr>
        <p:spPr>
          <a:xfrm>
            <a:off x="7796772" y="3501008"/>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Oval 10"/>
          <p:cNvSpPr/>
          <p:nvPr/>
        </p:nvSpPr>
        <p:spPr>
          <a:xfrm>
            <a:off x="8281201" y="3790593"/>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2" name="Oval 11"/>
          <p:cNvSpPr/>
          <p:nvPr/>
        </p:nvSpPr>
        <p:spPr>
          <a:xfrm>
            <a:off x="8281201" y="4365104"/>
            <a:ext cx="288032" cy="288032"/>
          </a:xfrm>
          <a:prstGeom prst="ellipse">
            <a:avLst/>
          </a:prstGeom>
          <a:noFill/>
          <a:ln w="571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63981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496" y="260648"/>
            <a:ext cx="9001000" cy="7109639"/>
          </a:xfrm>
          <a:prstGeom prst="rect">
            <a:avLst/>
          </a:prstGeom>
        </p:spPr>
        <p:txBody>
          <a:bodyPr wrap="square">
            <a:spAutoFit/>
          </a:bodyPr>
          <a:lstStyle/>
          <a:p>
            <a:r>
              <a:rPr lang="tr-TR" sz="2400" dirty="0"/>
              <a:t>Güneş ışığı düşen yüzeylerin ısınması ile </a:t>
            </a:r>
            <a:r>
              <a:rPr lang="tr-TR" sz="2400" dirty="0" smtClean="0"/>
              <a:t>sıcak-</a:t>
            </a:r>
          </a:p>
          <a:p>
            <a:r>
              <a:rPr lang="tr-TR" sz="2400" dirty="0" err="1" smtClean="0"/>
              <a:t>lıkların</a:t>
            </a:r>
            <a:r>
              <a:rPr lang="tr-TR" sz="2400" dirty="0" smtClean="0"/>
              <a:t> arttığını </a:t>
            </a:r>
            <a:r>
              <a:rPr lang="tr-TR" sz="2400" dirty="0"/>
              <a:t>söyleyebilirsiniz.</a:t>
            </a:r>
          </a:p>
          <a:p>
            <a:r>
              <a:rPr lang="tr-TR" sz="2400" dirty="0"/>
              <a:t>Güneş ışınları altında kalan bir maddenin </a:t>
            </a:r>
            <a:endParaRPr lang="tr-TR" sz="2400" dirty="0" smtClean="0"/>
          </a:p>
          <a:p>
            <a:r>
              <a:rPr lang="tr-TR" sz="2400" dirty="0" smtClean="0"/>
              <a:t>ısındığını günlük yaşamınızdaki gözlemleriniz-</a:t>
            </a:r>
          </a:p>
          <a:p>
            <a:r>
              <a:rPr lang="tr-TR" sz="2400" dirty="0" smtClean="0"/>
              <a:t>den ve </a:t>
            </a:r>
            <a:r>
              <a:rPr lang="tr-TR" sz="2400" dirty="0"/>
              <a:t>yaptığınız etkinlikten </a:t>
            </a:r>
            <a:r>
              <a:rPr lang="tr-TR" sz="2400" dirty="0" smtClean="0"/>
              <a:t>biliyor olmalısınız</a:t>
            </a:r>
            <a:r>
              <a:rPr lang="tr-TR" sz="2400" dirty="0"/>
              <a:t>.</a:t>
            </a:r>
          </a:p>
          <a:p>
            <a:endParaRPr lang="tr-TR" sz="2400" dirty="0" smtClean="0"/>
          </a:p>
          <a:p>
            <a:endParaRPr lang="tr-TR" sz="2400" dirty="0"/>
          </a:p>
          <a:p>
            <a:r>
              <a:rPr lang="tr-TR" sz="2400" dirty="0"/>
              <a:t>Işık, madde ile etkileştiğinde oluşan olaylardan biri </a:t>
            </a:r>
            <a:r>
              <a:rPr lang="tr-TR" sz="2400" dirty="0" smtClean="0"/>
              <a:t>ışığın maddeler </a:t>
            </a:r>
            <a:r>
              <a:rPr lang="tr-TR" sz="2400" dirty="0"/>
              <a:t>tarafından soğurulmasıdır. Işıkla etkileşen </a:t>
            </a:r>
            <a:r>
              <a:rPr lang="tr-TR" sz="2400" dirty="0" smtClean="0"/>
              <a:t>maddeler ışığı </a:t>
            </a:r>
            <a:r>
              <a:rPr lang="tr-TR" sz="2400" dirty="0"/>
              <a:t>soğurduklarından ısınır. Bunu etkinlikte gözlemlediğiniz gibi</a:t>
            </a:r>
          </a:p>
          <a:p>
            <a:r>
              <a:rPr lang="tr-TR" sz="2400" dirty="0"/>
              <a:t>güneş ışığı altında cisimlerin ısınmasından da anlayabilirsiniz. Güneş, Dünya’mız için ısı ve ışık </a:t>
            </a:r>
            <a:r>
              <a:rPr lang="tr-TR" sz="2400" dirty="0" smtClean="0"/>
              <a:t>kaynağıdır</a:t>
            </a:r>
            <a:r>
              <a:rPr lang="tr-TR" sz="2400" dirty="0"/>
              <a:t>. Güneş ışınları yeryüzüne düştüğünde maddeler tarafından soğurulur</a:t>
            </a:r>
            <a:r>
              <a:rPr lang="tr-TR" sz="2400" dirty="0" smtClean="0"/>
              <a:t>.</a:t>
            </a:r>
          </a:p>
          <a:p>
            <a:r>
              <a:rPr lang="tr-TR" sz="2400" dirty="0"/>
              <a:t>Yaz mevsiminde, gölgedeki yerlerin neden daha serin olduğunu açıklayabilir misiniz? Tartışınız</a:t>
            </a:r>
            <a:r>
              <a:rPr lang="tr-TR" sz="2400" dirty="0" smtClean="0"/>
              <a:t>.</a:t>
            </a:r>
          </a:p>
          <a:p>
            <a:r>
              <a:rPr lang="tr-TR" sz="2400" dirty="0"/>
              <a:t>Işık bütün maddeler tarafından soğurulur mu? Tahminlerinizi arkadaşlarınızla tartışınız.</a:t>
            </a:r>
          </a:p>
          <a:p>
            <a:endParaRPr lang="tr-TR" sz="2400" dirty="0"/>
          </a:p>
          <a:p>
            <a:endParaRPr lang="tr-TR" sz="2400" dirty="0"/>
          </a:p>
        </p:txBody>
      </p:sp>
      <p:pic>
        <p:nvPicPr>
          <p:cNvPr id="3" name="Resim 2" descr="C:\Users\su\AppData\Local\Temp\Fine.SSR11\media\image1.jpeg"/>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96434"/>
            <a:ext cx="3275856" cy="2556502"/>
          </a:xfrm>
          <a:prstGeom prst="rect">
            <a:avLst/>
          </a:prstGeom>
          <a:noFill/>
          <a:ln>
            <a:noFill/>
          </a:ln>
        </p:spPr>
      </p:pic>
    </p:spTree>
    <p:extLst>
      <p:ext uri="{BB962C8B-B14F-4D97-AF65-F5344CB8AC3E}">
        <p14:creationId xmlns:p14="http://schemas.microsoft.com/office/powerpoint/2010/main" val="3669577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3528" y="692696"/>
            <a:ext cx="8640960" cy="3046988"/>
          </a:xfrm>
          <a:prstGeom prst="rect">
            <a:avLst/>
          </a:prstGeom>
        </p:spPr>
        <p:txBody>
          <a:bodyPr wrap="square">
            <a:spAutoFit/>
          </a:bodyPr>
          <a:lstStyle/>
          <a:p>
            <a:r>
              <a:rPr lang="tr-TR" sz="2400" dirty="0"/>
              <a:t>B. </a:t>
            </a:r>
            <a:r>
              <a:rPr lang="tr-TR" sz="2400" b="1" dirty="0"/>
              <a:t>Aşağıda verilen tanımlarla tanımların karşılığı olan terimleri eşleştiriniz.</a:t>
            </a:r>
          </a:p>
          <a:p>
            <a:r>
              <a:rPr lang="tr-TR" sz="2400" dirty="0" smtClean="0"/>
              <a:t>( )</a:t>
            </a:r>
            <a:r>
              <a:rPr lang="tr-TR" sz="2400" dirty="0"/>
              <a:t>1. </a:t>
            </a:r>
            <a:r>
              <a:rPr lang="tr-TR" sz="2000" dirty="0"/>
              <a:t>Periskoplarda kullanılan ayna çeşididir.</a:t>
            </a:r>
            <a:r>
              <a:rPr lang="tr-TR" sz="2400" dirty="0"/>
              <a:t>	</a:t>
            </a:r>
            <a:r>
              <a:rPr lang="tr-TR" sz="2400" dirty="0" smtClean="0"/>
              <a:t>                      a. Tümsek </a:t>
            </a:r>
            <a:r>
              <a:rPr lang="tr-TR" sz="2400" dirty="0"/>
              <a:t>ayna</a:t>
            </a:r>
          </a:p>
          <a:p>
            <a:r>
              <a:rPr lang="tr-TR" sz="2400" dirty="0" smtClean="0"/>
              <a:t>( ) </a:t>
            </a:r>
            <a:r>
              <a:rPr lang="tr-TR" sz="2400" dirty="0"/>
              <a:t>2.</a:t>
            </a:r>
            <a:r>
              <a:rPr lang="tr-TR" sz="2000" dirty="0"/>
              <a:t>Işıkla madde etkileşimi sonucu oluşan olaydır</a:t>
            </a:r>
            <a:r>
              <a:rPr lang="tr-TR" sz="2400" dirty="0"/>
              <a:t>.	</a:t>
            </a:r>
            <a:r>
              <a:rPr lang="tr-TR" sz="2400" dirty="0" smtClean="0"/>
              <a:t>         b</a:t>
            </a:r>
            <a:r>
              <a:rPr lang="tr-TR" sz="2400" dirty="0"/>
              <a:t>. Turuncu</a:t>
            </a:r>
          </a:p>
          <a:p>
            <a:r>
              <a:rPr lang="tr-TR" sz="2400" dirty="0" smtClean="0"/>
              <a:t>( ) 3.Beyaz </a:t>
            </a:r>
            <a:r>
              <a:rPr lang="tr-TR" sz="2400" dirty="0"/>
              <a:t>ışığı oluşturan renklerden </a:t>
            </a:r>
            <a:r>
              <a:rPr lang="tr-TR" sz="2400" dirty="0" smtClean="0"/>
              <a:t>biridir.            c</a:t>
            </a:r>
            <a:r>
              <a:rPr lang="tr-TR" sz="2400" dirty="0"/>
              <a:t>. Düz ayna</a:t>
            </a:r>
          </a:p>
          <a:p>
            <a:r>
              <a:rPr lang="tr-TR" sz="2400" dirty="0" smtClean="0"/>
              <a:t>( ) </a:t>
            </a:r>
            <a:r>
              <a:rPr lang="tr-TR" sz="2400" dirty="0"/>
              <a:t>4.</a:t>
            </a:r>
            <a:r>
              <a:rPr lang="tr-TR" sz="2000" dirty="0"/>
              <a:t>Görüntünün düz ve küçük oluştuğu ayna </a:t>
            </a:r>
            <a:r>
              <a:rPr lang="tr-TR" sz="2000" dirty="0" smtClean="0"/>
              <a:t>çeşididir.         </a:t>
            </a:r>
            <a:r>
              <a:rPr lang="tr-TR" sz="2400" dirty="0" smtClean="0"/>
              <a:t>ç</a:t>
            </a:r>
            <a:r>
              <a:rPr lang="tr-TR" sz="2400" dirty="0"/>
              <a:t>. Lacivert</a:t>
            </a:r>
          </a:p>
          <a:p>
            <a:r>
              <a:rPr lang="tr-TR" sz="2400" dirty="0" smtClean="0"/>
              <a:t>( ) 5.Araba </a:t>
            </a:r>
            <a:r>
              <a:rPr lang="tr-TR" sz="2400" dirty="0"/>
              <a:t>farlarında kullanılan aynadır. </a:t>
            </a:r>
            <a:r>
              <a:rPr lang="tr-TR" sz="2400" dirty="0" smtClean="0"/>
              <a:t>                  d</a:t>
            </a:r>
            <a:r>
              <a:rPr lang="tr-TR" sz="2400" dirty="0"/>
              <a:t>. Soğurulma</a:t>
            </a:r>
          </a:p>
          <a:p>
            <a:r>
              <a:rPr lang="tr-TR" sz="2400" dirty="0" smtClean="0"/>
              <a:t>                                                                                          e</a:t>
            </a:r>
            <a:r>
              <a:rPr lang="tr-TR" sz="2400" dirty="0"/>
              <a:t>. Çukur ayna</a:t>
            </a:r>
          </a:p>
        </p:txBody>
      </p:sp>
      <p:sp>
        <p:nvSpPr>
          <p:cNvPr id="3" name="Dikdörtgen 2"/>
          <p:cNvSpPr/>
          <p:nvPr/>
        </p:nvSpPr>
        <p:spPr>
          <a:xfrm>
            <a:off x="395536" y="1484784"/>
            <a:ext cx="312906"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c</a:t>
            </a:r>
            <a:endParaRPr lang="tr-TR" b="1" dirty="0">
              <a:solidFill>
                <a:srgbClr val="FF0000"/>
              </a:solidFill>
              <a:latin typeface="Arial" panose="020B0604020202020204" pitchFamily="34" charset="0"/>
              <a:cs typeface="Arial" panose="020B0604020202020204" pitchFamily="34" charset="0"/>
            </a:endParaRPr>
          </a:p>
        </p:txBody>
      </p:sp>
      <p:sp>
        <p:nvSpPr>
          <p:cNvPr id="4" name="Dikdörtgen 3"/>
          <p:cNvSpPr/>
          <p:nvPr/>
        </p:nvSpPr>
        <p:spPr>
          <a:xfrm>
            <a:off x="357838" y="1848094"/>
            <a:ext cx="325730"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d</a:t>
            </a:r>
            <a:endParaRPr lang="tr-TR" b="1" dirty="0">
              <a:solidFill>
                <a:srgbClr val="FF0000"/>
              </a:solidFill>
              <a:latin typeface="Arial" panose="020B0604020202020204" pitchFamily="34" charset="0"/>
              <a:cs typeface="Arial" panose="020B0604020202020204" pitchFamily="34" charset="0"/>
            </a:endParaRPr>
          </a:p>
        </p:txBody>
      </p:sp>
      <p:sp>
        <p:nvSpPr>
          <p:cNvPr id="5" name="Dikdörtgen 4"/>
          <p:cNvSpPr/>
          <p:nvPr/>
        </p:nvSpPr>
        <p:spPr>
          <a:xfrm>
            <a:off x="395536" y="2217426"/>
            <a:ext cx="325730"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b</a:t>
            </a:r>
            <a:endParaRPr lang="tr-TR" b="1"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401948" y="2564904"/>
            <a:ext cx="312906"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a</a:t>
            </a:r>
            <a:endParaRPr lang="tr-TR" b="1" dirty="0">
              <a:solidFill>
                <a:srgbClr val="FF0000"/>
              </a:solidFill>
              <a:latin typeface="Arial" panose="020B0604020202020204" pitchFamily="34" charset="0"/>
              <a:cs typeface="Arial" panose="020B0604020202020204" pitchFamily="34" charset="0"/>
            </a:endParaRPr>
          </a:p>
        </p:txBody>
      </p:sp>
      <p:sp>
        <p:nvSpPr>
          <p:cNvPr id="7" name="Dikdörtgen 6"/>
          <p:cNvSpPr/>
          <p:nvPr/>
        </p:nvSpPr>
        <p:spPr>
          <a:xfrm>
            <a:off x="401948" y="2934236"/>
            <a:ext cx="312906"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e</a:t>
            </a:r>
            <a:endParaRPr lang="tr-T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751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2420888"/>
            <a:ext cx="8640960" cy="3785652"/>
          </a:xfrm>
          <a:prstGeom prst="rect">
            <a:avLst/>
          </a:prstGeom>
        </p:spPr>
        <p:txBody>
          <a:bodyPr wrap="square">
            <a:spAutoFit/>
          </a:bodyPr>
          <a:lstStyle/>
          <a:p>
            <a:r>
              <a:rPr lang="tr-TR" sz="2400" dirty="0" smtClean="0"/>
              <a:t>1. </a:t>
            </a:r>
            <a:r>
              <a:rPr lang="tr-TR" sz="2400" dirty="0"/>
              <a:t>Koyu renkli cisimler	 …………………..    daha iyi soğurur.</a:t>
            </a:r>
          </a:p>
          <a:p>
            <a:r>
              <a:rPr lang="tr-TR" sz="2400" dirty="0" smtClean="0"/>
              <a:t>2. </a:t>
            </a:r>
            <a:r>
              <a:rPr lang="tr-TR" sz="2400" dirty="0"/>
              <a:t>Işık madde ile </a:t>
            </a:r>
            <a:r>
              <a:rPr lang="tr-TR" sz="2400" dirty="0" smtClean="0"/>
              <a:t>etkileştiğinde……………………….olayları </a:t>
            </a:r>
            <a:r>
              <a:rPr lang="tr-TR" sz="2400" dirty="0"/>
              <a:t>oluşur</a:t>
            </a:r>
            <a:r>
              <a:rPr lang="tr-TR" sz="2400" dirty="0" smtClean="0"/>
              <a:t>.</a:t>
            </a:r>
          </a:p>
          <a:p>
            <a:r>
              <a:rPr lang="tr-TR" sz="2400" dirty="0" smtClean="0"/>
              <a:t>3. </a:t>
            </a:r>
            <a:r>
              <a:rPr lang="tr-TR" sz="2400" dirty="0"/>
              <a:t>Arabaların yan dikiz aynalarında ……………………	ayna kullanılır</a:t>
            </a:r>
            <a:r>
              <a:rPr lang="tr-TR" sz="2400" dirty="0" smtClean="0"/>
              <a:t>.</a:t>
            </a:r>
            <a:endParaRPr lang="tr-TR" sz="2400" dirty="0"/>
          </a:p>
          <a:p>
            <a:r>
              <a:rPr lang="tr-TR" sz="2400" dirty="0" smtClean="0"/>
              <a:t>4.Güneş </a:t>
            </a:r>
            <a:r>
              <a:rPr lang="tr-TR" sz="2400" dirty="0"/>
              <a:t>pili ışık </a:t>
            </a:r>
            <a:r>
              <a:rPr lang="tr-TR" sz="2400" dirty="0" smtClean="0"/>
              <a:t>enerjisini ……………………</a:t>
            </a:r>
            <a:r>
              <a:rPr lang="tr-TR" sz="2400" dirty="0"/>
              <a:t> </a:t>
            </a:r>
            <a:r>
              <a:rPr lang="tr-TR" sz="2400" dirty="0" smtClean="0"/>
              <a:t>enerjisine </a:t>
            </a:r>
            <a:r>
              <a:rPr lang="tr-TR" sz="2400" dirty="0"/>
              <a:t>dönüştüren bir araçtır</a:t>
            </a:r>
            <a:r>
              <a:rPr lang="tr-TR" sz="2400" dirty="0" smtClean="0"/>
              <a:t>.</a:t>
            </a:r>
          </a:p>
          <a:p>
            <a:pPr lvl="0"/>
            <a:r>
              <a:rPr lang="tr-TR" sz="2400" dirty="0">
                <a:solidFill>
                  <a:prstClr val="black"/>
                </a:solidFill>
              </a:rPr>
              <a:t>5.Kırmızı elma üzerine …………………….	ışık düşürüldüğünde elma siyah görülür</a:t>
            </a:r>
            <a:r>
              <a:rPr lang="tr-TR" sz="2400" dirty="0" smtClean="0">
                <a:solidFill>
                  <a:prstClr val="black"/>
                </a:solidFill>
              </a:rPr>
              <a:t>.</a:t>
            </a:r>
            <a:endParaRPr lang="tr-TR" sz="2400" dirty="0"/>
          </a:p>
          <a:p>
            <a:r>
              <a:rPr lang="tr-TR" sz="2400" dirty="0" smtClean="0"/>
              <a:t>6.Güneş …………………..</a:t>
            </a:r>
            <a:r>
              <a:rPr lang="tr-TR" sz="2400" dirty="0"/>
              <a:t>	güneş enerjisinden yararlanma yollarından biridir.</a:t>
            </a:r>
          </a:p>
          <a:p>
            <a:r>
              <a:rPr lang="tr-TR" sz="2400" dirty="0" smtClean="0"/>
              <a:t>7. </a:t>
            </a:r>
            <a:r>
              <a:rPr lang="tr-TR" sz="2400" dirty="0"/>
              <a:t>Düz aynalarda </a:t>
            </a:r>
            <a:r>
              <a:rPr lang="tr-TR" sz="2400" dirty="0" smtClean="0"/>
              <a:t>görüntü ……………..</a:t>
            </a:r>
            <a:r>
              <a:rPr lang="tr-TR" sz="2400" dirty="0"/>
              <a:t>	ve boyu cismin boyuna	</a:t>
            </a:r>
          </a:p>
        </p:txBody>
      </p:sp>
      <p:sp>
        <p:nvSpPr>
          <p:cNvPr id="3" name="Dikdörtgen 2"/>
          <p:cNvSpPr/>
          <p:nvPr/>
        </p:nvSpPr>
        <p:spPr>
          <a:xfrm>
            <a:off x="251520" y="188640"/>
            <a:ext cx="8640960" cy="461665"/>
          </a:xfrm>
          <a:prstGeom prst="rect">
            <a:avLst/>
          </a:prstGeom>
        </p:spPr>
        <p:txBody>
          <a:bodyPr wrap="square">
            <a:spAutoFit/>
          </a:bodyPr>
          <a:lstStyle/>
          <a:p>
            <a:r>
              <a:rPr lang="tr-TR" sz="2400" dirty="0" smtClean="0"/>
              <a:t>C-Aşağıdaki </a:t>
            </a:r>
            <a:r>
              <a:rPr lang="tr-TR" sz="2400" dirty="0"/>
              <a:t>cümlelerin noktalı yerlerini  uygun şekilde tamamlayınız.</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13424"/>
            <a:ext cx="8496944"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4320198" y="2818286"/>
            <a:ext cx="1364476" cy="369332"/>
          </a:xfrm>
          <a:prstGeom prst="rect">
            <a:avLst/>
          </a:prstGeom>
        </p:spPr>
        <p:txBody>
          <a:bodyPr wrap="none">
            <a:spAutoFit/>
          </a:bodyPr>
          <a:lstStyle/>
          <a:p>
            <a:r>
              <a:rPr lang="tr-TR" b="1" dirty="0">
                <a:solidFill>
                  <a:srgbClr val="FF0000"/>
                </a:solidFill>
                <a:latin typeface="Arial" panose="020B0604020202020204" pitchFamily="34" charset="0"/>
                <a:cs typeface="Arial" panose="020B0604020202020204" pitchFamily="34" charset="0"/>
              </a:rPr>
              <a:t>s</a:t>
            </a:r>
            <a:r>
              <a:rPr lang="tr-TR" b="1" dirty="0" smtClean="0">
                <a:solidFill>
                  <a:srgbClr val="FF0000"/>
                </a:solidFill>
                <a:latin typeface="Arial" panose="020B0604020202020204" pitchFamily="34" charset="0"/>
                <a:cs typeface="Arial" panose="020B0604020202020204" pitchFamily="34" charset="0"/>
              </a:rPr>
              <a:t>oğurulma</a:t>
            </a:r>
            <a:endParaRPr lang="tr-TR" b="1" dirty="0">
              <a:solidFill>
                <a:srgbClr val="FF0000"/>
              </a:solidFill>
              <a:latin typeface="Arial" panose="020B0604020202020204" pitchFamily="34" charset="0"/>
              <a:cs typeface="Arial" panose="020B0604020202020204" pitchFamily="34" charset="0"/>
            </a:endParaRPr>
          </a:p>
        </p:txBody>
      </p:sp>
      <p:sp>
        <p:nvSpPr>
          <p:cNvPr id="6" name="Dikdörtgen 5"/>
          <p:cNvSpPr/>
          <p:nvPr/>
        </p:nvSpPr>
        <p:spPr>
          <a:xfrm>
            <a:off x="3673867" y="2448954"/>
            <a:ext cx="646331"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ışığı</a:t>
            </a:r>
            <a:endParaRPr lang="tr-TR" b="1" dirty="0">
              <a:solidFill>
                <a:srgbClr val="FF0000"/>
              </a:solidFill>
              <a:latin typeface="Arial" panose="020B0604020202020204" pitchFamily="34" charset="0"/>
              <a:cs typeface="Arial" panose="020B0604020202020204" pitchFamily="34" charset="0"/>
            </a:endParaRPr>
          </a:p>
        </p:txBody>
      </p:sp>
      <p:sp>
        <p:nvSpPr>
          <p:cNvPr id="7" name="Dikdörtgen 6"/>
          <p:cNvSpPr/>
          <p:nvPr/>
        </p:nvSpPr>
        <p:spPr>
          <a:xfrm>
            <a:off x="4860032" y="3187618"/>
            <a:ext cx="992579"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tümsek</a:t>
            </a:r>
            <a:endParaRPr lang="tr-TR" b="1" dirty="0">
              <a:solidFill>
                <a:srgbClr val="FF0000"/>
              </a:solidFill>
              <a:latin typeface="Arial" panose="020B0604020202020204" pitchFamily="34" charset="0"/>
              <a:cs typeface="Arial" panose="020B0604020202020204" pitchFamily="34" charset="0"/>
            </a:endParaRPr>
          </a:p>
        </p:txBody>
      </p:sp>
      <p:sp>
        <p:nvSpPr>
          <p:cNvPr id="8" name="Dikdörtgen 7"/>
          <p:cNvSpPr/>
          <p:nvPr/>
        </p:nvSpPr>
        <p:spPr>
          <a:xfrm>
            <a:off x="3823908" y="3556950"/>
            <a:ext cx="992579"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elektrik</a:t>
            </a:r>
            <a:endParaRPr lang="tr-TR" b="1" dirty="0">
              <a:solidFill>
                <a:srgbClr val="FF0000"/>
              </a:solidFill>
              <a:latin typeface="Arial" panose="020B0604020202020204" pitchFamily="34" charset="0"/>
              <a:cs typeface="Arial" panose="020B0604020202020204" pitchFamily="34" charset="0"/>
            </a:endParaRPr>
          </a:p>
        </p:txBody>
      </p:sp>
      <p:sp>
        <p:nvSpPr>
          <p:cNvPr id="9" name="Dikdörtgen 8"/>
          <p:cNvSpPr/>
          <p:nvPr/>
        </p:nvSpPr>
        <p:spPr>
          <a:xfrm>
            <a:off x="3687317" y="4221088"/>
            <a:ext cx="710451"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mavi</a:t>
            </a:r>
            <a:endParaRPr lang="tr-TR" b="1" dirty="0">
              <a:solidFill>
                <a:srgbClr val="FF0000"/>
              </a:solidFill>
              <a:latin typeface="Arial" panose="020B0604020202020204" pitchFamily="34" charset="0"/>
              <a:cs typeface="Arial" panose="020B0604020202020204" pitchFamily="34" charset="0"/>
            </a:endParaRPr>
          </a:p>
        </p:txBody>
      </p:sp>
      <p:sp>
        <p:nvSpPr>
          <p:cNvPr id="10" name="Dikdörtgen 9"/>
          <p:cNvSpPr/>
          <p:nvPr/>
        </p:nvSpPr>
        <p:spPr>
          <a:xfrm>
            <a:off x="1691680" y="4941168"/>
            <a:ext cx="851515"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paneli</a:t>
            </a:r>
            <a:endParaRPr lang="tr-TR" b="1" dirty="0">
              <a:solidFill>
                <a:srgbClr val="FF0000"/>
              </a:solidFill>
              <a:latin typeface="Arial" panose="020B0604020202020204" pitchFamily="34" charset="0"/>
              <a:cs typeface="Arial" panose="020B0604020202020204" pitchFamily="34" charset="0"/>
            </a:endParaRPr>
          </a:p>
        </p:txBody>
      </p:sp>
      <p:sp>
        <p:nvSpPr>
          <p:cNvPr id="11" name="Dikdörtgen 10"/>
          <p:cNvSpPr/>
          <p:nvPr/>
        </p:nvSpPr>
        <p:spPr>
          <a:xfrm>
            <a:off x="3829138" y="5723964"/>
            <a:ext cx="582211"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düz</a:t>
            </a:r>
            <a:endParaRPr lang="tr-TR" b="1" dirty="0">
              <a:solidFill>
                <a:srgbClr val="FF0000"/>
              </a:solidFill>
              <a:latin typeface="Arial" panose="020B0604020202020204" pitchFamily="34" charset="0"/>
              <a:cs typeface="Arial" panose="020B0604020202020204" pitchFamily="34" charset="0"/>
            </a:endParaRPr>
          </a:p>
        </p:txBody>
      </p:sp>
      <p:sp>
        <p:nvSpPr>
          <p:cNvPr id="12" name="Dikdörtgen 11"/>
          <p:cNvSpPr/>
          <p:nvPr/>
        </p:nvSpPr>
        <p:spPr>
          <a:xfrm>
            <a:off x="7812360" y="5795972"/>
            <a:ext cx="582211" cy="369332"/>
          </a:xfrm>
          <a:prstGeom prst="rect">
            <a:avLst/>
          </a:prstGeom>
        </p:spPr>
        <p:txBody>
          <a:bodyPr wrap="none">
            <a:spAutoFit/>
          </a:bodyPr>
          <a:lstStyle/>
          <a:p>
            <a:r>
              <a:rPr lang="tr-TR" b="1" dirty="0" smtClean="0">
                <a:solidFill>
                  <a:srgbClr val="FF0000"/>
                </a:solidFill>
                <a:latin typeface="Arial" panose="020B0604020202020204" pitchFamily="34" charset="0"/>
                <a:cs typeface="Arial" panose="020B0604020202020204" pitchFamily="34" charset="0"/>
              </a:rPr>
              <a:t>eşit</a:t>
            </a:r>
            <a:endParaRPr lang="tr-T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596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116632"/>
            <a:ext cx="8496944" cy="461665"/>
          </a:xfrm>
          <a:prstGeom prst="rect">
            <a:avLst/>
          </a:prstGeom>
        </p:spPr>
        <p:txBody>
          <a:bodyPr wrap="square">
            <a:spAutoFit/>
          </a:bodyPr>
          <a:lstStyle/>
          <a:p>
            <a:r>
              <a:rPr lang="tr-TR" sz="2400" b="1" dirty="0" smtClean="0"/>
              <a:t>Ç-Aşağıdaki </a:t>
            </a:r>
            <a:r>
              <a:rPr lang="tr-TR" sz="2400" b="1" dirty="0"/>
              <a:t>soruların doğru cevaplarını işaretleyiniz.</a:t>
            </a:r>
          </a:p>
        </p:txBody>
      </p:sp>
      <p:sp>
        <p:nvSpPr>
          <p:cNvPr id="3" name="Dikdörtgen 2"/>
          <p:cNvSpPr/>
          <p:nvPr/>
        </p:nvSpPr>
        <p:spPr>
          <a:xfrm>
            <a:off x="179512" y="692696"/>
            <a:ext cx="8640960" cy="2677656"/>
          </a:xfrm>
          <a:prstGeom prst="rect">
            <a:avLst/>
          </a:prstGeom>
        </p:spPr>
        <p:txBody>
          <a:bodyPr wrap="square">
            <a:spAutoFit/>
          </a:bodyPr>
          <a:lstStyle/>
          <a:p>
            <a:r>
              <a:rPr lang="tr-TR" sz="2400" b="1" dirty="0"/>
              <a:t>1. </a:t>
            </a:r>
            <a:r>
              <a:rPr lang="tr-TR" sz="2400" b="1" dirty="0" smtClean="0"/>
              <a:t>   </a:t>
            </a:r>
            <a:r>
              <a:rPr lang="tr-TR" sz="2400" dirty="0" smtClean="0"/>
              <a:t>I</a:t>
            </a:r>
            <a:r>
              <a:rPr lang="tr-TR" sz="2400" dirty="0"/>
              <a:t>. Üzerine ışık düşen maddenin sıcaklığı artar.</a:t>
            </a:r>
          </a:p>
          <a:p>
            <a:r>
              <a:rPr lang="tr-TR" sz="2400" dirty="0" smtClean="0"/>
              <a:t>      II</a:t>
            </a:r>
            <a:r>
              <a:rPr lang="tr-TR" sz="2400" dirty="0"/>
              <a:t>.	Üzerine ışık düşen maddenin rengi solar.</a:t>
            </a:r>
          </a:p>
          <a:p>
            <a:r>
              <a:rPr lang="tr-TR" sz="2400" dirty="0" smtClean="0"/>
              <a:t>     III</a:t>
            </a:r>
            <a:r>
              <a:rPr lang="tr-TR" sz="2400" dirty="0"/>
              <a:t>.	Koyu renkli cisimler ışığı yansıtır.</a:t>
            </a:r>
          </a:p>
          <a:p>
            <a:r>
              <a:rPr lang="tr-TR" sz="2400" dirty="0"/>
              <a:t>Yukarıda verilen bilgilerden hangisi ya da hangileri doğrudur</a:t>
            </a:r>
            <a:r>
              <a:rPr lang="tr-TR" sz="2400" dirty="0" smtClean="0"/>
              <a:t>?</a:t>
            </a:r>
          </a:p>
          <a:p>
            <a:endParaRPr lang="tr-TR" sz="2400" dirty="0"/>
          </a:p>
          <a:p>
            <a:r>
              <a:rPr lang="tr-TR" sz="2400" dirty="0"/>
              <a:t>A) Yalnız I	</a:t>
            </a:r>
            <a:r>
              <a:rPr lang="tr-TR" sz="2400" dirty="0" smtClean="0"/>
              <a:t>               B) Yalnız</a:t>
            </a:r>
            <a:r>
              <a:rPr lang="tr-TR" sz="2400" dirty="0"/>
              <a:t>	III</a:t>
            </a:r>
          </a:p>
          <a:p>
            <a:r>
              <a:rPr lang="tr-TR" sz="2400" dirty="0"/>
              <a:t>C) I ve II	</a:t>
            </a:r>
            <a:r>
              <a:rPr lang="tr-TR" sz="2400" dirty="0" smtClean="0"/>
              <a:t>               D) II </a:t>
            </a:r>
            <a:r>
              <a:rPr lang="tr-TR" sz="2400" dirty="0"/>
              <a:t>ve III</a:t>
            </a:r>
          </a:p>
        </p:txBody>
      </p:sp>
      <p:sp>
        <p:nvSpPr>
          <p:cNvPr id="4" name="2 Altıgen"/>
          <p:cNvSpPr/>
          <p:nvPr/>
        </p:nvSpPr>
        <p:spPr>
          <a:xfrm>
            <a:off x="179512" y="2924944"/>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2561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79512" y="260648"/>
            <a:ext cx="8856984" cy="1938992"/>
          </a:xfrm>
          <a:prstGeom prst="rect">
            <a:avLst/>
          </a:prstGeom>
        </p:spPr>
        <p:txBody>
          <a:bodyPr wrap="square">
            <a:spAutoFit/>
          </a:bodyPr>
          <a:lstStyle/>
          <a:p>
            <a:r>
              <a:rPr lang="tr-TR" sz="2400" dirty="0" smtClean="0"/>
              <a:t>2-Kırmızı </a:t>
            </a:r>
            <a:r>
              <a:rPr lang="tr-TR" sz="2400" dirty="0"/>
              <a:t>renkli bir kazağa mavi ışık altında bakılırsa hangi renk görünür</a:t>
            </a:r>
            <a:r>
              <a:rPr lang="tr-TR" sz="2400" dirty="0" smtClean="0"/>
              <a:t>?</a:t>
            </a:r>
          </a:p>
          <a:p>
            <a:endParaRPr lang="tr-TR" sz="2400" dirty="0"/>
          </a:p>
          <a:p>
            <a:r>
              <a:rPr lang="tr-TR" sz="2400" dirty="0"/>
              <a:t>A) Kırmızı	</a:t>
            </a:r>
            <a:r>
              <a:rPr lang="tr-TR" sz="2400" dirty="0" smtClean="0"/>
              <a:t>                   B</a:t>
            </a:r>
            <a:r>
              <a:rPr lang="tr-TR" sz="2400" dirty="0"/>
              <a:t>) Beyaz</a:t>
            </a:r>
          </a:p>
          <a:p>
            <a:r>
              <a:rPr lang="tr-TR" sz="2400" dirty="0"/>
              <a:t>C) Siyah	</a:t>
            </a:r>
            <a:r>
              <a:rPr lang="tr-TR" sz="2400" dirty="0" smtClean="0"/>
              <a:t>                  D</a:t>
            </a:r>
            <a:r>
              <a:rPr lang="tr-TR" sz="2400" dirty="0"/>
              <a:t>) Mavi</a:t>
            </a:r>
          </a:p>
        </p:txBody>
      </p:sp>
      <p:sp>
        <p:nvSpPr>
          <p:cNvPr id="4" name="2 Altıgen"/>
          <p:cNvSpPr/>
          <p:nvPr/>
        </p:nvSpPr>
        <p:spPr>
          <a:xfrm>
            <a:off x="179512" y="1772816"/>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428596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476672"/>
            <a:ext cx="8568952" cy="2246769"/>
          </a:xfrm>
          <a:prstGeom prst="rect">
            <a:avLst/>
          </a:prstGeom>
        </p:spPr>
        <p:txBody>
          <a:bodyPr wrap="square">
            <a:spAutoFit/>
          </a:bodyPr>
          <a:lstStyle/>
          <a:p>
            <a:r>
              <a:rPr lang="tr-TR" sz="2800" dirty="0" smtClean="0"/>
              <a:t>2.Aşağıda </a:t>
            </a:r>
            <a:r>
              <a:rPr lang="tr-TR" sz="2800" dirty="0"/>
              <a:t>verilen cisimlerden hangisi ışığı daha çok soğurur</a:t>
            </a:r>
            <a:r>
              <a:rPr lang="tr-TR" sz="2800" dirty="0" smtClean="0"/>
              <a:t>?</a:t>
            </a:r>
          </a:p>
          <a:p>
            <a:endParaRPr lang="tr-TR" sz="2800" dirty="0"/>
          </a:p>
          <a:p>
            <a:r>
              <a:rPr lang="tr-TR" sz="2800" dirty="0"/>
              <a:t>A) Siyah tişört	</a:t>
            </a:r>
            <a:r>
              <a:rPr lang="tr-TR" sz="2800" dirty="0" smtClean="0"/>
              <a:t>             B</a:t>
            </a:r>
            <a:r>
              <a:rPr lang="tr-TR" sz="2800" dirty="0"/>
              <a:t>) Sarı tişört</a:t>
            </a:r>
          </a:p>
          <a:p>
            <a:r>
              <a:rPr lang="tr-TR" sz="2800" dirty="0"/>
              <a:t>C) Beyaz tişört	</a:t>
            </a:r>
            <a:r>
              <a:rPr lang="tr-TR" sz="2800" dirty="0" smtClean="0"/>
              <a:t>             D</a:t>
            </a:r>
            <a:r>
              <a:rPr lang="tr-TR" sz="2800" dirty="0"/>
              <a:t>) Turuncu tişört</a:t>
            </a:r>
          </a:p>
        </p:txBody>
      </p:sp>
      <p:sp>
        <p:nvSpPr>
          <p:cNvPr id="3" name="2 Altıgen"/>
          <p:cNvSpPr/>
          <p:nvPr/>
        </p:nvSpPr>
        <p:spPr>
          <a:xfrm>
            <a:off x="251520" y="1844824"/>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44941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692696"/>
            <a:ext cx="8568952" cy="2246769"/>
          </a:xfrm>
          <a:prstGeom prst="rect">
            <a:avLst/>
          </a:prstGeom>
        </p:spPr>
        <p:txBody>
          <a:bodyPr wrap="square">
            <a:spAutoFit/>
          </a:bodyPr>
          <a:lstStyle/>
          <a:p>
            <a:r>
              <a:rPr lang="tr-TR" sz="2800" dirty="0"/>
              <a:t>4. Işığın maddeler tarafından soğurulması aşağıdaki etkilerden hangisine neden olmaz</a:t>
            </a:r>
            <a:r>
              <a:rPr lang="tr-TR" sz="2800" dirty="0" smtClean="0"/>
              <a:t>?</a:t>
            </a:r>
          </a:p>
          <a:p>
            <a:endParaRPr lang="tr-TR" sz="2800" dirty="0"/>
          </a:p>
          <a:p>
            <a:r>
              <a:rPr lang="tr-TR" sz="2800" dirty="0"/>
              <a:t>A) Renk solması	</a:t>
            </a:r>
            <a:r>
              <a:rPr lang="tr-TR" sz="2800" dirty="0" smtClean="0"/>
              <a:t>            B</a:t>
            </a:r>
            <a:r>
              <a:rPr lang="tr-TR" sz="2800" dirty="0"/>
              <a:t>) Tat değişikliği</a:t>
            </a:r>
          </a:p>
          <a:p>
            <a:r>
              <a:rPr lang="tr-TR" sz="2800" dirty="0"/>
              <a:t>C) Sıcaklık artışı	</a:t>
            </a:r>
            <a:r>
              <a:rPr lang="tr-TR" sz="2800" dirty="0" smtClean="0"/>
              <a:t>            D</a:t>
            </a:r>
            <a:r>
              <a:rPr lang="tr-TR" sz="2800" dirty="0"/>
              <a:t>) Kütle değişikliği</a:t>
            </a:r>
          </a:p>
        </p:txBody>
      </p:sp>
      <p:sp>
        <p:nvSpPr>
          <p:cNvPr id="3" name="2 Altıgen"/>
          <p:cNvSpPr/>
          <p:nvPr/>
        </p:nvSpPr>
        <p:spPr>
          <a:xfrm>
            <a:off x="3923928" y="2492896"/>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262146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95536" y="3429000"/>
            <a:ext cx="8208911" cy="1938992"/>
          </a:xfrm>
          <a:prstGeom prst="rect">
            <a:avLst/>
          </a:prstGeom>
        </p:spPr>
        <p:txBody>
          <a:bodyPr wrap="square">
            <a:spAutoFit/>
          </a:bodyPr>
          <a:lstStyle/>
          <a:p>
            <a:r>
              <a:rPr lang="tr-TR" sz="2400" b="1" dirty="0" smtClean="0"/>
              <a:t>5-</a:t>
            </a:r>
            <a:r>
              <a:rPr lang="tr-TR" sz="2400" dirty="0" smtClean="0"/>
              <a:t>Tümsek </a:t>
            </a:r>
            <a:r>
              <a:rPr lang="tr-TR" sz="2400" dirty="0"/>
              <a:t>aynayla ilgili yukarıda verilen bilgilerden hangisi ya da hangileri doğrudur</a:t>
            </a:r>
            <a:r>
              <a:rPr lang="tr-TR" sz="2400" dirty="0" smtClean="0"/>
              <a:t>?</a:t>
            </a:r>
          </a:p>
          <a:p>
            <a:r>
              <a:rPr lang="tr-TR" sz="2400" dirty="0"/>
              <a:t/>
            </a:r>
            <a:br>
              <a:rPr lang="tr-TR" sz="2400" dirty="0"/>
            </a:br>
            <a:r>
              <a:rPr lang="tr-TR" sz="2400" b="1" dirty="0"/>
              <a:t>A) Yalnız 1	</a:t>
            </a:r>
            <a:r>
              <a:rPr lang="tr-TR" sz="2400" b="1" dirty="0" smtClean="0"/>
              <a:t>                      B</a:t>
            </a:r>
            <a:r>
              <a:rPr lang="tr-TR" sz="2400" b="1" dirty="0"/>
              <a:t>)	Yalnız	3	</a:t>
            </a:r>
            <a:endParaRPr lang="tr-TR" sz="2400" b="1" dirty="0" smtClean="0"/>
          </a:p>
          <a:p>
            <a:r>
              <a:rPr lang="tr-TR" sz="2400" b="1" dirty="0" smtClean="0"/>
              <a:t>C) 2</a:t>
            </a:r>
            <a:r>
              <a:rPr lang="tr-TR" sz="2400" b="1" dirty="0"/>
              <a:t> </a:t>
            </a:r>
            <a:r>
              <a:rPr lang="tr-TR" sz="2400" b="1" dirty="0" smtClean="0"/>
              <a:t>ve</a:t>
            </a:r>
            <a:r>
              <a:rPr lang="tr-TR" sz="2400" b="1" dirty="0"/>
              <a:t>	3	</a:t>
            </a:r>
            <a:r>
              <a:rPr lang="tr-TR" sz="2400" b="1" dirty="0" smtClean="0"/>
              <a:t>                      D</a:t>
            </a:r>
            <a:r>
              <a:rPr lang="tr-TR" sz="2400" b="1" dirty="0"/>
              <a:t>)	</a:t>
            </a:r>
            <a:r>
              <a:rPr lang="tr-TR" sz="2400" b="1" dirty="0" smtClean="0"/>
              <a:t>2,3 ve</a:t>
            </a:r>
            <a:r>
              <a:rPr lang="tr-TR" sz="2400" b="1" dirty="0"/>
              <a:t>	4</a:t>
            </a:r>
          </a:p>
        </p:txBody>
      </p:sp>
      <p:pic>
        <p:nvPicPr>
          <p:cNvPr id="1026" name="Picture 2" descr="C:\Users\su\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6632"/>
            <a:ext cx="7200800" cy="3240360"/>
          </a:xfrm>
          <a:prstGeom prst="rect">
            <a:avLst/>
          </a:prstGeom>
          <a:noFill/>
          <a:extLst>
            <a:ext uri="{909E8E84-426E-40DD-AFC4-6F175D3DCCD1}">
              <a14:hiddenFill xmlns:a14="http://schemas.microsoft.com/office/drawing/2010/main">
                <a:solidFill>
                  <a:srgbClr val="FFFFFF"/>
                </a:solidFill>
              </a14:hiddenFill>
            </a:ext>
          </a:extLst>
        </p:spPr>
      </p:pic>
      <p:sp>
        <p:nvSpPr>
          <p:cNvPr id="4" name="2 Altıgen"/>
          <p:cNvSpPr/>
          <p:nvPr/>
        </p:nvSpPr>
        <p:spPr>
          <a:xfrm>
            <a:off x="3779912" y="4942867"/>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41890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su\Desktop\Ekran Alıntıs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8640960" cy="28194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421804" y="3212976"/>
            <a:ext cx="8444407" cy="1938992"/>
          </a:xfrm>
          <a:prstGeom prst="rect">
            <a:avLst/>
          </a:prstGeom>
        </p:spPr>
        <p:txBody>
          <a:bodyPr wrap="square">
            <a:spAutoFit/>
          </a:bodyPr>
          <a:lstStyle/>
          <a:p>
            <a:r>
              <a:rPr lang="tr-TR" sz="2400" b="1" dirty="0" smtClean="0"/>
              <a:t>6-</a:t>
            </a:r>
            <a:r>
              <a:rPr lang="tr-TR" sz="2400" dirty="0" smtClean="0"/>
              <a:t>Bir </a:t>
            </a:r>
            <a:r>
              <a:rPr lang="tr-TR" sz="2400" dirty="0"/>
              <a:t>optik kutuya gelen ve yansıyan ışınlar şekilde gösterilmiştir. Buna göre optik kutudaki araç aşağıdakilerden hangisidir?</a:t>
            </a:r>
          </a:p>
          <a:p>
            <a:endParaRPr lang="tr-TR" sz="2400" dirty="0"/>
          </a:p>
          <a:p>
            <a:r>
              <a:rPr lang="tr-TR" sz="2400" dirty="0"/>
              <a:t>               A)Çukur ayna             B) Tümsek ayna                           </a:t>
            </a:r>
          </a:p>
          <a:p>
            <a:r>
              <a:rPr lang="tr-TR" sz="2400" dirty="0"/>
              <a:t>               C) Düz ayna	        </a:t>
            </a:r>
            <a:r>
              <a:rPr lang="tr-TR" sz="2400" dirty="0" smtClean="0"/>
              <a:t>    D</a:t>
            </a:r>
            <a:r>
              <a:rPr lang="tr-TR" sz="2400" dirty="0"/>
              <a:t>) Pürüzlü yüzey</a:t>
            </a:r>
          </a:p>
        </p:txBody>
      </p:sp>
      <p:sp>
        <p:nvSpPr>
          <p:cNvPr id="5" name="2 Altıgen"/>
          <p:cNvSpPr/>
          <p:nvPr/>
        </p:nvSpPr>
        <p:spPr>
          <a:xfrm>
            <a:off x="1403648" y="4761148"/>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42777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3501008"/>
            <a:ext cx="8136904" cy="1200329"/>
          </a:xfrm>
          <a:prstGeom prst="rect">
            <a:avLst/>
          </a:prstGeom>
        </p:spPr>
        <p:txBody>
          <a:bodyPr wrap="square">
            <a:spAutoFit/>
          </a:bodyPr>
          <a:lstStyle/>
          <a:p>
            <a:r>
              <a:rPr lang="tr-TR" sz="2400" dirty="0" smtClean="0"/>
              <a:t> </a:t>
            </a:r>
            <a:r>
              <a:rPr lang="tr-TR" sz="2400" b="1" dirty="0" smtClean="0"/>
              <a:t>7-</a:t>
            </a:r>
            <a:r>
              <a:rPr lang="tr-TR" sz="2400" dirty="0" smtClean="0"/>
              <a:t>Yukardaki </a:t>
            </a:r>
            <a:r>
              <a:rPr lang="tr-TR" sz="2400" dirty="0"/>
              <a:t>şekilde görülen birbirine paralel düzlem </a:t>
            </a:r>
            <a:r>
              <a:rPr lang="tr-TR" sz="2400" dirty="0" smtClean="0"/>
              <a:t>aynalar </a:t>
            </a:r>
            <a:r>
              <a:rPr lang="tr-TR" sz="2400" dirty="0"/>
              <a:t>arasına konulan </a:t>
            </a:r>
            <a:r>
              <a:rPr lang="tr-TR" sz="2400" dirty="0" smtClean="0"/>
              <a:t>mumun her </a:t>
            </a:r>
            <a:r>
              <a:rPr lang="tr-TR" sz="2400" dirty="0"/>
              <a:t>iki aynadaki ilk </a:t>
            </a:r>
            <a:r>
              <a:rPr lang="tr-TR" sz="2400" dirty="0" smtClean="0"/>
              <a:t>görüntüleri </a:t>
            </a:r>
            <a:r>
              <a:rPr lang="tr-TR" sz="2400" dirty="0"/>
              <a:t>arasındaki uzaklık kaç cm’dir?</a:t>
            </a:r>
          </a:p>
        </p:txBody>
      </p:sp>
      <p:pic>
        <p:nvPicPr>
          <p:cNvPr id="2050" name="Picture 2" descr="C:\Users\su\Deskto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216" y="0"/>
            <a:ext cx="3971925" cy="3140968"/>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627681" y="4869160"/>
            <a:ext cx="8048775" cy="461665"/>
          </a:xfrm>
          <a:prstGeom prst="rect">
            <a:avLst/>
          </a:prstGeom>
        </p:spPr>
        <p:txBody>
          <a:bodyPr wrap="square">
            <a:spAutoFit/>
          </a:bodyPr>
          <a:lstStyle/>
          <a:p>
            <a:r>
              <a:rPr lang="pt-BR" sz="2400" b="1" dirty="0"/>
              <a:t>A) 5                  B)10                      C)15                          D)20</a:t>
            </a:r>
            <a:endParaRPr lang="tr-TR" sz="2400" b="1" dirty="0"/>
          </a:p>
        </p:txBody>
      </p:sp>
      <p:sp>
        <p:nvSpPr>
          <p:cNvPr id="5" name="2 Altıgen"/>
          <p:cNvSpPr/>
          <p:nvPr/>
        </p:nvSpPr>
        <p:spPr>
          <a:xfrm>
            <a:off x="6732240" y="4941168"/>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100274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Resim 3"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7" y="116631"/>
            <a:ext cx="4965027" cy="24545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79512" y="2478812"/>
            <a:ext cx="885698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40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  </a:t>
            </a:r>
            <a:r>
              <a:rPr kumimoji="0" lang="tr-TR" altLang="tr-TR" sz="2400" b="1"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8-</a:t>
            </a:r>
            <a:r>
              <a:rPr kumimoji="0" lang="tr-TR" altLang="tr-TR" sz="240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Bir optik kutuya gelen ve yansıyan ışınlar şekilde</a:t>
            </a:r>
            <a:r>
              <a:rPr lang="tr-TR" altLang="tr-TR" sz="2400" dirty="0">
                <a:latin typeface="Arial" pitchFamily="34" charset="0"/>
                <a:cs typeface="Arial" pitchFamily="34" charset="0"/>
              </a:rPr>
              <a:t> </a:t>
            </a:r>
            <a:r>
              <a:rPr kumimoji="0" lang="tr-TR" altLang="tr-TR" sz="2400" i="0" u="none" strike="noStrike" cap="none" normalizeH="0" baseline="0" dirty="0" smtClean="0">
                <a:ln>
                  <a:noFill/>
                </a:ln>
                <a:solidFill>
                  <a:schemeClr val="tx1"/>
                </a:solidFill>
                <a:effectLst/>
                <a:latin typeface="Arial" panose="020B0604020202020204" pitchFamily="34" charset="0"/>
                <a:ea typeface="Calibri" pitchFamily="34" charset="0"/>
                <a:cs typeface="Arial" panose="020B0604020202020204" pitchFamily="34" charset="0"/>
              </a:rPr>
              <a:t>gösterilmiştir. Buna göre optik kutudaki araç aşağıdakilerden hangisidir?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400" b="1" i="0" u="none" strike="noStrike" cap="none" normalizeH="0" baseline="0" dirty="0" smtClean="0">
                <a:ln>
                  <a:noFill/>
                </a:ln>
                <a:solidFill>
                  <a:schemeClr val="tx1"/>
                </a:solidFill>
                <a:effectLst/>
                <a:latin typeface="Arial" pitchFamily="34" charset="0"/>
                <a:cs typeface="Arial" pitchFamily="34" charset="0"/>
              </a:rPr>
              <a:t>               A)Çukur ayna             B) Tümsek ayna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2400" b="1" i="0" u="none" strike="noStrike" cap="none" normalizeH="0" baseline="0" dirty="0" smtClean="0">
                <a:ln>
                  <a:noFill/>
                </a:ln>
                <a:solidFill>
                  <a:schemeClr val="tx1"/>
                </a:solidFill>
                <a:effectLst/>
                <a:latin typeface="Arial" pitchFamily="34" charset="0"/>
                <a:cs typeface="Arial" pitchFamily="34" charset="0"/>
              </a:rPr>
              <a:t>               C) Düz ayna	        D)</a:t>
            </a:r>
            <a:r>
              <a:rPr kumimoji="0" lang="tr-TR" altLang="tr-TR" sz="2400" b="1" i="0" u="none" strike="noStrike" cap="none" normalizeH="0" dirty="0" smtClean="0">
                <a:ln>
                  <a:noFill/>
                </a:ln>
                <a:solidFill>
                  <a:schemeClr val="tx1"/>
                </a:solidFill>
                <a:effectLst/>
                <a:latin typeface="Arial" pitchFamily="34" charset="0"/>
                <a:cs typeface="Arial" pitchFamily="34" charset="0"/>
              </a:rPr>
              <a:t> </a:t>
            </a:r>
            <a:r>
              <a:rPr kumimoji="0" lang="tr-TR" altLang="tr-TR" sz="2400" b="1" i="0" u="none" strike="noStrike" cap="none" normalizeH="0" baseline="0" dirty="0" smtClean="0">
                <a:ln>
                  <a:noFill/>
                </a:ln>
                <a:solidFill>
                  <a:schemeClr val="tx1"/>
                </a:solidFill>
                <a:effectLst/>
                <a:latin typeface="Arial" pitchFamily="34" charset="0"/>
                <a:cs typeface="Arial" pitchFamily="34" charset="0"/>
              </a:rPr>
              <a:t>Pürüzlü</a:t>
            </a:r>
            <a:r>
              <a:rPr lang="tr-TR" altLang="tr-TR" sz="2400" b="1" dirty="0">
                <a:latin typeface="Arial" pitchFamily="34" charset="0"/>
                <a:cs typeface="Arial" pitchFamily="34" charset="0"/>
              </a:rPr>
              <a:t> </a:t>
            </a:r>
            <a:r>
              <a:rPr kumimoji="0" lang="tr-TR" altLang="tr-TR" sz="2400" b="1" i="0" u="none" strike="noStrike" cap="none" normalizeH="0" baseline="0" dirty="0" smtClean="0">
                <a:ln>
                  <a:noFill/>
                </a:ln>
                <a:solidFill>
                  <a:schemeClr val="tx1"/>
                </a:solidFill>
                <a:effectLst/>
                <a:latin typeface="Arial" pitchFamily="34" charset="0"/>
                <a:cs typeface="Arial" pitchFamily="34" charset="0"/>
              </a:rPr>
              <a:t>yüzey</a:t>
            </a:r>
            <a:endParaRPr kumimoji="0" lang="tr-TR" altLang="tr-T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2 Altıgen"/>
          <p:cNvSpPr/>
          <p:nvPr/>
        </p:nvSpPr>
        <p:spPr>
          <a:xfrm>
            <a:off x="4534232" y="4005064"/>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300454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667" y="44624"/>
            <a:ext cx="9036496" cy="1631216"/>
          </a:xfrm>
          <a:prstGeom prst="rect">
            <a:avLst/>
          </a:prstGeom>
        </p:spPr>
        <p:txBody>
          <a:bodyPr wrap="square">
            <a:spAutoFit/>
          </a:bodyPr>
          <a:lstStyle/>
          <a:p>
            <a:r>
              <a:rPr lang="tr-TR" sz="2000" dirty="0" smtClean="0"/>
              <a:t>Koyu </a:t>
            </a:r>
            <a:r>
              <a:rPr lang="tr-TR" sz="2000" dirty="0"/>
              <a:t>ve açık renkli giysilerden hangisinin ışığı daha iyi soğurduğunu söyleyebilir misiniz?</a:t>
            </a:r>
          </a:p>
          <a:p>
            <a:r>
              <a:rPr lang="tr-TR" sz="2000" dirty="0"/>
              <a:t>Neden?</a:t>
            </a:r>
          </a:p>
          <a:p>
            <a:r>
              <a:rPr lang="tr-TR" sz="2000" dirty="0"/>
              <a:t>“Koyu renkli cisimler ışığı daha iyi soğurur.” cümlesini nasıl yorumlarsınız? </a:t>
            </a:r>
            <a:endParaRPr lang="tr-TR" sz="2000" dirty="0" smtClean="0"/>
          </a:p>
          <a:p>
            <a:r>
              <a:rPr lang="tr-TR" sz="2000" dirty="0" smtClean="0"/>
              <a:t>Bu </a:t>
            </a:r>
            <a:r>
              <a:rPr lang="tr-TR" sz="2000" dirty="0"/>
              <a:t>soruların </a:t>
            </a:r>
            <a:r>
              <a:rPr lang="tr-TR" sz="2000" dirty="0" smtClean="0"/>
              <a:t>cevaplarını </a:t>
            </a:r>
            <a:r>
              <a:rPr lang="tr-TR" sz="2000" dirty="0"/>
              <a:t>tartıştıktan sonra aşağıdaki etkinliği yapınız.</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2" y="1675840"/>
            <a:ext cx="5114925" cy="96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ikdörtgen 2"/>
          <p:cNvSpPr/>
          <p:nvPr/>
        </p:nvSpPr>
        <p:spPr>
          <a:xfrm>
            <a:off x="179512" y="2616947"/>
            <a:ext cx="8856984" cy="3754874"/>
          </a:xfrm>
          <a:prstGeom prst="rect">
            <a:avLst/>
          </a:prstGeom>
        </p:spPr>
        <p:txBody>
          <a:bodyPr wrap="square">
            <a:spAutoFit/>
          </a:bodyPr>
          <a:lstStyle/>
          <a:p>
            <a:r>
              <a:rPr lang="tr-TR" sz="2800" b="1" dirty="0"/>
              <a:t>Hangisi Işığı En Çok Soğurur?</a:t>
            </a:r>
          </a:p>
          <a:p>
            <a:r>
              <a:rPr lang="tr-TR" sz="2400" b="1" dirty="0"/>
              <a:t>Neler Kullanacağız?</a:t>
            </a:r>
          </a:p>
          <a:p>
            <a:r>
              <a:rPr lang="tr-TR" dirty="0" smtClean="0"/>
              <a:t>•Kırmızı</a:t>
            </a:r>
            <a:r>
              <a:rPr lang="tr-TR" dirty="0"/>
              <a:t>, siyah, sarı ve beyaz renkli </a:t>
            </a:r>
            <a:r>
              <a:rPr lang="tr-TR" dirty="0" smtClean="0"/>
              <a:t>kumaş </a:t>
            </a:r>
          </a:p>
          <a:p>
            <a:r>
              <a:rPr lang="tr-TR" dirty="0" smtClean="0"/>
              <a:t>parçaları</a:t>
            </a:r>
            <a:endParaRPr lang="tr-TR" dirty="0"/>
          </a:p>
          <a:p>
            <a:r>
              <a:rPr lang="tr-TR" dirty="0" smtClean="0"/>
              <a:t>•Çamaşır </a:t>
            </a:r>
            <a:r>
              <a:rPr lang="tr-TR" dirty="0"/>
              <a:t>mandalı (4 adet)</a:t>
            </a:r>
          </a:p>
          <a:p>
            <a:r>
              <a:rPr lang="tr-TR" sz="2400" b="1" dirty="0"/>
              <a:t>Nasıl Yapacağız?</a:t>
            </a:r>
          </a:p>
          <a:p>
            <a:r>
              <a:rPr lang="tr-TR" dirty="0" smtClean="0"/>
              <a:t>♦İpi </a:t>
            </a:r>
            <a:r>
              <a:rPr lang="tr-TR" dirty="0"/>
              <a:t>pencere camının kenarına bağlayınız.</a:t>
            </a:r>
          </a:p>
          <a:p>
            <a:r>
              <a:rPr lang="tr-TR" dirty="0" smtClean="0"/>
              <a:t>♦İpe </a:t>
            </a:r>
            <a:r>
              <a:rPr lang="tr-TR" dirty="0"/>
              <a:t>kumaş parçalarını çamaşır mandalı</a:t>
            </a:r>
          </a:p>
          <a:p>
            <a:r>
              <a:rPr lang="tr-TR" dirty="0"/>
              <a:t>ile tutturunuz. Kumaş parçalarını güneş ışığı alan</a:t>
            </a:r>
          </a:p>
          <a:p>
            <a:r>
              <a:rPr lang="tr-TR" dirty="0"/>
              <a:t>bir yere tutturmalısınız</a:t>
            </a:r>
            <a:r>
              <a:rPr lang="tr-TR" dirty="0" smtClean="0"/>
              <a:t>.</a:t>
            </a:r>
          </a:p>
          <a:p>
            <a:r>
              <a:rPr lang="tr-TR" dirty="0"/>
              <a:t>♦ 30 dk. bekledikten sonra kumaş </a:t>
            </a:r>
            <a:r>
              <a:rPr lang="tr-TR" dirty="0" smtClean="0"/>
              <a:t>parçalarına </a:t>
            </a:r>
            <a:r>
              <a:rPr lang="tr-TR" dirty="0"/>
              <a:t>tekrar dokunarak sıcaklıklarını kontrol ediniz.</a:t>
            </a:r>
          </a:p>
          <a:p>
            <a:endParaRPr lang="tr-TR"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852936"/>
            <a:ext cx="404243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62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23528" y="1460311"/>
            <a:ext cx="8496944" cy="1815882"/>
          </a:xfrm>
          <a:prstGeom prst="rect">
            <a:avLst/>
          </a:prstGeom>
        </p:spPr>
        <p:txBody>
          <a:bodyPr wrap="square">
            <a:spAutoFit/>
          </a:bodyPr>
          <a:lstStyle/>
          <a:p>
            <a:r>
              <a:rPr lang="tr-TR" sz="2800" b="1" dirty="0" smtClean="0"/>
              <a:t>9</a:t>
            </a:r>
            <a:r>
              <a:rPr lang="tr-TR" sz="2800" dirty="0" smtClean="0"/>
              <a:t>.Aşağıdaki </a:t>
            </a:r>
            <a:r>
              <a:rPr lang="tr-TR" sz="2800" dirty="0"/>
              <a:t>renkli ışıktan hangisi beyaz ışıkta yer almaz</a:t>
            </a:r>
            <a:r>
              <a:rPr lang="tr-TR" sz="2800" dirty="0" smtClean="0"/>
              <a:t>?</a:t>
            </a:r>
          </a:p>
          <a:p>
            <a:endParaRPr lang="tr-TR" sz="2800" dirty="0"/>
          </a:p>
          <a:p>
            <a:r>
              <a:rPr lang="tr-TR" sz="2800" dirty="0"/>
              <a:t>A) Kırmızı	B) Turuncu</a:t>
            </a:r>
          </a:p>
          <a:p>
            <a:r>
              <a:rPr lang="tr-TR" sz="2800" dirty="0" smtClean="0"/>
              <a:t>C)Siyah</a:t>
            </a:r>
            <a:r>
              <a:rPr lang="tr-TR" sz="2800" dirty="0"/>
              <a:t>	D) Yeşil</a:t>
            </a:r>
          </a:p>
        </p:txBody>
      </p:sp>
      <p:sp>
        <p:nvSpPr>
          <p:cNvPr id="4" name="2 Altıgen"/>
          <p:cNvSpPr/>
          <p:nvPr/>
        </p:nvSpPr>
        <p:spPr>
          <a:xfrm>
            <a:off x="323528" y="2852936"/>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23546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79512" y="692696"/>
            <a:ext cx="8640960" cy="4401205"/>
          </a:xfrm>
          <a:prstGeom prst="rect">
            <a:avLst/>
          </a:prstGeom>
        </p:spPr>
        <p:txBody>
          <a:bodyPr wrap="square">
            <a:spAutoFit/>
          </a:bodyPr>
          <a:lstStyle/>
          <a:p>
            <a:r>
              <a:rPr lang="tr-TR" sz="2800" b="1" dirty="0" smtClean="0"/>
              <a:t>10. </a:t>
            </a:r>
            <a:r>
              <a:rPr lang="tr-TR" sz="2800" dirty="0" smtClean="0"/>
              <a:t>Aşağıda </a:t>
            </a:r>
            <a:r>
              <a:rPr lang="tr-TR" sz="2800" dirty="0"/>
              <a:t>verilen ifadelerden hangisi yanlıştır</a:t>
            </a:r>
            <a:r>
              <a:rPr lang="tr-TR" sz="2800" dirty="0" smtClean="0"/>
              <a:t>?</a:t>
            </a:r>
          </a:p>
          <a:p>
            <a:endParaRPr lang="tr-TR" sz="2800" dirty="0"/>
          </a:p>
          <a:p>
            <a:r>
              <a:rPr lang="tr-TR" sz="2800" b="1" dirty="0" smtClean="0"/>
              <a:t>A)</a:t>
            </a:r>
            <a:r>
              <a:rPr lang="tr-TR" sz="2800" dirty="0" smtClean="0"/>
              <a:t>Bir </a:t>
            </a:r>
            <a:r>
              <a:rPr lang="tr-TR" sz="2800" dirty="0"/>
              <a:t>cisim, üzerine düştüğü ışığın hepsini yansıtıyorsa beyaz görünür.</a:t>
            </a:r>
          </a:p>
          <a:p>
            <a:r>
              <a:rPr lang="tr-TR" sz="2800" b="1" dirty="0" smtClean="0"/>
              <a:t>B)</a:t>
            </a:r>
            <a:r>
              <a:rPr lang="tr-TR" sz="2800" dirty="0" smtClean="0"/>
              <a:t>Bir </a:t>
            </a:r>
            <a:r>
              <a:rPr lang="tr-TR" sz="2800" dirty="0"/>
              <a:t>cisim, üzerine düştüğü ışığın hepsini soğuruyorsa siyah görünür.</a:t>
            </a:r>
          </a:p>
          <a:p>
            <a:r>
              <a:rPr lang="tr-TR" sz="2800" b="1" dirty="0" smtClean="0"/>
              <a:t>C) </a:t>
            </a:r>
            <a:r>
              <a:rPr lang="tr-TR" sz="2800" dirty="0" smtClean="0"/>
              <a:t>Bir </a:t>
            </a:r>
            <a:r>
              <a:rPr lang="tr-TR" sz="2800" dirty="0"/>
              <a:t>cisim, üzerine ışık düştüğünde kendi rengindeki ışığı yansıtır, diğerlerini soğurur.</a:t>
            </a:r>
          </a:p>
          <a:p>
            <a:r>
              <a:rPr lang="tr-TR" sz="2800" b="1" dirty="0" smtClean="0"/>
              <a:t>D) </a:t>
            </a:r>
            <a:r>
              <a:rPr lang="tr-TR" sz="2800" dirty="0" smtClean="0"/>
              <a:t>Bir </a:t>
            </a:r>
            <a:r>
              <a:rPr lang="tr-TR" sz="2800" dirty="0"/>
              <a:t>cisim, üzerine ışık düştüğünde kendi rengindeki ışığı soğurur ve soğurduğu ışık </a:t>
            </a:r>
            <a:r>
              <a:rPr lang="tr-TR" sz="2800" dirty="0" smtClean="0"/>
              <a:t>renginde </a:t>
            </a:r>
            <a:r>
              <a:rPr lang="tr-TR" sz="2800" dirty="0"/>
              <a:t>görülür</a:t>
            </a:r>
            <a:r>
              <a:rPr lang="tr-TR" sz="2800" dirty="0" smtClean="0"/>
              <a:t>.</a:t>
            </a:r>
            <a:endParaRPr lang="tr-TR" sz="2800" dirty="0"/>
          </a:p>
        </p:txBody>
      </p:sp>
      <p:sp>
        <p:nvSpPr>
          <p:cNvPr id="3" name="2 Altıgen"/>
          <p:cNvSpPr/>
          <p:nvPr/>
        </p:nvSpPr>
        <p:spPr>
          <a:xfrm>
            <a:off x="179512" y="4221088"/>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102029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7504" y="476672"/>
            <a:ext cx="4776539" cy="2308324"/>
          </a:xfrm>
          <a:prstGeom prst="rect">
            <a:avLst/>
          </a:prstGeom>
        </p:spPr>
        <p:txBody>
          <a:bodyPr wrap="square">
            <a:spAutoFit/>
          </a:bodyPr>
          <a:lstStyle/>
          <a:p>
            <a:r>
              <a:rPr lang="tr-TR" sz="2400" b="1" dirty="0" smtClean="0"/>
              <a:t>11</a:t>
            </a:r>
            <a:r>
              <a:rPr lang="tr-TR" sz="2400" dirty="0" smtClean="0"/>
              <a:t>-Bir </a:t>
            </a:r>
            <a:r>
              <a:rPr lang="tr-TR" sz="2400" dirty="0"/>
              <a:t>mum şekildeki gibi iki düz ayna arasına </a:t>
            </a:r>
            <a:r>
              <a:rPr lang="tr-TR" sz="2400" dirty="0" smtClean="0"/>
              <a:t>konulmuştur</a:t>
            </a:r>
            <a:r>
              <a:rPr lang="tr-TR" sz="2400" dirty="0"/>
              <a:t>. I. aynanın arkasında oluşan görüntülerden</a:t>
            </a:r>
          </a:p>
          <a:p>
            <a:r>
              <a:rPr lang="tr-TR" sz="2400" dirty="0"/>
              <a:t>birinin muma olan uzaklığı 20 cm olduğuna göre </a:t>
            </a:r>
            <a:r>
              <a:rPr lang="tr-TR" sz="2400" dirty="0" smtClean="0"/>
              <a:t>bu görüntü </a:t>
            </a:r>
            <a:r>
              <a:rPr lang="tr-TR" sz="2400" dirty="0"/>
              <a:t>kaçıncı görüntüdür?</a:t>
            </a:r>
          </a:p>
        </p:txBody>
      </p:sp>
      <p:pic>
        <p:nvPicPr>
          <p:cNvPr id="3" name="Picture 2" descr="C:\Users\su\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4976" y="260648"/>
            <a:ext cx="3971925" cy="303847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23529" y="4293096"/>
            <a:ext cx="8604446" cy="461665"/>
          </a:xfrm>
          <a:prstGeom prst="rect">
            <a:avLst/>
          </a:prstGeom>
        </p:spPr>
        <p:txBody>
          <a:bodyPr wrap="square">
            <a:spAutoFit/>
          </a:bodyPr>
          <a:lstStyle/>
          <a:p>
            <a:r>
              <a:rPr lang="tr-TR" sz="2400" dirty="0"/>
              <a:t>A) 1. görüntü	</a:t>
            </a:r>
            <a:r>
              <a:rPr lang="tr-TR" sz="2400" dirty="0" smtClean="0"/>
              <a:t>   B)2.görüntü</a:t>
            </a:r>
            <a:r>
              <a:rPr lang="tr-TR" sz="2400" dirty="0"/>
              <a:t>	</a:t>
            </a:r>
            <a:r>
              <a:rPr lang="tr-TR" sz="2400" dirty="0" smtClean="0"/>
              <a:t>     C)3.görüntü</a:t>
            </a:r>
            <a:r>
              <a:rPr lang="tr-TR" sz="2400" dirty="0"/>
              <a:t>	</a:t>
            </a:r>
            <a:r>
              <a:rPr lang="tr-TR" sz="2400" dirty="0" smtClean="0"/>
              <a:t>            D)5. görüntü</a:t>
            </a:r>
            <a:endParaRPr lang="tr-TR" sz="2400" dirty="0"/>
          </a:p>
        </p:txBody>
      </p:sp>
      <p:sp>
        <p:nvSpPr>
          <p:cNvPr id="5" name="2 Altıgen"/>
          <p:cNvSpPr/>
          <p:nvPr/>
        </p:nvSpPr>
        <p:spPr>
          <a:xfrm>
            <a:off x="2339752" y="4309653"/>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128313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u\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2689"/>
            <a:ext cx="5292051" cy="2895203"/>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67544" y="3212976"/>
            <a:ext cx="8496944" cy="1200329"/>
          </a:xfrm>
          <a:prstGeom prst="rect">
            <a:avLst/>
          </a:prstGeom>
        </p:spPr>
        <p:txBody>
          <a:bodyPr wrap="square">
            <a:spAutoFit/>
          </a:bodyPr>
          <a:lstStyle/>
          <a:p>
            <a:pPr lvl="0"/>
            <a:r>
              <a:rPr lang="tr-TR" sz="2400" dirty="0">
                <a:solidFill>
                  <a:prstClr val="black"/>
                </a:solidFill>
              </a:rPr>
              <a:t> </a:t>
            </a:r>
            <a:r>
              <a:rPr lang="tr-TR" sz="2400" b="1" dirty="0" smtClean="0">
                <a:solidFill>
                  <a:prstClr val="black"/>
                </a:solidFill>
              </a:rPr>
              <a:t>12-</a:t>
            </a:r>
            <a:r>
              <a:rPr lang="tr-TR" sz="2400" dirty="0" smtClean="0">
                <a:solidFill>
                  <a:prstClr val="black"/>
                </a:solidFill>
              </a:rPr>
              <a:t>Yukardaki </a:t>
            </a:r>
            <a:r>
              <a:rPr lang="tr-TR" sz="2400" dirty="0">
                <a:solidFill>
                  <a:prstClr val="black"/>
                </a:solidFill>
              </a:rPr>
              <a:t>şekilde görülen birbirine paralel düzlem aynalar arasına konulan mumun her iki aynadaki ilk görüntüleri arasındaki uzaklık kaç cm’dir?</a:t>
            </a:r>
          </a:p>
        </p:txBody>
      </p:sp>
      <p:sp>
        <p:nvSpPr>
          <p:cNvPr id="5" name="Dikdörtgen 4"/>
          <p:cNvSpPr/>
          <p:nvPr/>
        </p:nvSpPr>
        <p:spPr>
          <a:xfrm>
            <a:off x="241309" y="4797152"/>
            <a:ext cx="8048775" cy="461665"/>
          </a:xfrm>
          <a:prstGeom prst="rect">
            <a:avLst/>
          </a:prstGeom>
        </p:spPr>
        <p:txBody>
          <a:bodyPr wrap="square">
            <a:spAutoFit/>
          </a:bodyPr>
          <a:lstStyle/>
          <a:p>
            <a:r>
              <a:rPr lang="pt-BR" sz="2400" b="1" dirty="0"/>
              <a:t>A) </a:t>
            </a:r>
            <a:r>
              <a:rPr lang="tr-TR" sz="2400" b="1" dirty="0" smtClean="0"/>
              <a:t>1</a:t>
            </a:r>
            <a:r>
              <a:rPr lang="pt-BR" sz="2400" b="1" dirty="0" smtClean="0"/>
              <a:t>5                  B)</a:t>
            </a:r>
            <a:r>
              <a:rPr lang="tr-TR" sz="2400" b="1" dirty="0" smtClean="0"/>
              <a:t>2</a:t>
            </a:r>
            <a:r>
              <a:rPr lang="pt-BR" sz="2400" b="1" dirty="0" smtClean="0"/>
              <a:t>0                      C)</a:t>
            </a:r>
            <a:r>
              <a:rPr lang="tr-TR" sz="2400" b="1" dirty="0" smtClean="0"/>
              <a:t>2</a:t>
            </a:r>
            <a:r>
              <a:rPr lang="pt-BR" sz="2400" b="1" dirty="0" smtClean="0"/>
              <a:t>5                          D)</a:t>
            </a:r>
            <a:r>
              <a:rPr lang="tr-TR" sz="2400" b="1" dirty="0" smtClean="0"/>
              <a:t>3</a:t>
            </a:r>
            <a:r>
              <a:rPr lang="pt-BR" sz="2400" b="1" dirty="0" smtClean="0"/>
              <a:t>0</a:t>
            </a:r>
            <a:endParaRPr lang="tr-TR" sz="2400" b="1" dirty="0"/>
          </a:p>
        </p:txBody>
      </p:sp>
      <p:sp>
        <p:nvSpPr>
          <p:cNvPr id="6" name="2 Altıgen"/>
          <p:cNvSpPr/>
          <p:nvPr/>
        </p:nvSpPr>
        <p:spPr>
          <a:xfrm>
            <a:off x="6511845" y="4869160"/>
            <a:ext cx="432048" cy="360040"/>
          </a:xfrm>
          <a:prstGeom prst="hexagon">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solidFill>
                <a:prstClr val="black"/>
              </a:solidFill>
            </a:endParaRPr>
          </a:p>
        </p:txBody>
      </p:sp>
    </p:spTree>
    <p:extLst>
      <p:ext uri="{BB962C8B-B14F-4D97-AF65-F5344CB8AC3E}">
        <p14:creationId xmlns:p14="http://schemas.microsoft.com/office/powerpoint/2010/main" val="15219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2 İçerik Yer Tutucusu"/>
          <p:cNvSpPr txBox="1">
            <a:spLocks/>
          </p:cNvSpPr>
          <p:nvPr/>
        </p:nvSpPr>
        <p:spPr bwMode="auto">
          <a:xfrm>
            <a:off x="107504" y="981075"/>
            <a:ext cx="892899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Font typeface="Arial" charset="0"/>
              <a:buNone/>
            </a:pPr>
            <a:r>
              <a:rPr lang="tr-TR" sz="4800" b="1" i="1" dirty="0">
                <a:latin typeface="Calibri" pitchFamily="34" charset="0"/>
              </a:rPr>
              <a:t>Hidayet </a:t>
            </a:r>
            <a:r>
              <a:rPr lang="tr-TR" sz="4800" b="1" i="1" dirty="0" smtClean="0">
                <a:latin typeface="Calibri" pitchFamily="34" charset="0"/>
              </a:rPr>
              <a:t>GÜNEŞ</a:t>
            </a:r>
          </a:p>
          <a:p>
            <a:pPr algn="ctr" eaLnBrk="1" hangingPunct="1">
              <a:spcBef>
                <a:spcPct val="20000"/>
              </a:spcBef>
            </a:pPr>
            <a:r>
              <a:rPr lang="tr-TR" sz="4800" b="1" i="1" dirty="0">
                <a:latin typeface="Calibri" pitchFamily="34" charset="0"/>
              </a:rPr>
              <a:t>Fen ve Teknoloji Öğretmeni</a:t>
            </a:r>
          </a:p>
          <a:p>
            <a:pPr algn="ctr" eaLnBrk="1" hangingPunct="1">
              <a:spcBef>
                <a:spcPct val="20000"/>
              </a:spcBef>
              <a:buFont typeface="Arial" charset="0"/>
              <a:buNone/>
            </a:pPr>
            <a:r>
              <a:rPr lang="tr-TR" sz="4800" b="1" i="1" dirty="0" err="1" smtClean="0">
                <a:latin typeface="Calibri" pitchFamily="34" charset="0"/>
              </a:rPr>
              <a:t>Beşeylül</a:t>
            </a:r>
            <a:r>
              <a:rPr lang="tr-TR" sz="4800" b="1" i="1" dirty="0" smtClean="0">
                <a:latin typeface="Calibri" pitchFamily="34" charset="0"/>
              </a:rPr>
              <a:t> Ortaokulu</a:t>
            </a:r>
            <a:endParaRPr lang="tr-TR" sz="4800" b="1" i="1" dirty="0">
              <a:latin typeface="Calibri" pitchFamily="34" charset="0"/>
            </a:endParaRPr>
          </a:p>
          <a:p>
            <a:pPr algn="ctr" eaLnBrk="1" hangingPunct="1">
              <a:spcBef>
                <a:spcPct val="20000"/>
              </a:spcBef>
              <a:buFont typeface="Arial" charset="0"/>
              <a:buNone/>
            </a:pPr>
            <a:r>
              <a:rPr lang="tr-TR" sz="4800" b="1" i="1" dirty="0" smtClean="0">
                <a:latin typeface="Calibri" pitchFamily="34" charset="0"/>
              </a:rPr>
              <a:t>Nazilli/AYDIN </a:t>
            </a:r>
            <a:endParaRPr lang="tr-TR" sz="4800" b="1" i="1" dirty="0">
              <a:latin typeface="Calibri" pitchFamily="34" charset="0"/>
            </a:endParaRPr>
          </a:p>
        </p:txBody>
      </p:sp>
      <p:sp>
        <p:nvSpPr>
          <p:cNvPr id="134147" name="2 Dikdörtgen"/>
          <p:cNvSpPr>
            <a:spLocks noChangeArrowheads="1"/>
          </p:cNvSpPr>
          <p:nvPr/>
        </p:nvSpPr>
        <p:spPr bwMode="auto">
          <a:xfrm>
            <a:off x="395536" y="5298896"/>
            <a:ext cx="83529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tr-TR" b="1" i="1" dirty="0">
                <a:latin typeface="Calibri" pitchFamily="34" charset="0"/>
              </a:rPr>
              <a:t>KAYNAK:  Ders kitapları ve yardımcı kitaplar ve </a:t>
            </a:r>
            <a:r>
              <a:rPr lang="tr-TR" b="1" i="1" dirty="0" err="1">
                <a:latin typeface="Calibri" pitchFamily="34" charset="0"/>
              </a:rPr>
              <a:t>fenokulu</a:t>
            </a:r>
            <a:r>
              <a:rPr lang="tr-TR" b="1" i="1" dirty="0">
                <a:latin typeface="Calibri" pitchFamily="34" charset="0"/>
              </a:rPr>
              <a:t> net, </a:t>
            </a:r>
            <a:r>
              <a:rPr lang="tr-TR" dirty="0"/>
              <a:t>www.fatihgizligider.com</a:t>
            </a:r>
            <a:br>
              <a:rPr lang="tr-TR" dirty="0"/>
            </a:br>
            <a:r>
              <a:rPr lang="tr-TR" b="1" dirty="0" smtClean="0"/>
              <a:t>, </a:t>
            </a:r>
            <a:r>
              <a:rPr lang="tr-TR" b="1" dirty="0" err="1" smtClean="0"/>
              <a:t>eba</a:t>
            </a:r>
            <a:r>
              <a:rPr lang="tr-TR" b="1" dirty="0" smtClean="0"/>
              <a:t> ve </a:t>
            </a:r>
            <a:r>
              <a:rPr lang="tr-TR" b="1" i="1" dirty="0" err="1">
                <a:latin typeface="Calibri" pitchFamily="34" charset="0"/>
              </a:rPr>
              <a:t>Morpa</a:t>
            </a:r>
            <a:r>
              <a:rPr lang="tr-TR" b="1" i="1" dirty="0">
                <a:latin typeface="Calibri" pitchFamily="34" charset="0"/>
              </a:rPr>
              <a:t> </a:t>
            </a:r>
            <a:r>
              <a:rPr lang="tr-TR" b="1" i="1" dirty="0" err="1">
                <a:latin typeface="Calibri" pitchFamily="34" charset="0"/>
              </a:rPr>
              <a:t>kambüs</a:t>
            </a:r>
            <a:r>
              <a:rPr lang="tr-TR" b="1" i="1" dirty="0">
                <a:latin typeface="Calibri" pitchFamily="34" charset="0"/>
              </a:rPr>
              <a:t> </a:t>
            </a:r>
            <a:r>
              <a:rPr lang="tr-TR" b="1" i="1" dirty="0" smtClean="0">
                <a:latin typeface="Calibri" pitchFamily="34" charset="0"/>
              </a:rPr>
              <a:t> yayınlanan  </a:t>
            </a:r>
            <a:r>
              <a:rPr lang="tr-TR" b="1" i="1" dirty="0">
                <a:latin typeface="Calibri" pitchFamily="34" charset="0"/>
              </a:rPr>
              <a:t>sunularından</a:t>
            </a:r>
            <a:r>
              <a:rPr lang="tr-TR" b="1" dirty="0"/>
              <a:t> </a:t>
            </a:r>
            <a:r>
              <a:rPr lang="tr-TR" b="1" i="1" dirty="0">
                <a:latin typeface="Calibri" pitchFamily="34" charset="0"/>
              </a:rPr>
              <a:t> </a:t>
            </a:r>
            <a:r>
              <a:rPr lang="tr-TR" b="1" i="1" dirty="0" smtClean="0">
                <a:latin typeface="Calibri" pitchFamily="34" charset="0"/>
              </a:rPr>
              <a:t>yararlanılmıştır . Emeği geçen arkadaşlara ve kurumlara teşekkürler.. </a:t>
            </a:r>
          </a:p>
          <a:p>
            <a:r>
              <a:rPr lang="tr-TR" b="1" i="1" dirty="0" smtClean="0">
                <a:latin typeface="Calibri" pitchFamily="34" charset="0"/>
              </a:rPr>
              <a:t>15/03/2016</a:t>
            </a:r>
            <a:endParaRPr lang="tr-TR" b="1" i="1" dirty="0">
              <a:latin typeface="Calibri" pitchFamily="34" charset="0"/>
            </a:endParaRPr>
          </a:p>
        </p:txBody>
      </p:sp>
    </p:spTree>
    <p:controls>
      <mc:AlternateContent xmlns:mc="http://schemas.openxmlformats.org/markup-compatibility/2006">
        <mc:Choice xmlns:v="urn:schemas-microsoft-com:vml" Requires="v">
          <p:control spid="14344" name="ShockwaveFlash1" r:id="rId2" imgW="8857143" imgH="791943"/>
        </mc:Choice>
        <mc:Fallback>
          <p:control name="ShockwaveFlash1" r:id="rId2" imgW="8857143" imgH="791943">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88913"/>
                  <a:ext cx="8856662" cy="7921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788479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51520" y="4077072"/>
            <a:ext cx="8640960" cy="2357454"/>
          </a:xfrm>
          <a:prstGeom prst="rect">
            <a:avLst/>
          </a:prstGeom>
          <a:noFill/>
          <a:ln w="9525">
            <a:noFill/>
            <a:miter lim="800000"/>
            <a:headEnd/>
            <a:tailEnd/>
          </a:ln>
        </p:spPr>
      </p:pic>
      <p:sp>
        <p:nvSpPr>
          <p:cNvPr id="20" name="AutoShape 7"/>
          <p:cNvSpPr>
            <a:spLocks noChangeArrowheads="1"/>
          </p:cNvSpPr>
          <p:nvPr/>
        </p:nvSpPr>
        <p:spPr bwMode="auto">
          <a:xfrm>
            <a:off x="6588224" y="980728"/>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19" name="AutoShape 7"/>
          <p:cNvSpPr>
            <a:spLocks noChangeArrowheads="1"/>
          </p:cNvSpPr>
          <p:nvPr/>
        </p:nvSpPr>
        <p:spPr bwMode="auto">
          <a:xfrm>
            <a:off x="3635896" y="1052736"/>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18" name="AutoShape 7"/>
          <p:cNvSpPr>
            <a:spLocks noChangeArrowheads="1"/>
          </p:cNvSpPr>
          <p:nvPr/>
        </p:nvSpPr>
        <p:spPr bwMode="auto">
          <a:xfrm>
            <a:off x="1043608" y="908720"/>
            <a:ext cx="647700" cy="3673475"/>
          </a:xfrm>
          <a:prstGeom prst="flowChartAlternateProcess">
            <a:avLst/>
          </a:prstGeom>
          <a:gradFill rotWithShape="1">
            <a:gsLst>
              <a:gs pos="0">
                <a:srgbClr val="C0C0C0">
                  <a:gamma/>
                  <a:shade val="76078"/>
                  <a:invGamma/>
                </a:srgbClr>
              </a:gs>
              <a:gs pos="50000">
                <a:srgbClr val="C0C0C0"/>
              </a:gs>
              <a:gs pos="100000">
                <a:srgbClr val="C0C0C0">
                  <a:gamma/>
                  <a:shade val="76078"/>
                  <a:invGamma/>
                </a:srgbClr>
              </a:gs>
            </a:gsLst>
            <a:lin ang="2700000" scaled="1"/>
          </a:gradFill>
          <a:ln w="12700" algn="ctr">
            <a:solidFill>
              <a:srgbClr val="333333"/>
            </a:solidFill>
            <a:miter lim="800000"/>
            <a:headEnd/>
            <a:tailEnd/>
          </a:ln>
          <a:effectLst/>
        </p:spPr>
        <p:txBody>
          <a:bodyPr wrap="none" anchor="ctr"/>
          <a:lstStyle/>
          <a:p>
            <a:endParaRPr lang="tr-TR"/>
          </a:p>
        </p:txBody>
      </p:sp>
      <p:sp>
        <p:nvSpPr>
          <p:cNvPr id="3" name="Rectangle 20"/>
          <p:cNvSpPr>
            <a:spLocks noChangeArrowheads="1"/>
          </p:cNvSpPr>
          <p:nvPr/>
        </p:nvSpPr>
        <p:spPr bwMode="auto">
          <a:xfrm>
            <a:off x="1259632" y="1340768"/>
            <a:ext cx="71478" cy="3024336"/>
          </a:xfrm>
          <a:prstGeom prst="rect">
            <a:avLst/>
          </a:prstGeom>
          <a:solidFill>
            <a:schemeClr val="bg1"/>
          </a:solidFill>
          <a:ln w="9525" algn="ctr">
            <a:noFill/>
            <a:miter lim="800000"/>
            <a:headEnd/>
            <a:tailEnd/>
          </a:ln>
          <a:effectLst/>
        </p:spPr>
        <p:txBody>
          <a:bodyPr wrap="none" anchor="ctr"/>
          <a:lstStyle/>
          <a:p>
            <a:endParaRPr lang="tr-TR"/>
          </a:p>
        </p:txBody>
      </p:sp>
      <p:sp>
        <p:nvSpPr>
          <p:cNvPr id="4" name="Rectangle 17"/>
          <p:cNvSpPr>
            <a:spLocks noChangeArrowheads="1"/>
          </p:cNvSpPr>
          <p:nvPr/>
        </p:nvSpPr>
        <p:spPr bwMode="auto">
          <a:xfrm flipH="1">
            <a:off x="1259631" y="3284983"/>
            <a:ext cx="72049" cy="1008071"/>
          </a:xfrm>
          <a:prstGeom prst="rect">
            <a:avLst/>
          </a:prstGeom>
          <a:solidFill>
            <a:srgbClr val="FF0000"/>
          </a:solidFill>
          <a:ln w="9525" algn="ctr">
            <a:noFill/>
            <a:miter lim="800000"/>
            <a:headEnd/>
            <a:tailEnd/>
          </a:ln>
          <a:effectLst/>
        </p:spPr>
        <p:txBody>
          <a:bodyPr wrap="none" anchor="ctr"/>
          <a:lstStyle/>
          <a:p>
            <a:endParaRPr lang="tr-TR"/>
          </a:p>
        </p:txBody>
      </p:sp>
      <p:sp>
        <p:nvSpPr>
          <p:cNvPr id="5" name="Rectangle 16"/>
          <p:cNvSpPr>
            <a:spLocks noChangeArrowheads="1"/>
          </p:cNvSpPr>
          <p:nvPr/>
        </p:nvSpPr>
        <p:spPr bwMode="auto">
          <a:xfrm>
            <a:off x="1403648" y="1411659"/>
            <a:ext cx="143676" cy="2809429"/>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6" name="Oval 8"/>
          <p:cNvSpPr>
            <a:spLocks noChangeArrowheads="1"/>
          </p:cNvSpPr>
          <p:nvPr/>
        </p:nvSpPr>
        <p:spPr bwMode="auto">
          <a:xfrm>
            <a:off x="1187624" y="4293096"/>
            <a:ext cx="216024" cy="216024"/>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7" name="Rectangle 24"/>
          <p:cNvSpPr>
            <a:spLocks noChangeArrowheads="1"/>
          </p:cNvSpPr>
          <p:nvPr/>
        </p:nvSpPr>
        <p:spPr bwMode="auto">
          <a:xfrm>
            <a:off x="1259632" y="1772816"/>
            <a:ext cx="72720" cy="2304901"/>
          </a:xfrm>
          <a:prstGeom prst="rect">
            <a:avLst/>
          </a:prstGeom>
          <a:solidFill>
            <a:srgbClr val="FF0000"/>
          </a:solidFill>
          <a:ln w="9525" algn="ctr">
            <a:noFill/>
            <a:miter lim="800000"/>
            <a:headEnd/>
            <a:tailEnd/>
          </a:ln>
          <a:effectLst/>
        </p:spPr>
        <p:txBody>
          <a:bodyPr wrap="none" anchor="ctr"/>
          <a:lstStyle/>
          <a:p>
            <a:endParaRPr lang="tr-TR"/>
          </a:p>
        </p:txBody>
      </p:sp>
      <p:sp>
        <p:nvSpPr>
          <p:cNvPr id="8" name="Rectangle 20"/>
          <p:cNvSpPr>
            <a:spLocks noChangeArrowheads="1"/>
          </p:cNvSpPr>
          <p:nvPr/>
        </p:nvSpPr>
        <p:spPr bwMode="auto">
          <a:xfrm>
            <a:off x="3924268" y="1484784"/>
            <a:ext cx="71478" cy="3024336"/>
          </a:xfrm>
          <a:prstGeom prst="rect">
            <a:avLst/>
          </a:prstGeom>
          <a:solidFill>
            <a:schemeClr val="bg1"/>
          </a:solidFill>
          <a:ln w="9525" algn="ctr">
            <a:noFill/>
            <a:miter lim="800000"/>
            <a:headEnd/>
            <a:tailEnd/>
          </a:ln>
          <a:effectLst/>
        </p:spPr>
        <p:txBody>
          <a:bodyPr wrap="none" anchor="ctr"/>
          <a:lstStyle/>
          <a:p>
            <a:endParaRPr lang="tr-TR"/>
          </a:p>
        </p:txBody>
      </p:sp>
      <p:sp>
        <p:nvSpPr>
          <p:cNvPr id="9" name="Rectangle 17"/>
          <p:cNvSpPr>
            <a:spLocks noChangeArrowheads="1"/>
          </p:cNvSpPr>
          <p:nvPr/>
        </p:nvSpPr>
        <p:spPr bwMode="auto">
          <a:xfrm flipH="1">
            <a:off x="3924267" y="3428999"/>
            <a:ext cx="72049" cy="1008071"/>
          </a:xfrm>
          <a:prstGeom prst="rect">
            <a:avLst/>
          </a:prstGeom>
          <a:solidFill>
            <a:srgbClr val="FF0000"/>
          </a:solidFill>
          <a:ln w="9525" algn="ctr">
            <a:noFill/>
            <a:miter lim="800000"/>
            <a:headEnd/>
            <a:tailEnd/>
          </a:ln>
          <a:effectLst/>
        </p:spPr>
        <p:txBody>
          <a:bodyPr wrap="none" anchor="ctr"/>
          <a:lstStyle/>
          <a:p>
            <a:endParaRPr lang="tr-TR"/>
          </a:p>
        </p:txBody>
      </p:sp>
      <p:sp>
        <p:nvSpPr>
          <p:cNvPr id="10" name="Rectangle 16"/>
          <p:cNvSpPr>
            <a:spLocks noChangeArrowheads="1"/>
          </p:cNvSpPr>
          <p:nvPr/>
        </p:nvSpPr>
        <p:spPr bwMode="auto">
          <a:xfrm>
            <a:off x="4067944" y="1555676"/>
            <a:ext cx="144016" cy="2953444"/>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11" name="Oval 8"/>
          <p:cNvSpPr>
            <a:spLocks noChangeArrowheads="1"/>
          </p:cNvSpPr>
          <p:nvPr/>
        </p:nvSpPr>
        <p:spPr bwMode="auto">
          <a:xfrm>
            <a:off x="3852260" y="4437112"/>
            <a:ext cx="216024" cy="216024"/>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12" name="Rectangle 24"/>
          <p:cNvSpPr>
            <a:spLocks noChangeArrowheads="1"/>
          </p:cNvSpPr>
          <p:nvPr/>
        </p:nvSpPr>
        <p:spPr bwMode="auto">
          <a:xfrm>
            <a:off x="3923928" y="2420888"/>
            <a:ext cx="73060" cy="1800845"/>
          </a:xfrm>
          <a:prstGeom prst="rect">
            <a:avLst/>
          </a:prstGeom>
          <a:solidFill>
            <a:srgbClr val="FF0000"/>
          </a:solidFill>
          <a:ln w="9525" algn="ctr">
            <a:noFill/>
            <a:miter lim="800000"/>
            <a:headEnd/>
            <a:tailEnd/>
          </a:ln>
          <a:effectLst/>
        </p:spPr>
        <p:txBody>
          <a:bodyPr wrap="none" anchor="ctr"/>
          <a:lstStyle/>
          <a:p>
            <a:endParaRPr lang="tr-TR"/>
          </a:p>
        </p:txBody>
      </p:sp>
      <p:sp>
        <p:nvSpPr>
          <p:cNvPr id="13" name="Rectangle 20"/>
          <p:cNvSpPr>
            <a:spLocks noChangeArrowheads="1"/>
          </p:cNvSpPr>
          <p:nvPr/>
        </p:nvSpPr>
        <p:spPr bwMode="auto">
          <a:xfrm>
            <a:off x="6804588" y="1340768"/>
            <a:ext cx="71478" cy="3024336"/>
          </a:xfrm>
          <a:prstGeom prst="rect">
            <a:avLst/>
          </a:prstGeom>
          <a:solidFill>
            <a:schemeClr val="bg1"/>
          </a:solidFill>
          <a:ln w="9525" algn="ctr">
            <a:noFill/>
            <a:miter lim="800000"/>
            <a:headEnd/>
            <a:tailEnd/>
          </a:ln>
          <a:effectLst/>
        </p:spPr>
        <p:txBody>
          <a:bodyPr wrap="none" anchor="ctr"/>
          <a:lstStyle/>
          <a:p>
            <a:endParaRPr lang="tr-TR"/>
          </a:p>
        </p:txBody>
      </p:sp>
      <p:sp>
        <p:nvSpPr>
          <p:cNvPr id="14" name="Rectangle 17"/>
          <p:cNvSpPr>
            <a:spLocks noChangeArrowheads="1"/>
          </p:cNvSpPr>
          <p:nvPr/>
        </p:nvSpPr>
        <p:spPr bwMode="auto">
          <a:xfrm flipH="1">
            <a:off x="6804587" y="3284983"/>
            <a:ext cx="72049" cy="1008071"/>
          </a:xfrm>
          <a:prstGeom prst="rect">
            <a:avLst/>
          </a:prstGeom>
          <a:solidFill>
            <a:srgbClr val="FF0000"/>
          </a:solidFill>
          <a:ln w="9525" algn="ctr">
            <a:noFill/>
            <a:miter lim="800000"/>
            <a:headEnd/>
            <a:tailEnd/>
          </a:ln>
          <a:effectLst/>
        </p:spPr>
        <p:txBody>
          <a:bodyPr wrap="none" anchor="ctr"/>
          <a:lstStyle/>
          <a:p>
            <a:endParaRPr lang="tr-TR"/>
          </a:p>
        </p:txBody>
      </p:sp>
      <p:sp>
        <p:nvSpPr>
          <p:cNvPr id="15" name="Rectangle 16"/>
          <p:cNvSpPr>
            <a:spLocks noChangeArrowheads="1"/>
          </p:cNvSpPr>
          <p:nvPr/>
        </p:nvSpPr>
        <p:spPr bwMode="auto">
          <a:xfrm>
            <a:off x="6948264" y="1411660"/>
            <a:ext cx="144016" cy="2953444"/>
          </a:xfrm>
          <a:prstGeom prst="rect">
            <a:avLst/>
          </a:prstGeom>
          <a:solidFill>
            <a:srgbClr val="FFCC00"/>
          </a:solidFill>
          <a:ln w="9525" algn="ctr">
            <a:noFill/>
            <a:miter lim="800000"/>
            <a:headEnd/>
            <a:tailEnd/>
          </a:ln>
          <a:effectLst/>
        </p:spPr>
        <p:txBody>
          <a:bodyPr wrap="none" anchor="ctr"/>
          <a:lstStyle/>
          <a:p>
            <a:pPr marL="342900" indent="-342900" algn="ctr"/>
            <a:r>
              <a:rPr lang="tr-TR" sz="800" dirty="0">
                <a:solidFill>
                  <a:srgbClr val="000000"/>
                </a:solidFill>
              </a:rPr>
              <a:t> 45</a:t>
            </a:r>
          </a:p>
          <a:p>
            <a:pPr marL="342900" indent="-342900" algn="ctr"/>
            <a:endParaRPr lang="tr-TR" sz="800" dirty="0">
              <a:solidFill>
                <a:srgbClr val="000000"/>
              </a:solidFill>
            </a:endParaRPr>
          </a:p>
          <a:p>
            <a:pPr marL="342900" indent="-342900" algn="ctr"/>
            <a:r>
              <a:rPr lang="tr-TR" sz="800" dirty="0">
                <a:solidFill>
                  <a:srgbClr val="000000"/>
                </a:solidFill>
              </a:rPr>
              <a:t> 40</a:t>
            </a:r>
          </a:p>
          <a:p>
            <a:pPr marL="342900" indent="-342900" algn="ctr"/>
            <a:endParaRPr lang="tr-TR" sz="800" dirty="0">
              <a:solidFill>
                <a:srgbClr val="000000"/>
              </a:solidFill>
            </a:endParaRPr>
          </a:p>
          <a:p>
            <a:pPr marL="342900" indent="-342900" algn="ctr"/>
            <a:r>
              <a:rPr lang="tr-TR" sz="800" dirty="0">
                <a:solidFill>
                  <a:srgbClr val="000000"/>
                </a:solidFill>
              </a:rPr>
              <a:t> 35</a:t>
            </a:r>
          </a:p>
          <a:p>
            <a:pPr marL="342900" indent="-342900" algn="ctr"/>
            <a:endParaRPr lang="tr-TR" sz="800" dirty="0">
              <a:solidFill>
                <a:srgbClr val="000000"/>
              </a:solidFill>
            </a:endParaRPr>
          </a:p>
          <a:p>
            <a:pPr marL="342900" indent="-342900" algn="ctr"/>
            <a:r>
              <a:rPr lang="tr-TR" sz="800" dirty="0">
                <a:solidFill>
                  <a:srgbClr val="000000"/>
                </a:solidFill>
              </a:rPr>
              <a:t> 30</a:t>
            </a:r>
          </a:p>
          <a:p>
            <a:pPr marL="342900" indent="-342900" algn="ctr"/>
            <a:endParaRPr lang="tr-TR" sz="800" dirty="0">
              <a:solidFill>
                <a:srgbClr val="000000"/>
              </a:solidFill>
            </a:endParaRPr>
          </a:p>
          <a:p>
            <a:pPr marL="342900" indent="-342900" algn="ctr"/>
            <a:r>
              <a:rPr lang="tr-TR" sz="800" dirty="0">
                <a:solidFill>
                  <a:srgbClr val="000000"/>
                </a:solidFill>
              </a:rPr>
              <a:t> 25</a:t>
            </a:r>
          </a:p>
          <a:p>
            <a:pPr marL="342900" indent="-342900" algn="ctr"/>
            <a:endParaRPr lang="tr-TR" sz="800" dirty="0">
              <a:solidFill>
                <a:srgbClr val="000000"/>
              </a:solidFill>
            </a:endParaRPr>
          </a:p>
          <a:p>
            <a:pPr marL="342900" indent="-342900" algn="ctr"/>
            <a:r>
              <a:rPr lang="tr-TR" sz="800" dirty="0">
                <a:solidFill>
                  <a:srgbClr val="000000"/>
                </a:solidFill>
              </a:rPr>
              <a:t> 20</a:t>
            </a:r>
          </a:p>
          <a:p>
            <a:pPr marL="342900" indent="-342900" algn="ctr"/>
            <a:endParaRPr lang="tr-TR" sz="800" dirty="0">
              <a:solidFill>
                <a:srgbClr val="000000"/>
              </a:solidFill>
            </a:endParaRPr>
          </a:p>
          <a:p>
            <a:pPr marL="342900" indent="-342900" algn="ctr"/>
            <a:r>
              <a:rPr lang="tr-TR" sz="800" dirty="0">
                <a:solidFill>
                  <a:srgbClr val="000000"/>
                </a:solidFill>
              </a:rPr>
              <a:t>15</a:t>
            </a:r>
          </a:p>
          <a:p>
            <a:pPr marL="342900" indent="-342900" algn="ctr"/>
            <a:endParaRPr lang="tr-TR" sz="800" dirty="0">
              <a:solidFill>
                <a:srgbClr val="000000"/>
              </a:solidFill>
            </a:endParaRPr>
          </a:p>
          <a:p>
            <a:pPr marL="342900" indent="-342900" algn="ctr"/>
            <a:r>
              <a:rPr lang="tr-TR" sz="800" dirty="0">
                <a:solidFill>
                  <a:srgbClr val="000000"/>
                </a:solidFill>
              </a:rPr>
              <a:t>1 0</a:t>
            </a:r>
          </a:p>
          <a:p>
            <a:pPr marL="342900" indent="-342900" algn="ctr"/>
            <a:endParaRPr lang="tr-TR" sz="800" dirty="0">
              <a:solidFill>
                <a:srgbClr val="000000"/>
              </a:solidFill>
            </a:endParaRPr>
          </a:p>
          <a:p>
            <a:pPr marL="342900" indent="-342900" algn="ctr"/>
            <a:r>
              <a:rPr lang="tr-TR" sz="800" dirty="0">
                <a:solidFill>
                  <a:srgbClr val="000000"/>
                </a:solidFill>
              </a:rPr>
              <a:t> 5</a:t>
            </a:r>
          </a:p>
          <a:p>
            <a:pPr marL="342900" indent="-342900" algn="ctr"/>
            <a:endParaRPr lang="tr-TR" sz="800" dirty="0">
              <a:solidFill>
                <a:srgbClr val="000000"/>
              </a:solidFill>
            </a:endParaRPr>
          </a:p>
          <a:p>
            <a:pPr marL="342900" indent="-342900" algn="ctr"/>
            <a:r>
              <a:rPr lang="tr-TR" sz="800" dirty="0">
                <a:solidFill>
                  <a:srgbClr val="000000"/>
                </a:solidFill>
              </a:rPr>
              <a:t>  0</a:t>
            </a:r>
          </a:p>
          <a:p>
            <a:pPr marL="342900" indent="-342900" algn="ctr"/>
            <a:endParaRPr lang="tr-TR" sz="800" dirty="0">
              <a:solidFill>
                <a:srgbClr val="000000"/>
              </a:solidFill>
            </a:endParaRPr>
          </a:p>
          <a:p>
            <a:pPr marL="342900" indent="-342900" algn="ctr"/>
            <a:r>
              <a:rPr lang="tr-TR" sz="800" dirty="0">
                <a:solidFill>
                  <a:srgbClr val="000000"/>
                </a:solidFill>
              </a:rPr>
              <a:t>-5</a:t>
            </a:r>
          </a:p>
          <a:p>
            <a:pPr marL="342900" indent="-342900" algn="ctr"/>
            <a:endParaRPr lang="tr-TR" sz="800" dirty="0">
              <a:solidFill>
                <a:srgbClr val="000000"/>
              </a:solidFill>
            </a:endParaRPr>
          </a:p>
          <a:p>
            <a:pPr marL="342900" indent="-342900" algn="ctr"/>
            <a:r>
              <a:rPr lang="tr-TR" sz="800" dirty="0">
                <a:solidFill>
                  <a:srgbClr val="000000"/>
                </a:solidFill>
              </a:rPr>
              <a:t>-1 0</a:t>
            </a:r>
          </a:p>
        </p:txBody>
      </p:sp>
      <p:sp>
        <p:nvSpPr>
          <p:cNvPr id="16" name="Oval 8"/>
          <p:cNvSpPr>
            <a:spLocks noChangeArrowheads="1"/>
          </p:cNvSpPr>
          <p:nvPr/>
        </p:nvSpPr>
        <p:spPr bwMode="auto">
          <a:xfrm>
            <a:off x="6732580" y="4293096"/>
            <a:ext cx="216024" cy="216024"/>
          </a:xfrm>
          <a:prstGeom prst="ellipse">
            <a:avLst/>
          </a:prstGeom>
          <a:solidFill>
            <a:srgbClr val="FF0000"/>
          </a:solidFill>
          <a:ln w="9525" algn="ctr">
            <a:noFill/>
            <a:round/>
            <a:headEnd/>
            <a:tailEnd/>
          </a:ln>
          <a:effectLst/>
        </p:spPr>
        <p:txBody>
          <a:bodyPr wrap="none" anchor="ctr"/>
          <a:lstStyle/>
          <a:p>
            <a:pPr marL="342900" indent="-342900" algn="ctr"/>
            <a:endParaRPr lang="tr-TR"/>
          </a:p>
        </p:txBody>
      </p:sp>
      <p:sp>
        <p:nvSpPr>
          <p:cNvPr id="17" name="Rectangle 24"/>
          <p:cNvSpPr>
            <a:spLocks noChangeArrowheads="1"/>
          </p:cNvSpPr>
          <p:nvPr/>
        </p:nvSpPr>
        <p:spPr bwMode="auto">
          <a:xfrm>
            <a:off x="6804588" y="2780928"/>
            <a:ext cx="72720" cy="1296789"/>
          </a:xfrm>
          <a:prstGeom prst="rect">
            <a:avLst/>
          </a:prstGeom>
          <a:solidFill>
            <a:srgbClr val="FF0000"/>
          </a:solidFill>
          <a:ln w="9525" algn="ctr">
            <a:noFill/>
            <a:miter lim="800000"/>
            <a:headEnd/>
            <a:tailEnd/>
          </a:ln>
          <a:effectLst/>
        </p:spPr>
        <p:txBody>
          <a:bodyPr wrap="none" anchor="ctr"/>
          <a:lstStyle/>
          <a:p>
            <a:endParaRPr lang="tr-TR"/>
          </a:p>
        </p:txBody>
      </p:sp>
      <p:pic>
        <p:nvPicPr>
          <p:cNvPr id="21" name="Picture 14" descr="sun"/>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88640"/>
            <a:ext cx="1400175"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6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20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2000"/>
                                        <p:tgtEl>
                                          <p:spTgt spid="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in)">
                                      <p:cBhvr>
                                        <p:cTn id="19" dur="2000"/>
                                        <p:tgtEl>
                                          <p:spTgt spid="6"/>
                                        </p:tgtEl>
                                      </p:cBhvr>
                                    </p:animEffect>
                                  </p:childTnLst>
                                </p:cTn>
                              </p:par>
                            </p:childTnLst>
                          </p:cTn>
                        </p:par>
                        <p:par>
                          <p:cTn id="20" fill="hold">
                            <p:stCondLst>
                              <p:cond delay="2000"/>
                            </p:stCondLst>
                            <p:childTnLst>
                              <p:par>
                                <p:cTn id="21" presetID="8"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amond(in)">
                                      <p:cBhvr>
                                        <p:cTn id="23" dur="2000"/>
                                        <p:tgtEl>
                                          <p:spTgt spid="1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amond(in)">
                                      <p:cBhvr>
                                        <p:cTn id="29" dur="2000"/>
                                        <p:tgtEl>
                                          <p:spTgt spid="10"/>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amond(in)">
                                      <p:cBhvr>
                                        <p:cTn id="35" dur="2000"/>
                                        <p:tgtEl>
                                          <p:spTgt spid="11"/>
                                        </p:tgtEl>
                                      </p:cBhvr>
                                    </p:animEffect>
                                  </p:childTnLst>
                                </p:cTn>
                              </p:par>
                            </p:childTnLst>
                          </p:cTn>
                        </p:par>
                        <p:par>
                          <p:cTn id="36" fill="hold">
                            <p:stCondLst>
                              <p:cond delay="4000"/>
                            </p:stCondLst>
                            <p:childTnLst>
                              <p:par>
                                <p:cTn id="37" presetID="8"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amond(in)">
                                      <p:cBhvr>
                                        <p:cTn id="39" dur="20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2000"/>
                                        <p:tgtEl>
                                          <p:spTgt spid="15"/>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amond(in)">
                                      <p:cBhvr>
                                        <p:cTn id="48" dur="2000"/>
                                        <p:tgtEl>
                                          <p:spTgt spid="14"/>
                                        </p:tgtEl>
                                      </p:cBhvr>
                                    </p:animEffect>
                                  </p:childTnLst>
                                </p:cTn>
                              </p:par>
                              <p:par>
                                <p:cTn id="49" presetID="8"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amond(in)">
                                      <p:cBhvr>
                                        <p:cTn id="51" dur="2000"/>
                                        <p:tgtEl>
                                          <p:spTgt spid="16"/>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3000"/>
                                        <p:tgtEl>
                                          <p:spTgt spid="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3000"/>
                                        <p:tgtEl>
                                          <p:spTgt spid="1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8"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C41A77D-49E0-4113-9B57-B4BF10092A6B"/>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Каталог"/>
  <p:tag name="İSPRİNGCLOUDFOLDERID" val="0"/>
  <p:tag name="İSPRİNGCLOUDFOLDERPATH" val="Каталог"/>
  <p:tag name="ISPRING_PLAYERS_CUSTOMIZATION" val="UEsDBBQAAgAIAEe5M0j84qlN2wUAAEYWAAAdAAAAdW5pdmVyc2FsL2NvbW1vbl9tZXNzYWdlcy5sbmfNWF1PG0cUfY+U/7CyFKmVGpJUShRVYLS2B7PKepfsrvnoh1aoIIQERgptlUcb0oaKNlDUKpSUpKVVX9KHrbGDwR+85AfM/IX+kt57Z9deG6LdBaH2wci7eM7ce+bcM3dmePTx8pLy1fyj1cWV0kjqztDtlDJf+nxlbrG0MJIqOmM376eU1S9mS3OzSyul+ZFUaSWljKavXxtemi0tfDm7MA/fr19TlOHl+dVVeFxN41PvWVmcG0lNZNysWZhQjRlXN/Omm9HyqTR/wTv8kHfEGm/wU4WfwGOLn3KPt+FF49NH73147/7jO3fvvT98yweLg20XVF2PRFcI/O7tGNiGY5m6CxMw3TXYtJNKv/V0Zr31kg01i46uGSyVttWZMTXZ2AmLTabS+ViTFi2LGY5r61qOuZrtGqZDBOnMYTng5UfeFFsKPxVlYKQGnyZ/w+vICr5uw9cO/1t8Tf9sAGUd/7eigg9iDb7X4e93CrxoAp3HvKYgjqS4Lb7hkTHmzIKqGa7FbMfSso5mGhDXNq/CWnVEWeFHAHsq54EQmmcCkC/q8DuIG37jwaS4phC9p4jvEYa3KCgYganVhyJDstQpzci7jmnqtsuMXPAGInsO4VQhmLLYAJIo9TJ8qQB81ddTPSG+pdrMIpF6okJZnlwAwZVKfymeYjgIQ9EBkZWkEY1r+XEdPg6F9QuEVYb1hJyTwUwwXMo/QBhIvcwtBggIllmgddueMi0U6Q4SjgLE8QqWLcm1idnVQgIOidJ7hyqi5taMrAklk3XC8+8DBi05IG3y474IogALzLbVPHMz5jQUH4H9xA+SjDIf4KryvSRjZphNxb0dNchQJ7W8ikWH7hDUIFnDjthUkE80BJ/48yt/TTKBFY/U4C/q4lsqNeSrHvIGsTmULCKbPSyCHjQVpf1bDyaIrN3vSB7F1cBKPD82GWBZbIFwTsR6ZDTgtVmWQ0k/LGofu2OqprOcCxrPmVOuQ/4viWr3CNqAMBsKaR0U7/tQlwL43Q3fjo0cm76hSKuqx+MaYaAUxLp4BhQ3kpI7kE7fbjCQVbAzkO7r/hbgyWzwm7+6x33Of+6GcXTWMWNyc5F8sG6vLhkgvkIwGyHp8WN026vIys4yQ7U0M0J4UifQ4JDwBkI8Sz9l45EtH/5P5dlN/KISvYAqk9By0VQSqzOpIK8+LVvuzxkNd7MfABtwcccVT7BpjA/AoO0DV2c3l2cXl+IP04wxkzjrgKljGjVseKI7ph6CYQYg+6hbUDgU/xPcFmgH8bvHjmwZ++aI7qN6s0wCqyY1Lw3k+Xw8Lz7eFMvYmsNoG/TQcaKGkiPKxe2X234yk/4gaKXekF4g8jr2075afe/znRSGr+M5q89JI0UVav37uhhHc3RGzQ8JjE4lT+XpBD2oTSE3YL6YzR3MUyywgFPZY5x1VORFds84SRWSOUK6sLxwOllTMc8gotIjD6v3EKluSV65N3qZgH1uXvWd3ELRDQQjnkVN1vWpS2gm7DVXrxubqVZ23M2qRpbJo8+af8TzYg4FK0COdcd2dTXDZJOJy4xXAzVfasf+BtgOPBOlEHMCeWLPsTEVJgnIfAVT4Inx5J/ynzFxBqP8FU4Rz/nvcGT8ix/AafmAv1YA9yXfhQT2+PZHiXDBD3F3Yl38T+iY26Ld/oQ3PotCc9RMPwCM34aDIxx1IJrdOMP9G5HQOrwAiJ/B6F9HDtegSPrvD3ZouajMOmKLTiNYzKS81jkHxm4XSBp8941CXSEnOqKNegP/r0hoL7iwwLPuUHTEUL2+OFTHUbPjBShwmxYWzWEdCqIiNpPAFFTrAWwTdPIGnF2IvIKZQWG1ZB7obQNXFdH7dXgKWmH/CqSrjSQA3VsvtHQq8yo1jLEuTcJAl28HkCdHm3DVXI5uCgFjD9tnQGkH3u/fLdTI/kOx4stm+EIRPWzgSjHu/Nlx1YDt7r8IgTqUwOfBCeVzUH9+b1QN2pd+tO7TKt34Dt8KXQD/C1BLAwQUAAIACABHuTNIRBf+NtcFAAALFgAALgAAAHVuaXZlcnNhbC9jdXN0b21fcHJlc2V0cy8wL2NvbW1vbl9tZXNzYWdlcy5sbmfNWF1PG0cUfedXrCxFaqWGJJUSRRUYre3BrLLeJbtrPvqhFSoIIYGRQlvl0Ya0oaINFLUKJSVpadWX9GFr7GDwBy/5ATN/ob+k997ZtdeGaHdBqH0w8i6eM3fOnHvm3hkZe7yyrHy18GhtabU0mrozfDulLJQ+X51fKi2OporO+M37KWXti7nS/NzyamlhNFVaTSlj6aGR5bnS4pdziwvpoSFFGVlZWFuDh7U0PPQelaX50dRkxs2ahUnVmHV1M2+6GS2fSvMXvMOPeEes8wY/U/gpPLb4Gfd4G140Pn303of37j++c/fe+yO3fLAY0HZB1fVIcIWw796OhjYcy9RdwGe6a7AZJ5V+6+nMeuslGmkWHV0zWCptq7PjaqKhkxabSqXzcaYsWhYzHNfWtRxzNds1TIfI0ZnDcsDJj7wpthV+JsrARg0+Tf6G15ERfN2Grx3+t/ia/tkAujr+b0UFH8Q6fK/D3+8UeNEEKk94TUEcSW9bfMOjQsyZBVUzXIvZjqVlHc00IKwdXoVt6oiywo8B9UxOAxE0z80vX9ThdxA2/MaDOXE7IXhPEd8jDG9RTDACV1YfjorIUqc1I+86pqnbLjNywRsI7DlEU4VYymITKKKFl+FLBdCrvpLqyeAt1WYWqdMTFVrjaXIAVyr8pXiKwSAKxQYsVhLGM6HlJ3T4OBTULxBUGbYSFpwIZZLhLv4BkkDW5cKiMUCpzAKN2/a0aaE6d5FrVB4OVzBXSadNXFotpNyQGr136CFias3ImpAqWSc8/QFA0GYD0BY/6QsgAq/AbFvNMzdjzkDOEdZP/DDBIPMB7iffTzBkltmU0TsRYwx1SsurmGnoCEHikR3sii0FqUQT8Dm/ONvXJQuY5UgL/qIuvqX8Qq7qIT8QW8OJArLZwyIoQVNR0b/1UILA2v0m5FFYDUy/i0OT8ZXFNkjmVGxEBQPmmmU5lPLDovaxO65qOsu5oO2cOe06ZPeSpnaPnk2IsqGQxkHpvvV0CYDf3fAN2MixmRuKdKd6PKYRBnJAbIhnQHAjIbUDq+mz/4FFBUcBCb7ue74nF4Pf/K096bP6C0+I4/MmGZOaSywH8/X61gK0VwhmM6Q7foIOew2LsrPMUC3NjFCdFAnUMqS6gQjPk0+L8ciLj/6f2uyu+7L6vIQkk7ByyZUklmZSNV77qmx5JGc0PMJ+AGiAxUNWPMECMfZ4BiUeuDm7uTK3tBx7lGaMm0RYB7wc11DD8iayPOoBGGaAcYCKBW1D1j/Bw4DODb9O7MjisG+KyKKpN8kUEGpSrdJAii+G82LDTbOMrTmMjj4PjSZiJPmg3NV+nR0kc+YPgrrpDQkF4q5j2ezL1Hc83z9h+AZ2Un3+GaWmUIHfV7U4mqMzqnVIWdR6PJUtCDpPmyJuwHTxCjmYplhgAaGyqDhvo8iKrJJxjios5RjJwqzC2WQqxWw0RKVHHSbtERLdkqxyb+wK8frMvOprzkLBDcQinkXM1TWnK+glbDDXrhmbqVZ2ws2qRpbJ/mbdb+K8eCPBAZBg3bFdXc0wWVHiFmPbX/NVduKfeO3AJlEG8fBlP55j4yrMETD5CmbAlvD0n/Kf8WAGY/wVmoXn/HfoCf/ih9AMH/LXCsC+5HsQ/j7f+SgJLHggnkasC/8JdbEtOttPeeOzCDBHzfSPh+E70BlCPwOx7MUY7V91hLbgBSD8DM7+Omq0BrnRfzWwSxtFydUR29RzYAqT4loXdITdeo+09+7LgrpC9nNMp/Im/l+R0F5wF4G97HBkwJCzvixUx1GzEwVIa5v2FB1hA/KgIrYSoBRU6wGcC9RXA8wexF3BdUE6teQq0M8GLiEiz+bwDLS5/t1GVxUJxndvstDDKbWrVBfGuQwJ41z55EeOHG3SVXM5uvkDiH2skQGkHXi9f21QI7sPRYovm+ELQnStgSvCmNNnJ1QDDrf/IAKqRQJfB++Tz0Ha+UVQNShU+sC6D2vpoaGRW7173H8BUEsDBBQAAgAIAEe5M0ilAOdG6gQAAF8UAAAnAAAAdW5pdmVyc2FsL2ZsYXNoX3B1Ymxpc2hpbmdfc2V0dGluZ3MueG1s1VhdTxtHFH33rxhtlbfGCykUgtZGCOwG1XwUb6VEVYXG3sGesh/W7riEPEFQGyqiBFWNWqVqaFOpL+2DC97GfJi85AfM/oX+kt7x7NoYDF0SQERowZ6998y5Z87MXlYbvW+Z6GvietSxU0p/sk9BxC46BrVLKeVzPXtzWEEew7aBTccmKcV2FDSaTmiVasGkXjlPGINQDwGM7Y1UWEopM1YZUdWlpaUk9SquuOuYVQb4XrLoWGrFJR6xGXHViomX4Q9brhBPCRFiAMBlOXaYlk4kENIk0pRjVE2CqAHMbSqKwmbWxF5ZUWVYARcXS65TtY1xx3Rc5JYKKeWD4THxE8VIqAlqEVto4qVhUAyzEWwYVLDAZp4+IKhMaKkMdIcGFLREDVZOKbcGBApEqydRWtiydCxQxh3QwGYhvEUYNjDD8qucj5H7zIsG5JCxbGOLFnW4g0T9KWVCn8/nJicy89MzeiY/f0efykkO50jSM3f1cyTpk3ouc574uPB37s1m5nKT05/O6zMzOX1ytpMFinYJoqndimmgrFN1i6QtmMbKVatgY2qCR4/J6BEGLjexWyK6k6WwiAvY9IiCvqqQ0mdVbFK2DJuhDzbDIiGVMa9CimxOLFtKYW6VKB04CQjEYC3blhi83bbE0HBX6aqcvVNWT5YaZgwXy2AeGGtR09SjQ1HYgmN3lSa+o4JjGu2CiFUgxjS2yJEtkV+kdhYi+xW0AItgQqljLsWmgiiD0ovtZK9a8Bhlra2XPRqJAAvOCIKm8iekKJax63Up3lZdGL+Y/oL/yGv8gPvBQ77HG19KTeS903L498EGCr7hh5DTgMtHfJsf8ldw/c2b8HtbDAePEX8drEDUKuBDbLAiB3yI9HkTEmvBt7zBGyhYje78A/k+3+GHqMVpVQSNxuL0C+TB/IIWrwPqgcB4BbVtA85KsB5SEnQF7IedGetQQPAIPh7AmAiGj7uiNARkaojXIX1NcOK7wJTvA+YurydjsfqB7wdP27AhuVoEDEhNEGKjCxi1JDheSrAGEQJmXSgcKhvSjGqSsB0kqOuG3PST0xOZuzeumPIZ6l8MU2FDMXPks3WAi68GkgvsC6cdgg186eRjlhXDgriA8cEKa8GT4Dso0D+CHGwkL9KirXs1AD/kO9fApud15tkFXb5H38KWF0+wbU3pJFiWljUvVKqrN3Ake+vsqcO1L6YFDg0x3FPsM9iEa1QXYXuQ04SnQS2+unGKfig4Bo8FvHCLiPChej88w95Gg986CRGHZnehtRaDBqxsrTcLSWUleAq17wVrsebt67/10cDgx0PDt0eS6r8rf9w8Myls6GZNTO2ooxs/tWOMl3Wsb/yfpDO6xxO5Wce1oKEixolJe3fEYed2srfRVNFz9W7BWp3idezA+K/8GTRhv/Of+V/8Jd+E60/Et/gL/hOY7TnfHInpS9F3vQZv1uWWhMeAPB2a0fEhjBoHKz92LzsWJ/CTzNybWDv2TS0XNxQOmc2YT9Nn/GWsyBf8eay4ra5z7UgLe6xjDZ7EnHYHcmut4/FRuCbhckCDDI+EsP19L7b/aTvx3U+OK9n97/QPmDw6Lmn3b4HdGvDc2INVvTQnXPsT9jIlvk6KyW/t1yZd70k0tecbKXHHoja1QEeTGqT9Gis9ONCnqb1vJRKA1v1SMJ34D1BLAwQUAAIACABHuTNIOio/TroCAABYCgAAIQAAAHVuaXZlcnNhbC9mbGFzaF9za2luX3NldHRpbmdzLnhtbJVW207jMBB95yuq7nvDXstKphKUroTUXRAg3p1kmlh17MielO3fr+04xG4bmu0IqZ45x3P1FKK3TCwuJhOSSS7VMyAyUWir6XQTll9P0wZRilkmBYLAmZCqony6+PTLfUjikOdYcgdqLGdDM+jdzN1nDMX7+D63MkTIZFVTsV/LQs5Smm0LJRuRnw2t3NegOBNbg7z8OV+uBh1wpvEeoYpiWl1ZGUepFWgNNqQfKytnWZymwDtPl+4zktO7+jj7A9qOaYaOdvPZyhCtpgXERb66sTKMF+b2uCtzKx8TEP6igX79YmUQyukeVHz53TcrgwxZN/X/zEitZGELGnM+buI7h0uam+dno7q0cpZgE7KOznbBl8fleheA/Nfw3RP7XJXkj7auBwvBNj3lsEDVAEm6U2vTpXx7aNC8j84eanrMo4n5kTYaFhvKtYf1yh74BG9M5CHKa3rIq+RNBcs24BAZG3rCcnnrlkWIfdcFMSrYeWWfSqDskX9MYY+QgbJHPnOWw4Pg++MIDk0tqevyLfX9DBrgyVEHjBkENcfch9KdOqt1tbaPVwexekWHqWQOC23jeWEV2NaRxOnamJKjoIigO1ZQZFL8trh077LRJDkw+Gk7PVsEGXI4NXIuRrOow3q588XZgpD2h6FPrj1P0Ozx6ylFpFlZmR8mPZ14nnkopjDT5DTDbkoDB3UvNjLgON9DpIqqLagXKflYN0Ii6LHXy/Z9DcFJEtSAJKerTPwlp8ovmioFtTJdY6C7KsfKFliyouTmD18ZvEF+wBiwtlQszX2Csve5DBR+CICqrOymtj20lqrhyDjsgHtroHApD+VGtJnSoYG7wTVsMBw5rxk1k35Z9LMSL5FAfwL/asKKLj6wjBh7pKl2mUUvv9vEwdXRcu4Wmp2+cJe5sx+m6GZjPy6hUdr/KP8BUEsDBBQAAgAIAEe5M0g28hhnvQQAAHATAAAmAAAAdW5pdmVyc2FsL2h0bWxfcHVibGlzaGluZ19zZXR0aW5ncy54bWzVWF1PG0cUfedXjLbKW+OFlBSCbCMEdrHqAIWtlKiq0OAd7G3Wu9buuIQ8maA2VEQJqhq1StXQplJf2gcXvI35sPOSHzD7F/pLeq9n18Zg3CVxaCq04J2998y5Z86MLxufvFs0yZfMcQ3bSigjsWGFMCtn64aVTyifaumr4wpxObV0atoWSyiWrZDJ5FC8VF4xDbewxDiHUJcAjOVOlHhCKXBemlDVtbW1mOGWHHxqm2UO+G4sZxfVksNcZnHmqCWTrsMfvl5irhIgRACAq2hbQVpyaIiQuES6aetlkxFDB+aWgUVRc5YXTUWVUSs0dyfv2GVLn7ZN2yFOfiWhvDc+hT9hjESaMYrMQkncJAziMJ+gum4gCWouGfcYKTAjXwC2Y6MKWTN0Xkgo10YRBaLVsygtbFk5RZRpGySweABfZJzqlFN5K+fj7C53wwE5pK9btGjkNHhCsPyEMqMtL2UzM6nluXkttbQ8q93MSg4XSNJSt7QLJGkZLZu6SHxU+NnbC6nFbGbu42Vtfj6rZRY6WaBolyBxtVuxOChrl50cawsW54VyccWihgkWPSWjyziY3KROnml22oBFXKWmyxTyRYnlPylT0+DrsBeGYS/cYaw05ZZYji/isiUU7pSZ0oGTgEAM1rJties32pYYG+8qXZWzd8rqyTJOOae5ApgHxlrU4urJoTBs1ba6SsN7smKberugVVDZhFqmHIOaCjE41JZrP+WoAE8bJuiPuSOxVYufKS5XoI7bpWFbR7RyLvmZ+F5UxbHw/PviUNQ/l1XKZ+fliG/9beJ/JZqQU4fLI2JPNMULuP4UDfi9h8P+QyJe+hWI2gB8iPUrcsCDSE80ILHqfy3qok78jfDJX5DviX3RJC1OGxg0GYnTT5AH8yMtUQPUY8R4AbXtAU7F3wooIV2Efb8zYw0K8B/Ax2MYw2D4eIClESBTJaIG6ZvISRwAU3EEmAeiFovE6jtx5D9uwwbkqiEwIDVAiO0uYNKS4HQp/iZEIMwWKhwoG9AMa5KwHSSo64rcxpm5mdStK5dMuY/6g2GKNsSZQ59tAVx0NYhcYA+d1gQbeNLJpyyLw0gcYTywwqb/yP8GCvROIPvbsUFatPWsCuBNsf8O2PSizuxf0Nv36GvYcvAE29aUToJlaVlzoFJdvoFD2VtnTw2uI5wWONRxuKfYfdgEa1TDsEPIacC3QTW6ulGKvo8c/YcIj27BCA+q94Iz7HU0+KWTEHJodBdabTGow8pWe7OQVCr+Y6j90N+MNO/wyLUPRq9/ODZ+YyKm/l357WrfpKBFWzCpYYU92vS5PWC0rFOd4L8k9ekHz+SmbacILRLTz0zau8cNerGzvU1cxU6od1PV6v0up6cSP4sn0Fb9Kn4Uf4jnYgeu34nYFc/ED2Cfp2JnIqLTsJN6CW6ryU0GB7vc743wQEDrRcFamrqdnooS+FFq8VWkPfiqmo0aCsfGTsTvxyfieaTIZ+JppLjdrpPqRFN6qgf1H0Wcdh9yq60D70GwJsFyQMsLh3zQ0P4vNvR5e+vNz4JL2c/9/0mSu31Q+3kXDFSHs/0Q1umtre1/fwoOVLR3SQN513790PW+Ia72fLMzBOPdb8mSQ/8AUEsDBBQAAgAIAEe5M0iCE8d0lgEAACIGAAAfAAAAdW5pdmVyc2FsL2h0bWxfc2tpbl9zZXR0aW5ncy5qc42Uy27CMBBF93wFcrcVok9od6hQqRKLSmVXdWHCECIc27JNCkX8ezPmFTuTUs8mvjq684g821a7PCxh7ef21n/7+3t49xqg5swKrkNdNOg56syKbAaTLAeRSWARUiAy58LCSd+dEcqZSe863Xygr60YMkXQ+pSgIhoCtBRYEOA3Ba4p8Sds7tDYvqnKqKcr55TsJEo6kK4jlcm5Z9jVqz/VHiNYFWAuoHOeQGDa86eJPDs+9DCqXKJyzeVmrFLVmfJkmRq1krOm/IuNBlP+9OUe6D71XkaBncise3OQx4lHfYxmUhuwFg55H0cYJCz4FETFt+vPH2hgXG8ooovMZu5ID24wqrTmKdSm1B9ghJgsvWrT7GHUOQdrtyfubjECQvANmJrV8B4jAJVe6X/8QG1UihOpofWZn1Ch+CyT6SF1F4PksFi0bZreuVFf/pAFT0hFT2hBPb+8aXnEoCVAd9SCvDbKO6bsBCVKIoeiQE2ABb1IXLxI8P7ZZtw5nizycj+U67GcAzdLMBOlRFn+16VC41yt3S9QSwMEFAACAAgAR7kzSJqP6Lf4AAAAWAIAABoAAAB1bml2ZXJzYWwvaTE4bl9wcmVzZXRzLnhtbJ2SsW7DIBCGdz8Fuj0m2SILO1ulbB3S2XLti0sLh8XhuG/Ul+iWFysWTpQOlaUOSBz3/T93B+rwaY24oGftqIRdvgWB1LpOU1/Cy+lpswfBoaGuMY6wBHIgDlWm9G5Pzx4ZA4toQVzCWwhDIeU0TbnmwUcHdmYM0Zjz1lkZl3UkZ6UckhSSttD/Ui9nUGWZEOp11CYcqYr7GCVEsG9LmDV1S7mmswP5F9DhCoBrDsgrwNmvAO/DCuDHB0DJe89z1I4cnP2tpMbGRztdv/3H9QshJWNaF2l2yTop69tYt8tga4vMTR/bMtTfa1qmnwq43Zkp+fAjquwHUEsDBBQAAgAIAEe5M0h4CeGkdgAAAHYAAAAcAAAAdW5pdmVyc2FsL2xvY2FsX3NldHRpbmdzLnhtbLOxr8jNUShLLSrOzM+zVTLUM1BSSM1Lzk/JzEu3VQoNcdO1UFIoLknMS0nMyc9LtVXKy1dSsLfjssnJT07MCU4tKQEqLFYoyEmsTC0KSc0FMkpS/RJzgSovzL/YcGHfxcaLTRf2XdipcGHXxeaLDRcblfTtuABQSwMEFAACAAgAO5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R7kzSFvYtdtvAQAA+AIAACkAAAB1bml2ZXJzYWwvc2tpbl9jdXN0b21pemF0aW9uX3NldHRpbmdzLnhtbI1S22rcMBB9z1eI/MBKGt0M7oJuLgsNDd2WPgazVotJIgdLoSHo4yunWTbbbEg0TzPnzBlmdNp0PUZ7n/J0Oz72eZziNuQ8xt9pfYZQu5tupvlyDinktDpUfo5xmP5s4q9pqdVqyn0c+nmwC5rWGHVPDymplVM1Y4ZRJJmnXiHnua1YA64BWzFHiW1X/0n8053DLsR8WrVdHaGvGzYxhTlv4hAe1nDMfgkdb/B57oex8tJasCXKfmpxbAnECJfcF6oBQCDLHXG4SNlITZDHjGMoRlGggAjnpBGFSMqhZl0jqgrzjUBMMkZdoZ7WbqS1cdQWCQ0huk7zqrGl64zEGBFCgLnCBXQGo8qGqqFBLQcEBwZE0UYTBaiznelY8c4Ly5GiXmBcmDGA8eG4h+1enutQ/fA6+3O+I3jyC06ii7dWJ8zV7u7nuZK/h9u7mz4HNA6fzrebi8sv/sp+/fFt68+fjflk4j1tcWtd+01z/wVQSwMEFAACAAgASLkzSK4QXWWcCQAAUx4AABcAAAB1bml2ZXJzYWwvdW5pdmVyc2FsLnBuZ+2Zj1eS9xrAaau0n9bdum3FdO4s22rzR0aEv1iu5lyo27plmmilwjb8Eb6Bmvxo5vpFwhq7k0Tjbp1rd1MxIiTESa4BugT6MaEkJMMrawiIb4ICwn3Jbnfn3HPuH3APnMP7nuf5PO/7fL/P93mf5z3f99SHmWnLFq9ZDIPBlqW/v/1jGGw+BgZ7nhi6ENL4Ut9Kg07zgI/TUmF8NfwRJMzHb8vYBoMJWEu8BxZA8qJD7+cAMNjy64H/PGX5P4pgsFd+S9++7S9V+VZDcvnru4eOjszo6uq+FNw7Gboy8uyrpanvQL/a7bV1oUfrsJv6pt+jGU8MHmDUsNBD4TUYT8LtdfXSrs+6MisryrIbeFi4IgztPeRQIY15lKnBbPr0uFADOYapb/8ecSe15RRcyesdNfp9LjIe0h69uH+obw19Ptve4ynzbH+iKVrTH9E7aubRh1PmQYoHbzbumSzpuSjUh0LSxIsZG6ud8tUFJcjnIDFpx50Pzlu3BBwkFdcugk7vhEYFpEhO4Fi3P2C0IgiCIAiCIAiCIAiCIAiCIAiCIAiCIAiCIAiCIAj+z4GG5nUolwQUvp2xgY3F0N750PHV+S8Edh1XYAIk9X+Dk/sWsO0yv+/hrMsoq/J5Z+SEjh/Jjl82diTlAL74sPiI+BjpDOTtgSOBT6y09ChL8sEq+4+uzFy2GsDzRH7bXZah2+bJY/DgmJ5Zp56RXUAleQ7yus41nOMZuiEnE9OU2SkdHoi81pZuppDN1Zs1qIuk2W46EmXf1QzHDFebm61LRtE4GhlcCINdM22STaSIyzO6p7T79EByo3ncOZvIdTl2FFw7VBFLJPUPPrOMKzBVmeqRnZYumdQwE251okJAWk9fh7kJjiHHnJYNqdZCk2Qp73sOis8nhkjB5CErED1GNTSDpaFRrv3I8sA263JAxjDk2vLG1TOfiDWSq4+oeWWpsZIQafXz0MT/ye0oadJTd35WOZwmpar7KQh85fDFP2FsvWXD0NVVM2rH8YuiRPsFQ4oZ5yuatN3PiuTcPzY39QoqtER6xP1C8J8NBfmUx7fS9KVIQaILMtZJLISu+koj1cXyuyL800qyh5Qy+/iOdcb467EQNt0H8lZHUCZ6ecM0j9UK4g7iPJYOma9BqfM1X0KpE4bHhcwCJVVRzDLK50ZSPZal9mF9v1vOLFogDbjxP3OT06qpAlVIsb4j3u7C+n6dOLaQ/f1Hr6C9E9f9P7MWhRMok/3r6fe29BYpHPWN6RzTAKdQVZS/halsfEOo8HquWqPnQn4DfM1XN9GG0MUY0mJgW8sScy0qXwVdKwYG+KdYnvsKm5dF9uSZpxu1SXl/3pSQlWb57iRK63Ccu3HP/pJISzwSKX/TVoFmhyyJAm7HM78tXI1msjScFbcXb9XwBMNNpzbE414zm6u902BximdciD6PNO345vLTcA7MvkUmiLmNfxPQ0o3EpWsb6kXDeYRBA2fqkWNrZc4F29gDaAlJzI5PtUPx0fuADqtUoHUQsMY4sPu8kCmk9bTrhzWjvbX9lGu4gf4I9IfAw/ZPoTUw8DRcIsXH6dqsx9fqQmwFfreOp9cVZi9gk1bdoLyRfUiyU5Qwl09hdlCDNvL1mXEW1ctg+6mccqYpxq3LrVDs/rZQvKeZil+WZGpRStRl4cy5WOzpu1qiorJvCmr7HQKR0d3Sn8EEdoGouyr57vDHG1EbMQOcsJ8xNyl9TE3OgWIDBvdTX9zxtyzXJSl7lb9dTqmz+PcyR4qtaNaUv7t1LhYTNnc2Ueuu0H5t2ELov9fTs4p4D/yG1Hb8OMlzetVCXB6pyTI+NvI0HF+cOa+sYN+MUzYSKW1GTPXZ3qKUEKnk6i/HjI9Jz8l/AAjwd+WnN2w8mofYRqj1RLWHjezuLerMOJOD1jhnJAV+Sf1Tt2RC5642xCOiQZLaX7E0SipwYgmDOXR1YaH8K5P7sCIJP0v5wZAEtzolagfCOjb6SamxfqoJpT2DCCsU1ZIOyBPUA/ohezQZIP41kAWf3moadRBigF0NLyvDFN4apHYdKq0hY9i9Qu00mW50fVeEdE/x9HfnYl8uxiXKcyvDdQ0EgUwBVSEOwlqCzrUMiPZgjV9z4jS8fTvgul/icbIp8HsyeOiK3pyg1F3hsi+IqM/1EcOZ5s3+88QmRrXPse8Ny1YsaNSWRfMn9/cWyc+a6ksUlK242jEjGNl4a+O7e7Y/GoyARkLqLcLKbyPLkzv15hfnqsLIj84hgp6kz2gXjTsapi2L2aLOPMLtl4WdeZpW/m5dY6f4BIc4SOQLuScCTyGqp2WqKyaQkNjWiHbEtLfGoCxuK+ee4cLNLWPAJS6jNWlv7Lm7gp+UmIG9Dfq29Hy6qIUtiP7o99nMaG43LdRyGSYcvmRae3jt0xFQp0dOQCN4UzskIsilC9kCJpVJX3eRMHVB5MtHd8QiClXgH9MsHHrgCB9rOS9tGjk40Jn/+aaWLapO2tt4/vvnlJ5vsX6NzYKIvyUsdSnUazfr1+AyRVwkFPF8plnDK9eVIUWpyjM58UxTdrq28bDCW0tLNv9W1WQ6clgrJbTFxhZagbVS1FaowDabCLmRF4zLHzlprYVtJLe3RpHg2zvvs85XWIBu/ya7vyycDz5AUqmLn9YUB9R9/Brk0kwEwznVfhKB+5zuXeCLW/priWy8wQPu9FRTvvh6plLWApw2wJ8mVjtjNZmv71FTmQh0h4lFipRzvrzCvMN4PTNO2eSiI8N0K5+V6OoUvxe0uq1wq9ofqPDux3eyxMChF2r7k+eyKkbnsctk2OvNXIMkAuoiafZuUO30ln/wny5Q86TPXAUu/7vSb1CXyk4Ln3WRbooRqtPNdvzkXavaE/Ay47Z0iM20xb2j4eNjy6DGqzxgIwj23WhmGFABJ+sj6F6Hsztr3bNuUTUw+zbZIgEuJRoDPh7yXW+jElCcJs/fd1YiQOGT5QhveLIcJDoesDMNknAVQPb4DCqPJNGoD9gCX9SszC9SBVq2r8k0iym7HJWshLotC6TZ1K7OzOVRWSMLUWJSRPkK6G4ufNnyI9GE+1x+uqYUizZPvlY2mbs+hB0XMwqPwXYxzrE8Vccgu6sF5kuKZFLGkWiLG+r1xg1P3kOa4v/7veLhvSz07BUD7NmXzRsxsj982Zz1eez6+gDNunXlK/xqPzqvOAAneK07cd6VGJwXipp+/RP7BXfe007HcwamrWJjNM03Y7ZmBi40f5Lbt/msn8lg+J+vqTL80H7TuiqgT9+RuZ2fur/2X1BLAwQUAAIACABIuTNIle6RfksAAABrAAAAGwAAAHVuaXZlcnNhbC91bml2ZXJzYWwucG5nLnhtbLOxr8jNUShLLSrOzM+zVTLUM1Cyt+PlsikoSi3LTC1XqACKAQUhQEmhEsg1QnDLM1NKMoBCBuZmCMGM1Mz0jBJbJQsDc7igPtBMAFBLAQIAABQAAgAIAEe5M0j84qlN2wUAAEYWAAAdAAAAAAAAAAEAAAAAAAAAAAB1bml2ZXJzYWwvY29tbW9uX21lc3NhZ2VzLmxuZ1BLAQIAABQAAgAIAEe5M0hEF/421wUAAAsWAAAuAAAAAAAAAAEAAAAAABYGAAB1bml2ZXJzYWwvY3VzdG9tX3ByZXNldHMvMC9jb21tb25fbWVzc2FnZXMubG5nUEsBAgAAFAACAAgAR7kzSKUA50bqBAAAXxQAACcAAAAAAAAAAQAAAAAAOQwAAHVuaXZlcnNhbC9mbGFzaF9wdWJsaXNoaW5nX3NldHRpbmdzLnhtbFBLAQIAABQAAgAIAEe5M0g6Kj9OugIAAFgKAAAhAAAAAAAAAAEAAAAAAGgRAAB1bml2ZXJzYWwvZmxhc2hfc2tpbl9zZXR0aW5ncy54bWxQSwECAAAUAAIACABHuTNINvIYZ70EAABwEwAAJgAAAAAAAAABAAAAAABhFAAAdW5pdmVyc2FsL2h0bWxfcHVibGlzaGluZ19zZXR0aW5ncy54bWxQSwECAAAUAAIACABHuTNIghPHdJYBAAAiBgAAHwAAAAAAAAABAAAAAABiGQAAdW5pdmVyc2FsL2h0bWxfc2tpbl9zZXR0aW5ncy5qc1BLAQIAABQAAgAIAEe5M0iaj+i3+AAAAFgCAAAaAAAAAAAAAAEAAAAAADUbAAB1bml2ZXJzYWwvaTE4bl9wcmVzZXRzLnhtbFBLAQIAABQAAgAIAEe5M0h4CeGkdgAAAHYAAAAcAAAAAAAAAAEAAAAAAGUcAAB1bml2ZXJzYWwvbG9jYWxfc2V0dGluZ3MueG1sUEsBAgAAFAACAAgAO5RXRyO0Tvv7AgAAsAgAABQAAAAAAAAAAQAAAAAAFR0AAHVuaXZlcnNhbC9wbGF5ZXIueG1sUEsBAgAAFAACAAgAR7kzSFvYtdtvAQAA+AIAACkAAAAAAAAAAQAAAAAAQiAAAHVuaXZlcnNhbC9za2luX2N1c3RvbWl6YXRpb25fc2V0dGluZ3MueG1sUEsBAgAAFAACAAgASLkzSK4QXWWcCQAAUx4AABcAAAAAAAAAAAAAAAAA+CEAAHVuaXZlcnNhbC91bml2ZXJzYWwucG5nUEsBAgAAFAACAAgASLkzSJXukX5LAAAAawAAABsAAAAAAAAAAQAAAAAAySsAAHVuaXZlcnNhbC91bml2ZXJzYWwucG5nLnhtbFBLBQYAAAAADAAMAKUDAABNLAAAAAA="/>
  <p:tag name="ISPRING_PRESENTATION_TITLE" val="7 SINIF 4 ÜNİTE 2 KONU IŞIĞIN SOĞRULMASI"/>
  <p:tag name="ISPRING_RESOURCE_PATHS_HASH_2" val="6617e8dc18782ce0966c37ff4f8eb4f9a88ca04c"/>
</p:tagLst>
</file>

<file path=ppt/tags/tag10.xml><?xml version="1.0" encoding="utf-8"?>
<p:tagLst xmlns:a="http://schemas.openxmlformats.org/drawingml/2006/main" xmlns:r="http://schemas.openxmlformats.org/officeDocument/2006/relationships" xmlns:p="http://schemas.openxmlformats.org/presentationml/2006/main">
  <p:tag name="TİMİNG" val="|1.6|3.9|11.9|2.4|1.6"/>
</p:tagLst>
</file>

<file path=ppt/tags/tag11.xml><?xml version="1.0" encoding="utf-8"?>
<p:tagLst xmlns:a="http://schemas.openxmlformats.org/drawingml/2006/main" xmlns:r="http://schemas.openxmlformats.org/officeDocument/2006/relationships" xmlns:p="http://schemas.openxmlformats.org/presentationml/2006/main">
  <p:tag name="TİMİNG" val="|1.1|2.5|9.4|3.1|2.9"/>
</p:tagLst>
</file>

<file path=ppt/tags/tag12.xml><?xml version="1.0" encoding="utf-8"?>
<p:tagLst xmlns:a="http://schemas.openxmlformats.org/drawingml/2006/main" xmlns:r="http://schemas.openxmlformats.org/officeDocument/2006/relationships" xmlns:p="http://schemas.openxmlformats.org/presentationml/2006/main">
  <p:tag name="TİMİNG" val="|1.3|5|3.4|3.3|3.2|2.7|2.8|3.4|3.9|2.6|2.6|3.1"/>
</p:tagLst>
</file>

<file path=ppt/tags/tag13.xml><?xml version="1.0" encoding="utf-8"?>
<p:tagLst xmlns:a="http://schemas.openxmlformats.org/drawingml/2006/main" xmlns:r="http://schemas.openxmlformats.org/officeDocument/2006/relationships" xmlns:p="http://schemas.openxmlformats.org/presentationml/2006/main">
  <p:tag name="TİMİNG" val="|1.5|3.9|11|2.8|8.2|3.8|2.5|3"/>
</p:tagLst>
</file>

<file path=ppt/tags/tag14.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15.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2.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3.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4.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5.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6.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7.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8.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9.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TotalTime>
  <Words>2781</Words>
  <Application>Microsoft Office PowerPoint</Application>
  <PresentationFormat>Ekran Gösterisi (4:3)</PresentationFormat>
  <Paragraphs>641</Paragraphs>
  <Slides>84</Slides>
  <Notes>43</Notes>
  <HiddenSlides>2</HiddenSlides>
  <MMClips>1</MMClips>
  <ScaleCrop>false</ScaleCrop>
  <HeadingPairs>
    <vt:vector size="4" baseType="variant">
      <vt:variant>
        <vt:lpstr>Tema</vt:lpstr>
      </vt:variant>
      <vt:variant>
        <vt:i4>1</vt:i4>
      </vt:variant>
      <vt:variant>
        <vt:lpstr>Slayt Başlıkları</vt:lpstr>
      </vt:variant>
      <vt:variant>
        <vt:i4>84</vt:i4>
      </vt:variant>
    </vt:vector>
  </HeadingPairs>
  <TitlesOfParts>
    <vt:vector size="85"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Işık Filtresi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RENKLİ GÖRME</vt:lpstr>
      <vt:lpstr>Beyazın Oluşumu </vt:lpstr>
      <vt:lpstr>PowerPoint Sunusu</vt:lpstr>
      <vt:lpstr>Renk Oluşumu</vt:lpstr>
      <vt:lpstr>Aşağıdaki cisimler üzerlerine gelen beyaz ışığı nasıl yansıtırlar?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SINIF 4 ÜNİTE 2 KONU IŞIĞIN SOĞRULMASI</dc:title>
  <dc:creator>su</dc:creator>
  <cp:lastModifiedBy>su</cp:lastModifiedBy>
  <cp:revision>95</cp:revision>
  <dcterms:created xsi:type="dcterms:W3CDTF">2016-03-09T20:05:14Z</dcterms:created>
  <dcterms:modified xsi:type="dcterms:W3CDTF">2016-03-13T23:48:17Z</dcterms:modified>
</cp:coreProperties>
</file>