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81" r:id="rId6"/>
    <p:sldId id="268" r:id="rId7"/>
    <p:sldId id="271" r:id="rId8"/>
    <p:sldId id="270" r:id="rId9"/>
    <p:sldId id="272" r:id="rId10"/>
    <p:sldId id="260" r:id="rId11"/>
    <p:sldId id="273" r:id="rId12"/>
    <p:sldId id="314" r:id="rId13"/>
    <p:sldId id="274" r:id="rId14"/>
    <p:sldId id="262" r:id="rId15"/>
    <p:sldId id="275" r:id="rId16"/>
    <p:sldId id="277" r:id="rId17"/>
    <p:sldId id="278" r:id="rId18"/>
    <p:sldId id="276" r:id="rId19"/>
    <p:sldId id="315" r:id="rId20"/>
    <p:sldId id="316" r:id="rId21"/>
    <p:sldId id="263" r:id="rId22"/>
    <p:sldId id="264" r:id="rId23"/>
    <p:sldId id="313" r:id="rId24"/>
    <p:sldId id="265" r:id="rId25"/>
    <p:sldId id="266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317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93FD-878A-412A-A2B0-0F596594F582}" type="datetimeFigureOut">
              <a:rPr lang="tr-TR" smtClean="0"/>
              <a:pPr/>
              <a:t>28.6.2016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B1-2859-4CF4-9DE0-21FD0650B5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93FD-878A-412A-A2B0-0F596594F582}" type="datetimeFigureOut">
              <a:rPr lang="tr-TR" smtClean="0"/>
              <a:pPr/>
              <a:t>28.6.2016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B1-2859-4CF4-9DE0-21FD0650B5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93FD-878A-412A-A2B0-0F596594F582}" type="datetimeFigureOut">
              <a:rPr lang="tr-TR" smtClean="0"/>
              <a:pPr/>
              <a:t>28.6.2016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B1-2859-4CF4-9DE0-21FD0650B5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93FD-878A-412A-A2B0-0F596594F582}" type="datetimeFigureOut">
              <a:rPr lang="tr-TR" smtClean="0"/>
              <a:pPr/>
              <a:t>28.6.2016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B1-2859-4CF4-9DE0-21FD0650B5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93FD-878A-412A-A2B0-0F596594F582}" type="datetimeFigureOut">
              <a:rPr lang="tr-TR" smtClean="0"/>
              <a:pPr/>
              <a:t>28.6.2016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B1-2859-4CF4-9DE0-21FD0650B5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93FD-878A-412A-A2B0-0F596594F582}" type="datetimeFigureOut">
              <a:rPr lang="tr-TR" smtClean="0"/>
              <a:pPr/>
              <a:t>28.6.2016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B1-2859-4CF4-9DE0-21FD0650B5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93FD-878A-412A-A2B0-0F596594F582}" type="datetimeFigureOut">
              <a:rPr lang="tr-TR" smtClean="0"/>
              <a:pPr/>
              <a:t>28.6.2016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B1-2859-4CF4-9DE0-21FD0650B5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93FD-878A-412A-A2B0-0F596594F582}" type="datetimeFigureOut">
              <a:rPr lang="tr-TR" smtClean="0"/>
              <a:pPr/>
              <a:t>28.6.2016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B1-2859-4CF4-9DE0-21FD0650B5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93FD-878A-412A-A2B0-0F596594F582}" type="datetimeFigureOut">
              <a:rPr lang="tr-TR" smtClean="0"/>
              <a:pPr/>
              <a:t>28.6.2016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B1-2859-4CF4-9DE0-21FD0650B5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93FD-878A-412A-A2B0-0F596594F582}" type="datetimeFigureOut">
              <a:rPr lang="tr-TR" smtClean="0"/>
              <a:pPr/>
              <a:t>28.6.2016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B1-2859-4CF4-9DE0-21FD0650B5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93FD-878A-412A-A2B0-0F596594F582}" type="datetimeFigureOut">
              <a:rPr lang="tr-TR" smtClean="0"/>
              <a:pPr/>
              <a:t>28.6.2016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B1-2859-4CF4-9DE0-21FD0650B5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593FD-878A-412A-A2B0-0F596594F582}" type="datetimeFigureOut">
              <a:rPr lang="tr-TR" smtClean="0"/>
              <a:pPr/>
              <a:t>28.6.2016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3C0B1-2859-4CF4-9DE0-21FD0650B54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mabilgi.net/iyon-katyon-anyon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66"/>
            <a:ext cx="385765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643050"/>
            <a:ext cx="4010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643182"/>
            <a:ext cx="22193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Sağ Ok"/>
          <p:cNvSpPr/>
          <p:nvPr/>
        </p:nvSpPr>
        <p:spPr>
          <a:xfrm>
            <a:off x="3000364" y="3643314"/>
            <a:ext cx="42148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7215206" y="3000372"/>
            <a:ext cx="571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A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T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O</a:t>
            </a:r>
          </a:p>
          <a:p>
            <a:pPr algn="ctr"/>
            <a:r>
              <a:rPr lang="tr-TR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3071802" y="321468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   Camı kırmaya devam edersek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00042"/>
            <a:ext cx="478634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71744"/>
            <a:ext cx="76438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Aşağı Ok"/>
          <p:cNvSpPr/>
          <p:nvPr/>
        </p:nvSpPr>
        <p:spPr>
          <a:xfrm>
            <a:off x="3643306" y="3429000"/>
            <a:ext cx="1143008" cy="2428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Milattan önce 600 yılında ünlü&#10;&amp;filig;lozof Thales dünyadaki her&#10;&amp;scedil;eyin tek bir element olan&#10;sudan olu&amp;scedil;tu&amp;gbreve;unu söylemi&amp;scedil;tir.&#10;Arist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358246" cy="650083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5643570" y="500042"/>
            <a:ext cx="285752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6357950" y="5357826"/>
            <a:ext cx="257176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92971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28604"/>
            <a:ext cx="77867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814393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86190"/>
            <a:ext cx="2324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857628"/>
            <a:ext cx="2643206" cy="234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1439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643446"/>
            <a:ext cx="157163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 descr="Thomson’un Atom Modeli                                           Pozitif yüklü                   e-    e- e-             k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286232"/>
            <a:ext cx="4376956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866055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500438"/>
            <a:ext cx="228601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00105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357562"/>
            <a:ext cx="53578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.slidesharecdn.com/atommodelleri-kopya-140525170437-phpapp02/95/atom-modelleri-kopya-13-638.jpg?cb=14010378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373307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Zıt yüklü iyonlar iyonik ba&amp;gbreve;larla birbiri üzerinde birikerek&#10;yı&amp;gbreve;ıntı olu&amp;scedil;tururlar.&#10;• &amp;Idot;yonik ba&amp;gbreve;larla bir araya gelen zıt y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78124" cy="650083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5500694" y="500042"/>
            <a:ext cx="300039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6357950" y="5143512"/>
            <a:ext cx="2428892" cy="1714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"/>
          <p:cNvGrpSpPr/>
          <p:nvPr/>
        </p:nvGrpSpPr>
        <p:grpSpPr>
          <a:xfrm>
            <a:off x="642910" y="714356"/>
            <a:ext cx="7481933" cy="642942"/>
            <a:chOff x="785786" y="857232"/>
            <a:chExt cx="7481933" cy="2571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857232"/>
              <a:ext cx="66294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86644" y="857232"/>
              <a:ext cx="98107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643050"/>
            <a:ext cx="3262317" cy="453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857364"/>
            <a:ext cx="365464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sCAZ0ZL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28604"/>
            <a:ext cx="5222361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karmabilgi.net/images/ebonit-cubu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6786610" cy="3857652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857224" y="1785926"/>
            <a:ext cx="571504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8" name="7 Grup"/>
          <p:cNvGrpSpPr/>
          <p:nvPr/>
        </p:nvGrpSpPr>
        <p:grpSpPr>
          <a:xfrm>
            <a:off x="500034" y="4357694"/>
            <a:ext cx="8072494" cy="1785950"/>
            <a:chOff x="428596" y="4572008"/>
            <a:chExt cx="7239000" cy="1014414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4572008"/>
              <a:ext cx="450532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6" y="4786322"/>
              <a:ext cx="723900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imyali.files.wordpress.com/2013/12/kimyali-wordpress-com.gif?w=5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6143668" cy="4842207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285852" y="4643446"/>
            <a:ext cx="628654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NÖTR ATOM İÇİN</a:t>
            </a:r>
          </a:p>
          <a:p>
            <a:pPr algn="ctr"/>
            <a:r>
              <a:rPr lang="tr-TR" b="1" dirty="0" smtClean="0"/>
              <a:t>PROTON SAYISI=ELEKTRON SAYISI=ATOM NUMARASI</a:t>
            </a:r>
            <a:endParaRPr lang="tr-TR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2857488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290"/>
            <a:ext cx="3286148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929066"/>
            <a:ext cx="79296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Düz Ok Bağlayıcısı"/>
          <p:cNvCxnSpPr/>
          <p:nvPr/>
        </p:nvCxnSpPr>
        <p:spPr>
          <a:xfrm rot="5400000">
            <a:off x="3857620" y="2357430"/>
            <a:ext cx="114300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3857620" y="3429000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KATMAN</a:t>
            </a:r>
            <a:endParaRPr lang="tr-TR" dirty="0"/>
          </a:p>
        </p:txBody>
      </p:sp>
      <p:cxnSp>
        <p:nvCxnSpPr>
          <p:cNvPr id="11" name="10 Düz Ok Bağlayıcısı"/>
          <p:cNvCxnSpPr/>
          <p:nvPr/>
        </p:nvCxnSpPr>
        <p:spPr>
          <a:xfrm rot="16200000" flipH="1">
            <a:off x="2500298" y="2000240"/>
            <a:ext cx="1357322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yardimcikaynaklar.com/wp-content/uploads/2014/12/Atomda-elektronlar%C4%B1n-bulundu%C4%9Fu-katman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7000924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derszamani.net/resim/af55debe4a448f63eba70c33b0c809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355528" cy="3000396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1142976" y="714356"/>
            <a:ext cx="721523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FF00"/>
                </a:solidFill>
              </a:rPr>
              <a:t>KATMANLARA ELEKTRON DİZİLİM KURALI</a:t>
            </a:r>
            <a:endParaRPr lang="tr-TR" sz="2800" b="1" dirty="0">
              <a:solidFill>
                <a:srgbClr val="FFFF0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6286512" y="2714620"/>
            <a:ext cx="235745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KATMAN NUMARASI</a:t>
            </a:r>
            <a:endParaRPr lang="tr-TR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cdn.slidesharecdn.com/ss_thumbnails/anyon-katyon-130903141613--thumbnail-4.jpg?cb=1378218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Eğer bir atom kararlı hale geçerken son&#10;yörüngesindeki elektron sayısını 2’ye&#10;eşitliyorsa “Dublet Kuralı”na uymuş olur.&#10;D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7136309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idrojen&#10;Bor&#10;Karbon&#10;BerilyumLityum&#10;DUBLET KURALI&#10;Ayrıntıları görmek istediğiniz elementin üzerine tıklayınız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707217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828677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496"/>
            <a:ext cx="800105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ğer bir atom kararlı hale geçerken son&#10;yörüngesindeki elektron sayısını 8’e&#10;eşitliyorsa “Oktet Kuralı”na uymuş olur.&#10;OKT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468459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yrıntılarını görmek istediğiniz elementin üstüne tıklayabilirsiniz.&#10;OKTET KURALI&#10;Karbon&#10;Flor&#10;OksijenAzot&#10;Sodyum Magnezyum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58729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LİTYUM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786842" cy="6858000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571472" y="1071546"/>
            <a:ext cx="242889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OKTET KURALI</a:t>
            </a:r>
            <a:endParaRPr lang="tr-TR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OKSİJEN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59656" cy="650153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214282" y="1357298"/>
            <a:ext cx="242889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DUBLET</a:t>
            </a:r>
            <a:endParaRPr lang="tr-TR" sz="24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llu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7102877" cy="5429288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2285984" y="285728"/>
            <a:ext cx="40719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BİRAZ MOLA..DENEYELİM…</a:t>
            </a:r>
            <a:r>
              <a:rPr lang="tr-TR" dirty="0" smtClean="0">
                <a:sym typeface="Wingdings" pitchFamily="2" charset="2"/>
              </a:rPr>
              <a:t>)))</a:t>
            </a:r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857224" y="857231"/>
          <a:ext cx="7429552" cy="5429289"/>
        </p:xfrm>
        <a:graphic>
          <a:graphicData uri="http://schemas.openxmlformats.org/drawingml/2006/table">
            <a:tbl>
              <a:tblPr/>
              <a:tblGrid>
                <a:gridCol w="3714776"/>
                <a:gridCol w="3714776"/>
              </a:tblGrid>
              <a:tr h="518345">
                <a:tc>
                  <a:txBody>
                    <a:bodyPr/>
                    <a:lstStyle/>
                    <a:p>
                      <a:r>
                        <a:rPr lang="tr-TR" sz="1600" b="1" dirty="0"/>
                        <a:t>Element</a:t>
                      </a:r>
                      <a:endParaRPr lang="tr-TR" sz="1600" dirty="0"/>
                    </a:p>
                  </a:txBody>
                  <a:tcPr marL="86395" marR="86395" marT="69116" marB="6911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/>
                        <a:t>Elektron dağılımı</a:t>
                      </a:r>
                      <a:endParaRPr lang="tr-TR" sz="1600"/>
                    </a:p>
                  </a:txBody>
                  <a:tcPr marL="86395" marR="86395" marT="69116" marB="6911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8238">
                <a:tc>
                  <a:txBody>
                    <a:bodyPr/>
                    <a:lstStyle/>
                    <a:p>
                      <a:r>
                        <a:rPr lang="tr-TR" sz="1600"/>
                        <a:t>Li (3) Lityum</a:t>
                      </a:r>
                    </a:p>
                  </a:txBody>
                  <a:tcPr marL="86395" marR="86395" marT="69116" marB="6911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 marL="86395" marR="86395" marT="69116" marB="6911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4787">
                <a:tc>
                  <a:txBody>
                    <a:bodyPr/>
                    <a:lstStyle/>
                    <a:p>
                      <a:r>
                        <a:rPr lang="tr-TR" sz="1600"/>
                        <a:t>S (16) Kükürt</a:t>
                      </a:r>
                    </a:p>
                  </a:txBody>
                  <a:tcPr marL="86395" marR="86395" marT="69116" marB="6911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 marL="86395" marR="86395" marT="69116" marB="6911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1566">
                <a:tc>
                  <a:txBody>
                    <a:bodyPr/>
                    <a:lstStyle/>
                    <a:p>
                      <a:r>
                        <a:rPr lang="tr-TR" sz="1600"/>
                        <a:t>F (9) Flor</a:t>
                      </a:r>
                    </a:p>
                  </a:txBody>
                  <a:tcPr marL="86395" marR="86395" marT="69116" marB="6911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 marL="86395" marR="86395" marT="69116" marB="6911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4787">
                <a:tc>
                  <a:txBody>
                    <a:bodyPr/>
                    <a:lstStyle/>
                    <a:p>
                      <a:r>
                        <a:rPr lang="tr-TR" sz="1600"/>
                        <a:t>Ca (12) Kalsiyum</a:t>
                      </a:r>
                    </a:p>
                  </a:txBody>
                  <a:tcPr marL="86395" marR="86395" marT="69116" marB="6911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 marL="86395" marR="86395" marT="69116" marB="6911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1566">
                <a:tc>
                  <a:txBody>
                    <a:bodyPr/>
                    <a:lstStyle/>
                    <a:p>
                      <a:r>
                        <a:rPr lang="tr-TR" sz="1600"/>
                        <a:t>Ne (10) Neon</a:t>
                      </a:r>
                    </a:p>
                  </a:txBody>
                  <a:tcPr marL="86395" marR="86395" marT="69116" marB="6911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 marL="86395" marR="86395" marT="69116" marB="6911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785786" y="642918"/>
          <a:ext cx="6500858" cy="5345357"/>
        </p:xfrm>
        <a:graphic>
          <a:graphicData uri="http://schemas.openxmlformats.org/drawingml/2006/table">
            <a:tbl>
              <a:tblPr/>
              <a:tblGrid>
                <a:gridCol w="1656381"/>
                <a:gridCol w="4844477"/>
              </a:tblGrid>
              <a:tr h="857000">
                <a:tc>
                  <a:txBody>
                    <a:bodyPr/>
                    <a:lstStyle/>
                    <a:p>
                      <a:r>
                        <a:rPr lang="tr-TR" sz="1800" b="1" dirty="0"/>
                        <a:t>Al (13) </a:t>
                      </a:r>
                      <a:r>
                        <a:rPr lang="tr-TR" sz="1800" b="1" dirty="0" err="1"/>
                        <a:t>Aluminyum</a:t>
                      </a:r>
                      <a:endParaRPr lang="tr-TR" sz="1800" b="1" dirty="0"/>
                    </a:p>
                  </a:txBody>
                  <a:tcPr marL="34511" marR="34511" marT="27609" marB="276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34511" marR="34511" marT="27609" marB="276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5543">
                <a:tc>
                  <a:txBody>
                    <a:bodyPr/>
                    <a:lstStyle/>
                    <a:p>
                      <a:r>
                        <a:rPr lang="tr-TR" sz="1800" b="1" dirty="0"/>
                        <a:t>O (8) Oksijen</a:t>
                      </a:r>
                    </a:p>
                  </a:txBody>
                  <a:tcPr marL="34511" marR="34511" marT="27609" marB="276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34511" marR="34511" marT="27609" marB="276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6271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FF0000"/>
                          </a:solidFill>
                        </a:rPr>
                        <a:t>Be (4) Berilyum</a:t>
                      </a:r>
                    </a:p>
                  </a:txBody>
                  <a:tcPr marL="34511" marR="34511" marT="27609" marB="276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34511" marR="34511" marT="27609" marB="276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5543">
                <a:tc>
                  <a:txBody>
                    <a:bodyPr/>
                    <a:lstStyle/>
                    <a:p>
                      <a:r>
                        <a:rPr lang="tr-TR" sz="1800" b="1" dirty="0"/>
                        <a:t>N (7) Azot</a:t>
                      </a:r>
                    </a:p>
                  </a:txBody>
                  <a:tcPr marL="34511" marR="34511" marT="27609" marB="276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34511" marR="34511" marT="27609" marB="276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7000"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Ar (18) Argon</a:t>
                      </a:r>
                    </a:p>
                  </a:txBody>
                  <a:tcPr marL="34511" marR="34511" marT="27609" marB="276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34511" marR="34511" marT="27609" marB="276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7000">
                <a:tc>
                  <a:txBody>
                    <a:bodyPr/>
                    <a:lstStyle/>
                    <a:p>
                      <a:r>
                        <a:rPr lang="tr-TR" sz="1800" b="1" dirty="0"/>
                        <a:t>Mg (12) Magnezyum</a:t>
                      </a:r>
                    </a:p>
                  </a:txBody>
                  <a:tcPr marL="34511" marR="34511" marT="27609" marB="276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34511" marR="34511" marT="27609" marB="276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7000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FF0000"/>
                          </a:solidFill>
                        </a:rPr>
                        <a:t>P (15) Fosfor</a:t>
                      </a:r>
                    </a:p>
                  </a:txBody>
                  <a:tcPr marL="34511" marR="34511" marT="27609" marB="276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34511" marR="34511" marT="27609" marB="2760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428728" y="285728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hlinkClick r:id="rId2" tooltip="Permanent Link: İyon – Katyon – Anyon"/>
              </a:rPr>
              <a:t>İyon – Katyon – Anyon</a:t>
            </a:r>
            <a:endParaRPr lang="tr-TR" sz="3600" b="1" dirty="0"/>
          </a:p>
        </p:txBody>
      </p:sp>
      <p:sp>
        <p:nvSpPr>
          <p:cNvPr id="5" name="4 Dikdörtgen"/>
          <p:cNvSpPr/>
          <p:nvPr/>
        </p:nvSpPr>
        <p:spPr>
          <a:xfrm>
            <a:off x="642910" y="1142984"/>
            <a:ext cx="835824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**</a:t>
            </a:r>
            <a:r>
              <a:rPr lang="tr-TR" sz="2000" dirty="0" smtClean="0"/>
              <a:t>Elementler son katmanlarını doldurmak isterler. Tüm elementler içinde </a:t>
            </a:r>
            <a:r>
              <a:rPr lang="tr-TR" sz="2000" b="1" dirty="0" smtClean="0">
                <a:solidFill>
                  <a:srgbClr val="FF0000"/>
                </a:solidFill>
              </a:rPr>
              <a:t>sadece 6 tanesinin </a:t>
            </a:r>
            <a:r>
              <a:rPr lang="tr-TR" sz="2000" dirty="0" smtClean="0"/>
              <a:t>son katmanı tamamen doludur. Diğer elementler katmanlarını doldurmak için başka elementlerle bir araya gelerek bileşikleri oluşturur. </a:t>
            </a:r>
          </a:p>
          <a:p>
            <a:endParaRPr lang="tr-TR" sz="3200" b="1" dirty="0" smtClean="0">
              <a:solidFill>
                <a:srgbClr val="FF0000"/>
              </a:solidFill>
            </a:endParaRPr>
          </a:p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Nötr  Atom:</a:t>
            </a:r>
          </a:p>
          <a:p>
            <a:r>
              <a:rPr lang="tr-TR" sz="3200" b="1" dirty="0" smtClean="0">
                <a:solidFill>
                  <a:srgbClr val="FF0000"/>
                </a:solidFill>
              </a:rPr>
              <a:t> Elektron alış verişi yapmamış atom. Ne artı ne de eksi.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571472" y="4786322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/>
              <a:t>İYON: </a:t>
            </a:r>
          </a:p>
          <a:p>
            <a:r>
              <a:rPr lang="tr-TR" sz="2400" b="1" dirty="0"/>
              <a:t> </a:t>
            </a:r>
            <a:r>
              <a:rPr lang="tr-TR" sz="2400" b="1" dirty="0" smtClean="0"/>
              <a:t> Atomların nötr olmayan halidir. Atom ya elektron almıştır ya da elektron vermiştir.</a:t>
            </a:r>
            <a:endParaRPr lang="tr-TR" sz="24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karmabilgi.net/images/iyon-anyon-katy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7191733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B&amp;Idot;LE&amp;Scedil;&amp;Idot;K FORMÜLLER&amp;Idot;&#10;Bile&amp;scedil;ikler formüllerle gösterilir. Bile&amp;scedil;ik formülü yazılırken&#10;element sembollerinden yararlanılır.&#10;Bi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373307" cy="628654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5786446" y="428604"/>
            <a:ext cx="278608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6643702" y="5143512"/>
            <a:ext cx="200026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16481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714348" y="4000504"/>
          <a:ext cx="7215238" cy="2643205"/>
        </p:xfrm>
        <a:graphic>
          <a:graphicData uri="http://schemas.openxmlformats.org/drawingml/2006/table">
            <a:tbl>
              <a:tblPr/>
              <a:tblGrid>
                <a:gridCol w="1555459"/>
                <a:gridCol w="1555459"/>
                <a:gridCol w="1506727"/>
                <a:gridCol w="2597593"/>
              </a:tblGrid>
              <a:tr h="973813">
                <a:tc>
                  <a:txBody>
                    <a:bodyPr/>
                    <a:lstStyle/>
                    <a:p>
                      <a:r>
                        <a:rPr lang="tr-TR" b="1" dirty="0"/>
                        <a:t>Tanecik adı</a:t>
                      </a:r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/>
                        <a:t>Sembol 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/>
                        <a:t>Elektrik yükü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/>
                        <a:t> Kütle (kg)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6464">
                <a:tc>
                  <a:txBody>
                    <a:bodyPr/>
                    <a:lstStyle/>
                    <a:p>
                      <a:r>
                        <a:rPr lang="tr-TR" b="1" dirty="0"/>
                        <a:t>Proton</a:t>
                      </a:r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</a:t>
                      </a:r>
                      <a:r>
                        <a:rPr lang="tr-TR" baseline="30000" dirty="0"/>
                        <a:t>+</a:t>
                      </a:r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+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/>
                        <a:t> 1,6725.10</a:t>
                      </a:r>
                      <a:r>
                        <a:rPr lang="tr-TR" baseline="30000"/>
                        <a:t>-27</a:t>
                      </a:r>
                      <a:r>
                        <a:rPr lang="tr-TR"/>
                        <a:t> kg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6464">
                <a:tc>
                  <a:txBody>
                    <a:bodyPr/>
                    <a:lstStyle/>
                    <a:p>
                      <a:r>
                        <a:rPr lang="tr-TR" b="1"/>
                        <a:t>Elektron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</a:t>
                      </a:r>
                      <a:r>
                        <a:rPr lang="tr-TR" baseline="30000" dirty="0"/>
                        <a:t>-</a:t>
                      </a:r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/>
                        <a:t> 9,107.10</a:t>
                      </a:r>
                      <a:r>
                        <a:rPr lang="tr-TR" baseline="30000"/>
                        <a:t>-31 </a:t>
                      </a:r>
                      <a:r>
                        <a:rPr lang="tr-TR"/>
                        <a:t>kg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6464">
                <a:tc>
                  <a:txBody>
                    <a:bodyPr/>
                    <a:lstStyle/>
                    <a:p>
                      <a:r>
                        <a:rPr lang="tr-TR" b="1"/>
                        <a:t>Nötron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/>
                        <a:t>n</a:t>
                      </a:r>
                      <a:r>
                        <a:rPr lang="tr-TR" baseline="30000"/>
                        <a:t>0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 1,6748.10</a:t>
                      </a:r>
                      <a:r>
                        <a:rPr lang="tr-TR" baseline="30000" dirty="0"/>
                        <a:t>-27</a:t>
                      </a:r>
                      <a:r>
                        <a:rPr lang="tr-TR" dirty="0"/>
                        <a:t> kg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57224" y="714356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NOT:   </a:t>
            </a:r>
            <a:r>
              <a:rPr lang="tr-TR" b="1" dirty="0" smtClean="0"/>
              <a:t>Bir atomun iyon yükünün </a:t>
            </a:r>
            <a:r>
              <a:rPr lang="tr-TR" b="1" u="sng" dirty="0" smtClean="0">
                <a:solidFill>
                  <a:srgbClr val="FF0000"/>
                </a:solidFill>
              </a:rPr>
              <a:t>+ veya – </a:t>
            </a:r>
            <a:r>
              <a:rPr lang="tr-TR" b="1" dirty="0" smtClean="0"/>
              <a:t>olduğu proton ve elektron sayıları arasındaki farka göre hesaplanır.</a:t>
            </a:r>
            <a:endParaRPr lang="tr-TR" b="1" dirty="0"/>
          </a:p>
        </p:txBody>
      </p:sp>
      <p:pic>
        <p:nvPicPr>
          <p:cNvPr id="50178" name="Picture 2" descr="http://www.karmabilgi.net/images/anyon-katy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341076" cy="4357718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6286512" y="1571612"/>
            <a:ext cx="235745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İYİ BAK  ..İYİ ANLA</a:t>
            </a:r>
            <a:r>
              <a:rPr lang="tr-TR" b="1" dirty="0" smtClean="0">
                <a:sym typeface="Wingdings" pitchFamily="2" charset="2"/>
              </a:rPr>
              <a:t></a:t>
            </a:r>
            <a:endParaRPr lang="tr-TR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karmabilgi.net/images/anyon-katy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7143800" cy="4143404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6072198" y="1071546"/>
            <a:ext cx="235745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İYİ BAK  ..İYİ ANLA</a:t>
            </a:r>
            <a:r>
              <a:rPr lang="tr-TR" b="1" dirty="0" smtClean="0">
                <a:sym typeface="Wingdings" pitchFamily="2" charset="2"/>
              </a:rPr>
              <a:t></a:t>
            </a:r>
            <a:endParaRPr lang="tr-TR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7429520" y="2428868"/>
            <a:ext cx="642942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1142976" y="785794"/>
            <a:ext cx="72866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**Elementlerin iyon yükleri sembollerinin üst bölgelerine sayı ve işaretleriyle beraber yazılır.</a:t>
            </a:r>
            <a:br>
              <a:rPr lang="tr-TR" sz="2400" dirty="0" smtClean="0"/>
            </a:br>
            <a:endParaRPr lang="tr-TR" sz="2400" dirty="0" smtClean="0"/>
          </a:p>
          <a:p>
            <a:r>
              <a:rPr lang="tr-TR" sz="2400" dirty="0" smtClean="0"/>
              <a:t>Örneğin;</a:t>
            </a:r>
            <a:br>
              <a:rPr lang="tr-TR" sz="2400" dirty="0" smtClean="0"/>
            </a:br>
            <a:endParaRPr lang="tr-TR" sz="2400" dirty="0" smtClean="0"/>
          </a:p>
          <a:p>
            <a:r>
              <a:rPr lang="tr-TR" sz="2400" dirty="0" smtClean="0"/>
              <a:t>+2 yüklü kalsiyum iyonunun gösterilişi:   </a:t>
            </a:r>
            <a:r>
              <a:rPr lang="tr-TR" sz="2400" b="1" dirty="0" smtClean="0">
                <a:solidFill>
                  <a:srgbClr val="FF0000"/>
                </a:solidFill>
              </a:rPr>
              <a:t> ……………  </a:t>
            </a:r>
            <a:r>
              <a:rPr lang="tr-TR" sz="2400" dirty="0" smtClean="0">
                <a:solidFill>
                  <a:srgbClr val="FF0000"/>
                </a:solidFill>
              </a:rPr>
              <a:t>Ca</a:t>
            </a:r>
            <a:r>
              <a:rPr lang="tr-TR" sz="2400" baseline="30000" dirty="0" smtClean="0">
                <a:solidFill>
                  <a:srgbClr val="FF0000"/>
                </a:solidFill>
              </a:rPr>
              <a:t>2+</a:t>
            </a:r>
            <a:r>
              <a:rPr lang="tr-TR" sz="2400" dirty="0" smtClean="0"/>
              <a:t/>
            </a:r>
            <a:br>
              <a:rPr lang="tr-TR" sz="2400" dirty="0" smtClean="0"/>
            </a:br>
            <a:endParaRPr lang="tr-TR" sz="2400" dirty="0" smtClean="0"/>
          </a:p>
          <a:p>
            <a:r>
              <a:rPr lang="tr-TR" sz="2400" dirty="0" smtClean="0"/>
              <a:t>-3 yüklü azot iyonunun gösterilişi: ………………………..</a:t>
            </a:r>
            <a:r>
              <a:rPr lang="tr-TR" sz="2400" b="1" dirty="0" smtClean="0"/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N</a:t>
            </a:r>
            <a:r>
              <a:rPr lang="tr-TR" sz="2400" b="1" baseline="30000" dirty="0" smtClean="0">
                <a:solidFill>
                  <a:srgbClr val="FF0000"/>
                </a:solidFill>
              </a:rPr>
              <a:t>3</a:t>
            </a:r>
            <a:r>
              <a:rPr lang="tr-TR" sz="2400" b="1" baseline="30000" dirty="0" smtClean="0"/>
              <a:t>-</a:t>
            </a:r>
            <a:r>
              <a:rPr lang="tr-TR" sz="2400" dirty="0" smtClean="0"/>
              <a:t/>
            </a:r>
            <a:br>
              <a:rPr lang="tr-TR" sz="2400" dirty="0" smtClean="0"/>
            </a:br>
            <a:endParaRPr lang="tr-TR" sz="2400" dirty="0" smtClean="0"/>
          </a:p>
          <a:p>
            <a:r>
              <a:rPr lang="tr-TR" sz="2400" dirty="0" smtClean="0"/>
              <a:t>+1 yüklü sodyum iyonunun gösterilişi: </a:t>
            </a:r>
            <a:r>
              <a:rPr lang="tr-TR" sz="2400" b="1" dirty="0" smtClean="0">
                <a:solidFill>
                  <a:srgbClr val="FF0000"/>
                </a:solidFill>
              </a:rPr>
              <a:t>…………………. </a:t>
            </a:r>
            <a:r>
              <a:rPr lang="tr-TR" sz="2400" b="1" dirty="0" err="1" smtClean="0">
                <a:solidFill>
                  <a:srgbClr val="FF0000"/>
                </a:solidFill>
              </a:rPr>
              <a:t>Na</a:t>
            </a:r>
            <a:r>
              <a:rPr lang="tr-TR" sz="2400" b="1" baseline="30000" dirty="0" smtClean="0">
                <a:solidFill>
                  <a:srgbClr val="FF0000"/>
                </a:solidFill>
              </a:rPr>
              <a:t>+</a:t>
            </a:r>
            <a:r>
              <a:rPr lang="tr-TR" sz="2400" dirty="0" smtClean="0"/>
              <a:t/>
            </a:r>
            <a:br>
              <a:rPr lang="tr-TR" sz="2400" dirty="0" smtClean="0"/>
            </a:br>
            <a:endParaRPr lang="tr-TR" sz="2400" dirty="0" smtClean="0"/>
          </a:p>
          <a:p>
            <a:r>
              <a:rPr lang="tr-TR" sz="2400" dirty="0" smtClean="0"/>
              <a:t>-1 yüklü klor iyonunun gösterilişi: ………………………….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Cl</a:t>
            </a:r>
            <a:r>
              <a:rPr lang="tr-TR" sz="2400" b="1" baseline="30000" dirty="0" smtClean="0">
                <a:solidFill>
                  <a:srgbClr val="FF0000"/>
                </a:solidFill>
              </a:rPr>
              <a:t>–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797543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4357686" y="357166"/>
            <a:ext cx="371477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BİZİ İYİ ÖĞRENİN BELKİ YAZILIDA KARŞINIZA ÇIKARIZ</a:t>
            </a:r>
            <a:r>
              <a:rPr lang="tr-TR" b="1" dirty="0" smtClean="0">
                <a:sym typeface="Wingdings" pitchFamily="2" charset="2"/>
              </a:rPr>
              <a:t></a:t>
            </a:r>
            <a:endParaRPr lang="tr-TR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.sabah.com.tr/sb/galeri/dunya/3618/84603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528057" cy="4857784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214546" y="357166"/>
            <a:ext cx="471490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SİYAH NOKTALARI SAYANA 100 </a:t>
            </a:r>
            <a:r>
              <a:rPr lang="tr-TR" b="1" dirty="0" smtClean="0">
                <a:sym typeface="Wingdings" pitchFamily="2" charset="2"/>
              </a:rPr>
              <a:t></a:t>
            </a:r>
            <a:endParaRPr lang="tr-TR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.sabah.com.tr/sb/galeri/dunya/3618/2a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786742" cy="5429312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1214414" y="5857892"/>
            <a:ext cx="528641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MERDİVENDEN İNİYORLAR MI ÇIKIYORLAR MI?</a:t>
            </a:r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.sabah.com.tr/sb/galeri/dunya/3618/16a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6286544" cy="5000636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1214414" y="550070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Önce </a:t>
            </a:r>
            <a:r>
              <a:rPr lang="tr-TR" b="1" dirty="0" err="1" smtClean="0"/>
              <a:t>ABC'yi</a:t>
            </a:r>
            <a:r>
              <a:rPr lang="tr-TR" b="1" dirty="0" smtClean="0"/>
              <a:t> sonra da 12, 13, 14'ü okudunuz değil mi? Beyin rakamları ve harfleri işte böyle ilişkilendiriyor.</a:t>
            </a:r>
            <a:endParaRPr lang="tr-TR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3.bp.blogspot.com/-xRUHLf2RLY8/T8_vkMjhYKI/AAAAAAAAARU/NaymZYOPdmQ/s1600/ill%C3%BCzy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572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14290"/>
            <a:ext cx="398439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837703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tr-TR" sz="4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&lt;</a:t>
            </a: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="" a=""&gt; </a:t>
            </a:r>
          </a:p>
        </p:txBody>
      </p:sp>
      <p:pic>
        <p:nvPicPr>
          <p:cNvPr id="60418" name="Picture 2" descr="http://www.erguven.net/medya/www.erguven.net-madde_ve_enerji_%2822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58280" cy="6643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7.sınıf-fen_ve_teknoloji-4.ün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42955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5" y="571480"/>
            <a:ext cx="49720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214422"/>
            <a:ext cx="5500726" cy="391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785918" y="550070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OLUŞMUŞTUR</a:t>
            </a:r>
            <a:endParaRPr lang="tr-TR" b="1" dirty="0"/>
          </a:p>
        </p:txBody>
      </p:sp>
      <p:sp>
        <p:nvSpPr>
          <p:cNvPr id="5" name="4 Dikdörtgen"/>
          <p:cNvSpPr/>
          <p:nvPr/>
        </p:nvSpPr>
        <p:spPr>
          <a:xfrm>
            <a:off x="785786" y="1142984"/>
            <a:ext cx="3714776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9396" name="Picture 4" descr="http://app.nedir.com/upload/small-hidrojen-ga0stck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285860"/>
            <a:ext cx="320040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429552" cy="415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357158" y="42860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Su  (               )    ve şeker   (                           ) molekülü farklı atomlardan oluşmuştur</a:t>
            </a:r>
            <a:endParaRPr lang="tr-TR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72580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786058"/>
            <a:ext cx="47149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762952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830873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1142976" y="4357694"/>
            <a:ext cx="435771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BİLİM UYGULAMALARINDA  GÖRÜŞMEK ÜZERE  </a:t>
            </a:r>
            <a:r>
              <a:rPr lang="tr-TR" dirty="0" smtClean="0">
                <a:sym typeface="Wingdings" pitchFamily="2" charset="2"/>
              </a:rPr>
              <a:t></a:t>
            </a:r>
            <a:endParaRPr lang="tr-T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7296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91440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35824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 Grup"/>
          <p:cNvGrpSpPr/>
          <p:nvPr/>
        </p:nvGrpSpPr>
        <p:grpSpPr>
          <a:xfrm>
            <a:off x="500034" y="714356"/>
            <a:ext cx="7929618" cy="4369860"/>
            <a:chOff x="500034" y="714356"/>
            <a:chExt cx="7929618" cy="4369860"/>
          </a:xfrm>
        </p:grpSpPr>
        <p:sp>
          <p:nvSpPr>
            <p:cNvPr id="4" name="3 Dikdörtgen"/>
            <p:cNvSpPr/>
            <p:nvPr/>
          </p:nvSpPr>
          <p:spPr>
            <a:xfrm>
              <a:off x="3000364" y="714356"/>
              <a:ext cx="27146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dirty="0" smtClean="0"/>
                <a:t>Protonun Özellikleri</a:t>
              </a:r>
              <a:endParaRPr lang="tr-TR" dirty="0"/>
            </a:p>
          </p:txBody>
        </p:sp>
        <p:sp>
          <p:nvSpPr>
            <p:cNvPr id="5" name="4 Dikdörtgen"/>
            <p:cNvSpPr/>
            <p:nvPr/>
          </p:nvSpPr>
          <p:spPr>
            <a:xfrm>
              <a:off x="785786" y="1357298"/>
              <a:ext cx="18809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1-Pozitif yük taşır.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Dikdörtgen"/>
            <p:cNvSpPr/>
            <p:nvPr/>
          </p:nvSpPr>
          <p:spPr>
            <a:xfrm>
              <a:off x="714348" y="2071678"/>
              <a:ext cx="73581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b="1" dirty="0" smtClean="0"/>
                <a:t>2-Çekirdekte bulunur, atomun kütlesinin hemen hemen yarısını oluşturur.</a:t>
              </a:r>
              <a:endParaRPr lang="tr-TR" b="1" dirty="0"/>
            </a:p>
          </p:txBody>
        </p:sp>
        <p:sp>
          <p:nvSpPr>
            <p:cNvPr id="7" name="6 Dikdörtgen"/>
            <p:cNvSpPr/>
            <p:nvPr/>
          </p:nvSpPr>
          <p:spPr>
            <a:xfrm>
              <a:off x="714348" y="2714620"/>
              <a:ext cx="48577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3-Elektrona çekim kuvveti uygular.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7 Dikdörtgen"/>
            <p:cNvSpPr/>
            <p:nvPr/>
          </p:nvSpPr>
          <p:spPr>
            <a:xfrm>
              <a:off x="500034" y="3214686"/>
              <a:ext cx="79296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b="1" dirty="0" smtClean="0"/>
                <a:t>4-Proton sayısı atomlar (elementler) için ayırt edici özelliktir. Yani proton sayısının farklı olması elementin diğerinden farklı olduğu anlamına gelir.</a:t>
              </a:r>
              <a:endParaRPr lang="tr-TR" dirty="0"/>
            </a:p>
          </p:txBody>
        </p:sp>
        <p:sp>
          <p:nvSpPr>
            <p:cNvPr id="9" name="8 Dikdörtgen"/>
            <p:cNvSpPr/>
            <p:nvPr/>
          </p:nvSpPr>
          <p:spPr>
            <a:xfrm>
              <a:off x="714348" y="4000504"/>
              <a:ext cx="51435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5-    (Z) Atom numarası= proton sayısı 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642910" y="4714884"/>
              <a:ext cx="49292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b="1" dirty="0" smtClean="0"/>
                <a:t>6-Çekirdek yükü= proton sayısı</a:t>
              </a:r>
              <a:endParaRPr lang="tr-TR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Nötronun Özellikleri</a:t>
            </a:r>
          </a:p>
          <a:p>
            <a:r>
              <a:rPr lang="tr-TR" dirty="0" smtClean="0"/>
              <a:t>1-Yüksüz parçacıktır.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642910" y="500042"/>
            <a:ext cx="78581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Elektronun Özellikleri</a:t>
            </a:r>
          </a:p>
          <a:p>
            <a:pPr algn="ctr"/>
            <a:endParaRPr lang="tr-TR" sz="3600" dirty="0" smtClean="0">
              <a:solidFill>
                <a:srgbClr val="FF0000"/>
              </a:solidFill>
            </a:endParaRPr>
          </a:p>
          <a:p>
            <a:r>
              <a:rPr lang="tr-TR" sz="3600" dirty="0" smtClean="0"/>
              <a:t>1-Negatif yük taşır.</a:t>
            </a:r>
          </a:p>
          <a:p>
            <a:endParaRPr lang="tr-TR" sz="3600" dirty="0" smtClean="0"/>
          </a:p>
          <a:p>
            <a:r>
              <a:rPr lang="tr-TR" sz="3600" dirty="0" smtClean="0"/>
              <a:t>2-Çekirdek etrafında büyük bir hızla dolanır.</a:t>
            </a:r>
          </a:p>
          <a:p>
            <a:r>
              <a:rPr lang="tr-TR" sz="3600" dirty="0" smtClean="0"/>
              <a:t> </a:t>
            </a:r>
          </a:p>
          <a:p>
            <a:r>
              <a:rPr lang="tr-TR" sz="3600" dirty="0" smtClean="0"/>
              <a:t>3-Kütlesi çok küçüktür.</a:t>
            </a:r>
          </a:p>
          <a:p>
            <a:endParaRPr lang="tr-TR" sz="3600" dirty="0" smtClean="0"/>
          </a:p>
          <a:p>
            <a:r>
              <a:rPr lang="tr-TR" sz="3600" dirty="0" smtClean="0"/>
              <a:t>4-Atomun sahip olduğu hacmi oluşturur.</a:t>
            </a:r>
            <a:endParaRPr lang="tr-TR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karmabilgi.net/images/atom-modell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8572560" cy="5429288"/>
          </a:xfrm>
          <a:prstGeom prst="rect">
            <a:avLst/>
          </a:prstGeom>
          <a:noFill/>
        </p:spPr>
      </p:pic>
      <p:sp>
        <p:nvSpPr>
          <p:cNvPr id="5" name="4 Oval"/>
          <p:cNvSpPr/>
          <p:nvPr/>
        </p:nvSpPr>
        <p:spPr>
          <a:xfrm>
            <a:off x="6072198" y="5572140"/>
            <a:ext cx="257176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ATOMUN   BABALARI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363</Words>
  <Application>Microsoft Office PowerPoint</Application>
  <PresentationFormat>Ekran Gösterisi (4:3)</PresentationFormat>
  <Paragraphs>86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57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</dc:creator>
  <cp:lastModifiedBy>fikret20</cp:lastModifiedBy>
  <cp:revision>22</cp:revision>
  <dcterms:created xsi:type="dcterms:W3CDTF">2015-12-25T12:36:43Z</dcterms:created>
  <dcterms:modified xsi:type="dcterms:W3CDTF">2016-06-28T18:37:29Z</dcterms:modified>
</cp:coreProperties>
</file>