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14" r:id="rId2"/>
  </p:sldMasterIdLst>
  <p:sldIdLst>
    <p:sldId id="318" r:id="rId3"/>
    <p:sldId id="315" r:id="rId4"/>
    <p:sldId id="258" r:id="rId5"/>
    <p:sldId id="259" r:id="rId6"/>
    <p:sldId id="260" r:id="rId7"/>
    <p:sldId id="261" r:id="rId8"/>
    <p:sldId id="283" r:id="rId9"/>
    <p:sldId id="316" r:id="rId10"/>
    <p:sldId id="320" r:id="rId11"/>
    <p:sldId id="319" r:id="rId12"/>
    <p:sldId id="263" r:id="rId13"/>
    <p:sldId id="282" r:id="rId14"/>
    <p:sldId id="317" r:id="rId15"/>
    <p:sldId id="321" r:id="rId16"/>
    <p:sldId id="265" r:id="rId17"/>
    <p:sldId id="266" r:id="rId18"/>
    <p:sldId id="330" r:id="rId19"/>
    <p:sldId id="331" r:id="rId20"/>
    <p:sldId id="332" r:id="rId21"/>
    <p:sldId id="333" r:id="rId22"/>
    <p:sldId id="334" r:id="rId23"/>
    <p:sldId id="329" r:id="rId24"/>
    <p:sldId id="268" r:id="rId25"/>
    <p:sldId id="269" r:id="rId26"/>
    <p:sldId id="284" r:id="rId27"/>
    <p:sldId id="285" r:id="rId28"/>
    <p:sldId id="273" r:id="rId29"/>
    <p:sldId id="292" r:id="rId30"/>
    <p:sldId id="296" r:id="rId31"/>
    <p:sldId id="301" r:id="rId32"/>
    <p:sldId id="306" r:id="rId33"/>
    <p:sldId id="307" r:id="rId34"/>
    <p:sldId id="297" r:id="rId35"/>
    <p:sldId id="308" r:id="rId36"/>
    <p:sldId id="310" r:id="rId37"/>
    <p:sldId id="304" r:id="rId38"/>
    <p:sldId id="299" r:id="rId39"/>
    <p:sldId id="305" r:id="rId40"/>
    <p:sldId id="322" r:id="rId41"/>
    <p:sldId id="323" r:id="rId42"/>
    <p:sldId id="324" r:id="rId43"/>
    <p:sldId id="335" r:id="rId44"/>
    <p:sldId id="325" r:id="rId45"/>
    <p:sldId id="326" r:id="rId46"/>
    <p:sldId id="327" r:id="rId47"/>
    <p:sldId id="328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345"/>
    <a:srgbClr val="424547"/>
    <a:srgbClr val="494C4E"/>
    <a:srgbClr val="86F2EC"/>
    <a:srgbClr val="589995"/>
    <a:srgbClr val="474A4C"/>
    <a:srgbClr val="4C4F51"/>
    <a:srgbClr val="121211"/>
    <a:srgbClr val="2B2D39"/>
    <a:srgbClr val="3D3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00" autoAdjust="0"/>
  </p:normalViewPr>
  <p:slideViewPr>
    <p:cSldViewPr>
      <p:cViewPr varScale="1">
        <p:scale>
          <a:sx n="75" d="100"/>
          <a:sy n="75" d="100"/>
        </p:scale>
        <p:origin x="107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D50603-76E6-40AD-89F3-C74276CDFD4B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A3281C61-AE72-427C-A022-9A606BAE2A6C}">
      <dgm:prSet phldrT="[Metin]"/>
      <dgm:spPr/>
      <dgm:t>
        <a:bodyPr/>
        <a:lstStyle/>
        <a:p>
          <a:r>
            <a:rPr lang="tr-TR" b="1" cap="none" spc="0" dirty="0" smtClean="0">
              <a:ln w="18000"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Karışımlar </a:t>
          </a:r>
          <a:endParaRPr lang="tr-TR" b="1" cap="none" spc="0" dirty="0">
            <a:ln w="18000">
              <a:prstDash val="solid"/>
              <a:miter lim="800000"/>
            </a:ln>
            <a:effectLst>
              <a:outerShdw blurRad="25500" dist="23000" dir="7020000" algn="tl">
                <a:srgbClr val="000000">
                  <a:alpha val="50000"/>
                </a:srgbClr>
              </a:outerShdw>
            </a:effectLst>
          </a:endParaRPr>
        </a:p>
      </dgm:t>
    </dgm:pt>
    <dgm:pt modelId="{71D88506-704E-46A7-A5E1-F069ABD3474A}" type="parTrans" cxnId="{689B419D-56C8-4F3E-B98D-C4B90D06B12C}">
      <dgm:prSet/>
      <dgm:spPr/>
      <dgm:t>
        <a:bodyPr/>
        <a:lstStyle/>
        <a:p>
          <a:endParaRPr lang="tr-TR"/>
        </a:p>
      </dgm:t>
    </dgm:pt>
    <dgm:pt modelId="{BEB6323F-076D-4002-97CC-BB5B46FA8807}" type="sibTrans" cxnId="{689B419D-56C8-4F3E-B98D-C4B90D06B12C}">
      <dgm:prSet/>
      <dgm:spPr/>
      <dgm:t>
        <a:bodyPr/>
        <a:lstStyle/>
        <a:p>
          <a:endParaRPr lang="tr-TR"/>
        </a:p>
      </dgm:t>
    </dgm:pt>
    <dgm:pt modelId="{D078E0E7-FCDA-4F09-AD4C-940D919E6EEF}">
      <dgm:prSet phldrT="[Metin]"/>
      <dgm:spPr/>
      <dgm:t>
        <a:bodyPr/>
        <a:lstStyle/>
        <a:p>
          <a:r>
            <a:rPr lang="de-DE" b="1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Heterojen kar</a:t>
          </a:r>
          <a:r>
            <a:rPr lang="tr-TR" b="1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ışı</a:t>
          </a:r>
          <a:r>
            <a:rPr lang="de-DE" b="1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mlar</a:t>
          </a:r>
          <a:endParaRPr lang="tr-TR" dirty="0"/>
        </a:p>
      </dgm:t>
    </dgm:pt>
    <dgm:pt modelId="{75AEA692-216D-4D1B-B7AF-3A1DF1DA6C58}" type="parTrans" cxnId="{B6C8F178-B849-4CD9-A114-34C58DDFA3C5}">
      <dgm:prSet/>
      <dgm:spPr/>
      <dgm:t>
        <a:bodyPr/>
        <a:lstStyle/>
        <a:p>
          <a:endParaRPr lang="tr-TR"/>
        </a:p>
      </dgm:t>
    </dgm:pt>
    <dgm:pt modelId="{98AFF267-047E-4242-BAB1-919E2DCCB8EC}" type="sibTrans" cxnId="{B6C8F178-B849-4CD9-A114-34C58DDFA3C5}">
      <dgm:prSet/>
      <dgm:spPr/>
      <dgm:t>
        <a:bodyPr/>
        <a:lstStyle/>
        <a:p>
          <a:endParaRPr lang="tr-TR"/>
        </a:p>
      </dgm:t>
    </dgm:pt>
    <dgm:pt modelId="{599E7551-CDFA-4783-A448-DE53DF8FF7DE}">
      <dgm:prSet phldrT="[Metin]"/>
      <dgm:spPr/>
      <dgm:t>
        <a:bodyPr/>
        <a:lstStyle/>
        <a:p>
          <a:r>
            <a:rPr lang="de-DE" b="1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Homojen kar</a:t>
          </a:r>
          <a:r>
            <a:rPr lang="tr-TR" b="1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ışı</a:t>
          </a:r>
          <a:r>
            <a:rPr lang="de-DE" b="1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mlar </a:t>
          </a:r>
          <a:endParaRPr lang="tr-TR" dirty="0"/>
        </a:p>
      </dgm:t>
    </dgm:pt>
    <dgm:pt modelId="{779CBE4C-C019-4560-9A47-0DF726A7DD1D}" type="parTrans" cxnId="{6CC579BF-7FD7-4103-80AA-FADD1DFD5871}">
      <dgm:prSet/>
      <dgm:spPr/>
      <dgm:t>
        <a:bodyPr/>
        <a:lstStyle/>
        <a:p>
          <a:endParaRPr lang="tr-TR"/>
        </a:p>
      </dgm:t>
    </dgm:pt>
    <dgm:pt modelId="{56082443-335D-470F-812B-2857AA70E61B}" type="sibTrans" cxnId="{6CC579BF-7FD7-4103-80AA-FADD1DFD5871}">
      <dgm:prSet/>
      <dgm:spPr/>
      <dgm:t>
        <a:bodyPr/>
        <a:lstStyle/>
        <a:p>
          <a:endParaRPr lang="tr-TR"/>
        </a:p>
      </dgm:t>
    </dgm:pt>
    <dgm:pt modelId="{6F60DC40-A13F-42A0-A0B1-774ED91C9F46}" type="pres">
      <dgm:prSet presAssocID="{F2D50603-76E6-40AD-89F3-C74276CDFD4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F9323ECA-04DE-47FA-8469-B4A2CA1FF4AF}" type="pres">
      <dgm:prSet presAssocID="{A3281C61-AE72-427C-A022-9A606BAE2A6C}" presName="hierRoot1" presStyleCnt="0"/>
      <dgm:spPr/>
      <dgm:t>
        <a:bodyPr/>
        <a:lstStyle/>
        <a:p>
          <a:endParaRPr lang="tr-TR"/>
        </a:p>
      </dgm:t>
    </dgm:pt>
    <dgm:pt modelId="{9AA7D4C6-B2E9-46C2-94E9-0A047D766706}" type="pres">
      <dgm:prSet presAssocID="{A3281C61-AE72-427C-A022-9A606BAE2A6C}" presName="composite" presStyleCnt="0"/>
      <dgm:spPr/>
      <dgm:t>
        <a:bodyPr/>
        <a:lstStyle/>
        <a:p>
          <a:endParaRPr lang="tr-TR"/>
        </a:p>
      </dgm:t>
    </dgm:pt>
    <dgm:pt modelId="{515BC79A-9331-4604-9B20-647331460B8B}" type="pres">
      <dgm:prSet presAssocID="{A3281C61-AE72-427C-A022-9A606BAE2A6C}" presName="background" presStyleLbl="node0" presStyleIdx="0" presStyleCnt="1"/>
      <dgm:spPr/>
      <dgm:t>
        <a:bodyPr/>
        <a:lstStyle/>
        <a:p>
          <a:endParaRPr lang="tr-TR"/>
        </a:p>
      </dgm:t>
    </dgm:pt>
    <dgm:pt modelId="{3705C812-C262-4F3D-BD5F-11DED7D55131}" type="pres">
      <dgm:prSet presAssocID="{A3281C61-AE72-427C-A022-9A606BAE2A6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A395DC4-7FFF-40F2-9697-DAD675937ECA}" type="pres">
      <dgm:prSet presAssocID="{A3281C61-AE72-427C-A022-9A606BAE2A6C}" presName="hierChild2" presStyleCnt="0"/>
      <dgm:spPr/>
      <dgm:t>
        <a:bodyPr/>
        <a:lstStyle/>
        <a:p>
          <a:endParaRPr lang="tr-TR"/>
        </a:p>
      </dgm:t>
    </dgm:pt>
    <dgm:pt modelId="{3A8786D6-A99A-4422-A729-A68624EA7058}" type="pres">
      <dgm:prSet presAssocID="{75AEA692-216D-4D1B-B7AF-3A1DF1DA6C58}" presName="Name10" presStyleLbl="parChTrans1D2" presStyleIdx="0" presStyleCnt="2"/>
      <dgm:spPr/>
      <dgm:t>
        <a:bodyPr/>
        <a:lstStyle/>
        <a:p>
          <a:endParaRPr lang="tr-TR"/>
        </a:p>
      </dgm:t>
    </dgm:pt>
    <dgm:pt modelId="{44E795C0-4384-4A5E-AC98-773DE7A2AEEA}" type="pres">
      <dgm:prSet presAssocID="{D078E0E7-FCDA-4F09-AD4C-940D919E6EEF}" presName="hierRoot2" presStyleCnt="0"/>
      <dgm:spPr/>
      <dgm:t>
        <a:bodyPr/>
        <a:lstStyle/>
        <a:p>
          <a:endParaRPr lang="tr-TR"/>
        </a:p>
      </dgm:t>
    </dgm:pt>
    <dgm:pt modelId="{E700A2BA-E210-4869-ACBB-ECC701F56F32}" type="pres">
      <dgm:prSet presAssocID="{D078E0E7-FCDA-4F09-AD4C-940D919E6EEF}" presName="composite2" presStyleCnt="0"/>
      <dgm:spPr/>
      <dgm:t>
        <a:bodyPr/>
        <a:lstStyle/>
        <a:p>
          <a:endParaRPr lang="tr-TR"/>
        </a:p>
      </dgm:t>
    </dgm:pt>
    <dgm:pt modelId="{497696D2-4C72-4277-A55A-951C70A9E577}" type="pres">
      <dgm:prSet presAssocID="{D078E0E7-FCDA-4F09-AD4C-940D919E6EEF}" presName="background2" presStyleLbl="node2" presStyleIdx="0" presStyleCnt="2"/>
      <dgm:spPr/>
      <dgm:t>
        <a:bodyPr/>
        <a:lstStyle/>
        <a:p>
          <a:endParaRPr lang="tr-TR"/>
        </a:p>
      </dgm:t>
    </dgm:pt>
    <dgm:pt modelId="{275EA5B6-C4E5-42BB-9850-C8407C07DC97}" type="pres">
      <dgm:prSet presAssocID="{D078E0E7-FCDA-4F09-AD4C-940D919E6EEF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85C6B27-FD85-43AE-AB4F-D73BF40B76E2}" type="pres">
      <dgm:prSet presAssocID="{D078E0E7-FCDA-4F09-AD4C-940D919E6EEF}" presName="hierChild3" presStyleCnt="0"/>
      <dgm:spPr/>
      <dgm:t>
        <a:bodyPr/>
        <a:lstStyle/>
        <a:p>
          <a:endParaRPr lang="tr-TR"/>
        </a:p>
      </dgm:t>
    </dgm:pt>
    <dgm:pt modelId="{549B13A7-7551-4862-8267-915D9920C97C}" type="pres">
      <dgm:prSet presAssocID="{779CBE4C-C019-4560-9A47-0DF726A7DD1D}" presName="Name10" presStyleLbl="parChTrans1D2" presStyleIdx="1" presStyleCnt="2"/>
      <dgm:spPr/>
      <dgm:t>
        <a:bodyPr/>
        <a:lstStyle/>
        <a:p>
          <a:endParaRPr lang="tr-TR"/>
        </a:p>
      </dgm:t>
    </dgm:pt>
    <dgm:pt modelId="{0745AC19-F571-487F-8EF0-9FC786C2622A}" type="pres">
      <dgm:prSet presAssocID="{599E7551-CDFA-4783-A448-DE53DF8FF7DE}" presName="hierRoot2" presStyleCnt="0"/>
      <dgm:spPr/>
      <dgm:t>
        <a:bodyPr/>
        <a:lstStyle/>
        <a:p>
          <a:endParaRPr lang="tr-TR"/>
        </a:p>
      </dgm:t>
    </dgm:pt>
    <dgm:pt modelId="{7338DF9D-5548-4791-AB4A-A25C8B9CC0B6}" type="pres">
      <dgm:prSet presAssocID="{599E7551-CDFA-4783-A448-DE53DF8FF7DE}" presName="composite2" presStyleCnt="0"/>
      <dgm:spPr/>
      <dgm:t>
        <a:bodyPr/>
        <a:lstStyle/>
        <a:p>
          <a:endParaRPr lang="tr-TR"/>
        </a:p>
      </dgm:t>
    </dgm:pt>
    <dgm:pt modelId="{FB8B80A2-C0BD-4558-A565-8B803E1A5C75}" type="pres">
      <dgm:prSet presAssocID="{599E7551-CDFA-4783-A448-DE53DF8FF7DE}" presName="background2" presStyleLbl="node2" presStyleIdx="1" presStyleCnt="2"/>
      <dgm:spPr/>
      <dgm:t>
        <a:bodyPr/>
        <a:lstStyle/>
        <a:p>
          <a:endParaRPr lang="tr-TR"/>
        </a:p>
      </dgm:t>
    </dgm:pt>
    <dgm:pt modelId="{3A3C4826-CC20-4690-A866-79C56DE09BC9}" type="pres">
      <dgm:prSet presAssocID="{599E7551-CDFA-4783-A448-DE53DF8FF7DE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BCA880D-4506-43E2-B330-4C2F22E37491}" type="pres">
      <dgm:prSet presAssocID="{599E7551-CDFA-4783-A448-DE53DF8FF7DE}" presName="hierChild3" presStyleCnt="0"/>
      <dgm:spPr/>
      <dgm:t>
        <a:bodyPr/>
        <a:lstStyle/>
        <a:p>
          <a:endParaRPr lang="tr-TR"/>
        </a:p>
      </dgm:t>
    </dgm:pt>
  </dgm:ptLst>
  <dgm:cxnLst>
    <dgm:cxn modelId="{6CC579BF-7FD7-4103-80AA-FADD1DFD5871}" srcId="{A3281C61-AE72-427C-A022-9A606BAE2A6C}" destId="{599E7551-CDFA-4783-A448-DE53DF8FF7DE}" srcOrd="1" destOrd="0" parTransId="{779CBE4C-C019-4560-9A47-0DF726A7DD1D}" sibTransId="{56082443-335D-470F-812B-2857AA70E61B}"/>
    <dgm:cxn modelId="{F7EF957E-F920-4636-BC96-4DDB735C8A8B}" type="presOf" srcId="{779CBE4C-C019-4560-9A47-0DF726A7DD1D}" destId="{549B13A7-7551-4862-8267-915D9920C97C}" srcOrd="0" destOrd="0" presId="urn:microsoft.com/office/officeart/2005/8/layout/hierarchy1"/>
    <dgm:cxn modelId="{B6C8F178-B849-4CD9-A114-34C58DDFA3C5}" srcId="{A3281C61-AE72-427C-A022-9A606BAE2A6C}" destId="{D078E0E7-FCDA-4F09-AD4C-940D919E6EEF}" srcOrd="0" destOrd="0" parTransId="{75AEA692-216D-4D1B-B7AF-3A1DF1DA6C58}" sibTransId="{98AFF267-047E-4242-BAB1-919E2DCCB8EC}"/>
    <dgm:cxn modelId="{2A0D1F69-26C6-4B3F-8DD7-894E2FCA85AB}" type="presOf" srcId="{599E7551-CDFA-4783-A448-DE53DF8FF7DE}" destId="{3A3C4826-CC20-4690-A866-79C56DE09BC9}" srcOrd="0" destOrd="0" presId="urn:microsoft.com/office/officeart/2005/8/layout/hierarchy1"/>
    <dgm:cxn modelId="{63804B6D-F3AD-4EAD-B470-299E3F92CC72}" type="presOf" srcId="{D078E0E7-FCDA-4F09-AD4C-940D919E6EEF}" destId="{275EA5B6-C4E5-42BB-9850-C8407C07DC97}" srcOrd="0" destOrd="0" presId="urn:microsoft.com/office/officeart/2005/8/layout/hierarchy1"/>
    <dgm:cxn modelId="{C6C70D18-E714-477D-8976-ED9AC014D347}" type="presOf" srcId="{F2D50603-76E6-40AD-89F3-C74276CDFD4B}" destId="{6F60DC40-A13F-42A0-A0B1-774ED91C9F46}" srcOrd="0" destOrd="0" presId="urn:microsoft.com/office/officeart/2005/8/layout/hierarchy1"/>
    <dgm:cxn modelId="{5803F8B8-A5FE-4B10-8F45-A1AEFFB24B67}" type="presOf" srcId="{75AEA692-216D-4D1B-B7AF-3A1DF1DA6C58}" destId="{3A8786D6-A99A-4422-A729-A68624EA7058}" srcOrd="0" destOrd="0" presId="urn:microsoft.com/office/officeart/2005/8/layout/hierarchy1"/>
    <dgm:cxn modelId="{689B419D-56C8-4F3E-B98D-C4B90D06B12C}" srcId="{F2D50603-76E6-40AD-89F3-C74276CDFD4B}" destId="{A3281C61-AE72-427C-A022-9A606BAE2A6C}" srcOrd="0" destOrd="0" parTransId="{71D88506-704E-46A7-A5E1-F069ABD3474A}" sibTransId="{BEB6323F-076D-4002-97CC-BB5B46FA8807}"/>
    <dgm:cxn modelId="{F611DAB3-F6B8-4F26-9840-8B5CBE2CE7E2}" type="presOf" srcId="{A3281C61-AE72-427C-A022-9A606BAE2A6C}" destId="{3705C812-C262-4F3D-BD5F-11DED7D55131}" srcOrd="0" destOrd="0" presId="urn:microsoft.com/office/officeart/2005/8/layout/hierarchy1"/>
    <dgm:cxn modelId="{D255C0F8-8383-4C99-91CB-71079A57E2D5}" type="presParOf" srcId="{6F60DC40-A13F-42A0-A0B1-774ED91C9F46}" destId="{F9323ECA-04DE-47FA-8469-B4A2CA1FF4AF}" srcOrd="0" destOrd="0" presId="urn:microsoft.com/office/officeart/2005/8/layout/hierarchy1"/>
    <dgm:cxn modelId="{7C481082-822D-497B-BB0D-3F57C0BF72D2}" type="presParOf" srcId="{F9323ECA-04DE-47FA-8469-B4A2CA1FF4AF}" destId="{9AA7D4C6-B2E9-46C2-94E9-0A047D766706}" srcOrd="0" destOrd="0" presId="urn:microsoft.com/office/officeart/2005/8/layout/hierarchy1"/>
    <dgm:cxn modelId="{53053251-72F3-4A96-89F2-351D34F1EB5B}" type="presParOf" srcId="{9AA7D4C6-B2E9-46C2-94E9-0A047D766706}" destId="{515BC79A-9331-4604-9B20-647331460B8B}" srcOrd="0" destOrd="0" presId="urn:microsoft.com/office/officeart/2005/8/layout/hierarchy1"/>
    <dgm:cxn modelId="{C4E51E1E-17ED-45BB-BD2D-53D2D9BEDCAD}" type="presParOf" srcId="{9AA7D4C6-B2E9-46C2-94E9-0A047D766706}" destId="{3705C812-C262-4F3D-BD5F-11DED7D55131}" srcOrd="1" destOrd="0" presId="urn:microsoft.com/office/officeart/2005/8/layout/hierarchy1"/>
    <dgm:cxn modelId="{BBE8A1F0-F81D-436A-9EA6-2CE42C31DF7D}" type="presParOf" srcId="{F9323ECA-04DE-47FA-8469-B4A2CA1FF4AF}" destId="{7A395DC4-7FFF-40F2-9697-DAD675937ECA}" srcOrd="1" destOrd="0" presId="urn:microsoft.com/office/officeart/2005/8/layout/hierarchy1"/>
    <dgm:cxn modelId="{70B5BF45-F565-4A9B-AB90-6FA9F52816BE}" type="presParOf" srcId="{7A395DC4-7FFF-40F2-9697-DAD675937ECA}" destId="{3A8786D6-A99A-4422-A729-A68624EA7058}" srcOrd="0" destOrd="0" presId="urn:microsoft.com/office/officeart/2005/8/layout/hierarchy1"/>
    <dgm:cxn modelId="{AF655C92-EADC-4370-B524-0031A3C8A596}" type="presParOf" srcId="{7A395DC4-7FFF-40F2-9697-DAD675937ECA}" destId="{44E795C0-4384-4A5E-AC98-773DE7A2AEEA}" srcOrd="1" destOrd="0" presId="urn:microsoft.com/office/officeart/2005/8/layout/hierarchy1"/>
    <dgm:cxn modelId="{3E0A9E24-EEDA-42FB-A573-FFC81B40054D}" type="presParOf" srcId="{44E795C0-4384-4A5E-AC98-773DE7A2AEEA}" destId="{E700A2BA-E210-4869-ACBB-ECC701F56F32}" srcOrd="0" destOrd="0" presId="urn:microsoft.com/office/officeart/2005/8/layout/hierarchy1"/>
    <dgm:cxn modelId="{8B70AF75-1DF3-4BDE-BA77-0031F5295169}" type="presParOf" srcId="{E700A2BA-E210-4869-ACBB-ECC701F56F32}" destId="{497696D2-4C72-4277-A55A-951C70A9E577}" srcOrd="0" destOrd="0" presId="urn:microsoft.com/office/officeart/2005/8/layout/hierarchy1"/>
    <dgm:cxn modelId="{4BCD7D19-8220-4F3D-A053-5AD4BA1F8FBD}" type="presParOf" srcId="{E700A2BA-E210-4869-ACBB-ECC701F56F32}" destId="{275EA5B6-C4E5-42BB-9850-C8407C07DC97}" srcOrd="1" destOrd="0" presId="urn:microsoft.com/office/officeart/2005/8/layout/hierarchy1"/>
    <dgm:cxn modelId="{E3F780B4-1229-47C9-8767-6E7CC9E8B8AE}" type="presParOf" srcId="{44E795C0-4384-4A5E-AC98-773DE7A2AEEA}" destId="{085C6B27-FD85-43AE-AB4F-D73BF40B76E2}" srcOrd="1" destOrd="0" presId="urn:microsoft.com/office/officeart/2005/8/layout/hierarchy1"/>
    <dgm:cxn modelId="{BDBE9EB7-6A76-4F72-8CED-917C1FC9CB5A}" type="presParOf" srcId="{7A395DC4-7FFF-40F2-9697-DAD675937ECA}" destId="{549B13A7-7551-4862-8267-915D9920C97C}" srcOrd="2" destOrd="0" presId="urn:microsoft.com/office/officeart/2005/8/layout/hierarchy1"/>
    <dgm:cxn modelId="{B483BA01-1345-4B1D-8EB9-D4281288CE2B}" type="presParOf" srcId="{7A395DC4-7FFF-40F2-9697-DAD675937ECA}" destId="{0745AC19-F571-487F-8EF0-9FC786C2622A}" srcOrd="3" destOrd="0" presId="urn:microsoft.com/office/officeart/2005/8/layout/hierarchy1"/>
    <dgm:cxn modelId="{BFB001CE-C5AA-404D-A925-C44E08CECF11}" type="presParOf" srcId="{0745AC19-F571-487F-8EF0-9FC786C2622A}" destId="{7338DF9D-5548-4791-AB4A-A25C8B9CC0B6}" srcOrd="0" destOrd="0" presId="urn:microsoft.com/office/officeart/2005/8/layout/hierarchy1"/>
    <dgm:cxn modelId="{0ED0302D-5876-40D8-A8ED-58D544259E38}" type="presParOf" srcId="{7338DF9D-5548-4791-AB4A-A25C8B9CC0B6}" destId="{FB8B80A2-C0BD-4558-A565-8B803E1A5C75}" srcOrd="0" destOrd="0" presId="urn:microsoft.com/office/officeart/2005/8/layout/hierarchy1"/>
    <dgm:cxn modelId="{19C97930-5B24-49EF-941C-0D9CF8A10914}" type="presParOf" srcId="{7338DF9D-5548-4791-AB4A-A25C8B9CC0B6}" destId="{3A3C4826-CC20-4690-A866-79C56DE09BC9}" srcOrd="1" destOrd="0" presId="urn:microsoft.com/office/officeart/2005/8/layout/hierarchy1"/>
    <dgm:cxn modelId="{069DD664-7A18-4D6B-B41A-AEBEC83EB984}" type="presParOf" srcId="{0745AC19-F571-487F-8EF0-9FC786C2622A}" destId="{EBCA880D-4506-43E2-B330-4C2F22E3749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9B13A7-7551-4862-8267-915D9920C97C}">
      <dsp:nvSpPr>
        <dsp:cNvPr id="0" name=""/>
        <dsp:cNvSpPr/>
      </dsp:nvSpPr>
      <dsp:spPr>
        <a:xfrm>
          <a:off x="2948935" y="1994398"/>
          <a:ext cx="1621498" cy="7716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5881"/>
              </a:lnTo>
              <a:lnTo>
                <a:pt x="1621498" y="525881"/>
              </a:lnTo>
              <a:lnTo>
                <a:pt x="1621498" y="77168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8786D6-A99A-4422-A729-A68624EA7058}">
      <dsp:nvSpPr>
        <dsp:cNvPr id="0" name=""/>
        <dsp:cNvSpPr/>
      </dsp:nvSpPr>
      <dsp:spPr>
        <a:xfrm>
          <a:off x="1327436" y="1994398"/>
          <a:ext cx="1621498" cy="771685"/>
        </a:xfrm>
        <a:custGeom>
          <a:avLst/>
          <a:gdLst/>
          <a:ahLst/>
          <a:cxnLst/>
          <a:rect l="0" t="0" r="0" b="0"/>
          <a:pathLst>
            <a:path>
              <a:moveTo>
                <a:pt x="1621498" y="0"/>
              </a:moveTo>
              <a:lnTo>
                <a:pt x="1621498" y="525881"/>
              </a:lnTo>
              <a:lnTo>
                <a:pt x="0" y="525881"/>
              </a:lnTo>
              <a:lnTo>
                <a:pt x="0" y="77168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5BC79A-9331-4604-9B20-647331460B8B}">
      <dsp:nvSpPr>
        <dsp:cNvPr id="0" name=""/>
        <dsp:cNvSpPr/>
      </dsp:nvSpPr>
      <dsp:spPr>
        <a:xfrm>
          <a:off x="1622254" y="309514"/>
          <a:ext cx="2653361" cy="16848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05C812-C262-4F3D-BD5F-11DED7D55131}">
      <dsp:nvSpPr>
        <dsp:cNvPr id="0" name=""/>
        <dsp:cNvSpPr/>
      </dsp:nvSpPr>
      <dsp:spPr>
        <a:xfrm>
          <a:off x="1917072" y="589591"/>
          <a:ext cx="2653361" cy="1684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200" b="1" kern="1200" cap="none" spc="0" dirty="0" smtClean="0">
              <a:ln w="18000"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Karışımlar </a:t>
          </a:r>
          <a:endParaRPr lang="tr-TR" sz="4200" b="1" kern="1200" cap="none" spc="0" dirty="0">
            <a:ln w="18000">
              <a:prstDash val="solid"/>
              <a:miter lim="800000"/>
            </a:ln>
            <a:effectLst>
              <a:outerShdw blurRad="25500" dist="23000" dir="7020000" algn="tl">
                <a:srgbClr val="000000">
                  <a:alpha val="50000"/>
                </a:srgbClr>
              </a:outerShdw>
            </a:effectLst>
          </a:endParaRPr>
        </a:p>
      </dsp:txBody>
      <dsp:txXfrm>
        <a:off x="1966421" y="638940"/>
        <a:ext cx="2554663" cy="1586186"/>
      </dsp:txXfrm>
    </dsp:sp>
    <dsp:sp modelId="{497696D2-4C72-4277-A55A-951C70A9E577}">
      <dsp:nvSpPr>
        <dsp:cNvPr id="0" name=""/>
        <dsp:cNvSpPr/>
      </dsp:nvSpPr>
      <dsp:spPr>
        <a:xfrm>
          <a:off x="755" y="2766084"/>
          <a:ext cx="2653361" cy="168488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EA5B6-C4E5-42BB-9850-C8407C07DC97}">
      <dsp:nvSpPr>
        <dsp:cNvPr id="0" name=""/>
        <dsp:cNvSpPr/>
      </dsp:nvSpPr>
      <dsp:spPr>
        <a:xfrm>
          <a:off x="295573" y="3046161"/>
          <a:ext cx="2653361" cy="1684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4200" b="1" kern="120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Heterojen kar</a:t>
          </a:r>
          <a:r>
            <a:rPr lang="tr-TR" sz="4200" b="1" kern="120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ışı</a:t>
          </a:r>
          <a:r>
            <a:rPr lang="de-DE" sz="4200" b="1" kern="120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mlar</a:t>
          </a:r>
          <a:endParaRPr lang="tr-TR" sz="4200" kern="1200" dirty="0"/>
        </a:p>
      </dsp:txBody>
      <dsp:txXfrm>
        <a:off x="344922" y="3095510"/>
        <a:ext cx="2554663" cy="1586186"/>
      </dsp:txXfrm>
    </dsp:sp>
    <dsp:sp modelId="{FB8B80A2-C0BD-4558-A565-8B803E1A5C75}">
      <dsp:nvSpPr>
        <dsp:cNvPr id="0" name=""/>
        <dsp:cNvSpPr/>
      </dsp:nvSpPr>
      <dsp:spPr>
        <a:xfrm>
          <a:off x="3243752" y="2766084"/>
          <a:ext cx="2653361" cy="168488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3C4826-CC20-4690-A866-79C56DE09BC9}">
      <dsp:nvSpPr>
        <dsp:cNvPr id="0" name=""/>
        <dsp:cNvSpPr/>
      </dsp:nvSpPr>
      <dsp:spPr>
        <a:xfrm>
          <a:off x="3538570" y="3046161"/>
          <a:ext cx="2653361" cy="1684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4200" b="1" kern="120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Homojen kar</a:t>
          </a:r>
          <a:r>
            <a:rPr lang="tr-TR" sz="4200" b="1" kern="120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ışı</a:t>
          </a:r>
          <a:r>
            <a:rPr lang="de-DE" sz="4200" b="1" kern="120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mlar </a:t>
          </a:r>
          <a:endParaRPr lang="tr-TR" sz="4200" kern="1200" dirty="0"/>
        </a:p>
      </dsp:txBody>
      <dsp:txXfrm>
        <a:off x="3587919" y="3095510"/>
        <a:ext cx="2554663" cy="1586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46590-5135-4B88-B3CC-88ABB84BD6D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4BDF5-0EB0-4BDA-9775-B67AB8BC8CE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58AC6-23A8-4498-BF8F-4A47363FA5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6E79A-2C18-4E96-ACF5-3475B5865B6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56889-EEF9-4E4F-8D10-6D2057B865A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DDED2-E342-40D0-AAE7-81C69149B41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C74CC-8C6B-4107-9F26-5D44EAC1DE6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933EC-165C-4570-A885-1C50182F5CD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E5C1D-E430-49B7-9465-FDD94E16D3A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EF34C-B491-43E6-974C-ADD64E3279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53574-B28D-4177-82DB-59097849C98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9BC04-601A-487A-9D41-9FCF82B80FF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3E4EB-CC32-4528-9E3C-C31442C15C7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89C25-682B-42AF-9B84-ACCADF36DA2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47C09-D29F-48EB-B50D-7C38626A281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53E9B-0242-4FBA-8598-89DBD10F76F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21B90-9837-4174-97CC-237E5234EB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B295A-7106-417B-A494-E1BC42A8C11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3F5B7-5911-422D-A366-C1EE4C165D7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68045-E563-4133-9D87-2E75046F723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EAA84-C0DF-4A01-BCC7-BC25D250066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C826B-6B73-45D7-8076-9A3FDC0023D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C0ACD-2EAD-4F91-B8A2-3D20D47EC9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67A72-203A-4C32-90BF-CD8CBE7E82F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8195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906464-9F03-4B89-BDC6-9C1550FC2B8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9219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D2B579-EB6F-4176-B714-E5C715FC32D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4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11" Type="http://schemas.openxmlformats.org/officeDocument/2006/relationships/image" Target="../media/image48.jpeg"/><Relationship Id="rId5" Type="http://schemas.openxmlformats.org/officeDocument/2006/relationships/image" Target="../media/image43.jpeg"/><Relationship Id="rId10" Type="http://schemas.openxmlformats.org/officeDocument/2006/relationships/image" Target="../media/image47.jpeg"/><Relationship Id="rId4" Type="http://schemas.openxmlformats.org/officeDocument/2006/relationships/image" Target="../media/image42.jpeg"/><Relationship Id="rId9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16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7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6.jpeg"/><Relationship Id="rId4" Type="http://schemas.openxmlformats.org/officeDocument/2006/relationships/diagramData" Target="../diagrams/data1.xml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gif"/><Relationship Id="rId10" Type="http://schemas.openxmlformats.org/officeDocument/2006/relationships/image" Target="../media/image29.png"/><Relationship Id="rId4" Type="http://schemas.openxmlformats.org/officeDocument/2006/relationships/image" Target="../media/image4.jpe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Dikdörtgen"/>
          <p:cNvSpPr/>
          <p:nvPr/>
        </p:nvSpPr>
        <p:spPr bwMode="auto">
          <a:xfrm>
            <a:off x="3419872" y="2276872"/>
            <a:ext cx="864096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170" name="Picture 2" descr="http://mrshideler.com/wp-content/uploads/2015/06/6a00d83467970453ef017c31cd9043970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8889738" cy="592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3779912" y="692696"/>
            <a:ext cx="1224136" cy="360040"/>
          </a:xfrm>
          <a:prstGeom prst="rect">
            <a:avLst/>
          </a:prstGeom>
          <a:solidFill>
            <a:srgbClr val="D6C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Madde </a:t>
            </a:r>
            <a:endParaRPr lang="tr-TR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475656" y="2096852"/>
            <a:ext cx="1368152" cy="540060"/>
          </a:xfrm>
          <a:prstGeom prst="rect">
            <a:avLst/>
          </a:prstGeom>
          <a:solidFill>
            <a:srgbClr val="CA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Saf Madde </a:t>
            </a:r>
            <a:endParaRPr lang="tr-TR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6012160" y="2096852"/>
            <a:ext cx="1368152" cy="540060"/>
          </a:xfrm>
          <a:prstGeom prst="rect">
            <a:avLst/>
          </a:prstGeom>
          <a:solidFill>
            <a:srgbClr val="F5C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Karışım </a:t>
            </a:r>
            <a:endParaRPr lang="tr-TR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2504480" y="3456068"/>
            <a:ext cx="1368152" cy="540060"/>
          </a:xfrm>
          <a:prstGeom prst="rect">
            <a:avLst/>
          </a:prstGeom>
          <a:solidFill>
            <a:srgbClr val="D1D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Bileşik </a:t>
            </a:r>
            <a:endParaRPr lang="tr-TR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5004048" y="3452800"/>
            <a:ext cx="1408584" cy="608496"/>
          </a:xfrm>
          <a:prstGeom prst="rect">
            <a:avLst/>
          </a:prstGeom>
          <a:solidFill>
            <a:srgbClr val="FED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Homojen karışım</a:t>
            </a:r>
            <a:endParaRPr lang="tr-TR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7092280" y="3457116"/>
            <a:ext cx="1408584" cy="608496"/>
          </a:xfrm>
          <a:prstGeom prst="rect">
            <a:avLst/>
          </a:prstGeom>
          <a:solidFill>
            <a:srgbClr val="FFE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Heterojen karışım</a:t>
            </a:r>
            <a:endParaRPr lang="tr-TR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416248" y="3452800"/>
            <a:ext cx="1408584" cy="608496"/>
          </a:xfrm>
          <a:prstGeom prst="rect">
            <a:avLst/>
          </a:prstGeom>
          <a:solidFill>
            <a:srgbClr val="D7E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Element </a:t>
            </a:r>
            <a:endParaRPr lang="tr-TR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92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boomeria.org/chemtextbook/fig3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6" b="23328"/>
          <a:stretch/>
        </p:blipFill>
        <p:spPr bwMode="auto">
          <a:xfrm>
            <a:off x="5327576" y="14684"/>
            <a:ext cx="3816424" cy="231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0" y="14684"/>
            <a:ext cx="3827874" cy="1786210"/>
          </a:xfrm>
        </p:spPr>
        <p:txBody>
          <a:bodyPr/>
          <a:lstStyle/>
          <a:p>
            <a:r>
              <a:rPr lang="tr-TR" sz="4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Sütün mikroskop altındaki görüntüsü</a:t>
            </a:r>
            <a:endParaRPr lang="tr-TR" sz="40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2290" name="Picture 2" descr="http://images.flatworldknowledge.com/averillfwk/averillfwk-fig01_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3089"/>
            <a:ext cx="7956376" cy="452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003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http://f.tqn.com/y/chemistry/1/W/m/c/2/GettyImages-182154729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3" b="19086"/>
          <a:stretch/>
        </p:blipFill>
        <p:spPr bwMode="auto">
          <a:xfrm>
            <a:off x="6516216" y="3809520"/>
            <a:ext cx="2483768" cy="302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www.diyetkolik.com/site_media/media/nutrition_images/limonata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18080"/>
            <a:ext cx="2520280" cy="294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ladycarehealth.com/wp-content/uploads/2013/06/Salt-Water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0"/>
          <a:stretch/>
        </p:blipFill>
        <p:spPr bwMode="auto">
          <a:xfrm>
            <a:off x="0" y="1181542"/>
            <a:ext cx="2815596" cy="269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015657"/>
          </a:xfrm>
        </p:spPr>
        <p:txBody>
          <a:bodyPr/>
          <a:lstStyle/>
          <a:p>
            <a:pPr eaLnBrk="1" hangingPunct="1"/>
            <a:r>
              <a:rPr lang="de-DE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Homojen</a:t>
            </a:r>
            <a:r>
              <a:rPr lang="de-DE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de-DE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Karı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ş</a:t>
            </a:r>
            <a:r>
              <a:rPr lang="de-DE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ımlar</a:t>
            </a:r>
            <a:endParaRPr lang="de-DE" b="1" dirty="0" smtClean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2815596" y="1015656"/>
            <a:ext cx="6303004" cy="3240360"/>
          </a:xfrm>
          <a:noFill/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de-DE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Kar</a:t>
            </a:r>
            <a:r>
              <a:rPr lang="tr-TR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ışımı</a:t>
            </a:r>
            <a:r>
              <a:rPr lang="tr-TR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olu</a:t>
            </a:r>
            <a:r>
              <a:rPr lang="tr-TR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ş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turan</a:t>
            </a:r>
            <a:r>
              <a:rPr lang="de-DE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maddeler</a:t>
            </a:r>
            <a:r>
              <a:rPr lang="de-DE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kar</a:t>
            </a:r>
            <a:r>
              <a:rPr lang="tr-TR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ışı</a:t>
            </a:r>
            <a:r>
              <a:rPr lang="de-DE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</a:t>
            </a:r>
            <a:r>
              <a:rPr lang="tr-TR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ı</a:t>
            </a:r>
            <a:r>
              <a:rPr lang="de-DE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 her 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taraf</a:t>
            </a:r>
            <a:r>
              <a:rPr lang="tr-TR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ı</a:t>
            </a:r>
            <a:r>
              <a:rPr lang="de-DE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</a:t>
            </a:r>
            <a:r>
              <a:rPr lang="tr-TR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</a:t>
            </a:r>
            <a:r>
              <a:rPr lang="de-DE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e</a:t>
            </a:r>
            <a:r>
              <a:rPr lang="tr-TR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ş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it</a:t>
            </a:r>
            <a:r>
              <a:rPr lang="de-DE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oranda</a:t>
            </a:r>
            <a:r>
              <a:rPr lang="de-DE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bulunuyorsa</a:t>
            </a:r>
            <a:r>
              <a:rPr lang="de-DE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ve</a:t>
            </a:r>
            <a:r>
              <a:rPr lang="de-DE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kar</a:t>
            </a:r>
            <a:r>
              <a:rPr lang="tr-TR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ışı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</a:t>
            </a:r>
            <a:r>
              <a:rPr lang="de-DE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</a:t>
            </a:r>
            <a:r>
              <a:rPr lang="tr-TR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ış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</a:t>
            </a:r>
            <a:r>
              <a:rPr lang="tr-TR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ı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dan</a:t>
            </a:r>
            <a:r>
              <a:rPr lang="de-DE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bak</a:t>
            </a:r>
            <a:r>
              <a:rPr lang="tr-TR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ı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ld</a:t>
            </a:r>
            <a:r>
              <a:rPr lang="tr-TR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ığı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nda</a:t>
            </a:r>
            <a:r>
              <a:rPr lang="de-DE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tek</a:t>
            </a:r>
            <a:r>
              <a:rPr lang="de-DE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bir</a:t>
            </a:r>
            <a:r>
              <a:rPr lang="de-DE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madde</a:t>
            </a:r>
            <a:r>
              <a:rPr lang="de-DE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gibi</a:t>
            </a:r>
            <a:r>
              <a:rPr lang="de-DE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görün</a:t>
            </a:r>
            <a:r>
              <a:rPr lang="tr-TR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üyorsa</a:t>
            </a:r>
            <a:r>
              <a:rPr lang="tr-TR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bu</a:t>
            </a:r>
            <a:r>
              <a:rPr lang="de-DE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tip karışımlara 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homojen</a:t>
            </a:r>
            <a:r>
              <a:rPr lang="de-DE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kar</a:t>
            </a:r>
            <a:r>
              <a:rPr lang="tr-TR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ışı</a:t>
            </a:r>
            <a:r>
              <a:rPr lang="de-DE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 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veya</a:t>
            </a:r>
            <a:r>
              <a:rPr lang="de-DE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ç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özelti</a:t>
            </a:r>
            <a:r>
              <a:rPr lang="de-DE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denir</a:t>
            </a:r>
            <a:r>
              <a:rPr lang="de-DE" sz="3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9226" name="Picture 10" descr="http://img-aws.ehowcdn.com/default/cme/cme_public_images/www_ehow_com/photos.demandstudios.com/getty/article/240/176/163977048_X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6230"/>
            <a:ext cx="2961848" cy="296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d10fbf87uv1xiy.cloudfront.net/69/kicerik/2724/729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984" y="545522"/>
            <a:ext cx="2247206" cy="224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www.yildirimelektronik.com/urun/buyuk/c82124d9-2d52-4cc6-b2cc-8ea321f848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82" y="3965697"/>
            <a:ext cx="1968153" cy="137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www.mehmetbadillipetrol.com/newsfile/4E7857A5-C401-49E4-BE76-6AD4C2C151A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238" y="4616084"/>
            <a:ext cx="2312029" cy="222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helalsitesi.com/Uploads/EditorUploads/sirk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73" y="2828075"/>
            <a:ext cx="2112169" cy="177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 descr="http://t2.gstatic.com/images?q=tbn:ANd9GcRxEPER53YYl00v_oLnIzc5FxUZFyLELWUUdau-gkb1hX-JqPDy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52036" y="-80704"/>
            <a:ext cx="2576442" cy="2717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07" name="Picture 13" descr="http://www.itusozluk.com/img.php/7dea762e8d7e9e08554317c78a6df0a224265/%E7aml%FDca+gazoz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73013" y="2636912"/>
            <a:ext cx="1770483" cy="2102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7" descr="http://www.kadinpenceresi.com/files/maden_suyu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38386" y="4739830"/>
            <a:ext cx="1348548" cy="21572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3985" y="97064"/>
            <a:ext cx="9143999" cy="601309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Homojen(çözelti) Karışımlara Örnekler 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1691680" y="798256"/>
            <a:ext cx="4040445" cy="4411867"/>
          </a:xfrm>
        </p:spPr>
        <p:txBody>
          <a:bodyPr rtlCol="0">
            <a:normAutofit fontScale="850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• Tuzlu su</a:t>
            </a:r>
            <a:b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• Şekerli su </a:t>
            </a:r>
            <a:b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• Hava</a:t>
            </a:r>
            <a:b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• Kolonya</a:t>
            </a:r>
            <a:b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• Gazoz</a:t>
            </a:r>
            <a:b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• Sirke</a:t>
            </a:r>
            <a:b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• Maden suyu</a:t>
            </a:r>
            <a:b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• Metal para</a:t>
            </a:r>
            <a:b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• Çelik</a:t>
            </a:r>
            <a:b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• Deniz suyu</a:t>
            </a:r>
            <a:b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• Lehim</a:t>
            </a:r>
            <a:b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• Petrol </a:t>
            </a:r>
            <a:r>
              <a:rPr lang="tr-TR" b="1" dirty="0" err="1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vs</a:t>
            </a:r>
            <a: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…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tr-TR" b="1" dirty="0" smtClean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FF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5611" name="Picture 11" descr="http://www.masaustu-resimleri.com/d/2809-2/Bulutlu+Hava.jpg"/>
          <p:cNvPicPr>
            <a:picLocks noChangeAspect="1" noChangeArrowheads="1"/>
          </p:cNvPicPr>
          <p:nvPr/>
        </p:nvPicPr>
        <p:blipFill>
          <a:blip r:embed="rId9" cstate="print"/>
          <a:srcRect b="5477"/>
          <a:stretch>
            <a:fillRect/>
          </a:stretch>
        </p:blipFill>
        <p:spPr bwMode="auto">
          <a:xfrm>
            <a:off x="-2" y="805528"/>
            <a:ext cx="2422403" cy="1716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15" name="Picture 15" descr="http://www.krttemizlik.com/images/upload/duru_kolonya.jpg"/>
          <p:cNvPicPr>
            <a:picLocks noChangeAspect="1" noChangeArrowheads="1"/>
          </p:cNvPicPr>
          <p:nvPr/>
        </p:nvPicPr>
        <p:blipFill rotWithShape="1">
          <a:blip r:embed="rId10" cstate="print"/>
          <a:srcRect l="5781" t="4641" r="6764" b="3531"/>
          <a:stretch/>
        </p:blipFill>
        <p:spPr bwMode="auto">
          <a:xfrm>
            <a:off x="5853181" y="4701257"/>
            <a:ext cx="1519832" cy="2127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http://www.hizmet-is.org.tr/arv/TL1YTLmadenipara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4" y="5248098"/>
            <a:ext cx="3275856" cy="158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dreamatico.com/data_images/sea/sea-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4" y="2554815"/>
            <a:ext cx="2440286" cy="13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scienceclarified.com/photos/solution-29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35831"/>
            <a:ext cx="3676464" cy="24509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702915"/>
          </a:xfrm>
        </p:spPr>
        <p:txBody>
          <a:bodyPr/>
          <a:lstStyle/>
          <a:p>
            <a:r>
              <a:rPr lang="tr-TR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Homojen Karışımın İç Yapısı</a:t>
            </a:r>
            <a:endParaRPr lang="tr-TR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202" name="AutoShape 10" descr="http://2009rt8sciyunezzi.files.wordpress.com/2009/11/diffusion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8204" name="Picture 12" descr="http://2009rt8sciyunezzi.files.wordpress.com/2009/11/diffusio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169438"/>
            <a:ext cx="4862194" cy="368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http://cimg1.ck12.org/datastreams/f-d%3A225c841325cba53af7025806aa4847d49f3219b17246512650f86c65%2BIMAGE%2BIMAGE.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3" t="16135"/>
          <a:stretch/>
        </p:blipFill>
        <p:spPr bwMode="auto">
          <a:xfrm>
            <a:off x="3676464" y="737178"/>
            <a:ext cx="2740508" cy="243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f.tqn.com/y/chemistry/1/W/l/b/beakerflask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42" y="409129"/>
            <a:ext cx="2826850" cy="282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jippas-diver.se/Science/scienc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35980"/>
            <a:ext cx="3672408" cy="361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tr-TR" b="1" dirty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Homojen Karışımın İç Yapısı</a:t>
            </a:r>
            <a:endParaRPr lang="tr-TR" dirty="0">
              <a:solidFill>
                <a:srgbClr val="FFFF00"/>
              </a:solidFill>
            </a:endParaRPr>
          </a:p>
        </p:txBody>
      </p:sp>
      <p:pic>
        <p:nvPicPr>
          <p:cNvPr id="7" name="Picture 8" descr="http://inside.hlrs.de/_old/images/spring01_13/winkler_Fig3_high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480720" cy="546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63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avidag.com/img/s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864" y="933872"/>
            <a:ext cx="1382656" cy="227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t3.gstatic.com/images?q=tbn:ANd9GcRjD7urcEqD-x-a3RW22tBHsj96fEKi-qze6ZR4wsQXQonrBiF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3194" y="3935985"/>
            <a:ext cx="2200275" cy="2019301"/>
          </a:xfrm>
          <a:prstGeom prst="rect">
            <a:avLst/>
          </a:prstGeom>
          <a:noFill/>
          <a:ln>
            <a:noFill/>
          </a:ln>
        </p:spPr>
      </p:pic>
      <p:sp>
        <p:nvSpPr>
          <p:cNvPr id="3075" name="Rectangle 5"/>
          <p:cNvSpPr>
            <a:spLocks noGrp="1" noChangeArrowheads="1"/>
          </p:cNvSpPr>
          <p:nvPr>
            <p:ph type="title"/>
          </p:nvPr>
        </p:nvSpPr>
        <p:spPr>
          <a:xfrm>
            <a:off x="332250" y="74676"/>
            <a:ext cx="8229600" cy="1143000"/>
          </a:xfrm>
        </p:spPr>
        <p:txBody>
          <a:bodyPr/>
          <a:lstStyle/>
          <a:p>
            <a:pPr eaLnBrk="1" hangingPunct="1"/>
            <a:r>
              <a:rPr lang="tr-TR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Çözücü-Çözünen </a:t>
            </a:r>
            <a:endParaRPr lang="de-DE" sz="5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8712" y="1401802"/>
            <a:ext cx="5364088" cy="2160240"/>
          </a:xfrm>
          <a:noFill/>
          <a:ln>
            <a:noFill/>
          </a:ln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tr-TR" sz="36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Çö</a:t>
            </a:r>
            <a:r>
              <a:rPr lang="de-DE" sz="36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zeltiyi</a:t>
            </a:r>
            <a:r>
              <a:rPr lang="de-DE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olu</a:t>
            </a:r>
            <a:r>
              <a:rPr lang="tr-TR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ş</a:t>
            </a:r>
            <a:r>
              <a:rPr lang="de-DE" sz="36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turan</a:t>
            </a:r>
            <a:r>
              <a:rPr lang="de-DE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maddelerden</a:t>
            </a:r>
            <a:r>
              <a:rPr lang="de-DE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miktar</a:t>
            </a:r>
            <a:r>
              <a:rPr lang="tr-TR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ı ç</a:t>
            </a:r>
            <a:r>
              <a:rPr lang="de-DE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ok </a:t>
            </a:r>
            <a:r>
              <a:rPr lang="de-DE" sz="36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olana</a:t>
            </a:r>
            <a:r>
              <a:rPr lang="de-DE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ç</a:t>
            </a:r>
            <a:r>
              <a:rPr lang="de-DE" sz="36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özücü</a:t>
            </a:r>
            <a:r>
              <a:rPr lang="tr-TR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m</a:t>
            </a:r>
            <a:r>
              <a:rPr lang="de-DE" sz="36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iktar</a:t>
            </a:r>
            <a:r>
              <a:rPr lang="tr-TR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ı</a:t>
            </a:r>
            <a:r>
              <a:rPr lang="de-DE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az</a:t>
            </a:r>
            <a:r>
              <a:rPr lang="de-DE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olana</a:t>
            </a:r>
            <a:r>
              <a:rPr lang="de-DE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36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ç</a:t>
            </a:r>
            <a:r>
              <a:rPr lang="de-DE" sz="36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özünen</a:t>
            </a:r>
            <a:r>
              <a:rPr lang="de-DE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denir</a:t>
            </a:r>
            <a:r>
              <a:rPr lang="tr-TR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8" name="7 Dikdörtgen"/>
          <p:cNvSpPr/>
          <p:nvPr/>
        </p:nvSpPr>
        <p:spPr>
          <a:xfrm>
            <a:off x="150102" y="5804620"/>
            <a:ext cx="5544616" cy="1080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tr-TR" sz="32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Genellikle su çözücü olarak kullanılır.</a:t>
            </a:r>
            <a:endParaRPr lang="de-DE" sz="3200" b="1" dirty="0" smtClean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pic>
        <p:nvPicPr>
          <p:cNvPr id="3080" name="Picture 8" descr="http://t3.gstatic.com/images?q=tbn:ANd9GcQn_GcYLdyXkABagJqXL-BDPfXYQEdVsWPTLJWkhTtgSD890O09s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260" y="1750815"/>
            <a:ext cx="1565464" cy="1304553"/>
          </a:xfrm>
          <a:prstGeom prst="rect">
            <a:avLst/>
          </a:prstGeom>
          <a:noFill/>
        </p:spPr>
      </p:pic>
      <p:sp>
        <p:nvSpPr>
          <p:cNvPr id="12" name="11 Artı"/>
          <p:cNvSpPr/>
          <p:nvPr/>
        </p:nvSpPr>
        <p:spPr>
          <a:xfrm>
            <a:off x="7092280" y="2132856"/>
            <a:ext cx="432048" cy="504056"/>
          </a:xfrm>
          <a:prstGeom prst="mathPl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99FF"/>
              </a:solidFill>
            </a:endParaRPr>
          </a:p>
        </p:txBody>
      </p:sp>
      <p:sp>
        <p:nvSpPr>
          <p:cNvPr id="13" name="12 Dikdörtgen"/>
          <p:cNvSpPr/>
          <p:nvPr/>
        </p:nvSpPr>
        <p:spPr>
          <a:xfrm>
            <a:off x="5529391" y="3189970"/>
            <a:ext cx="14214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Çözünen </a:t>
            </a:r>
            <a:endParaRPr lang="tr-TR" sz="24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13 Dikdörtgen"/>
          <p:cNvSpPr/>
          <p:nvPr/>
        </p:nvSpPr>
        <p:spPr>
          <a:xfrm>
            <a:off x="7651046" y="3212976"/>
            <a:ext cx="1224136" cy="260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Çözücü </a:t>
            </a:r>
            <a:endParaRPr lang="tr-TR" sz="24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5" name="14 Resim" descr="tuzlu su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3914281"/>
            <a:ext cx="2981738" cy="2943719"/>
          </a:xfrm>
          <a:prstGeom prst="rect">
            <a:avLst/>
          </a:prstGeom>
        </p:spPr>
      </p:pic>
      <p:sp>
        <p:nvSpPr>
          <p:cNvPr id="16" name="15 Dikdörtgen"/>
          <p:cNvSpPr/>
          <p:nvPr/>
        </p:nvSpPr>
        <p:spPr>
          <a:xfrm>
            <a:off x="7740352" y="4221088"/>
            <a:ext cx="1403648" cy="269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Çözünen </a:t>
            </a:r>
            <a:endParaRPr lang="tr-TR" sz="24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16 Dikdörtgen"/>
          <p:cNvSpPr/>
          <p:nvPr/>
        </p:nvSpPr>
        <p:spPr>
          <a:xfrm>
            <a:off x="6403652" y="5994476"/>
            <a:ext cx="1296144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Çözücü </a:t>
            </a:r>
            <a:endParaRPr lang="tr-TR" sz="24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4A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Çözelti Çeşitleri</a:t>
            </a:r>
            <a:endParaRPr lang="tr-TR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08720"/>
            <a:ext cx="6485738" cy="3600400"/>
          </a:xfrm>
          <a:prstGeom prst="rect">
            <a:avLst/>
          </a:prstGeom>
        </p:spPr>
      </p:pic>
      <p:pic>
        <p:nvPicPr>
          <p:cNvPr id="4118" name="Picture 22" descr="http://www.amasci.net/knowledge/images/basics/chemistry-tutorials-types-of-matt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09120"/>
            <a:ext cx="4618664" cy="234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https://classconnection.s3.amazonaws.com/661/flashcards/1025661/jpg/3169213333306092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224" y="4509120"/>
            <a:ext cx="1570880" cy="2366580"/>
          </a:xfrm>
          <a:prstGeom prst="rect">
            <a:avLst/>
          </a:prstGeom>
          <a:noFill/>
          <a:ln>
            <a:solidFill>
              <a:srgbClr val="86F2E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Yuvarlatılmış Dikdörtgen 6"/>
          <p:cNvSpPr/>
          <p:nvPr/>
        </p:nvSpPr>
        <p:spPr>
          <a:xfrm>
            <a:off x="6015664" y="2492896"/>
            <a:ext cx="1571504" cy="1440160"/>
          </a:xfrm>
          <a:prstGeom prst="roundRect">
            <a:avLst/>
          </a:prstGeom>
          <a:solidFill>
            <a:srgbClr val="4C4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124" name="Picture 28" descr="http://www.nkfu.com/wp-content/uploads/2015/04/gazo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871" y="4509120"/>
            <a:ext cx="1705201" cy="2393840"/>
          </a:xfrm>
          <a:prstGeom prst="rect">
            <a:avLst/>
          </a:prstGeom>
          <a:noFill/>
          <a:ln>
            <a:solidFill>
              <a:srgbClr val="86F2E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3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Katı- Katı Çözeltiler</a:t>
            </a:r>
            <a:endParaRPr lang="tr-TR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3131840" cy="320640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08573"/>
            <a:ext cx="3055421" cy="319864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61" y="1708572"/>
            <a:ext cx="2923956" cy="319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58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Sıvı-Sıvı Çözeltiler</a:t>
            </a:r>
            <a:endParaRPr lang="tr-TR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4961782" cy="417646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145" y="1624112"/>
            <a:ext cx="4214512" cy="418115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716016" y="3212976"/>
            <a:ext cx="245766" cy="1152128"/>
          </a:xfrm>
          <a:prstGeom prst="ellipse">
            <a:avLst/>
          </a:prstGeom>
          <a:solidFill>
            <a:srgbClr val="494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5012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3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Katı-Sıvı Çözeltiler</a:t>
            </a:r>
            <a:endParaRPr lang="tr-TR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" y="1772817"/>
            <a:ext cx="2990850" cy="330517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10" y="1772816"/>
            <a:ext cx="3113717" cy="330517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27" y="1776636"/>
            <a:ext cx="2942922" cy="33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01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27584" y="0"/>
            <a:ext cx="77724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600" b="1" i="0" u="none" strike="noStrike" kern="1200" cap="none" spc="0" normalizeH="0" baseline="0" noProof="0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KARI</a:t>
            </a:r>
            <a:r>
              <a:rPr kumimoji="0" lang="tr-TR" sz="9600" b="1" i="0" u="none" strike="noStrike" kern="1200" cap="none" spc="0" normalizeH="0" baseline="0" noProof="0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Ş</a:t>
            </a:r>
            <a:r>
              <a:rPr kumimoji="0" lang="de-DE" sz="9600" b="1" i="0" u="none" strike="noStrike" kern="1200" cap="none" spc="0" normalizeH="0" baseline="0" noProof="0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IMLAR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Gaz-Gaz Çözeltiler</a:t>
            </a:r>
            <a:endParaRPr lang="tr-TR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3316" name="Picture 4" descr="http://www.serdarhan.com/wp-content/uploads/2013/11/azot-element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15" y="4661310"/>
            <a:ext cx="2112169" cy="21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upload.wikimedia.org/wikipedia/commons/thumb/0/0a/O2_logo.svg/2000px-O2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02073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project-power-up.eu/wp-content/themes/hydrogen/images/log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2"/>
          <a:stretch/>
        </p:blipFill>
        <p:spPr bwMode="auto">
          <a:xfrm>
            <a:off x="6905625" y="4621833"/>
            <a:ext cx="2238375" cy="17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project-power-up.eu/wp-content/themes/hydrogen/images/log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2"/>
          <a:stretch/>
        </p:blipFill>
        <p:spPr bwMode="auto">
          <a:xfrm>
            <a:off x="394096" y="1844823"/>
            <a:ext cx="1496563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upload.wikimedia.org/wikipedia/commons/thumb/0/0a/O2_logo.svg/2000px-O2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589" y="3781565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upload.wikimedia.org/wikipedia/commons/thumb/0/0a/O2_logo.svg/2000px-O2_logo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3" y="3220530"/>
            <a:ext cx="1366447" cy="136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serdarhan.com/wp-content/uploads/2013/11/azot-element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314" y="1977728"/>
            <a:ext cx="2112169" cy="21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serdarhan.com/wp-content/uploads/2013/11/azot-elementi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965" y="183542"/>
            <a:ext cx="1195711" cy="119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serdarhan.com/wp-content/uploads/2013/11/azot-elementi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593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serdarhan.com/wp-content/uploads/2013/11/azot-elementi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79" y="1670917"/>
            <a:ext cx="1184449" cy="118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serdarhan.com/wp-content/uploads/2013/11/azot-elementi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521" y="4933693"/>
            <a:ext cx="1445428" cy="144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544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37969" y="0"/>
            <a:ext cx="8229600" cy="1143000"/>
          </a:xfrm>
        </p:spPr>
        <p:txBody>
          <a:bodyPr/>
          <a:lstStyle/>
          <a:p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Sıvı-Gaz Çözeltiler</a:t>
            </a:r>
            <a:endParaRPr lang="tr-TR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Picture 26" descr="http://images.slideplayer.com/7/1686941/slides/slide_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0"/>
          <a:stretch/>
        </p:blipFill>
        <p:spPr bwMode="auto">
          <a:xfrm>
            <a:off x="899591" y="908720"/>
            <a:ext cx="7506355" cy="488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899591" y="5949280"/>
            <a:ext cx="7272809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dirty="0" smtClean="0">
                <a:ln w="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Gazoz ve soda </a:t>
            </a:r>
            <a:endParaRPr lang="tr-TR" sz="4000" dirty="0">
              <a:ln w="0"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670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172464"/>
            <a:ext cx="8229600" cy="1143000"/>
          </a:xfrm>
        </p:spPr>
        <p:txBody>
          <a:bodyPr/>
          <a:lstStyle/>
          <a:p>
            <a:r>
              <a:rPr lang="tr-TR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Sıvı-Gaz Çözeltiler</a:t>
            </a:r>
            <a:endParaRPr lang="tr-TR" dirty="0"/>
          </a:p>
        </p:txBody>
      </p:sp>
      <p:sp>
        <p:nvSpPr>
          <p:cNvPr id="5" name="Yuvarlatılmış Dikdörtgen 4"/>
          <p:cNvSpPr/>
          <p:nvPr/>
        </p:nvSpPr>
        <p:spPr>
          <a:xfrm>
            <a:off x="899592" y="5949280"/>
            <a:ext cx="7272809" cy="72008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Deniz suyu</a:t>
            </a:r>
            <a:r>
              <a:rPr lang="tr-TR" sz="32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(suda çözülmüş oksijen)</a:t>
            </a:r>
            <a:endParaRPr lang="tr-TR" sz="32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12292" name="Picture 4" descr="http://seeklogo.com/images/O/o2-cycling-logo-B3B0DC1676-seeklogo.com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35818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seeklogo.com/images/O/o2-cycling-logo-B3B0DC1676-seeklogo.com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9" y="4108848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seeklogo.com/images/O/o2-cycling-logo-B3B0DC1676-seeklogo.com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76564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seeklogo.com/images/O/o2-cycling-logo-B3B0DC1676-seeklogo.com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09205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seeklogo.com/images/O/o2-cycling-logo-B3B0DC1676-seeklogo.com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8" y="-44013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seeklogo.com/images/O/o2-cycling-logo-B3B0DC1676-seeklogo.com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846138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seeklogo.com/images/O/o2-cycling-logo-B3B0DC1676-seeklogo.com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434" y="4108848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seeklogo.com/images/O/o2-cycling-logo-B3B0DC1676-seeklogo.com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59288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041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www.innocentive.com/projectImages/challenge/ic9933558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0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www.innocentive.com/projectImages/challenge/ic9933558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15425" cy="1143000"/>
          </a:xfrm>
        </p:spPr>
        <p:txBody>
          <a:bodyPr/>
          <a:lstStyle/>
          <a:p>
            <a:pPr eaLnBrk="1" hangingPunct="1"/>
            <a:r>
              <a:rPr lang="tr-T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Ç</a:t>
            </a:r>
            <a:r>
              <a:rPr lang="de-DE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ÖZÜNME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-14288" y="1333501"/>
            <a:ext cx="9144000" cy="2353308"/>
          </a:xfrm>
          <a:noFill/>
          <a:ln>
            <a:noFill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Çözeltiler oluşurken çözücü ve çözünen maddeler arasında bir etkileşim olur.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Çözücünün tanecikleri çözünenin taneciklerinin etrafını sararlar ve onları 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moleküllerine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 veya 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kristallerine(taneciklerine)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 kadar ayırır.</a:t>
            </a:r>
          </a:p>
        </p:txBody>
      </p:sp>
      <p:pic>
        <p:nvPicPr>
          <p:cNvPr id="6152" name="Picture 8" descr="https://chemistry-batz.wikispaces.com/file/view/Fig.%204.3%20Dissolution%20in%20Water.JPG/519893462/Fig.%204.3%20Dissolution%20in%20Wat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3"/>
          <a:stretch/>
        </p:blipFill>
        <p:spPr bwMode="auto">
          <a:xfrm>
            <a:off x="597272" y="3686809"/>
            <a:ext cx="7920880" cy="31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acs.org/content/acs/en/education/resources/highschool/chemmatters/past-issues/archive-2014-2015/candymaking/_jcr_content/mainContent/columnsbootstrap/column0/acscontainer_0/containerPar/lightboximage/lightboxImage2.im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45" y="2676234"/>
            <a:ext cx="4446443" cy="413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images.flatworldknowledge.com/ball/ball-fig04_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24" y="2513338"/>
            <a:ext cx="4338533" cy="435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8229600" cy="697558"/>
          </a:xfrm>
        </p:spPr>
        <p:txBody>
          <a:bodyPr/>
          <a:lstStyle/>
          <a:p>
            <a:pPr eaLnBrk="1" hangingPunct="1"/>
            <a:r>
              <a:rPr lang="tr-TR" sz="5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tr-TR" sz="5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tr-TR" sz="5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Ç</a:t>
            </a:r>
            <a:r>
              <a:rPr lang="de-DE" sz="54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özünme</a:t>
            </a:r>
            <a:r>
              <a:rPr lang="de-DE" sz="5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de-DE" sz="5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de-DE" sz="5400" b="1" dirty="0" smtClean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0" y="900562"/>
            <a:ext cx="9144000" cy="1612776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tr-TR" sz="3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Ç</a:t>
            </a:r>
            <a:r>
              <a:rPr lang="de-DE" sz="3600" b="1" dirty="0" err="1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özücü</a:t>
            </a:r>
            <a:r>
              <a:rPr lang="de-DE" sz="3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ve</a:t>
            </a:r>
            <a:r>
              <a:rPr lang="de-DE" sz="3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tr-TR" sz="3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ç</a:t>
            </a:r>
            <a:r>
              <a:rPr lang="de-DE" sz="3600" b="1" dirty="0" err="1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özünen</a:t>
            </a:r>
            <a:r>
              <a:rPr lang="de-DE" sz="3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maddelerin</a:t>
            </a:r>
            <a:r>
              <a:rPr lang="de-DE" sz="3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birbiri</a:t>
            </a:r>
            <a:r>
              <a:rPr lang="de-DE" sz="3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i</a:t>
            </a:r>
            <a:r>
              <a:rPr lang="tr-TR" sz="3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ç</a:t>
            </a:r>
            <a:r>
              <a:rPr lang="de-DE" sz="3600" b="1" dirty="0" err="1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inde</a:t>
            </a:r>
            <a:r>
              <a:rPr lang="de-DE" sz="3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tr-TR" sz="3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taneciklerine </a:t>
            </a:r>
            <a:r>
              <a:rPr lang="de-DE" sz="3600" b="1" dirty="0" err="1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veya</a:t>
            </a:r>
            <a:r>
              <a:rPr lang="de-DE" sz="3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moleküllerine</a:t>
            </a:r>
            <a:r>
              <a:rPr lang="de-DE" sz="3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kadar</a:t>
            </a:r>
            <a:r>
              <a:rPr lang="de-DE" sz="3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ayr</a:t>
            </a:r>
            <a:r>
              <a:rPr lang="tr-TR" sz="3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ı</a:t>
            </a:r>
            <a:r>
              <a:rPr lang="de-DE" sz="3600" b="1" dirty="0" err="1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lmas</a:t>
            </a:r>
            <a:r>
              <a:rPr lang="tr-TR" sz="3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ı</a:t>
            </a:r>
            <a:r>
              <a:rPr lang="de-DE" sz="3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na </a:t>
            </a:r>
            <a:r>
              <a:rPr lang="tr-TR" sz="3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ç</a:t>
            </a:r>
            <a:r>
              <a:rPr lang="de-DE" sz="3600" b="1" dirty="0" err="1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özünme</a:t>
            </a:r>
            <a:r>
              <a:rPr lang="de-DE" sz="3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denir</a:t>
            </a:r>
            <a:r>
              <a:rPr lang="de-DE" sz="3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5 Dikdörtgen"/>
          <p:cNvSpPr/>
          <p:nvPr/>
        </p:nvSpPr>
        <p:spPr>
          <a:xfrm>
            <a:off x="369066" y="2969456"/>
            <a:ext cx="13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Çözücü </a:t>
            </a:r>
            <a:endParaRPr lang="tr-TR" sz="24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1053142" y="5982156"/>
            <a:ext cx="2232248" cy="543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Çözünen </a:t>
            </a:r>
            <a:endParaRPr lang="tr-TR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7401000" y="2963168"/>
            <a:ext cx="13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Çözücü </a:t>
            </a:r>
            <a:endParaRPr lang="tr-TR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4611428" y="4317536"/>
            <a:ext cx="161675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Çözünen </a:t>
            </a:r>
            <a:endParaRPr lang="tr-TR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://2012books.lardbucket.org/books/principles-of-general-chemistry-v1.0/section_22/b8c52b3c38b3bc645d4a6e8649a04f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900" y="-20713"/>
            <a:ext cx="6170588" cy="335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1 Başlık"/>
          <p:cNvSpPr>
            <a:spLocks noGrp="1"/>
          </p:cNvSpPr>
          <p:nvPr>
            <p:ph type="title"/>
          </p:nvPr>
        </p:nvSpPr>
        <p:spPr>
          <a:xfrm>
            <a:off x="34237" y="22424"/>
            <a:ext cx="2881579" cy="2169368"/>
          </a:xfrm>
        </p:spPr>
        <p:txBody>
          <a:bodyPr/>
          <a:lstStyle/>
          <a:p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Tuzun Suda Çözünmesi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636912"/>
            <a:ext cx="6303144" cy="4397696"/>
          </a:xfrm>
          <a:prstGeom prst="rect">
            <a:avLst/>
          </a:prstGeom>
        </p:spPr>
      </p:pic>
      <p:pic>
        <p:nvPicPr>
          <p:cNvPr id="7176" name="Picture 8" descr="https://researchthetopic.wikispaces.com/file/view/Disolving_Pic_HD.png/258593072/351x257/Disolving_Pic_H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11"/>
          <a:stretch/>
        </p:blipFill>
        <p:spPr bwMode="auto">
          <a:xfrm flipH="1">
            <a:off x="6571764" y="3327268"/>
            <a:ext cx="249335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Başlık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tr-T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Şekerin Suda Çözünmesi</a:t>
            </a:r>
          </a:p>
        </p:txBody>
      </p:sp>
      <p:pic>
        <p:nvPicPr>
          <p:cNvPr id="4" name="Picture 10" descr="https://classconnection.s3.amazonaws.com/695/flashcards/1106695/jpg/non-electrolyte13300944507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20"/>
          <a:stretch/>
        </p:blipFill>
        <p:spPr bwMode="auto">
          <a:xfrm>
            <a:off x="6531811" y="909697"/>
            <a:ext cx="2144645" cy="276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acs.org/content/acs/en/education/resources/highschool/chemmatters/past-issues/archive-2014-2015/candymaking/_jcr_content/mainContent/columnsbootstrap/column0/acscontainer_0/containerPar/lightboximage/lightboxImage2.im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1735"/>
            <a:ext cx="6444208" cy="599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9 Dikdörtgen"/>
          <p:cNvSpPr/>
          <p:nvPr/>
        </p:nvSpPr>
        <p:spPr>
          <a:xfrm>
            <a:off x="4067944" y="3513970"/>
            <a:ext cx="223150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 molekülleri</a:t>
            </a:r>
            <a:endParaRPr lang="tr-TR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9 Dikdörtgen"/>
          <p:cNvSpPr/>
          <p:nvPr/>
        </p:nvSpPr>
        <p:spPr>
          <a:xfrm>
            <a:off x="-309240" y="5157192"/>
            <a:ext cx="244827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Şeker molekülleri </a:t>
            </a:r>
            <a:endParaRPr lang="tr-TR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220" name="Picture 4" descr="http://www.ehealthyblog.com/wp-content/uploads/2014/08/natural-dry-mouth-remedies-268x30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BF4F9"/>
              </a:clrFrom>
              <a:clrTo>
                <a:srgbClr val="EBF4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13970"/>
            <a:ext cx="3308522" cy="370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esraaydin.files.wordpress.com/2011/06/thermometer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32" y="606456"/>
            <a:ext cx="2619056" cy="215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68339"/>
          </a:xfrm>
          <a:noFill/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tr-T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Ç</a:t>
            </a:r>
            <a:r>
              <a:rPr lang="de-DE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özünme</a:t>
            </a:r>
            <a:r>
              <a:rPr lang="de-DE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H</a:t>
            </a:r>
            <a:r>
              <a:rPr lang="tr-T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ı</a:t>
            </a:r>
            <a:r>
              <a:rPr lang="de-DE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z</a:t>
            </a:r>
            <a:r>
              <a:rPr lang="tr-T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ı</a:t>
            </a:r>
            <a:r>
              <a:rPr lang="de-DE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</a:t>
            </a:r>
            <a:r>
              <a:rPr lang="tr-T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ı</a:t>
            </a:r>
            <a:r>
              <a:rPr lang="de-DE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de-DE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Etkileyen</a:t>
            </a:r>
            <a:r>
              <a:rPr lang="de-DE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de-DE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Etmenler</a:t>
            </a:r>
            <a:endParaRPr lang="de-DE" sz="4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446240" y="5805264"/>
            <a:ext cx="4572000" cy="891555"/>
          </a:xfrm>
          <a:noFill/>
          <a:ln>
            <a:solidFill>
              <a:schemeClr val="bg1"/>
            </a:solidFill>
          </a:ln>
        </p:spPr>
        <p:txBody>
          <a:bodyPr/>
          <a:lstStyle/>
          <a:p>
            <a:pPr marL="609600" indent="-609600" algn="r" eaLnBrk="1" hangingPunct="1">
              <a:buNone/>
              <a:defRPr/>
            </a:pPr>
            <a:r>
              <a:rPr lang="tr-TR" sz="2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Çözünen cinsi (Tuz ve şeker su içinde farklı hızlarda çözünür.)</a:t>
            </a:r>
            <a:endParaRPr lang="de-DE" sz="2400" b="1" dirty="0" smtClean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0" y="2702927"/>
            <a:ext cx="4716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eaLnBrk="1" hangingPunct="1">
              <a:buNone/>
              <a:defRPr/>
            </a:pPr>
            <a:r>
              <a:rPr lang="tr-TR" sz="2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Sıcaklıkla doğru orantılıdır. </a:t>
            </a:r>
          </a:p>
          <a:p>
            <a:pPr marL="609600" indent="-609600" eaLnBrk="1" hangingPunct="1">
              <a:buNone/>
              <a:defRPr/>
            </a:pPr>
            <a:r>
              <a:rPr lang="tr-TR" sz="2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Yani sıcaklık artarsa çözünme artar.</a:t>
            </a:r>
          </a:p>
        </p:txBody>
      </p:sp>
      <p:sp>
        <p:nvSpPr>
          <p:cNvPr id="5" name="4 Dikdörtgen"/>
          <p:cNvSpPr/>
          <p:nvPr/>
        </p:nvSpPr>
        <p:spPr>
          <a:xfrm>
            <a:off x="4967536" y="2564904"/>
            <a:ext cx="3924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r" eaLnBrk="1" hangingPunct="1">
              <a:buNone/>
              <a:defRPr/>
            </a:pPr>
            <a:r>
              <a:rPr lang="tr-TR" sz="2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Çözünenin temas yüzeyini artırırsak çözünme artar.</a:t>
            </a:r>
          </a:p>
        </p:txBody>
      </p:sp>
      <p:sp>
        <p:nvSpPr>
          <p:cNvPr id="6" name="5 Dikdörtgen"/>
          <p:cNvSpPr/>
          <p:nvPr/>
        </p:nvSpPr>
        <p:spPr>
          <a:xfrm>
            <a:off x="0" y="6073558"/>
            <a:ext cx="4082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eaLnBrk="1" hangingPunct="1">
              <a:buNone/>
              <a:defRPr/>
            </a:pPr>
            <a:r>
              <a:rPr lang="tr-TR" sz="2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Karıştırma ile doğru orantılıdır.</a:t>
            </a:r>
          </a:p>
        </p:txBody>
      </p:sp>
      <p:pic>
        <p:nvPicPr>
          <p:cNvPr id="8" name="Picture 8" descr="http://t3.gstatic.com/images?q=tbn:ANd9GcQn_GcYLdyXkABagJqXL-BDPfXYQEdVsWPTLJWkhTtgSD890O09s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8024" y="980728"/>
            <a:ext cx="1695078" cy="1412565"/>
          </a:xfrm>
          <a:prstGeom prst="rect">
            <a:avLst/>
          </a:prstGeom>
          <a:noFill/>
        </p:spPr>
      </p:pic>
      <p:pic>
        <p:nvPicPr>
          <p:cNvPr id="9" name="Picture 10" descr="http://t3.gstatic.com/images?q=tbn:ANd9GcQHL0_YcurST-UcZM_aCfMdbVW1RIEUjBw-AcTD_LSWu3MxhOJ6"/>
          <p:cNvPicPr>
            <a:picLocks noChangeAspect="1" noChangeArrowheads="1"/>
          </p:cNvPicPr>
          <p:nvPr/>
        </p:nvPicPr>
        <p:blipFill>
          <a:blip r:embed="rId4" cstate="print"/>
          <a:srcRect l="9776" t="21807" r="12018" b="12771"/>
          <a:stretch>
            <a:fillRect/>
          </a:stretch>
        </p:blipFill>
        <p:spPr bwMode="auto">
          <a:xfrm>
            <a:off x="7031765" y="980728"/>
            <a:ext cx="2112235" cy="1584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9 Sağ Ok"/>
          <p:cNvSpPr/>
          <p:nvPr/>
        </p:nvSpPr>
        <p:spPr>
          <a:xfrm>
            <a:off x="6444208" y="1628800"/>
            <a:ext cx="576064" cy="216024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Picture 8" descr="http://t3.gstatic.com/images?q=tbn:ANd9GcQn_GcYLdyXkABagJqXL-BDPfXYQEdVsWPTLJWkhTtgSD890O09s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6256" y="4149080"/>
            <a:ext cx="1695078" cy="1412565"/>
          </a:xfrm>
          <a:prstGeom prst="rect">
            <a:avLst/>
          </a:prstGeom>
          <a:noFill/>
        </p:spPr>
      </p:pic>
      <p:pic>
        <p:nvPicPr>
          <p:cNvPr id="10242" name="Picture 2" descr="http://wiki.chemprime.chemeddl.org/images/f/f1/Solution_Prep_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1818"/>
            <a:ext cx="3666120" cy="244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saltman.com.tr/images/gallery/tuz-firmalari-1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98972"/>
            <a:ext cx="1680121" cy="147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5212" y="0"/>
            <a:ext cx="73952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12776"/>
            <a:ext cx="6148388" cy="420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ogoodblog.com/wp-content/uploads/2007/08/side_sal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3" y="4065261"/>
            <a:ext cx="5220072" cy="279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researchthetopic.wikispaces.com/file/view/taco.jpg/369182096/174x203/ta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8275"/>
            <a:ext cx="2370063" cy="276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6" name="Picture 8" descr="http://www.thenutfactory.com/photos/mixtures-swi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55" y="17206"/>
            <a:ext cx="2863099" cy="2218902"/>
          </a:xfrm>
          <a:prstGeom prst="rect">
            <a:avLst/>
          </a:prstGeom>
          <a:noFill/>
          <a:ln>
            <a:noFill/>
          </a:ln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4624" y="520246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de-DE" sz="72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Karı</a:t>
            </a:r>
            <a:r>
              <a:rPr lang="tr-TR" sz="72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ş</a:t>
            </a:r>
            <a:r>
              <a:rPr lang="de-DE" sz="72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ım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2576" y="2075388"/>
            <a:ext cx="9144000" cy="1977138"/>
          </a:xfrm>
          <a:noFill/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tr-TR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Birden fazla maddenin kendi özelliklerini kaybetmeden bir araya gelerek oluşturdukları </a:t>
            </a:r>
            <a:r>
              <a:rPr lang="tr-TR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saf olmayan</a:t>
            </a:r>
            <a:r>
              <a:rPr lang="tr-TR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maddeye KARIŞIM denir.</a:t>
            </a:r>
          </a:p>
        </p:txBody>
      </p:sp>
      <p:pic>
        <p:nvPicPr>
          <p:cNvPr id="5130" name="Picture 10" descr="http://freepost.com.pk/images/SSD-Chemical-and-Activating-Powder-clean-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515" y="4499499"/>
            <a:ext cx="3879330" cy="181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052736"/>
            <a:ext cx="6072187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57188"/>
            <a:ext cx="4910138" cy="624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60648"/>
            <a:ext cx="4824412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2000250"/>
            <a:ext cx="6116637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0325" y="0"/>
            <a:ext cx="3686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928688"/>
            <a:ext cx="56102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75" y="357188"/>
            <a:ext cx="5243513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6948487" cy="498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785813"/>
            <a:ext cx="5838825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www.make-biodiesel.org/images/Recipes/sepratory_funn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73855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eriodni.com/gallery/distillation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1721"/>
            <a:ext cx="4392088" cy="482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778098"/>
          </a:xfrm>
        </p:spPr>
        <p:txBody>
          <a:bodyPr/>
          <a:lstStyle/>
          <a:p>
            <a:r>
              <a:rPr lang="tr-TR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Karışımların Ayrıştırılması</a:t>
            </a:r>
            <a:endParaRPr lang="tr-TR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08092" y="1042204"/>
            <a:ext cx="6912368" cy="2985195"/>
          </a:xfrm>
        </p:spPr>
        <p:txBody>
          <a:bodyPr/>
          <a:lstStyle/>
          <a:p>
            <a:pPr marL="0" indent="0" algn="ctr">
              <a:buNone/>
            </a:pPr>
            <a:r>
              <a:rPr lang="tr-TR" sz="4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Buharlaştırma</a:t>
            </a:r>
          </a:p>
          <a:p>
            <a:pPr marL="0" indent="0" algn="ctr">
              <a:buNone/>
            </a:pPr>
            <a:r>
              <a:rPr lang="tr-TR" sz="4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Damıtma </a:t>
            </a:r>
          </a:p>
          <a:p>
            <a:pPr marL="0" indent="0" algn="ctr">
              <a:buNone/>
            </a:pPr>
            <a:r>
              <a:rPr lang="tr-TR" sz="4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Yoğunluk farkından faydalanma</a:t>
            </a:r>
            <a:endParaRPr lang="tr-TR" sz="40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5122" name="Picture 2" descr="http://www.thenakedscientists.com/HTML/uploads/RTEmagicC_SolarStill-Evaporation_01.png.png.pagespeed.ce.zznm917kE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5" y="4149080"/>
            <a:ext cx="4386915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-1769" y="4027399"/>
            <a:ext cx="1142639" cy="1080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8358598" y="4149080"/>
            <a:ext cx="719680" cy="418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463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36384" y="3985364"/>
            <a:ext cx="3239137" cy="1733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52948" cy="1143000"/>
          </a:xfrm>
        </p:spPr>
        <p:txBody>
          <a:bodyPr/>
          <a:lstStyle/>
          <a:p>
            <a:pPr eaLnBrk="1" hangingPunct="1"/>
            <a:r>
              <a:rPr lang="de-DE" sz="4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Karı</a:t>
            </a:r>
            <a:r>
              <a:rPr lang="tr-TR" sz="4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ş</a:t>
            </a:r>
            <a:r>
              <a:rPr lang="de-DE" sz="4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ımların</a:t>
            </a:r>
            <a:r>
              <a:rPr lang="de-DE" sz="4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4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Özell</a:t>
            </a:r>
            <a:r>
              <a:rPr lang="tr-TR" sz="4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</a:t>
            </a:r>
            <a:r>
              <a:rPr lang="de-DE" sz="4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kler</a:t>
            </a:r>
            <a:r>
              <a:rPr lang="tr-TR" sz="4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</a:t>
            </a:r>
            <a:endParaRPr lang="de-DE" sz="4000" b="1" dirty="0" smtClean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4" descr="http://t1.gstatic.com/images?q=tbn:ANd9GcSEHUoB5tYyCVEow-m2SdCbILg2-XRfDSBxFBgtO3Rvo-8pMNK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695" y="964372"/>
            <a:ext cx="2776421" cy="20796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Çarpma"/>
          <p:cNvSpPr/>
          <p:nvPr/>
        </p:nvSpPr>
        <p:spPr>
          <a:xfrm>
            <a:off x="1291651" y="1752698"/>
            <a:ext cx="1080120" cy="1224136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45951" t="32314" r="39538" b="38887"/>
          <a:stretch>
            <a:fillRect/>
          </a:stretch>
        </p:blipFill>
        <p:spPr bwMode="auto">
          <a:xfrm>
            <a:off x="5869880" y="1100741"/>
            <a:ext cx="1584176" cy="105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Çarpma"/>
          <p:cNvSpPr/>
          <p:nvPr/>
        </p:nvSpPr>
        <p:spPr>
          <a:xfrm>
            <a:off x="6084168" y="1434160"/>
            <a:ext cx="1078384" cy="125283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12 Çarpma"/>
          <p:cNvSpPr/>
          <p:nvPr/>
        </p:nvSpPr>
        <p:spPr>
          <a:xfrm>
            <a:off x="1691808" y="4921468"/>
            <a:ext cx="576064" cy="79208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7350" name="Picture 6" descr="http://t2.gstatic.com/images?q=tbn:ANd9GcQQx4ynmvR3W8Yq6Kw2qrAz9iwenpI7cJhvpSdEUlKnXrOljwi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2104" y="3985364"/>
            <a:ext cx="2177608" cy="1712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14 Dikdörtgen"/>
          <p:cNvSpPr/>
          <p:nvPr/>
        </p:nvSpPr>
        <p:spPr>
          <a:xfrm>
            <a:off x="3420000" y="4057372"/>
            <a:ext cx="115212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KARI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Ş</a:t>
            </a:r>
            <a:r>
              <a:rPr lang="de-DE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IM</a:t>
            </a:r>
            <a:endParaRPr lang="tr-TR" dirty="0">
              <a:solidFill>
                <a:srgbClr val="FFFF00"/>
              </a:solidFill>
            </a:endParaRPr>
          </a:p>
        </p:txBody>
      </p:sp>
      <p:pic>
        <p:nvPicPr>
          <p:cNvPr id="16" name="Picture 6" descr="http://www.hendekcumhuriyet.k12.tr/toyotaproje/toyota-fen/websitesi/animasyon/%C3%B6zk%C3%BCtlefark%C4%B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9880" y="3612304"/>
            <a:ext cx="1191282" cy="1424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1" descr="http://www.masaustu-resimleri.com/d/2809-2/Bulutlu+Hava.jpg"/>
          <p:cNvPicPr>
            <a:picLocks noChangeAspect="1" noChangeArrowheads="1"/>
          </p:cNvPicPr>
          <p:nvPr/>
        </p:nvPicPr>
        <p:blipFill>
          <a:blip r:embed="rId7" cstate="print"/>
          <a:srcRect b="5477"/>
          <a:stretch>
            <a:fillRect/>
          </a:stretch>
        </p:blipFill>
        <p:spPr bwMode="auto">
          <a:xfrm>
            <a:off x="7185991" y="3643011"/>
            <a:ext cx="1966957" cy="13938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17 Dikdörtgen"/>
          <p:cNvSpPr/>
          <p:nvPr/>
        </p:nvSpPr>
        <p:spPr>
          <a:xfrm>
            <a:off x="5796136" y="5157192"/>
            <a:ext cx="3347864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4)</a:t>
            </a:r>
            <a:r>
              <a:rPr lang="de-DE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Homojen</a:t>
            </a:r>
            <a:r>
              <a:rPr lang="de-DE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ve</a:t>
            </a:r>
            <a:r>
              <a:rPr lang="de-DE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heterojen</a:t>
            </a:r>
            <a:r>
              <a:rPr lang="de-DE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olabilirler</a:t>
            </a:r>
            <a:r>
              <a:rPr lang="de-DE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.</a:t>
            </a:r>
          </a:p>
        </p:txBody>
      </p:sp>
      <p:sp>
        <p:nvSpPr>
          <p:cNvPr id="19" name="18 Dikdörtgen"/>
          <p:cNvSpPr/>
          <p:nvPr/>
        </p:nvSpPr>
        <p:spPr>
          <a:xfrm>
            <a:off x="-36384" y="5892530"/>
            <a:ext cx="5580112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C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3)Kar</a:t>
            </a:r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C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ışı</a:t>
            </a:r>
            <a:r>
              <a:rPr lang="de-DE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C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m</a:t>
            </a:r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C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ı</a:t>
            </a:r>
            <a:r>
              <a:rPr lang="de-DE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C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C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olu</a:t>
            </a:r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C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ş</a:t>
            </a:r>
            <a:r>
              <a:rPr lang="de-DE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C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turan</a:t>
            </a:r>
            <a:r>
              <a:rPr lang="de-DE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C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C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maddeler</a:t>
            </a:r>
            <a:r>
              <a:rPr lang="de-DE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C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C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kendi</a:t>
            </a:r>
            <a:r>
              <a:rPr lang="de-DE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C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C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özelliklerini</a:t>
            </a:r>
            <a:r>
              <a:rPr lang="de-DE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C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C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kaybetmezler</a:t>
            </a:r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C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.</a:t>
            </a:r>
            <a:endParaRPr lang="de-DE" sz="2800" b="1" dirty="0" smtClean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CC99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20" name="19 Dikdörtgen"/>
          <p:cNvSpPr/>
          <p:nvPr/>
        </p:nvSpPr>
        <p:spPr>
          <a:xfrm>
            <a:off x="4693871" y="2564904"/>
            <a:ext cx="445012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2)Kar</a:t>
            </a:r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ışı</a:t>
            </a:r>
            <a:r>
              <a:rPr lang="de-DE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mlar</a:t>
            </a:r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ı</a:t>
            </a:r>
            <a:r>
              <a:rPr lang="de-DE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n </a:t>
            </a:r>
            <a:r>
              <a:rPr lang="de-DE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belli</a:t>
            </a:r>
            <a:r>
              <a:rPr lang="de-DE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bir</a:t>
            </a:r>
            <a:r>
              <a:rPr lang="de-DE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form</a:t>
            </a:r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ü</a:t>
            </a:r>
            <a:r>
              <a:rPr lang="de-DE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lleri</a:t>
            </a:r>
            <a:r>
              <a:rPr lang="de-DE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yoktur</a:t>
            </a:r>
            <a:r>
              <a:rPr lang="de-DE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.</a:t>
            </a:r>
          </a:p>
        </p:txBody>
      </p:sp>
      <p:sp>
        <p:nvSpPr>
          <p:cNvPr id="21" name="20 Dikdörtgen"/>
          <p:cNvSpPr/>
          <p:nvPr/>
        </p:nvSpPr>
        <p:spPr>
          <a:xfrm>
            <a:off x="464067" y="3048842"/>
            <a:ext cx="3202753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1)Kar</a:t>
            </a:r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ışı</a:t>
            </a:r>
            <a:r>
              <a:rPr lang="de-DE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mlar</a:t>
            </a:r>
            <a:r>
              <a:rPr lang="de-DE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saf</a:t>
            </a:r>
            <a:r>
              <a:rPr lang="de-DE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de-DE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maddele</a:t>
            </a:r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r</a:t>
            </a:r>
            <a:r>
              <a:rPr lang="de-DE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de</a:t>
            </a:r>
            <a:r>
              <a:rPr lang="tr-TR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ğildi</a:t>
            </a:r>
            <a:r>
              <a:rPr lang="de-DE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/>
          <a:lstStyle/>
          <a:p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Buharlaştırma </a:t>
            </a:r>
            <a:endParaRPr lang="tr-TR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1" y="1233873"/>
            <a:ext cx="6948265" cy="2915207"/>
          </a:xfrm>
        </p:spPr>
        <p:txBody>
          <a:bodyPr/>
          <a:lstStyle/>
          <a:p>
            <a:pPr marL="0" indent="0" algn="ctr">
              <a:buNone/>
            </a:pPr>
            <a:r>
              <a:rPr lang="tr-TR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Bir katı sıvı </a:t>
            </a:r>
            <a:r>
              <a:rPr lang="tr-TR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homojen</a:t>
            </a:r>
            <a:r>
              <a:rPr lang="tr-TR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 karışımında sadece </a:t>
            </a:r>
            <a:r>
              <a:rPr lang="tr-TR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katı bileşen </a:t>
            </a:r>
            <a:r>
              <a:rPr lang="tr-TR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elde edilmek istendiğinde buharlaştırma işlemi yapılır. </a:t>
            </a:r>
            <a:endParaRPr lang="tr-TR" b="1" dirty="0" smtClean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99FF"/>
                </a:solidFill>
              </a:rPr>
              <a:t>Tuz-su</a:t>
            </a:r>
            <a:r>
              <a:rPr lang="tr-TR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99FF"/>
                </a:solidFill>
              </a:rPr>
              <a:t>,  şeker-su karışımlarının 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ayrılmasında kullanılan yöntemdir. .</a:t>
            </a:r>
            <a:endParaRPr lang="tr-TR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8194" name="Picture 2" descr="https://littlethingsaboutchemistry.files.wordpress.com/2014/09/techniq1a.gif?w=7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068636"/>
            <a:ext cx="2094416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eschooltoday.com/science/elements-mixtures-compounds/images/what-is-evaporation-separation-metho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28" y="4192734"/>
            <a:ext cx="9168628" cy="26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467544" y="4797152"/>
            <a:ext cx="1944216" cy="741301"/>
          </a:xfrm>
          <a:prstGeom prst="rect">
            <a:avLst/>
          </a:prstGeom>
          <a:solidFill>
            <a:srgbClr val="FFDA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ln w="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Tuzlu su çözeltisi</a:t>
            </a:r>
            <a:endParaRPr lang="tr-TR" sz="2400" dirty="0">
              <a:ln w="0"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2874464" y="4330217"/>
            <a:ext cx="2921672" cy="804899"/>
          </a:xfrm>
          <a:prstGeom prst="rect">
            <a:avLst/>
          </a:prstGeom>
          <a:solidFill>
            <a:srgbClr val="FFDA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ln w="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Çözelti belli bir süre ısıtıldığında su buharlaşır.</a:t>
            </a:r>
            <a:endParaRPr lang="tr-TR" sz="2400" dirty="0">
              <a:ln w="0"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6444208" y="4764112"/>
            <a:ext cx="2252936" cy="1041152"/>
          </a:xfrm>
          <a:prstGeom prst="rect">
            <a:avLst/>
          </a:prstGeom>
          <a:solidFill>
            <a:srgbClr val="FFDA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ln w="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Geriye sadece tuz kalır.</a:t>
            </a:r>
            <a:endParaRPr lang="tr-TR" sz="2400" dirty="0">
              <a:ln w="0"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5364088" y="6597352"/>
            <a:ext cx="1800200" cy="286820"/>
          </a:xfrm>
          <a:prstGeom prst="rect">
            <a:avLst/>
          </a:prstGeom>
          <a:solidFill>
            <a:srgbClr val="FFDA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763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1143000"/>
          </a:xfrm>
        </p:spPr>
        <p:txBody>
          <a:bodyPr/>
          <a:lstStyle/>
          <a:p>
            <a:r>
              <a:rPr lang="tr-TR" sz="6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Damıtma </a:t>
            </a:r>
            <a:endParaRPr lang="tr-TR" sz="6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5184" y="1772816"/>
            <a:ext cx="4302644" cy="4709119"/>
          </a:xfrm>
        </p:spPr>
        <p:txBody>
          <a:bodyPr/>
          <a:lstStyle/>
          <a:p>
            <a:pPr marL="0" indent="0" algn="ctr">
              <a:buNone/>
            </a:pPr>
            <a:r>
              <a:rPr lang="tr-TR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Birbiri içerisinde </a:t>
            </a:r>
            <a:r>
              <a:rPr lang="tr-TR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homojen</a:t>
            </a:r>
            <a:r>
              <a:rPr lang="tr-TR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 olarak dağılmış 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sıvıları, 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kaynama </a:t>
            </a:r>
            <a:r>
              <a:rPr lang="tr-TR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noktalarından </a:t>
            </a:r>
            <a:r>
              <a:rPr lang="tr-TR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yararlanarak, önce buharlaştırıp sonra </a:t>
            </a:r>
            <a:r>
              <a:rPr lang="tr-TR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yoğuşturarak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tr-TR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yapılan ayırma işlemine denir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5" name="Picture 2" descr="http://image.payloadz.com/products/225269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776" y="1052736"/>
            <a:ext cx="484222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4587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tr-TR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Damıtma </a:t>
            </a:r>
            <a:endParaRPr lang="tr-TR" sz="4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600200"/>
            <a:ext cx="4788024" cy="4781128"/>
          </a:xfrm>
        </p:spPr>
        <p:txBody>
          <a:bodyPr/>
          <a:lstStyle/>
          <a:p>
            <a:pPr marL="0" indent="0" algn="ctr">
              <a:buNone/>
            </a:pP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</a:rPr>
              <a:t>Çözelti </a:t>
            </a:r>
            <a:r>
              <a:rPr lang="tr-TR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</a:rPr>
              <a:t>damıtma kabında ısıtılınca, </a:t>
            </a:r>
            <a:r>
              <a:rPr lang="tr-TR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kaynama noktası düşük</a:t>
            </a:r>
            <a:r>
              <a:rPr lang="tr-TR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</a:rPr>
              <a:t> olan sıvı kaynayarak karışımdan ayrılır. </a:t>
            </a:r>
            <a:endParaRPr lang="tr-TR" b="1" dirty="0" smtClean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</a:rPr>
              <a:t>Tekrar </a:t>
            </a:r>
            <a:r>
              <a:rPr lang="tr-TR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</a:rPr>
              <a:t>sıvılaştırılarak başka bir kap içinde biriktirilir ve böylece 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</a:rPr>
              <a:t>ayırma </a:t>
            </a:r>
            <a:r>
              <a:rPr lang="tr-TR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</a:rPr>
              <a:t>işlemi tamamlanmış 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</a:rPr>
              <a:t>olur.</a:t>
            </a:r>
            <a:endParaRPr lang="tr-TR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pic>
        <p:nvPicPr>
          <p:cNvPr id="1026" name="Picture 2" descr="http://f.tqn.com/y/chemistry/1/S/L/X/2/1659280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4092564" cy="511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9840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7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images.fineartamerica.com/images-medium-large/1-distillation-apparatus-andrew-lambert-photograph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" y="1196752"/>
            <a:ext cx="7638865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35000"/>
            <a:ext cx="5220072" cy="1143000"/>
          </a:xfrm>
        </p:spPr>
        <p:txBody>
          <a:bodyPr/>
          <a:lstStyle/>
          <a:p>
            <a:r>
              <a:rPr lang="tr-TR" sz="54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Damıtma </a:t>
            </a:r>
            <a:endParaRPr lang="tr-TR" sz="5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94424" y="1052736"/>
            <a:ext cx="3722092" cy="4005064"/>
          </a:xfrm>
        </p:spPr>
        <p:txBody>
          <a:bodyPr/>
          <a:lstStyle/>
          <a:p>
            <a:pPr marL="0" indent="0" algn="ctr">
              <a:buNone/>
            </a:pP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Alkol-su, kolonya, petrol ve sirke gibi homojen sıvı - sıvı karışımlar bu şekilde birbirinden ayrılır.</a:t>
            </a:r>
            <a:endParaRPr lang="tr-TR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559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http://media.boingboing.net/wp-content/uploads/2012/10/Screen-Shot-2012-10-11-at-10.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1" r="41361"/>
          <a:stretch/>
        </p:blipFill>
        <p:spPr bwMode="auto">
          <a:xfrm>
            <a:off x="0" y="2784859"/>
            <a:ext cx="1403648" cy="407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www.enasco.com/prod/images/products/42/AC082158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99928"/>
            <a:ext cx="4458072" cy="44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i.ytimg.com/vi/UqLUBT2slqU/maxresdefault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0" r="30676"/>
          <a:stretch/>
        </p:blipFill>
        <p:spPr bwMode="auto">
          <a:xfrm>
            <a:off x="6335688" y="600968"/>
            <a:ext cx="2808312" cy="409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Yoğunluk Farkı ile Ayırma</a:t>
            </a:r>
            <a:endParaRPr lang="tr-TR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1278421"/>
            <a:ext cx="4785431" cy="2243013"/>
          </a:xfrm>
        </p:spPr>
        <p:txBody>
          <a:bodyPr/>
          <a:lstStyle/>
          <a:p>
            <a:pPr marL="0" indent="0" algn="ctr">
              <a:buNone/>
            </a:pPr>
            <a:r>
              <a:rPr lang="tr-TR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Yoğunlukları farklı olan maddelerin oluşturduğu </a:t>
            </a:r>
            <a:r>
              <a:rPr lang="tr-TR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heterojen</a:t>
            </a:r>
            <a:r>
              <a:rPr lang="tr-TR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 karışımları ayırmada  kullanılan 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yöntemdir.</a:t>
            </a:r>
            <a:endParaRPr lang="tr-TR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3412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373" y="531360"/>
            <a:ext cx="3392363" cy="318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6257900" y="0"/>
            <a:ext cx="2868836" cy="875765"/>
          </a:xfrm>
        </p:spPr>
        <p:txBody>
          <a:bodyPr/>
          <a:lstStyle/>
          <a:p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Yoğunluk Farkı ile Ayırma</a:t>
            </a:r>
            <a:endParaRPr lang="tr-TR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0242" name="Picture 2" descr="http://seperationchallenge.weebly.com/uploads/2/8/3/2/28324015/8121091.jpg?140851858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"/>
          <a:stretch/>
        </p:blipFill>
        <p:spPr bwMode="auto">
          <a:xfrm>
            <a:off x="3685273" y="3320988"/>
            <a:ext cx="5453171" cy="35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4.bp.blogspot.com/-dbsejZ0gZT4/URxXcD79PRI/AAAAAAAABLI/PDLmWQ3d4Zc/s1600/m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0988"/>
            <a:ext cx="4716016" cy="35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0"/>
            <a:ext cx="6012160" cy="3320988"/>
          </a:xfrm>
        </p:spPr>
        <p:txBody>
          <a:bodyPr/>
          <a:lstStyle/>
          <a:p>
            <a:pPr marL="0" indent="0" algn="ctr">
              <a:buNone/>
            </a:pPr>
            <a:r>
              <a:rPr lang="tr-TR" sz="2800" b="1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Özkütleleri</a:t>
            </a:r>
            <a:r>
              <a:rPr lang="tr-TR" sz="2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 birbirinden farklı olan suda çözünmeyen katılar suyla karıştırılır. </a:t>
            </a:r>
            <a:endParaRPr lang="tr-TR" sz="2800" b="1" dirty="0" smtClean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tr-TR" sz="28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Özkütlesi</a:t>
            </a:r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tr-TR" sz="2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büyük olan katı madde dibe çöker, </a:t>
            </a:r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az olan </a:t>
            </a:r>
            <a:r>
              <a:rPr lang="tr-TR" sz="2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katı madde yüzeye çıkar. </a:t>
            </a:r>
            <a:endParaRPr lang="tr-TR" sz="2800" b="1" dirty="0" smtClean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Kum-talaş</a:t>
            </a:r>
            <a:r>
              <a:rPr lang="tr-TR" sz="2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, kum-kükürt </a:t>
            </a:r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tozu gibi karışımlar bu şekilde ayrılabilir.</a:t>
            </a:r>
            <a:endParaRPr lang="tr-TR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1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unisciencelab.com/unisciencelab/glass/images/5550-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10731"/>
            <a:ext cx="2520280" cy="455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static.lexbook.net/450/separatory-funn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8755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31746" y="2038275"/>
            <a:ext cx="4784274" cy="4806156"/>
          </a:xfrm>
        </p:spPr>
        <p:txBody>
          <a:bodyPr/>
          <a:lstStyle/>
          <a:p>
            <a:pPr marL="0" indent="0" algn="ctr">
              <a:buNone/>
            </a:pPr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Ayırma hunisi </a:t>
            </a:r>
            <a:r>
              <a:rPr lang="tr-TR" sz="2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içinde yoğunluğu büyük olan </a:t>
            </a:r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sıvı madde </a:t>
            </a:r>
            <a:r>
              <a:rPr lang="tr-TR" sz="2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altta yoğunluğu küçük olan </a:t>
            </a:r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sıvı madde </a:t>
            </a:r>
            <a:r>
              <a:rPr lang="tr-TR" sz="2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ise </a:t>
            </a:r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üstte </a:t>
            </a:r>
            <a:r>
              <a:rPr lang="tr-TR" sz="2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toplanır. </a:t>
            </a:r>
          </a:p>
          <a:p>
            <a:pPr marL="0" indent="0" algn="ctr">
              <a:buNone/>
            </a:pPr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Huninin </a:t>
            </a:r>
            <a:r>
              <a:rPr lang="tr-TR" sz="2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vanası açılarak alttaki kısım bitinceye kadar başka bir kaba sıvı akıtılarak ayırma işlemi tamamlanır</a:t>
            </a:r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(</a:t>
            </a:r>
            <a:r>
              <a:rPr lang="tr-TR" sz="2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Zeytin </a:t>
            </a:r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yağı-su gibi karışımlar</a:t>
            </a:r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ı ayırmak için kullanılır.</a:t>
            </a:r>
            <a:r>
              <a:rPr lang="tr-TR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)</a:t>
            </a:r>
            <a:endParaRPr lang="tr-TR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4110608" y="567313"/>
            <a:ext cx="5050904" cy="1143000"/>
          </a:xfrm>
        </p:spPr>
        <p:txBody>
          <a:bodyPr/>
          <a:lstStyle/>
          <a:p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Yoğunluk Farkı ile Ayırma</a:t>
            </a:r>
            <a:endParaRPr lang="tr-TR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8" name="Picture 6" descr="https://upload.wikimedia.org/wikipedia/commons/a/a4/Separatory_funnel_with_oil_and_colored_wat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327896"/>
            <a:ext cx="2339752" cy="452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53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webdebul.com/upload/lia_smoth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3267075" cy="244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4" descr="http://differncebetween.infoloommedia.netdna-cdn.com/wp-content/uploads/2009/09/mixture.jpg"/>
          <p:cNvPicPr>
            <a:picLocks noChangeAspect="1" noChangeArrowheads="1"/>
          </p:cNvPicPr>
          <p:nvPr/>
        </p:nvPicPr>
        <p:blipFill rotWithShape="1">
          <a:blip r:embed="rId3" cstate="print"/>
          <a:srcRect l="48316"/>
          <a:stretch/>
        </p:blipFill>
        <p:spPr bwMode="auto">
          <a:xfrm>
            <a:off x="5364088" y="5057943"/>
            <a:ext cx="2736304" cy="1800057"/>
          </a:xfrm>
          <a:prstGeom prst="rect">
            <a:avLst/>
          </a:prstGeom>
          <a:noFill/>
        </p:spPr>
      </p:pic>
      <p:graphicFrame>
        <p:nvGraphicFramePr>
          <p:cNvPr id="8" name="7 Diyagram"/>
          <p:cNvGraphicFramePr/>
          <p:nvPr>
            <p:extLst>
              <p:ext uri="{D42A27DB-BD31-4B8C-83A1-F6EECF244321}">
                <p14:modId xmlns:p14="http://schemas.microsoft.com/office/powerpoint/2010/main" val="2695221635"/>
              </p:ext>
            </p:extLst>
          </p:nvPr>
        </p:nvGraphicFramePr>
        <p:xfrm>
          <a:off x="1619672" y="404664"/>
          <a:ext cx="619268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4" name="Picture 6" descr="http://t1.gstatic.com/images?q=tbn:ANd9GcQe_CNGihjf8D3m9GMQN4KyyTkUkcwmigOtOfCk8jcmdvvusUJTg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12321" y="5315306"/>
            <a:ext cx="1219520" cy="1542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http://f.tqn.com/y/chemistry/1/W/l/b/beakerflask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189" y="116632"/>
            <a:ext cx="2923135" cy="292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img.webme.com/pic/k/karisimlarfef/kum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5308161"/>
            <a:ext cx="1290700" cy="154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extavourscience.wikispaces.com/file/view/heterogeneous_mixture.JPG/52788122/202x216/heterogeneous_mixtur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4942"/>
            <a:ext cx="2771800" cy="296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http://flynt.pbworks.com/f/heterogeneous%20mixture%20pic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5922" y="3487688"/>
            <a:ext cx="267807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849115"/>
          </a:xfrm>
        </p:spPr>
        <p:txBody>
          <a:bodyPr/>
          <a:lstStyle/>
          <a:p>
            <a:pPr eaLnBrk="1" hangingPunct="1"/>
            <a:r>
              <a:rPr lang="de-DE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HETEROJEN KARI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Ş</a:t>
            </a:r>
            <a:r>
              <a:rPr lang="de-DE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IMLAR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>
          <a:xfrm>
            <a:off x="2648868" y="1321785"/>
            <a:ext cx="6516216" cy="2016222"/>
          </a:xfrm>
          <a:noFill/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de-DE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Her </a:t>
            </a:r>
            <a:r>
              <a:rPr lang="de-DE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yerinde</a:t>
            </a:r>
            <a:r>
              <a:rPr lang="de-DE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ayn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ı</a:t>
            </a:r>
            <a:r>
              <a:rPr lang="de-DE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özelli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ğ</a:t>
            </a:r>
            <a:r>
              <a:rPr lang="de-DE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</a:t>
            </a:r>
            <a:r>
              <a:rPr lang="de-DE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göstermeyen</a:t>
            </a:r>
            <a:r>
              <a:rPr lang="de-DE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ve</a:t>
            </a:r>
            <a:r>
              <a:rPr lang="de-DE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</a:t>
            </a:r>
            <a:r>
              <a:rPr lang="tr-TR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ış</a:t>
            </a:r>
            <a:r>
              <a:rPr lang="de-DE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ı</a:t>
            </a:r>
            <a:r>
              <a:rPr lang="de-DE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dan</a:t>
            </a:r>
            <a:r>
              <a:rPr lang="de-DE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bak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ı</a:t>
            </a:r>
            <a:r>
              <a:rPr lang="de-DE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ld</a:t>
            </a:r>
            <a:r>
              <a:rPr lang="tr-TR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ığı</a:t>
            </a:r>
            <a:r>
              <a:rPr lang="de-DE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nda</a:t>
            </a:r>
            <a:r>
              <a:rPr lang="de-DE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kar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ışı</a:t>
            </a:r>
            <a:r>
              <a:rPr lang="de-DE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ı</a:t>
            </a:r>
            <a:r>
              <a:rPr lang="de-DE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olu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ş</a:t>
            </a:r>
            <a:r>
              <a:rPr lang="de-DE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turan</a:t>
            </a:r>
            <a:r>
              <a:rPr lang="de-DE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maddelerin</a:t>
            </a:r>
            <a:r>
              <a:rPr lang="de-DE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ayr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ı</a:t>
            </a:r>
            <a:r>
              <a:rPr lang="de-DE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ayr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ı</a:t>
            </a:r>
            <a:r>
              <a:rPr lang="de-DE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gözlendi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ğ</a:t>
            </a:r>
            <a:r>
              <a:rPr lang="de-DE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</a:t>
            </a:r>
            <a:r>
              <a:rPr lang="de-DE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kar</a:t>
            </a: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ışı</a:t>
            </a:r>
            <a:r>
              <a:rPr lang="de-DE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mlara</a:t>
            </a:r>
            <a:r>
              <a:rPr lang="de-DE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denir</a:t>
            </a:r>
            <a:r>
              <a:rPr lang="de-DE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4514" name="Picture 2" descr="http://t2.gstatic.com/images?q=tbn:ANd9GcR7M1JKDyzovCjv9hU7VnPXCkiV-vTitCHwqBQRsqbo2aWycNNgVQ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-1" y="4365104"/>
            <a:ext cx="3746155" cy="2492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18" name="Picture 6" descr="http://t0.gstatic.com/images?q=tbn:ANd9GcSrLKiCv1xaW2de4Ed3TyqjyDtFvNfVyTqy0266vOfP1_Fp2al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2718" y="4365104"/>
            <a:ext cx="3053204" cy="2531616"/>
          </a:xfrm>
          <a:prstGeom prst="rect">
            <a:avLst/>
          </a:prstGeom>
          <a:noFill/>
        </p:spPr>
      </p:pic>
      <p:sp>
        <p:nvSpPr>
          <p:cNvPr id="10" name="9 Dikdörtgen"/>
          <p:cNvSpPr/>
          <p:nvPr/>
        </p:nvSpPr>
        <p:spPr>
          <a:xfrm>
            <a:off x="6804248" y="3645024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Zeytinyağı-su karışımı</a:t>
            </a:r>
            <a:endParaRPr lang="tr-TR" sz="20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10 Dikdörtgen"/>
          <p:cNvSpPr/>
          <p:nvPr/>
        </p:nvSpPr>
        <p:spPr>
          <a:xfrm>
            <a:off x="4580641" y="6278600"/>
            <a:ext cx="185506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Demir tozu-kükürt karışımı</a:t>
            </a:r>
            <a:endParaRPr lang="tr-TR" sz="20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11 Dikdörtgen"/>
          <p:cNvSpPr/>
          <p:nvPr/>
        </p:nvSpPr>
        <p:spPr>
          <a:xfrm>
            <a:off x="1473060" y="6292788"/>
            <a:ext cx="21602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Yumurta- kakao karışımı</a:t>
            </a:r>
            <a:endParaRPr lang="tr-TR" sz="20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4" name="Picture 16" descr="http://farkitat.com.tr/images/urunler/kuruyemis/res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323" y="5123942"/>
            <a:ext cx="2623588" cy="174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://www.hayrolsun.com/wp-content/uploads/2015/02/ruyada-camur-gorme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82" y="4920563"/>
            <a:ext cx="2648870" cy="19330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researchthetopic.wikispaces.com/file/view/taco.jpg/369182096/174x203/tac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061" y="3544069"/>
            <a:ext cx="1767939" cy="206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mycampus.nationalhighschool.com/doc/sc/Physical%20Science/ebook/products/0-13-190327-6/sx3576a3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3"/>
          <a:stretch/>
        </p:blipFill>
        <p:spPr bwMode="auto">
          <a:xfrm>
            <a:off x="7393304" y="1844824"/>
            <a:ext cx="1676009" cy="18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http://38ccda.medialib.glogster.com/media/72040bb6878765ef0f75907933e8b4bbd3a2aab732079f70a10d35b54723c486/salad-heterogeneou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998" y="5076641"/>
            <a:ext cx="2560099" cy="170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://i.sabah.com.tr/sbh/2011/06/19/IcerikResim/72495109895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" t="3853" r="8707" b="2943"/>
          <a:stretch/>
        </p:blipFill>
        <p:spPr bwMode="auto">
          <a:xfrm>
            <a:off x="26355" y="2256408"/>
            <a:ext cx="2111764" cy="257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1 Başlık"/>
          <p:cNvSpPr>
            <a:spLocks noGrp="1"/>
          </p:cNvSpPr>
          <p:nvPr>
            <p:ph type="title"/>
          </p:nvPr>
        </p:nvSpPr>
        <p:spPr>
          <a:xfrm>
            <a:off x="1476558" y="250003"/>
            <a:ext cx="5957267" cy="969708"/>
          </a:xfrm>
        </p:spPr>
        <p:txBody>
          <a:bodyPr/>
          <a:lstStyle/>
          <a:p>
            <a:pPr eaLnBrk="1" hangingPunct="1"/>
            <a:r>
              <a:rPr lang="tr-TR" sz="4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Heterojen Karışımlara Örnekler </a:t>
            </a:r>
            <a:endParaRPr lang="tr-TR" b="1" dirty="0" smtClean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557" name="2 İçerik Yer Tutucusu"/>
          <p:cNvSpPr>
            <a:spLocks noGrp="1"/>
          </p:cNvSpPr>
          <p:nvPr>
            <p:ph sz="half" idx="1"/>
          </p:nvPr>
        </p:nvSpPr>
        <p:spPr>
          <a:xfrm>
            <a:off x="1773038" y="1314257"/>
            <a:ext cx="2952328" cy="3888432"/>
          </a:xfrm>
        </p:spPr>
        <p:txBody>
          <a:bodyPr/>
          <a:lstStyle/>
          <a:p>
            <a:pPr eaLnBrk="1" hangingPunct="1">
              <a:buFont typeface="Wingdings" pitchFamily="2" charset="2"/>
              <a:buChar char="ü"/>
            </a:pP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Zeytinyağı-su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Kum-su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Şeker-tuz 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Çerez 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Toprak 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Salata 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tr-TR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Hamburger </a:t>
            </a:r>
          </a:p>
          <a:p>
            <a:pPr eaLnBrk="1" hangingPunct="1"/>
            <a:endParaRPr lang="tr-TR" b="1" dirty="0" smtClean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558" name="3 İçerik Yer Tutucusu"/>
          <p:cNvSpPr>
            <a:spLocks noGrp="1"/>
          </p:cNvSpPr>
          <p:nvPr>
            <p:ph sz="half" idx="2"/>
          </p:nvPr>
        </p:nvSpPr>
        <p:spPr>
          <a:xfrm>
            <a:off x="4081602" y="1381135"/>
            <a:ext cx="3888432" cy="4089052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ü"/>
            </a:pPr>
            <a:r>
              <a:rPr lang="tr-TR" sz="28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Süt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tr-TR" sz="28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Kan 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tr-TR" sz="28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Demir tozu-su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tr-TR" sz="28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Ayran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tr-TR" sz="28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Çay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tr-TR" sz="28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Kahve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tr-TR" sz="28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Çamur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tr-TR" sz="28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Meyve suları </a:t>
            </a:r>
            <a:r>
              <a:rPr lang="tr-TR" sz="2800" b="1" dirty="0" err="1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vs</a:t>
            </a:r>
            <a:r>
              <a:rPr lang="tr-TR" sz="28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…</a:t>
            </a:r>
          </a:p>
          <a:p>
            <a:pPr lvl="1" eaLnBrk="1" hangingPunct="1"/>
            <a:endParaRPr lang="tr-TR" sz="2800" b="1" dirty="0" smtClean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180" name="Picture 12" descr="http://cdn.teachersource.com/images/products/pop/mix10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8" t="18189" r="28362" b="34178"/>
          <a:stretch/>
        </p:blipFill>
        <p:spPr bwMode="auto">
          <a:xfrm>
            <a:off x="39830" y="24160"/>
            <a:ext cx="1728193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http://kayserisanalreklam.com/uploads/images/s9qcjf2015113016293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621" y="5110323"/>
            <a:ext cx="2389227" cy="176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4" name="Picture 26" descr="https://userscontent2.emaze.com/images/bc65ab61-51db-443a-ae10-55bdf150133a/16b09b68-81c9-4411-bce8-346f2c973cdb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503" y="48265"/>
            <a:ext cx="2499761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f.tqn.com/y/chemistry/1/L/9/R/2/123535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www.teachengineering.org/collection/cub_/activities/cub_mix/cub_mix_lesson3_activity1_header_image_new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72268"/>
            <a:ext cx="2927176" cy="197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61756" y="154086"/>
            <a:ext cx="4582244" cy="864096"/>
          </a:xfrm>
        </p:spPr>
        <p:txBody>
          <a:bodyPr/>
          <a:lstStyle/>
          <a:p>
            <a:r>
              <a:rPr lang="tr-T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Heterojen Karışımın İç Yapısı</a:t>
            </a:r>
            <a:endParaRPr lang="tr-T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10 Dikdörtgen"/>
          <p:cNvSpPr/>
          <p:nvPr/>
        </p:nvSpPr>
        <p:spPr>
          <a:xfrm>
            <a:off x="7056412" y="6381328"/>
            <a:ext cx="1872208" cy="476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2" name="Picture 6" descr="http://faculty.mccormick.northwestern.edu/richard-lueptow/images/rotating-tumbler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295" y="2708920"/>
            <a:ext cx="5000117" cy="444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143000"/>
          </a:xfrm>
        </p:spPr>
        <p:txBody>
          <a:bodyPr/>
          <a:lstStyle/>
          <a:p>
            <a:r>
              <a:rPr lang="tr-TR" b="1" dirty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Heterojen Karışımın İç Yapısı</a:t>
            </a:r>
            <a:endParaRPr lang="tr-TR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</a:endParaRPr>
          </a:p>
        </p:txBody>
      </p:sp>
      <p:pic>
        <p:nvPicPr>
          <p:cNvPr id="13314" name="Picture 2" descr="https://www.uni-mainz.de/presse/bilder_presse/08_physik_komet_phasenueberg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98255" y="827260"/>
            <a:ext cx="570753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883435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770</TotalTime>
  <Words>628</Words>
  <Application>Microsoft Office PowerPoint</Application>
  <PresentationFormat>Ekran Gösterisi (4:3)</PresentationFormat>
  <Paragraphs>112</Paragraphs>
  <Slides>46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46</vt:i4>
      </vt:variant>
    </vt:vector>
  </HeadingPairs>
  <TitlesOfParts>
    <vt:vector size="52" baseType="lpstr">
      <vt:lpstr>Arial</vt:lpstr>
      <vt:lpstr>Calibri</vt:lpstr>
      <vt:lpstr>Times New Roman</vt:lpstr>
      <vt:lpstr>Wingdings</vt:lpstr>
      <vt:lpstr>Ofis Teması</vt:lpstr>
      <vt:lpstr>1_Ofis Teması</vt:lpstr>
      <vt:lpstr>PowerPoint Sunusu</vt:lpstr>
      <vt:lpstr>PowerPoint Sunusu</vt:lpstr>
      <vt:lpstr>Karışım</vt:lpstr>
      <vt:lpstr>Karışımların Özellikleri</vt:lpstr>
      <vt:lpstr>PowerPoint Sunusu</vt:lpstr>
      <vt:lpstr>HETEROJEN KARIŞIMLAR</vt:lpstr>
      <vt:lpstr>Heterojen Karışımlara Örnekler </vt:lpstr>
      <vt:lpstr>Heterojen Karışımın İç Yapısı</vt:lpstr>
      <vt:lpstr>Heterojen Karışımın İç Yapısı</vt:lpstr>
      <vt:lpstr>Sütün mikroskop altındaki görüntüsü</vt:lpstr>
      <vt:lpstr>Homojen Karışımlar</vt:lpstr>
      <vt:lpstr>Homojen(çözelti) Karışımlara Örnekler </vt:lpstr>
      <vt:lpstr>Homojen Karışımın İç Yapısı</vt:lpstr>
      <vt:lpstr>Homojen Karışımın İç Yapısı</vt:lpstr>
      <vt:lpstr>Çözücü-Çözünen </vt:lpstr>
      <vt:lpstr>Çözelti Çeşitleri</vt:lpstr>
      <vt:lpstr>Katı- Katı Çözeltiler</vt:lpstr>
      <vt:lpstr>Sıvı-Sıvı Çözeltiler</vt:lpstr>
      <vt:lpstr>Katı-Sıvı Çözeltiler</vt:lpstr>
      <vt:lpstr>Gaz-Gaz Çözeltiler</vt:lpstr>
      <vt:lpstr>Sıvı-Gaz Çözeltiler</vt:lpstr>
      <vt:lpstr>Sıvı-Gaz Çözeltiler</vt:lpstr>
      <vt:lpstr>ÇÖZÜNME</vt:lpstr>
      <vt:lpstr> Çözünme </vt:lpstr>
      <vt:lpstr>Tuzun Suda Çözünmesi</vt:lpstr>
      <vt:lpstr>Şekerin Suda Çözünmesi</vt:lpstr>
      <vt:lpstr>Çözünme Hızını Etkileyen Etmenler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Karışımların Ayrıştırılması</vt:lpstr>
      <vt:lpstr>Buharlaştırma </vt:lpstr>
      <vt:lpstr>Damıtma </vt:lpstr>
      <vt:lpstr>Damıtma </vt:lpstr>
      <vt:lpstr>Damıtma </vt:lpstr>
      <vt:lpstr>Yoğunluk Farkı ile Ayırma</vt:lpstr>
      <vt:lpstr>Yoğunluk Farkı ile Ayırma</vt:lpstr>
      <vt:lpstr>Yoğunluk Farkı ile Ayırma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Kumralturk</dc:creator>
  <cp:lastModifiedBy>yasin anayurt</cp:lastModifiedBy>
  <cp:revision>103</cp:revision>
  <dcterms:created xsi:type="dcterms:W3CDTF">1601-01-01T00:00:00Z</dcterms:created>
  <dcterms:modified xsi:type="dcterms:W3CDTF">2016-02-24T23:03:16Z</dcterms:modified>
</cp:coreProperties>
</file>