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58" r:id="rId4"/>
    <p:sldId id="262" r:id="rId5"/>
    <p:sldId id="259" r:id="rId6"/>
    <p:sldId id="260" r:id="rId7"/>
    <p:sldId id="261"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tr-TR" smtClean="0"/>
              <a:t>Asıl başlık stili için tıklatın</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8FEB374B-DB26-49FE-9403-F390461DE70C}" type="datetimeFigureOut">
              <a:rPr lang="tr-TR" smtClean="0"/>
              <a:t>26.03.2016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BFB32B0-9A24-43E7-B04F-1F53470CD004}"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8FEB374B-DB26-49FE-9403-F390461DE70C}" type="datetimeFigureOut">
              <a:rPr lang="tr-TR" smtClean="0"/>
              <a:t>26.03.2016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BFB32B0-9A24-43E7-B04F-1F53470CD00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8FEB374B-DB26-49FE-9403-F390461DE70C}" type="datetimeFigureOut">
              <a:rPr lang="tr-TR" smtClean="0"/>
              <a:t>26.03.2016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BFB32B0-9A24-43E7-B04F-1F53470CD004}"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FEB374B-DB26-49FE-9403-F390461DE70C}" type="datetimeFigureOut">
              <a:rPr lang="tr-TR" smtClean="0"/>
              <a:t>26.03.2016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BFB32B0-9A24-43E7-B04F-1F53470CD004}"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tr-TR" smtClean="0"/>
              <a:t>Asıl başlık stili için tıklatın</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tr-TR" smtClean="0"/>
              <a:t>Asıl metin stillerini düzenlemek için tıklatın</a:t>
            </a:r>
          </a:p>
        </p:txBody>
      </p:sp>
      <p:sp>
        <p:nvSpPr>
          <p:cNvPr id="4" name="Date Placeholder 3"/>
          <p:cNvSpPr>
            <a:spLocks noGrp="1"/>
          </p:cNvSpPr>
          <p:nvPr>
            <p:ph type="dt" sz="half" idx="10"/>
          </p:nvPr>
        </p:nvSpPr>
        <p:spPr/>
        <p:txBody>
          <a:bodyPr/>
          <a:lstStyle/>
          <a:p>
            <a:fld id="{8FEB374B-DB26-49FE-9403-F390461DE70C}" type="datetimeFigureOut">
              <a:rPr lang="tr-TR" smtClean="0"/>
              <a:t>26.03.2016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BFB32B0-9A24-43E7-B04F-1F53470CD004}"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FEB374B-DB26-49FE-9403-F390461DE70C}" type="datetimeFigureOut">
              <a:rPr lang="tr-TR" smtClean="0"/>
              <a:t>26.03.2016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BFB32B0-9A24-43E7-B04F-1F53470CD004}" type="slidenum">
              <a:rPr lang="tr-TR" smtClean="0"/>
              <a:t>‹#›</a:t>
            </a:fld>
            <a:endParaRPr lang="tr-TR"/>
          </a:p>
        </p:txBody>
      </p:sp>
      <p:sp>
        <p:nvSpPr>
          <p:cNvPr id="8" name="Title 7"/>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tr-TR" smtClean="0"/>
              <a:t>Asıl metin stillerini düzenlemek için tıklatın</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tr-TR" smtClean="0"/>
              <a:t>Asıl metin stillerini düzenlemek için tıklatın</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FEB374B-DB26-49FE-9403-F390461DE70C}" type="datetimeFigureOut">
              <a:rPr lang="tr-TR" smtClean="0"/>
              <a:t>26.03.2016</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BFB32B0-9A24-43E7-B04F-1F53470CD004}"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8FEB374B-DB26-49FE-9403-F390461DE70C}" type="datetimeFigureOut">
              <a:rPr lang="tr-TR" smtClean="0"/>
              <a:t>26.03.2016</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BFB32B0-9A24-43E7-B04F-1F53470CD004}"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EB374B-DB26-49FE-9403-F390461DE70C}" type="datetimeFigureOut">
              <a:rPr lang="tr-TR" smtClean="0"/>
              <a:t>26.03.2016</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BFB32B0-9A24-43E7-B04F-1F53470CD00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tr-TR" smtClean="0"/>
              <a:t>Asıl başlık stili için tıklatın</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tr-TR" smtClean="0"/>
              <a:t>Asıl metin stillerini düzenlemek için tıklatın</a:t>
            </a:r>
          </a:p>
        </p:txBody>
      </p:sp>
      <p:sp>
        <p:nvSpPr>
          <p:cNvPr id="5" name="Date Placeholder 4"/>
          <p:cNvSpPr>
            <a:spLocks noGrp="1"/>
          </p:cNvSpPr>
          <p:nvPr>
            <p:ph type="dt" sz="half" idx="10"/>
          </p:nvPr>
        </p:nvSpPr>
        <p:spPr/>
        <p:txBody>
          <a:bodyPr/>
          <a:lstStyle/>
          <a:p>
            <a:fld id="{8FEB374B-DB26-49FE-9403-F390461DE70C}" type="datetimeFigureOut">
              <a:rPr lang="tr-TR" smtClean="0"/>
              <a:t>26.03.2016</a:t>
            </a:fld>
            <a:endParaRPr lang="tr-TR"/>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4BFB32B0-9A24-43E7-B04F-1F53470CD004}"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tr-TR" smtClean="0"/>
              <a:t>Resim eklemek için simgeyi tıklatın</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FEB374B-DB26-49FE-9403-F390461DE70C}" type="datetimeFigureOut">
              <a:rPr lang="tr-TR" smtClean="0"/>
              <a:t>26.03.2016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BFB32B0-9A24-43E7-B04F-1F53470CD004}"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8FEB374B-DB26-49FE-9403-F390461DE70C}" type="datetimeFigureOut">
              <a:rPr lang="tr-TR" smtClean="0"/>
              <a:t>26.03.2016</a:t>
            </a:fld>
            <a:endParaRPr lang="tr-TR"/>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tr-TR"/>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4BFB32B0-9A24-43E7-B04F-1F53470CD004}"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g"/><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9.jpg"/></Relationships>
</file>

<file path=ppt/slides/_rels/slide5.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xml"/><Relationship Id="rId5" Type="http://schemas.openxmlformats.org/officeDocument/2006/relationships/image" Target="../media/image14.jpg"/><Relationship Id="rId4" Type="http://schemas.openxmlformats.org/officeDocument/2006/relationships/image" Target="../media/image13.jpg"/></Relationships>
</file>

<file path=ppt/slides/_rels/slide6.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2.xml"/><Relationship Id="rId5" Type="http://schemas.openxmlformats.org/officeDocument/2006/relationships/image" Target="../media/image18.jpg"/><Relationship Id="rId4" Type="http://schemas.openxmlformats.org/officeDocument/2006/relationships/image" Target="../media/image17.jpg"/></Relationships>
</file>

<file path=ppt/slides/_rels/slide7.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image" Target="../media/image19.jpg"/><Relationship Id="rId1" Type="http://schemas.openxmlformats.org/officeDocument/2006/relationships/slideLayout" Target="../slideLayouts/slideLayout2.xml"/><Relationship Id="rId5" Type="http://schemas.openxmlformats.org/officeDocument/2006/relationships/image" Target="../media/image22.jpg"/><Relationship Id="rId4" Type="http://schemas.openxmlformats.org/officeDocument/2006/relationships/image" Target="../media/image2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0" y="1268760"/>
            <a:ext cx="5136342" cy="92333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tr-TR"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NESLİ TÜKENEN </a:t>
            </a:r>
          </a:p>
        </p:txBody>
      </p:sp>
      <p:sp>
        <p:nvSpPr>
          <p:cNvPr id="7" name="Dikdörtgen 6"/>
          <p:cNvSpPr/>
          <p:nvPr/>
        </p:nvSpPr>
        <p:spPr>
          <a:xfrm>
            <a:off x="1904667" y="2762312"/>
            <a:ext cx="936475" cy="92333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tr-TR"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VE</a:t>
            </a:r>
          </a:p>
        </p:txBody>
      </p:sp>
      <p:sp>
        <p:nvSpPr>
          <p:cNvPr id="8" name="Dikdörtgen 7"/>
          <p:cNvSpPr/>
          <p:nvPr/>
        </p:nvSpPr>
        <p:spPr>
          <a:xfrm>
            <a:off x="2988195" y="4142446"/>
            <a:ext cx="6083718"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tr-TR"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TÜKENMEKTE OLAN</a:t>
            </a:r>
            <a:endParaRPr lang="tr-TR"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9" name="Dikdörtgen 8"/>
          <p:cNvSpPr/>
          <p:nvPr/>
        </p:nvSpPr>
        <p:spPr>
          <a:xfrm>
            <a:off x="525555" y="5589240"/>
            <a:ext cx="4019050" cy="1200329"/>
          </a:xfrm>
          <a:prstGeom prst="rect">
            <a:avLst/>
          </a:prstGeom>
          <a:noFill/>
        </p:spPr>
        <p:txBody>
          <a:bodyPr wrap="none" lIns="91440" tIns="45720" rIns="91440" bIns="45720">
            <a:spAutoFit/>
          </a:bodyPr>
          <a:lstStyle/>
          <a:p>
            <a:pPr algn="ctr"/>
            <a:r>
              <a:rPr lang="tr-TR" sz="7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CANLILAR</a:t>
            </a:r>
            <a:endParaRPr lang="tr-TR" sz="7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7947100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467544" y="1052736"/>
            <a:ext cx="7632848" cy="3785652"/>
          </a:xfrm>
          <a:prstGeom prst="rect">
            <a:avLst/>
          </a:prstGeom>
          <a:noFill/>
        </p:spPr>
        <p:txBody>
          <a:bodyPr wrap="square" rtlCol="0">
            <a:spAutoFit/>
          </a:bodyPr>
          <a:lstStyle/>
          <a:p>
            <a:r>
              <a:rPr lang="tr-TR" sz="4800" dirty="0" smtClean="0">
                <a:latin typeface="Comic Sans MS" pitchFamily="66" charset="0"/>
              </a:rPr>
              <a:t>Bazı nedenlerden dolayı(çoğu insan kaynaklı) birçok canlının türü yok olmuştur ve yok olmaktadır.</a:t>
            </a:r>
            <a:endParaRPr lang="tr-TR" sz="4800" dirty="0">
              <a:latin typeface="Comic Sans MS" pitchFamily="66" charset="0"/>
            </a:endParaRPr>
          </a:p>
        </p:txBody>
      </p:sp>
    </p:spTree>
    <p:extLst>
      <p:ext uri="{BB962C8B-B14F-4D97-AF65-F5344CB8AC3E}">
        <p14:creationId xmlns:p14="http://schemas.microsoft.com/office/powerpoint/2010/main" val="253316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2960" y="365760"/>
            <a:ext cx="7781488" cy="1191032"/>
          </a:xfrm>
        </p:spPr>
        <p:style>
          <a:lnRef idx="3">
            <a:schemeClr val="lt1"/>
          </a:lnRef>
          <a:fillRef idx="1">
            <a:schemeClr val="accent2"/>
          </a:fillRef>
          <a:effectRef idx="1">
            <a:schemeClr val="accent2"/>
          </a:effectRef>
          <a:fontRef idx="minor">
            <a:schemeClr val="lt1"/>
          </a:fontRef>
        </p:style>
        <p:txBody>
          <a:bodyPr/>
          <a:lstStyle/>
          <a:p>
            <a:r>
              <a:rPr lang="tr-TR" sz="4000" dirty="0" err="1" smtClean="0">
                <a:latin typeface="Comic Sans MS" pitchFamily="66" charset="0"/>
              </a:rPr>
              <a:t>Neslİ</a:t>
            </a:r>
            <a:r>
              <a:rPr lang="tr-TR" sz="4000" dirty="0" smtClean="0">
                <a:latin typeface="Comic Sans MS" pitchFamily="66" charset="0"/>
              </a:rPr>
              <a:t> </a:t>
            </a:r>
            <a:r>
              <a:rPr lang="tr-TR" sz="4000" dirty="0" err="1" smtClean="0">
                <a:latin typeface="Comic Sans MS" pitchFamily="66" charset="0"/>
              </a:rPr>
              <a:t>tükenmİş</a:t>
            </a:r>
            <a:r>
              <a:rPr lang="tr-TR" sz="4000" dirty="0" smtClean="0">
                <a:latin typeface="Comic Sans MS" pitchFamily="66" charset="0"/>
              </a:rPr>
              <a:t> canlılar</a:t>
            </a:r>
            <a:endParaRPr lang="tr-TR" sz="4000" dirty="0">
              <a:latin typeface="Comic Sans MS" pitchFamily="66" charset="0"/>
            </a:endParaRPr>
          </a:p>
        </p:txBody>
      </p:sp>
      <p:sp>
        <p:nvSpPr>
          <p:cNvPr id="3" name="İçerik Yer Tutucusu 2"/>
          <p:cNvSpPr>
            <a:spLocks noGrp="1"/>
          </p:cNvSpPr>
          <p:nvPr>
            <p:ph idx="1"/>
          </p:nvPr>
        </p:nvSpPr>
        <p:spPr>
          <a:xfrm>
            <a:off x="827584" y="1988841"/>
            <a:ext cx="7520940" cy="1584176"/>
          </a:xfrm>
        </p:spPr>
        <p:txBody>
          <a:bodyPr>
            <a:normAutofit/>
          </a:bodyPr>
          <a:lstStyle/>
          <a:p>
            <a:r>
              <a:rPr lang="tr-TR" sz="3600" dirty="0" smtClean="0"/>
              <a:t>   </a:t>
            </a:r>
            <a:r>
              <a:rPr lang="tr-TR" sz="2800" dirty="0" smtClean="0">
                <a:latin typeface="Comic Sans MS" pitchFamily="66" charset="0"/>
              </a:rPr>
              <a:t>Mamut, bizon, </a:t>
            </a:r>
            <a:r>
              <a:rPr lang="tr-TR" sz="2800" dirty="0" err="1" smtClean="0">
                <a:latin typeface="Comic Sans MS" pitchFamily="66" charset="0"/>
              </a:rPr>
              <a:t>moa</a:t>
            </a:r>
            <a:r>
              <a:rPr lang="tr-TR" sz="2800" dirty="0" smtClean="0">
                <a:latin typeface="Comic Sans MS" pitchFamily="66" charset="0"/>
              </a:rPr>
              <a:t> kuşu, dinozor gibi canlılar günümüzde yaşamamaktadır yani nesilleri tükenmiştir.</a:t>
            </a:r>
            <a:endParaRPr lang="tr-TR" sz="2800" dirty="0">
              <a:latin typeface="Comic Sans MS" pitchFamily="66" charset="0"/>
            </a:endParaRP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3717032"/>
            <a:ext cx="1928812" cy="1752600"/>
          </a:xfrm>
          <a:prstGeom prst="rect">
            <a:avLst/>
          </a:prstGeom>
        </p:spPr>
      </p:pic>
      <p:pic>
        <p:nvPicPr>
          <p:cNvPr id="7" name="Resim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16781" y="5013176"/>
            <a:ext cx="2404095" cy="1565256"/>
          </a:xfrm>
          <a:prstGeom prst="rect">
            <a:avLst/>
          </a:prstGeom>
        </p:spPr>
      </p:pic>
      <p:pic>
        <p:nvPicPr>
          <p:cNvPr id="8" name="Resi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20876" y="3611282"/>
            <a:ext cx="1682764" cy="2039211"/>
          </a:xfrm>
          <a:prstGeom prst="rect">
            <a:avLst/>
          </a:prstGeom>
        </p:spPr>
      </p:pic>
      <p:pic>
        <p:nvPicPr>
          <p:cNvPr id="9" name="Resim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86872" y="4871879"/>
            <a:ext cx="2466975" cy="1847850"/>
          </a:xfrm>
          <a:prstGeom prst="rect">
            <a:avLst/>
          </a:prstGeom>
        </p:spPr>
      </p:pic>
    </p:spTree>
    <p:extLst>
      <p:ext uri="{BB962C8B-B14F-4D97-AF65-F5344CB8AC3E}">
        <p14:creationId xmlns:p14="http://schemas.microsoft.com/office/powerpoint/2010/main" val="289637094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80">
                                          <p:stCondLst>
                                            <p:cond delay="0"/>
                                          </p:stCondLst>
                                        </p:cTn>
                                        <p:tgtEl>
                                          <p:spTgt spid="3">
                                            <p:txEl>
                                              <p:pRg st="0" end="0"/>
                                            </p:txEl>
                                          </p:spTgt>
                                        </p:tgtEl>
                                      </p:cBhvr>
                                    </p:animEffect>
                                    <p:anim calcmode="lin" valueType="num">
                                      <p:cBhvr>
                                        <p:cTn id="1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txEl>
                                              <p:pRg st="0" end="0"/>
                                            </p:txEl>
                                          </p:spTgt>
                                        </p:tgtEl>
                                      </p:cBhvr>
                                      <p:to x="100000" y="60000"/>
                                    </p:animScale>
                                    <p:animScale>
                                      <p:cBhvr>
                                        <p:cTn id="22" dur="166" decel="50000">
                                          <p:stCondLst>
                                            <p:cond delay="676"/>
                                          </p:stCondLst>
                                        </p:cTn>
                                        <p:tgtEl>
                                          <p:spTgt spid="3">
                                            <p:txEl>
                                              <p:pRg st="0" end="0"/>
                                            </p:txEl>
                                          </p:spTgt>
                                        </p:tgtEl>
                                      </p:cBhvr>
                                      <p:to x="100000" y="100000"/>
                                    </p:animScale>
                                    <p:animScale>
                                      <p:cBhvr>
                                        <p:cTn id="23" dur="26">
                                          <p:stCondLst>
                                            <p:cond delay="1312"/>
                                          </p:stCondLst>
                                        </p:cTn>
                                        <p:tgtEl>
                                          <p:spTgt spid="3">
                                            <p:txEl>
                                              <p:pRg st="0" end="0"/>
                                            </p:txEl>
                                          </p:spTgt>
                                        </p:tgtEl>
                                      </p:cBhvr>
                                      <p:to x="100000" y="80000"/>
                                    </p:animScale>
                                    <p:animScale>
                                      <p:cBhvr>
                                        <p:cTn id="24" dur="166" decel="50000">
                                          <p:stCondLst>
                                            <p:cond delay="1338"/>
                                          </p:stCondLst>
                                        </p:cTn>
                                        <p:tgtEl>
                                          <p:spTgt spid="3">
                                            <p:txEl>
                                              <p:pRg st="0" end="0"/>
                                            </p:txEl>
                                          </p:spTgt>
                                        </p:tgtEl>
                                      </p:cBhvr>
                                      <p:to x="100000" y="100000"/>
                                    </p:animScale>
                                    <p:animScale>
                                      <p:cBhvr>
                                        <p:cTn id="25" dur="26">
                                          <p:stCondLst>
                                            <p:cond delay="1642"/>
                                          </p:stCondLst>
                                        </p:cTn>
                                        <p:tgtEl>
                                          <p:spTgt spid="3">
                                            <p:txEl>
                                              <p:pRg st="0" end="0"/>
                                            </p:txEl>
                                          </p:spTgt>
                                        </p:tgtEl>
                                      </p:cBhvr>
                                      <p:to x="100000" y="90000"/>
                                    </p:animScale>
                                    <p:animScale>
                                      <p:cBhvr>
                                        <p:cTn id="26" dur="166" decel="50000">
                                          <p:stCondLst>
                                            <p:cond delay="1668"/>
                                          </p:stCondLst>
                                        </p:cTn>
                                        <p:tgtEl>
                                          <p:spTgt spid="3">
                                            <p:txEl>
                                              <p:pRg st="0" end="0"/>
                                            </p:txEl>
                                          </p:spTgt>
                                        </p:tgtEl>
                                      </p:cBhvr>
                                      <p:to x="100000" y="100000"/>
                                    </p:animScale>
                                    <p:animScale>
                                      <p:cBhvr>
                                        <p:cTn id="27" dur="26">
                                          <p:stCondLst>
                                            <p:cond delay="1808"/>
                                          </p:stCondLst>
                                        </p:cTn>
                                        <p:tgtEl>
                                          <p:spTgt spid="3">
                                            <p:txEl>
                                              <p:pRg st="0" end="0"/>
                                            </p:txEl>
                                          </p:spTgt>
                                        </p:tgtEl>
                                      </p:cBhvr>
                                      <p:to x="100000" y="95000"/>
                                    </p:animScale>
                                    <p:animScale>
                                      <p:cBhvr>
                                        <p:cTn id="28"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p:cNvSpPr>
            <a:spLocks noGrp="1"/>
          </p:cNvSpPr>
          <p:nvPr>
            <p:ph type="title"/>
          </p:nvPr>
        </p:nvSpPr>
        <p:spPr>
          <a:xfrm>
            <a:off x="822960" y="365760"/>
            <a:ext cx="7781488" cy="1191032"/>
          </a:xfrm>
        </p:spPr>
        <p:style>
          <a:lnRef idx="3">
            <a:schemeClr val="lt1"/>
          </a:lnRef>
          <a:fillRef idx="1">
            <a:schemeClr val="accent3"/>
          </a:fillRef>
          <a:effectRef idx="1">
            <a:schemeClr val="accent3"/>
          </a:effectRef>
          <a:fontRef idx="minor">
            <a:schemeClr val="lt1"/>
          </a:fontRef>
        </p:style>
        <p:txBody>
          <a:bodyPr/>
          <a:lstStyle/>
          <a:p>
            <a:pPr algn="ctr"/>
            <a:r>
              <a:rPr lang="tr-TR" sz="4000" dirty="0" err="1" smtClean="0">
                <a:latin typeface="Comic Sans MS" pitchFamily="66" charset="0"/>
              </a:rPr>
              <a:t>Neslİ</a:t>
            </a:r>
            <a:r>
              <a:rPr lang="tr-TR" sz="4000" dirty="0" smtClean="0">
                <a:latin typeface="Comic Sans MS" pitchFamily="66" charset="0"/>
              </a:rPr>
              <a:t> </a:t>
            </a:r>
            <a:r>
              <a:rPr lang="tr-TR" sz="4000" dirty="0" err="1" smtClean="0">
                <a:latin typeface="Comic Sans MS" pitchFamily="66" charset="0"/>
              </a:rPr>
              <a:t>tükenmEKTE</a:t>
            </a:r>
            <a:r>
              <a:rPr lang="tr-TR" sz="4000" dirty="0" smtClean="0">
                <a:latin typeface="Comic Sans MS" pitchFamily="66" charset="0"/>
              </a:rPr>
              <a:t> OLAN canlılar</a:t>
            </a:r>
            <a:endParaRPr lang="tr-TR" sz="4000" dirty="0">
              <a:latin typeface="Comic Sans MS" pitchFamily="66" charset="0"/>
            </a:endParaRPr>
          </a:p>
        </p:txBody>
      </p:sp>
      <p:sp>
        <p:nvSpPr>
          <p:cNvPr id="5" name="Metin kutusu 4"/>
          <p:cNvSpPr txBox="1"/>
          <p:nvPr/>
        </p:nvSpPr>
        <p:spPr>
          <a:xfrm>
            <a:off x="827584" y="1844824"/>
            <a:ext cx="7704856" cy="1569660"/>
          </a:xfrm>
          <a:prstGeom prst="rect">
            <a:avLst/>
          </a:prstGeom>
          <a:noFill/>
        </p:spPr>
        <p:txBody>
          <a:bodyPr wrap="square" rtlCol="0">
            <a:spAutoFit/>
          </a:bodyPr>
          <a:lstStyle/>
          <a:p>
            <a:r>
              <a:rPr lang="tr-TR" sz="2400" b="1" dirty="0">
                <a:latin typeface="Comic Sans MS" pitchFamily="66" charset="0"/>
              </a:rPr>
              <a:t>Şu an dünyada yaşayan panda, kutup ayıları, vatoz, lemur, gri balina, siyah çizgili albatros kuşu, kısa gagalı yunus, Afrika filleri ve koala nesli tükenmek üzere olan canlılardır.</a:t>
            </a: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09" y="4365104"/>
            <a:ext cx="2244436" cy="1733550"/>
          </a:xfrm>
          <a:prstGeom prst="rect">
            <a:avLst/>
          </a:prstGeom>
        </p:spPr>
      </p:pic>
      <p:pic>
        <p:nvPicPr>
          <p:cNvPr id="7" name="Resi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01816" y="3933055"/>
            <a:ext cx="2203377" cy="1656186"/>
          </a:xfrm>
          <a:prstGeom prst="rect">
            <a:avLst/>
          </a:prstGeom>
        </p:spPr>
      </p:pic>
      <p:pic>
        <p:nvPicPr>
          <p:cNvPr id="8" name="Resi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05193" y="4571030"/>
            <a:ext cx="2169841" cy="1743075"/>
          </a:xfrm>
          <a:prstGeom prst="rect">
            <a:avLst/>
          </a:prstGeom>
        </p:spPr>
      </p:pic>
      <p:pic>
        <p:nvPicPr>
          <p:cNvPr id="9" name="Resim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75034" y="3766168"/>
            <a:ext cx="2468966" cy="1609725"/>
          </a:xfrm>
          <a:prstGeom prst="rect">
            <a:avLst/>
          </a:prstGeom>
        </p:spPr>
      </p:pic>
      <p:sp>
        <p:nvSpPr>
          <p:cNvPr id="10" name="Metin kutusu 9"/>
          <p:cNvSpPr txBox="1"/>
          <p:nvPr/>
        </p:nvSpPr>
        <p:spPr>
          <a:xfrm>
            <a:off x="395536" y="6314105"/>
            <a:ext cx="1152128" cy="369332"/>
          </a:xfrm>
          <a:prstGeom prst="rect">
            <a:avLst/>
          </a:prstGeom>
          <a:noFill/>
        </p:spPr>
        <p:txBody>
          <a:bodyPr wrap="square" rtlCol="0">
            <a:spAutoFit/>
          </a:bodyPr>
          <a:lstStyle/>
          <a:p>
            <a:r>
              <a:rPr lang="tr-TR" b="1" dirty="0" smtClean="0">
                <a:latin typeface="Comic Sans MS" pitchFamily="66" charset="0"/>
              </a:rPr>
              <a:t>PANDA</a:t>
            </a:r>
            <a:endParaRPr lang="tr-TR" b="1" dirty="0">
              <a:latin typeface="Comic Sans MS" pitchFamily="66" charset="0"/>
            </a:endParaRPr>
          </a:p>
        </p:txBody>
      </p:sp>
      <p:sp>
        <p:nvSpPr>
          <p:cNvPr id="11" name="Metin kutusu 10"/>
          <p:cNvSpPr txBox="1"/>
          <p:nvPr/>
        </p:nvSpPr>
        <p:spPr>
          <a:xfrm>
            <a:off x="2699792" y="5604085"/>
            <a:ext cx="1152128" cy="369332"/>
          </a:xfrm>
          <a:prstGeom prst="rect">
            <a:avLst/>
          </a:prstGeom>
          <a:noFill/>
        </p:spPr>
        <p:txBody>
          <a:bodyPr wrap="square" rtlCol="0">
            <a:spAutoFit/>
          </a:bodyPr>
          <a:lstStyle/>
          <a:p>
            <a:r>
              <a:rPr lang="tr-TR" b="1" dirty="0" smtClean="0">
                <a:latin typeface="Comic Sans MS" pitchFamily="66" charset="0"/>
              </a:rPr>
              <a:t>LEMUR</a:t>
            </a:r>
            <a:endParaRPr lang="tr-TR" b="1" dirty="0">
              <a:latin typeface="Comic Sans MS" pitchFamily="66" charset="0"/>
            </a:endParaRPr>
          </a:p>
        </p:txBody>
      </p:sp>
      <p:sp>
        <p:nvSpPr>
          <p:cNvPr id="12" name="Metin kutusu 11"/>
          <p:cNvSpPr txBox="1"/>
          <p:nvPr/>
        </p:nvSpPr>
        <p:spPr>
          <a:xfrm>
            <a:off x="5014049" y="6338246"/>
            <a:ext cx="1152128" cy="369332"/>
          </a:xfrm>
          <a:prstGeom prst="rect">
            <a:avLst/>
          </a:prstGeom>
          <a:noFill/>
        </p:spPr>
        <p:txBody>
          <a:bodyPr wrap="square" rtlCol="0">
            <a:spAutoFit/>
          </a:bodyPr>
          <a:lstStyle/>
          <a:p>
            <a:r>
              <a:rPr lang="tr-TR" b="1" dirty="0" smtClean="0">
                <a:latin typeface="Comic Sans MS" pitchFamily="66" charset="0"/>
              </a:rPr>
              <a:t>VATOZ</a:t>
            </a:r>
            <a:endParaRPr lang="tr-TR" b="1" dirty="0">
              <a:latin typeface="Comic Sans MS" pitchFamily="66" charset="0"/>
            </a:endParaRPr>
          </a:p>
        </p:txBody>
      </p:sp>
      <p:sp>
        <p:nvSpPr>
          <p:cNvPr id="13" name="Metin kutusu 12"/>
          <p:cNvSpPr txBox="1"/>
          <p:nvPr/>
        </p:nvSpPr>
        <p:spPr>
          <a:xfrm>
            <a:off x="7380312" y="5457411"/>
            <a:ext cx="1152128" cy="369332"/>
          </a:xfrm>
          <a:prstGeom prst="rect">
            <a:avLst/>
          </a:prstGeom>
          <a:noFill/>
        </p:spPr>
        <p:txBody>
          <a:bodyPr wrap="square" rtlCol="0">
            <a:spAutoFit/>
          </a:bodyPr>
          <a:lstStyle/>
          <a:p>
            <a:r>
              <a:rPr lang="tr-TR" b="1" dirty="0" smtClean="0">
                <a:latin typeface="Comic Sans MS" pitchFamily="66" charset="0"/>
              </a:rPr>
              <a:t>KOALA</a:t>
            </a:r>
            <a:endParaRPr lang="tr-TR" b="1" dirty="0">
              <a:latin typeface="Comic Sans MS" pitchFamily="66" charset="0"/>
            </a:endParaRPr>
          </a:p>
        </p:txBody>
      </p:sp>
    </p:spTree>
    <p:extLst>
      <p:ext uri="{BB962C8B-B14F-4D97-AF65-F5344CB8AC3E}">
        <p14:creationId xmlns:p14="http://schemas.microsoft.com/office/powerpoint/2010/main" val="3245674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down)">
                                      <p:cBhvr>
                                        <p:cTn id="15" dur="580">
                                          <p:stCondLst>
                                            <p:cond delay="0"/>
                                          </p:stCondLst>
                                        </p:cTn>
                                        <p:tgtEl>
                                          <p:spTgt spid="5"/>
                                        </p:tgtEl>
                                      </p:cBhvr>
                                    </p:animEffect>
                                    <p:anim calcmode="lin" valueType="num">
                                      <p:cBhvr>
                                        <p:cTn id="16"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1" dur="26">
                                          <p:stCondLst>
                                            <p:cond delay="650"/>
                                          </p:stCondLst>
                                        </p:cTn>
                                        <p:tgtEl>
                                          <p:spTgt spid="5"/>
                                        </p:tgtEl>
                                      </p:cBhvr>
                                      <p:to x="100000" y="60000"/>
                                    </p:animScale>
                                    <p:animScale>
                                      <p:cBhvr>
                                        <p:cTn id="22" dur="166" decel="50000">
                                          <p:stCondLst>
                                            <p:cond delay="676"/>
                                          </p:stCondLst>
                                        </p:cTn>
                                        <p:tgtEl>
                                          <p:spTgt spid="5"/>
                                        </p:tgtEl>
                                      </p:cBhvr>
                                      <p:to x="100000" y="100000"/>
                                    </p:animScale>
                                    <p:animScale>
                                      <p:cBhvr>
                                        <p:cTn id="23" dur="26">
                                          <p:stCondLst>
                                            <p:cond delay="1312"/>
                                          </p:stCondLst>
                                        </p:cTn>
                                        <p:tgtEl>
                                          <p:spTgt spid="5"/>
                                        </p:tgtEl>
                                      </p:cBhvr>
                                      <p:to x="100000" y="80000"/>
                                    </p:animScale>
                                    <p:animScale>
                                      <p:cBhvr>
                                        <p:cTn id="24" dur="166" decel="50000">
                                          <p:stCondLst>
                                            <p:cond delay="1338"/>
                                          </p:stCondLst>
                                        </p:cTn>
                                        <p:tgtEl>
                                          <p:spTgt spid="5"/>
                                        </p:tgtEl>
                                      </p:cBhvr>
                                      <p:to x="100000" y="100000"/>
                                    </p:animScale>
                                    <p:animScale>
                                      <p:cBhvr>
                                        <p:cTn id="25" dur="26">
                                          <p:stCondLst>
                                            <p:cond delay="1642"/>
                                          </p:stCondLst>
                                        </p:cTn>
                                        <p:tgtEl>
                                          <p:spTgt spid="5"/>
                                        </p:tgtEl>
                                      </p:cBhvr>
                                      <p:to x="100000" y="90000"/>
                                    </p:animScale>
                                    <p:animScale>
                                      <p:cBhvr>
                                        <p:cTn id="26" dur="166" decel="50000">
                                          <p:stCondLst>
                                            <p:cond delay="1668"/>
                                          </p:stCondLst>
                                        </p:cTn>
                                        <p:tgtEl>
                                          <p:spTgt spid="5"/>
                                        </p:tgtEl>
                                      </p:cBhvr>
                                      <p:to x="100000" y="100000"/>
                                    </p:animScale>
                                    <p:animScale>
                                      <p:cBhvr>
                                        <p:cTn id="27" dur="26">
                                          <p:stCondLst>
                                            <p:cond delay="1808"/>
                                          </p:stCondLst>
                                        </p:cTn>
                                        <p:tgtEl>
                                          <p:spTgt spid="5"/>
                                        </p:tgtEl>
                                      </p:cBhvr>
                                      <p:to x="100000" y="95000"/>
                                    </p:animScale>
                                    <p:animScale>
                                      <p:cBhvr>
                                        <p:cTn id="28"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365760"/>
            <a:ext cx="8136904" cy="1551072"/>
          </a:xfrm>
        </p:spPr>
        <p:style>
          <a:lnRef idx="3">
            <a:schemeClr val="lt1"/>
          </a:lnRef>
          <a:fillRef idx="1">
            <a:schemeClr val="accent2"/>
          </a:fillRef>
          <a:effectRef idx="1">
            <a:schemeClr val="accent2"/>
          </a:effectRef>
          <a:fontRef idx="minor">
            <a:schemeClr val="lt1"/>
          </a:fontRef>
        </p:style>
        <p:txBody>
          <a:bodyPr/>
          <a:lstStyle/>
          <a:p>
            <a:pPr algn="ctr"/>
            <a:r>
              <a:rPr lang="tr-TR" sz="3600" dirty="0" err="1" smtClean="0">
                <a:latin typeface="Comic Sans MS" pitchFamily="66" charset="0"/>
              </a:rPr>
              <a:t>ülKEMİZDE</a:t>
            </a:r>
            <a:r>
              <a:rPr lang="tr-TR" sz="3600" dirty="0" smtClean="0">
                <a:latin typeface="Comic Sans MS" pitchFamily="66" charset="0"/>
              </a:rPr>
              <a:t> </a:t>
            </a:r>
            <a:r>
              <a:rPr lang="tr-TR" sz="3600" dirty="0" err="1" smtClean="0">
                <a:latin typeface="Comic Sans MS" pitchFamily="66" charset="0"/>
              </a:rPr>
              <a:t>Neslİ</a:t>
            </a:r>
            <a:r>
              <a:rPr lang="tr-TR" sz="3600" dirty="0" smtClean="0">
                <a:latin typeface="Comic Sans MS" pitchFamily="66" charset="0"/>
              </a:rPr>
              <a:t> </a:t>
            </a:r>
            <a:r>
              <a:rPr lang="tr-TR" sz="3600" dirty="0" err="1" smtClean="0">
                <a:latin typeface="Comic Sans MS" pitchFamily="66" charset="0"/>
              </a:rPr>
              <a:t>tükenmİş</a:t>
            </a:r>
            <a:r>
              <a:rPr lang="tr-TR" sz="3600" dirty="0" smtClean="0">
                <a:latin typeface="Comic Sans MS" pitchFamily="66" charset="0"/>
              </a:rPr>
              <a:t> canlılar</a:t>
            </a:r>
            <a:endParaRPr lang="tr-TR" sz="3600" dirty="0">
              <a:latin typeface="Comic Sans MS" pitchFamily="66" charset="0"/>
            </a:endParaRPr>
          </a:p>
        </p:txBody>
      </p:sp>
      <p:sp>
        <p:nvSpPr>
          <p:cNvPr id="5" name="Metin kutusu 4"/>
          <p:cNvSpPr txBox="1"/>
          <p:nvPr/>
        </p:nvSpPr>
        <p:spPr>
          <a:xfrm>
            <a:off x="555428" y="1988840"/>
            <a:ext cx="7873311" cy="1938992"/>
          </a:xfrm>
          <a:prstGeom prst="rect">
            <a:avLst/>
          </a:prstGeom>
          <a:noFill/>
        </p:spPr>
        <p:txBody>
          <a:bodyPr wrap="square" rtlCol="0">
            <a:spAutoFit/>
          </a:bodyPr>
          <a:lstStyle/>
          <a:p>
            <a:r>
              <a:rPr lang="tr-TR" sz="2400" b="1" dirty="0">
                <a:latin typeface="Comic Sans MS" pitchFamily="66" charset="0"/>
              </a:rPr>
              <a:t>Önceki yıllarda ülkemizde yaşayan Anadolu leoparı, Asya fili, kunduz, aslan, çita, yaban öküzü, yakalı toy kuşu, Kafkas öküzü, Pars kaplanı, Mersin balığı gibi hayvanlar şuan ülkemizde yaşamamaktadır ve ülkemizde nesli tükenmiştir</a:t>
            </a: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5" y="4077072"/>
            <a:ext cx="2304256" cy="1847850"/>
          </a:xfrm>
          <a:prstGeom prst="rect">
            <a:avLst/>
          </a:prstGeom>
        </p:spPr>
      </p:pic>
      <p:pic>
        <p:nvPicPr>
          <p:cNvPr id="7" name="Resim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11761" y="4509120"/>
            <a:ext cx="2376263" cy="1847850"/>
          </a:xfrm>
          <a:prstGeom prst="rect">
            <a:avLst/>
          </a:prstGeom>
        </p:spPr>
      </p:pic>
      <p:pic>
        <p:nvPicPr>
          <p:cNvPr id="8" name="Resi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88024" y="3717032"/>
            <a:ext cx="1898604" cy="1898604"/>
          </a:xfrm>
          <a:prstGeom prst="rect">
            <a:avLst/>
          </a:prstGeom>
        </p:spPr>
      </p:pic>
      <p:pic>
        <p:nvPicPr>
          <p:cNvPr id="10" name="Resim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86628" y="4666334"/>
            <a:ext cx="2173507" cy="1609725"/>
          </a:xfrm>
          <a:prstGeom prst="rect">
            <a:avLst/>
          </a:prstGeom>
        </p:spPr>
      </p:pic>
      <p:sp>
        <p:nvSpPr>
          <p:cNvPr id="11" name="Metin kutusu 10"/>
          <p:cNvSpPr txBox="1"/>
          <p:nvPr/>
        </p:nvSpPr>
        <p:spPr>
          <a:xfrm>
            <a:off x="107505" y="5952893"/>
            <a:ext cx="1944215" cy="369332"/>
          </a:xfrm>
          <a:prstGeom prst="rect">
            <a:avLst/>
          </a:prstGeom>
          <a:noFill/>
        </p:spPr>
        <p:txBody>
          <a:bodyPr wrap="square" rtlCol="0">
            <a:spAutoFit/>
          </a:bodyPr>
          <a:lstStyle/>
          <a:p>
            <a:r>
              <a:rPr lang="tr-TR" b="1" dirty="0" smtClean="0"/>
              <a:t>Anadolu Leoparı</a:t>
            </a:r>
            <a:endParaRPr lang="tr-TR" b="1" dirty="0"/>
          </a:p>
        </p:txBody>
      </p:sp>
      <p:sp>
        <p:nvSpPr>
          <p:cNvPr id="12" name="Metin kutusu 11"/>
          <p:cNvSpPr txBox="1"/>
          <p:nvPr/>
        </p:nvSpPr>
        <p:spPr>
          <a:xfrm>
            <a:off x="2843808" y="6380118"/>
            <a:ext cx="1152128" cy="369332"/>
          </a:xfrm>
          <a:prstGeom prst="rect">
            <a:avLst/>
          </a:prstGeom>
          <a:noFill/>
        </p:spPr>
        <p:txBody>
          <a:bodyPr wrap="square" rtlCol="0">
            <a:spAutoFit/>
          </a:bodyPr>
          <a:lstStyle/>
          <a:p>
            <a:r>
              <a:rPr lang="tr-TR" b="1" dirty="0" smtClean="0"/>
              <a:t>Asya Fili</a:t>
            </a:r>
            <a:endParaRPr lang="tr-TR" b="1" dirty="0"/>
          </a:p>
        </p:txBody>
      </p:sp>
      <p:sp>
        <p:nvSpPr>
          <p:cNvPr id="13" name="Metin kutusu 12"/>
          <p:cNvSpPr txBox="1"/>
          <p:nvPr/>
        </p:nvSpPr>
        <p:spPr>
          <a:xfrm>
            <a:off x="5167445" y="5735961"/>
            <a:ext cx="1139761" cy="369332"/>
          </a:xfrm>
          <a:prstGeom prst="rect">
            <a:avLst/>
          </a:prstGeom>
          <a:noFill/>
        </p:spPr>
        <p:txBody>
          <a:bodyPr wrap="square" rtlCol="0">
            <a:spAutoFit/>
          </a:bodyPr>
          <a:lstStyle/>
          <a:p>
            <a:r>
              <a:rPr lang="tr-TR" b="1" dirty="0" smtClean="0"/>
              <a:t>Kunduz</a:t>
            </a:r>
            <a:endParaRPr lang="tr-TR" b="1" dirty="0"/>
          </a:p>
        </p:txBody>
      </p:sp>
      <p:sp>
        <p:nvSpPr>
          <p:cNvPr id="14" name="Metin kutusu 13"/>
          <p:cNvSpPr txBox="1"/>
          <p:nvPr/>
        </p:nvSpPr>
        <p:spPr>
          <a:xfrm>
            <a:off x="7375849" y="6352408"/>
            <a:ext cx="795063" cy="369332"/>
          </a:xfrm>
          <a:prstGeom prst="rect">
            <a:avLst/>
          </a:prstGeom>
          <a:noFill/>
        </p:spPr>
        <p:txBody>
          <a:bodyPr wrap="square" rtlCol="0">
            <a:spAutoFit/>
          </a:bodyPr>
          <a:lstStyle/>
          <a:p>
            <a:r>
              <a:rPr lang="tr-TR" b="1" dirty="0" smtClean="0"/>
              <a:t>Aslan</a:t>
            </a:r>
            <a:endParaRPr lang="tr-TR" b="1" dirty="0"/>
          </a:p>
        </p:txBody>
      </p:sp>
    </p:spTree>
    <p:extLst>
      <p:ext uri="{BB962C8B-B14F-4D97-AF65-F5344CB8AC3E}">
        <p14:creationId xmlns:p14="http://schemas.microsoft.com/office/powerpoint/2010/main" val="188531654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down)">
                                      <p:cBhvr>
                                        <p:cTn id="15" dur="580">
                                          <p:stCondLst>
                                            <p:cond delay="0"/>
                                          </p:stCondLst>
                                        </p:cTn>
                                        <p:tgtEl>
                                          <p:spTgt spid="5"/>
                                        </p:tgtEl>
                                      </p:cBhvr>
                                    </p:animEffect>
                                    <p:anim calcmode="lin" valueType="num">
                                      <p:cBhvr>
                                        <p:cTn id="16"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1" dur="26">
                                          <p:stCondLst>
                                            <p:cond delay="650"/>
                                          </p:stCondLst>
                                        </p:cTn>
                                        <p:tgtEl>
                                          <p:spTgt spid="5"/>
                                        </p:tgtEl>
                                      </p:cBhvr>
                                      <p:to x="100000" y="60000"/>
                                    </p:animScale>
                                    <p:animScale>
                                      <p:cBhvr>
                                        <p:cTn id="22" dur="166" decel="50000">
                                          <p:stCondLst>
                                            <p:cond delay="676"/>
                                          </p:stCondLst>
                                        </p:cTn>
                                        <p:tgtEl>
                                          <p:spTgt spid="5"/>
                                        </p:tgtEl>
                                      </p:cBhvr>
                                      <p:to x="100000" y="100000"/>
                                    </p:animScale>
                                    <p:animScale>
                                      <p:cBhvr>
                                        <p:cTn id="23" dur="26">
                                          <p:stCondLst>
                                            <p:cond delay="1312"/>
                                          </p:stCondLst>
                                        </p:cTn>
                                        <p:tgtEl>
                                          <p:spTgt spid="5"/>
                                        </p:tgtEl>
                                      </p:cBhvr>
                                      <p:to x="100000" y="80000"/>
                                    </p:animScale>
                                    <p:animScale>
                                      <p:cBhvr>
                                        <p:cTn id="24" dur="166" decel="50000">
                                          <p:stCondLst>
                                            <p:cond delay="1338"/>
                                          </p:stCondLst>
                                        </p:cTn>
                                        <p:tgtEl>
                                          <p:spTgt spid="5"/>
                                        </p:tgtEl>
                                      </p:cBhvr>
                                      <p:to x="100000" y="100000"/>
                                    </p:animScale>
                                    <p:animScale>
                                      <p:cBhvr>
                                        <p:cTn id="25" dur="26">
                                          <p:stCondLst>
                                            <p:cond delay="1642"/>
                                          </p:stCondLst>
                                        </p:cTn>
                                        <p:tgtEl>
                                          <p:spTgt spid="5"/>
                                        </p:tgtEl>
                                      </p:cBhvr>
                                      <p:to x="100000" y="90000"/>
                                    </p:animScale>
                                    <p:animScale>
                                      <p:cBhvr>
                                        <p:cTn id="26" dur="166" decel="50000">
                                          <p:stCondLst>
                                            <p:cond delay="1668"/>
                                          </p:stCondLst>
                                        </p:cTn>
                                        <p:tgtEl>
                                          <p:spTgt spid="5"/>
                                        </p:tgtEl>
                                      </p:cBhvr>
                                      <p:to x="100000" y="100000"/>
                                    </p:animScale>
                                    <p:animScale>
                                      <p:cBhvr>
                                        <p:cTn id="27" dur="26">
                                          <p:stCondLst>
                                            <p:cond delay="1808"/>
                                          </p:stCondLst>
                                        </p:cTn>
                                        <p:tgtEl>
                                          <p:spTgt spid="5"/>
                                        </p:tgtEl>
                                      </p:cBhvr>
                                      <p:to x="100000" y="95000"/>
                                    </p:animScale>
                                    <p:animScale>
                                      <p:cBhvr>
                                        <p:cTn id="28"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365760"/>
            <a:ext cx="8136904" cy="1551072"/>
          </a:xfrm>
        </p:spPr>
        <p:style>
          <a:lnRef idx="3">
            <a:schemeClr val="lt1"/>
          </a:lnRef>
          <a:fillRef idx="1">
            <a:schemeClr val="accent3"/>
          </a:fillRef>
          <a:effectRef idx="1">
            <a:schemeClr val="accent3"/>
          </a:effectRef>
          <a:fontRef idx="minor">
            <a:schemeClr val="lt1"/>
          </a:fontRef>
        </p:style>
        <p:txBody>
          <a:bodyPr/>
          <a:lstStyle/>
          <a:p>
            <a:pPr algn="ctr"/>
            <a:r>
              <a:rPr lang="tr-TR" sz="3600" dirty="0" err="1" smtClean="0">
                <a:latin typeface="Comic Sans MS" pitchFamily="66" charset="0"/>
              </a:rPr>
              <a:t>ülKEMİZDE</a:t>
            </a:r>
            <a:r>
              <a:rPr lang="tr-TR" sz="3600" dirty="0" smtClean="0">
                <a:latin typeface="Comic Sans MS" pitchFamily="66" charset="0"/>
              </a:rPr>
              <a:t> </a:t>
            </a:r>
            <a:r>
              <a:rPr lang="tr-TR" sz="3600" dirty="0" err="1" smtClean="0">
                <a:latin typeface="Comic Sans MS" pitchFamily="66" charset="0"/>
              </a:rPr>
              <a:t>Neslİ</a:t>
            </a:r>
            <a:r>
              <a:rPr lang="tr-TR" sz="3600" dirty="0" smtClean="0">
                <a:latin typeface="Comic Sans MS" pitchFamily="66" charset="0"/>
              </a:rPr>
              <a:t> </a:t>
            </a:r>
            <a:r>
              <a:rPr lang="tr-TR" sz="3600" dirty="0" err="1" smtClean="0">
                <a:latin typeface="Comic Sans MS" pitchFamily="66" charset="0"/>
              </a:rPr>
              <a:t>tükenmEKTE</a:t>
            </a:r>
            <a:r>
              <a:rPr lang="tr-TR" sz="3600" dirty="0" smtClean="0">
                <a:latin typeface="Comic Sans MS" pitchFamily="66" charset="0"/>
              </a:rPr>
              <a:t> OLAN canlılar</a:t>
            </a:r>
            <a:endParaRPr lang="tr-TR" sz="3600" dirty="0">
              <a:latin typeface="Comic Sans MS" pitchFamily="66" charset="0"/>
            </a:endParaRPr>
          </a:p>
        </p:txBody>
      </p:sp>
      <p:sp>
        <p:nvSpPr>
          <p:cNvPr id="5" name="Metin kutusu 4"/>
          <p:cNvSpPr txBox="1"/>
          <p:nvPr/>
        </p:nvSpPr>
        <p:spPr>
          <a:xfrm>
            <a:off x="555428" y="2582789"/>
            <a:ext cx="7873311" cy="1200329"/>
          </a:xfrm>
          <a:prstGeom prst="rect">
            <a:avLst/>
          </a:prstGeom>
          <a:noFill/>
        </p:spPr>
        <p:txBody>
          <a:bodyPr wrap="square" rtlCol="0">
            <a:spAutoFit/>
          </a:bodyPr>
          <a:lstStyle/>
          <a:p>
            <a:r>
              <a:rPr lang="tr-TR" sz="2400" b="1" dirty="0">
                <a:latin typeface="Comic Sans MS" pitchFamily="66" charset="0"/>
              </a:rPr>
              <a:t>Şu an ülkemizde yaşayan Akdeniz </a:t>
            </a:r>
            <a:r>
              <a:rPr lang="tr-TR" sz="2400" b="1" dirty="0" smtClean="0">
                <a:latin typeface="Comic Sans MS" pitchFamily="66" charset="0"/>
              </a:rPr>
              <a:t>foku, kelaynak, </a:t>
            </a:r>
            <a:r>
              <a:rPr lang="tr-TR" sz="2400" b="1" dirty="0">
                <a:latin typeface="Comic Sans MS" pitchFamily="66" charset="0"/>
              </a:rPr>
              <a:t>deniz kaplumbağası, alageyik, boz ayı</a:t>
            </a:r>
            <a:r>
              <a:rPr lang="tr-TR" sz="2400" b="1" dirty="0" smtClean="0">
                <a:latin typeface="Comic Sans MS" pitchFamily="66" charset="0"/>
              </a:rPr>
              <a:t>,</a:t>
            </a:r>
            <a:r>
              <a:rPr lang="tr-TR" sz="2400" b="1" dirty="0">
                <a:latin typeface="Comic Sans MS" pitchFamily="66" charset="0"/>
              </a:rPr>
              <a:t>  </a:t>
            </a:r>
            <a:r>
              <a:rPr lang="tr-TR" sz="2400" b="1" dirty="0" smtClean="0">
                <a:latin typeface="Comic Sans MS" pitchFamily="66" charset="0"/>
              </a:rPr>
              <a:t>sülün,</a:t>
            </a:r>
            <a:r>
              <a:rPr lang="tr-TR" sz="2400" b="1" dirty="0">
                <a:latin typeface="Comic Sans MS" pitchFamily="66" charset="0"/>
              </a:rPr>
              <a:t> gibi </a:t>
            </a:r>
            <a:r>
              <a:rPr lang="tr-TR" sz="2400" b="1" dirty="0" smtClean="0">
                <a:latin typeface="Comic Sans MS" pitchFamily="66" charset="0"/>
              </a:rPr>
              <a:t>hayvanlar</a:t>
            </a:r>
            <a:endParaRPr lang="tr-TR" sz="2400" b="1" dirty="0">
              <a:latin typeface="Comic Sans MS" pitchFamily="66" charset="0"/>
            </a:endParaRPr>
          </a:p>
        </p:txBody>
      </p:sp>
      <p:sp>
        <p:nvSpPr>
          <p:cNvPr id="11" name="Metin kutusu 10"/>
          <p:cNvSpPr txBox="1"/>
          <p:nvPr/>
        </p:nvSpPr>
        <p:spPr>
          <a:xfrm>
            <a:off x="107505" y="5952893"/>
            <a:ext cx="1944215" cy="369332"/>
          </a:xfrm>
          <a:prstGeom prst="rect">
            <a:avLst/>
          </a:prstGeom>
          <a:noFill/>
        </p:spPr>
        <p:txBody>
          <a:bodyPr wrap="square" rtlCol="0">
            <a:spAutoFit/>
          </a:bodyPr>
          <a:lstStyle/>
          <a:p>
            <a:r>
              <a:rPr lang="tr-TR" b="1" dirty="0" smtClean="0"/>
              <a:t>Akdeniz Foku</a:t>
            </a:r>
            <a:endParaRPr lang="tr-TR" b="1" dirty="0"/>
          </a:p>
        </p:txBody>
      </p:sp>
      <p:sp>
        <p:nvSpPr>
          <p:cNvPr id="12" name="Metin kutusu 11"/>
          <p:cNvSpPr txBox="1"/>
          <p:nvPr/>
        </p:nvSpPr>
        <p:spPr>
          <a:xfrm>
            <a:off x="2843808" y="6380118"/>
            <a:ext cx="1152128" cy="369332"/>
          </a:xfrm>
          <a:prstGeom prst="rect">
            <a:avLst/>
          </a:prstGeom>
          <a:noFill/>
        </p:spPr>
        <p:txBody>
          <a:bodyPr wrap="square" rtlCol="0">
            <a:spAutoFit/>
          </a:bodyPr>
          <a:lstStyle/>
          <a:p>
            <a:r>
              <a:rPr lang="tr-TR" b="1" dirty="0" smtClean="0"/>
              <a:t>Kelaynak</a:t>
            </a:r>
            <a:endParaRPr lang="tr-TR" b="1" dirty="0"/>
          </a:p>
        </p:txBody>
      </p:sp>
      <p:sp>
        <p:nvSpPr>
          <p:cNvPr id="13" name="Metin kutusu 12"/>
          <p:cNvSpPr txBox="1"/>
          <p:nvPr/>
        </p:nvSpPr>
        <p:spPr>
          <a:xfrm>
            <a:off x="5167445" y="5735961"/>
            <a:ext cx="1139761" cy="369332"/>
          </a:xfrm>
          <a:prstGeom prst="rect">
            <a:avLst/>
          </a:prstGeom>
          <a:noFill/>
        </p:spPr>
        <p:txBody>
          <a:bodyPr wrap="square" rtlCol="0">
            <a:spAutoFit/>
          </a:bodyPr>
          <a:lstStyle/>
          <a:p>
            <a:r>
              <a:rPr lang="tr-TR" b="1" dirty="0" smtClean="0"/>
              <a:t>Kunduz</a:t>
            </a:r>
            <a:endParaRPr lang="tr-TR" b="1" dirty="0"/>
          </a:p>
        </p:txBody>
      </p:sp>
      <p:sp>
        <p:nvSpPr>
          <p:cNvPr id="14" name="Metin kutusu 13"/>
          <p:cNvSpPr txBox="1"/>
          <p:nvPr/>
        </p:nvSpPr>
        <p:spPr>
          <a:xfrm>
            <a:off x="7375849" y="6352408"/>
            <a:ext cx="795063" cy="369332"/>
          </a:xfrm>
          <a:prstGeom prst="rect">
            <a:avLst/>
          </a:prstGeom>
          <a:noFill/>
        </p:spPr>
        <p:txBody>
          <a:bodyPr wrap="square" rtlCol="0">
            <a:spAutoFit/>
          </a:bodyPr>
          <a:lstStyle/>
          <a:p>
            <a:r>
              <a:rPr lang="tr-TR" b="1" dirty="0" smtClean="0"/>
              <a:t>Aslan</a:t>
            </a:r>
            <a:endParaRPr lang="tr-TR" b="1" dirty="0"/>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008" y="4293538"/>
            <a:ext cx="2027486" cy="1652250"/>
          </a:xfrm>
          <a:prstGeom prst="rect">
            <a:avLst/>
          </a:prstGeom>
        </p:spPr>
      </p:pic>
      <p:pic>
        <p:nvPicPr>
          <p:cNvPr id="4" name="Resim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7744" y="4788324"/>
            <a:ext cx="1915468" cy="1533901"/>
          </a:xfrm>
          <a:prstGeom prst="rect">
            <a:avLst/>
          </a:prstGeom>
        </p:spPr>
      </p:pic>
      <p:pic>
        <p:nvPicPr>
          <p:cNvPr id="9" name="Resim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11408" y="4038048"/>
            <a:ext cx="2025575" cy="1517226"/>
          </a:xfrm>
          <a:prstGeom prst="rect">
            <a:avLst/>
          </a:prstGeom>
        </p:spPr>
      </p:pic>
      <p:pic>
        <p:nvPicPr>
          <p:cNvPr id="15" name="Resim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02000" y="4471092"/>
            <a:ext cx="2369250" cy="1743075"/>
          </a:xfrm>
          <a:prstGeom prst="rect">
            <a:avLst/>
          </a:prstGeom>
        </p:spPr>
      </p:pic>
    </p:spTree>
    <p:extLst>
      <p:ext uri="{BB962C8B-B14F-4D97-AF65-F5344CB8AC3E}">
        <p14:creationId xmlns:p14="http://schemas.microsoft.com/office/powerpoint/2010/main" val="373784799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down)">
                                      <p:cBhvr>
                                        <p:cTn id="15" dur="580">
                                          <p:stCondLst>
                                            <p:cond delay="0"/>
                                          </p:stCondLst>
                                        </p:cTn>
                                        <p:tgtEl>
                                          <p:spTgt spid="5"/>
                                        </p:tgtEl>
                                      </p:cBhvr>
                                    </p:animEffect>
                                    <p:anim calcmode="lin" valueType="num">
                                      <p:cBhvr>
                                        <p:cTn id="16"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1" dur="26">
                                          <p:stCondLst>
                                            <p:cond delay="650"/>
                                          </p:stCondLst>
                                        </p:cTn>
                                        <p:tgtEl>
                                          <p:spTgt spid="5"/>
                                        </p:tgtEl>
                                      </p:cBhvr>
                                      <p:to x="100000" y="60000"/>
                                    </p:animScale>
                                    <p:animScale>
                                      <p:cBhvr>
                                        <p:cTn id="22" dur="166" decel="50000">
                                          <p:stCondLst>
                                            <p:cond delay="676"/>
                                          </p:stCondLst>
                                        </p:cTn>
                                        <p:tgtEl>
                                          <p:spTgt spid="5"/>
                                        </p:tgtEl>
                                      </p:cBhvr>
                                      <p:to x="100000" y="100000"/>
                                    </p:animScale>
                                    <p:animScale>
                                      <p:cBhvr>
                                        <p:cTn id="23" dur="26">
                                          <p:stCondLst>
                                            <p:cond delay="1312"/>
                                          </p:stCondLst>
                                        </p:cTn>
                                        <p:tgtEl>
                                          <p:spTgt spid="5"/>
                                        </p:tgtEl>
                                      </p:cBhvr>
                                      <p:to x="100000" y="80000"/>
                                    </p:animScale>
                                    <p:animScale>
                                      <p:cBhvr>
                                        <p:cTn id="24" dur="166" decel="50000">
                                          <p:stCondLst>
                                            <p:cond delay="1338"/>
                                          </p:stCondLst>
                                        </p:cTn>
                                        <p:tgtEl>
                                          <p:spTgt spid="5"/>
                                        </p:tgtEl>
                                      </p:cBhvr>
                                      <p:to x="100000" y="100000"/>
                                    </p:animScale>
                                    <p:animScale>
                                      <p:cBhvr>
                                        <p:cTn id="25" dur="26">
                                          <p:stCondLst>
                                            <p:cond delay="1642"/>
                                          </p:stCondLst>
                                        </p:cTn>
                                        <p:tgtEl>
                                          <p:spTgt spid="5"/>
                                        </p:tgtEl>
                                      </p:cBhvr>
                                      <p:to x="100000" y="90000"/>
                                    </p:animScale>
                                    <p:animScale>
                                      <p:cBhvr>
                                        <p:cTn id="26" dur="166" decel="50000">
                                          <p:stCondLst>
                                            <p:cond delay="1668"/>
                                          </p:stCondLst>
                                        </p:cTn>
                                        <p:tgtEl>
                                          <p:spTgt spid="5"/>
                                        </p:tgtEl>
                                      </p:cBhvr>
                                      <p:to x="100000" y="100000"/>
                                    </p:animScale>
                                    <p:animScale>
                                      <p:cBhvr>
                                        <p:cTn id="27" dur="26">
                                          <p:stCondLst>
                                            <p:cond delay="1808"/>
                                          </p:stCondLst>
                                        </p:cTn>
                                        <p:tgtEl>
                                          <p:spTgt spid="5"/>
                                        </p:tgtEl>
                                      </p:cBhvr>
                                      <p:to x="100000" y="95000"/>
                                    </p:animScale>
                                    <p:animScale>
                                      <p:cBhvr>
                                        <p:cTn id="28"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365760"/>
            <a:ext cx="8136904" cy="1551072"/>
          </a:xfrm>
        </p:spPr>
        <p:style>
          <a:lnRef idx="3">
            <a:schemeClr val="lt1"/>
          </a:lnRef>
          <a:fillRef idx="1">
            <a:schemeClr val="accent3"/>
          </a:fillRef>
          <a:effectRef idx="1">
            <a:schemeClr val="accent3"/>
          </a:effectRef>
          <a:fontRef idx="minor">
            <a:schemeClr val="lt1"/>
          </a:fontRef>
        </p:style>
        <p:txBody>
          <a:bodyPr/>
          <a:lstStyle/>
          <a:p>
            <a:pPr algn="ctr"/>
            <a:r>
              <a:rPr lang="tr-TR" sz="3600" dirty="0" err="1" smtClean="0">
                <a:latin typeface="Comic Sans MS" pitchFamily="66" charset="0"/>
              </a:rPr>
              <a:t>ülKEMİZDE</a:t>
            </a:r>
            <a:r>
              <a:rPr lang="tr-TR" sz="3600" dirty="0" smtClean="0">
                <a:latin typeface="Comic Sans MS" pitchFamily="66" charset="0"/>
              </a:rPr>
              <a:t> </a:t>
            </a:r>
            <a:r>
              <a:rPr lang="tr-TR" sz="3600" dirty="0" err="1" smtClean="0">
                <a:latin typeface="Comic Sans MS" pitchFamily="66" charset="0"/>
              </a:rPr>
              <a:t>Neslİ</a:t>
            </a:r>
            <a:r>
              <a:rPr lang="tr-TR" sz="3600" dirty="0" smtClean="0">
                <a:latin typeface="Comic Sans MS" pitchFamily="66" charset="0"/>
              </a:rPr>
              <a:t> </a:t>
            </a:r>
            <a:r>
              <a:rPr lang="tr-TR" sz="3600" dirty="0" err="1" smtClean="0">
                <a:latin typeface="Comic Sans MS" pitchFamily="66" charset="0"/>
              </a:rPr>
              <a:t>tükenmEKTE</a:t>
            </a:r>
            <a:r>
              <a:rPr lang="tr-TR" sz="3600" dirty="0" smtClean="0">
                <a:latin typeface="Comic Sans MS" pitchFamily="66" charset="0"/>
              </a:rPr>
              <a:t> OLAN canlılar</a:t>
            </a:r>
            <a:endParaRPr lang="tr-TR" sz="3600" dirty="0">
              <a:latin typeface="Comic Sans MS" pitchFamily="66" charset="0"/>
            </a:endParaRPr>
          </a:p>
        </p:txBody>
      </p:sp>
      <p:sp>
        <p:nvSpPr>
          <p:cNvPr id="5" name="Metin kutusu 4"/>
          <p:cNvSpPr txBox="1"/>
          <p:nvPr/>
        </p:nvSpPr>
        <p:spPr>
          <a:xfrm>
            <a:off x="521891" y="2564904"/>
            <a:ext cx="7873311" cy="1015663"/>
          </a:xfrm>
          <a:prstGeom prst="rect">
            <a:avLst/>
          </a:prstGeom>
          <a:noFill/>
        </p:spPr>
        <p:txBody>
          <a:bodyPr wrap="square" rtlCol="0">
            <a:spAutoFit/>
          </a:bodyPr>
          <a:lstStyle/>
          <a:p>
            <a:r>
              <a:rPr lang="tr-TR" sz="2000" b="1" dirty="0">
                <a:latin typeface="Comic Sans MS" pitchFamily="66" charset="0"/>
              </a:rPr>
              <a:t>F</a:t>
            </a:r>
            <a:r>
              <a:rPr lang="tr-TR" sz="2000" b="1" dirty="0" smtClean="0">
                <a:latin typeface="Comic Sans MS" pitchFamily="66" charset="0"/>
              </a:rPr>
              <a:t>azla </a:t>
            </a:r>
            <a:r>
              <a:rPr lang="tr-TR" sz="2000" b="1" dirty="0">
                <a:latin typeface="Comic Sans MS" pitchFamily="66" charset="0"/>
              </a:rPr>
              <a:t>toplandıkları için kardelen çiçeği</a:t>
            </a:r>
            <a:r>
              <a:rPr lang="tr-TR" sz="2000" b="1" dirty="0" smtClean="0">
                <a:latin typeface="Comic Sans MS" pitchFamily="66" charset="0"/>
              </a:rPr>
              <a:t>, </a:t>
            </a:r>
            <a:r>
              <a:rPr lang="tr-TR" sz="2000" b="1" dirty="0">
                <a:latin typeface="Comic Sans MS" pitchFamily="66" charset="0"/>
              </a:rPr>
              <a:t>sıklamen, çiğdem, nergis gibi soğanlı bitkiler ve salep yapımında kullanılan orkide bitkileri nesli tükenmek üzere olan canlılardır.</a:t>
            </a:r>
          </a:p>
        </p:txBody>
      </p:sp>
      <p:sp>
        <p:nvSpPr>
          <p:cNvPr id="11" name="Metin kutusu 10"/>
          <p:cNvSpPr txBox="1"/>
          <p:nvPr/>
        </p:nvSpPr>
        <p:spPr>
          <a:xfrm>
            <a:off x="493229" y="6010786"/>
            <a:ext cx="1296143" cy="369332"/>
          </a:xfrm>
          <a:prstGeom prst="rect">
            <a:avLst/>
          </a:prstGeom>
          <a:noFill/>
        </p:spPr>
        <p:txBody>
          <a:bodyPr wrap="square" rtlCol="0">
            <a:spAutoFit/>
          </a:bodyPr>
          <a:lstStyle/>
          <a:p>
            <a:r>
              <a:rPr lang="tr-TR" b="1" dirty="0" smtClean="0"/>
              <a:t>Kardelen</a:t>
            </a:r>
            <a:endParaRPr lang="tr-TR" b="1" dirty="0"/>
          </a:p>
        </p:txBody>
      </p:sp>
      <p:sp>
        <p:nvSpPr>
          <p:cNvPr id="12" name="Metin kutusu 11"/>
          <p:cNvSpPr txBox="1"/>
          <p:nvPr/>
        </p:nvSpPr>
        <p:spPr>
          <a:xfrm>
            <a:off x="2843808" y="6380118"/>
            <a:ext cx="1152128" cy="369332"/>
          </a:xfrm>
          <a:prstGeom prst="rect">
            <a:avLst/>
          </a:prstGeom>
          <a:noFill/>
        </p:spPr>
        <p:txBody>
          <a:bodyPr wrap="square" rtlCol="0">
            <a:spAutoFit/>
          </a:bodyPr>
          <a:lstStyle/>
          <a:p>
            <a:r>
              <a:rPr lang="tr-TR" b="1" dirty="0" smtClean="0"/>
              <a:t>Sıklamen</a:t>
            </a:r>
            <a:endParaRPr lang="tr-TR" b="1" dirty="0"/>
          </a:p>
        </p:txBody>
      </p:sp>
      <p:sp>
        <p:nvSpPr>
          <p:cNvPr id="13" name="Metin kutusu 12"/>
          <p:cNvSpPr txBox="1"/>
          <p:nvPr/>
        </p:nvSpPr>
        <p:spPr>
          <a:xfrm>
            <a:off x="5167445" y="6010964"/>
            <a:ext cx="1139761" cy="369332"/>
          </a:xfrm>
          <a:prstGeom prst="rect">
            <a:avLst/>
          </a:prstGeom>
          <a:noFill/>
        </p:spPr>
        <p:txBody>
          <a:bodyPr wrap="square" rtlCol="0">
            <a:spAutoFit/>
          </a:bodyPr>
          <a:lstStyle/>
          <a:p>
            <a:r>
              <a:rPr lang="tr-TR" b="1" dirty="0" smtClean="0"/>
              <a:t>Nergis</a:t>
            </a:r>
            <a:endParaRPr lang="tr-TR" b="1" dirty="0"/>
          </a:p>
        </p:txBody>
      </p:sp>
      <p:sp>
        <p:nvSpPr>
          <p:cNvPr id="14" name="Metin kutusu 13"/>
          <p:cNvSpPr txBox="1"/>
          <p:nvPr/>
        </p:nvSpPr>
        <p:spPr>
          <a:xfrm>
            <a:off x="7375849" y="6352408"/>
            <a:ext cx="795063" cy="369332"/>
          </a:xfrm>
          <a:prstGeom prst="rect">
            <a:avLst/>
          </a:prstGeom>
          <a:noFill/>
        </p:spPr>
        <p:txBody>
          <a:bodyPr wrap="square" rtlCol="0">
            <a:spAutoFit/>
          </a:bodyPr>
          <a:lstStyle/>
          <a:p>
            <a:r>
              <a:rPr lang="tr-TR" b="1" dirty="0" smtClean="0"/>
              <a:t>salep</a:t>
            </a:r>
            <a:endParaRPr lang="tr-TR" b="1"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5" y="4173910"/>
            <a:ext cx="2160239" cy="1781175"/>
          </a:xfrm>
          <a:prstGeom prst="rect">
            <a:avLst/>
          </a:prstGeom>
        </p:spPr>
      </p:pic>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7744" y="4656093"/>
            <a:ext cx="2120826" cy="1724025"/>
          </a:xfrm>
          <a:prstGeom prst="rect">
            <a:avLst/>
          </a:prstGeom>
        </p:spPr>
      </p:pic>
      <p:pic>
        <p:nvPicPr>
          <p:cNvPr id="7" name="Resim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88570" y="4107235"/>
            <a:ext cx="2313608" cy="1847850"/>
          </a:xfrm>
          <a:prstGeom prst="rect">
            <a:avLst/>
          </a:prstGeom>
        </p:spPr>
      </p:pic>
      <p:pic>
        <p:nvPicPr>
          <p:cNvPr id="8" name="Resim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02178" y="4545475"/>
            <a:ext cx="2382011" cy="1786508"/>
          </a:xfrm>
          <a:prstGeom prst="rect">
            <a:avLst/>
          </a:prstGeom>
        </p:spPr>
      </p:pic>
    </p:spTree>
    <p:extLst>
      <p:ext uri="{BB962C8B-B14F-4D97-AF65-F5344CB8AC3E}">
        <p14:creationId xmlns:p14="http://schemas.microsoft.com/office/powerpoint/2010/main" val="419432206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down)">
                                      <p:cBhvr>
                                        <p:cTn id="15" dur="580">
                                          <p:stCondLst>
                                            <p:cond delay="0"/>
                                          </p:stCondLst>
                                        </p:cTn>
                                        <p:tgtEl>
                                          <p:spTgt spid="5"/>
                                        </p:tgtEl>
                                      </p:cBhvr>
                                    </p:animEffect>
                                    <p:anim calcmode="lin" valueType="num">
                                      <p:cBhvr>
                                        <p:cTn id="16"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1" dur="26">
                                          <p:stCondLst>
                                            <p:cond delay="650"/>
                                          </p:stCondLst>
                                        </p:cTn>
                                        <p:tgtEl>
                                          <p:spTgt spid="5"/>
                                        </p:tgtEl>
                                      </p:cBhvr>
                                      <p:to x="100000" y="60000"/>
                                    </p:animScale>
                                    <p:animScale>
                                      <p:cBhvr>
                                        <p:cTn id="22" dur="166" decel="50000">
                                          <p:stCondLst>
                                            <p:cond delay="676"/>
                                          </p:stCondLst>
                                        </p:cTn>
                                        <p:tgtEl>
                                          <p:spTgt spid="5"/>
                                        </p:tgtEl>
                                      </p:cBhvr>
                                      <p:to x="100000" y="100000"/>
                                    </p:animScale>
                                    <p:animScale>
                                      <p:cBhvr>
                                        <p:cTn id="23" dur="26">
                                          <p:stCondLst>
                                            <p:cond delay="1312"/>
                                          </p:stCondLst>
                                        </p:cTn>
                                        <p:tgtEl>
                                          <p:spTgt spid="5"/>
                                        </p:tgtEl>
                                      </p:cBhvr>
                                      <p:to x="100000" y="80000"/>
                                    </p:animScale>
                                    <p:animScale>
                                      <p:cBhvr>
                                        <p:cTn id="24" dur="166" decel="50000">
                                          <p:stCondLst>
                                            <p:cond delay="1338"/>
                                          </p:stCondLst>
                                        </p:cTn>
                                        <p:tgtEl>
                                          <p:spTgt spid="5"/>
                                        </p:tgtEl>
                                      </p:cBhvr>
                                      <p:to x="100000" y="100000"/>
                                    </p:animScale>
                                    <p:animScale>
                                      <p:cBhvr>
                                        <p:cTn id="25" dur="26">
                                          <p:stCondLst>
                                            <p:cond delay="1642"/>
                                          </p:stCondLst>
                                        </p:cTn>
                                        <p:tgtEl>
                                          <p:spTgt spid="5"/>
                                        </p:tgtEl>
                                      </p:cBhvr>
                                      <p:to x="100000" y="90000"/>
                                    </p:animScale>
                                    <p:animScale>
                                      <p:cBhvr>
                                        <p:cTn id="26" dur="166" decel="50000">
                                          <p:stCondLst>
                                            <p:cond delay="1668"/>
                                          </p:stCondLst>
                                        </p:cTn>
                                        <p:tgtEl>
                                          <p:spTgt spid="5"/>
                                        </p:tgtEl>
                                      </p:cBhvr>
                                      <p:to x="100000" y="100000"/>
                                    </p:animScale>
                                    <p:animScale>
                                      <p:cBhvr>
                                        <p:cTn id="27" dur="26">
                                          <p:stCondLst>
                                            <p:cond delay="1808"/>
                                          </p:stCondLst>
                                        </p:cTn>
                                        <p:tgtEl>
                                          <p:spTgt spid="5"/>
                                        </p:tgtEl>
                                      </p:cBhvr>
                                      <p:to x="100000" y="95000"/>
                                    </p:animScale>
                                    <p:animScale>
                                      <p:cBhvr>
                                        <p:cTn id="28"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çılar">
  <a:themeElements>
    <a:clrScheme name="Açılar">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çılar">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asır">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196</TotalTime>
  <Words>196</Words>
  <Application>Microsoft Office PowerPoint</Application>
  <PresentationFormat>Ekran Gösterisi (4:3)</PresentationFormat>
  <Paragraphs>31</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Açılar</vt:lpstr>
      <vt:lpstr>PowerPoint Sunusu</vt:lpstr>
      <vt:lpstr>PowerPoint Sunusu</vt:lpstr>
      <vt:lpstr>Neslİ tükenmİş canlılar</vt:lpstr>
      <vt:lpstr>Neslİ tükenmEKTE OLAN canlılar</vt:lpstr>
      <vt:lpstr>ülKEMİZDE Neslİ tükenmİş canlılar</vt:lpstr>
      <vt:lpstr>ülKEMİZDE Neslİ tükenmEKTE OLAN canlılar</vt:lpstr>
      <vt:lpstr>ülKEMİZDE Neslİ tükenmEKTE OLAN canlılar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Yasemin</dc:creator>
  <cp:lastModifiedBy>Yasemin</cp:lastModifiedBy>
  <cp:revision>11</cp:revision>
  <dcterms:created xsi:type="dcterms:W3CDTF">2016-03-26T12:55:13Z</dcterms:created>
  <dcterms:modified xsi:type="dcterms:W3CDTF">2016-03-26T16:15:06Z</dcterms:modified>
</cp:coreProperties>
</file>