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257" r:id="rId3"/>
    <p:sldId id="258" r:id="rId4"/>
    <p:sldId id="334" r:id="rId5"/>
    <p:sldId id="260" r:id="rId6"/>
    <p:sldId id="261" r:id="rId7"/>
    <p:sldId id="262" r:id="rId8"/>
    <p:sldId id="336" r:id="rId9"/>
    <p:sldId id="337" r:id="rId10"/>
    <p:sldId id="338" r:id="rId11"/>
    <p:sldId id="335" r:id="rId12"/>
    <p:sldId id="263" r:id="rId13"/>
    <p:sldId id="264" r:id="rId14"/>
    <p:sldId id="265" r:id="rId15"/>
    <p:sldId id="266" r:id="rId16"/>
    <p:sldId id="267" r:id="rId17"/>
    <p:sldId id="347" r:id="rId18"/>
    <p:sldId id="348" r:id="rId19"/>
    <p:sldId id="349" r:id="rId20"/>
    <p:sldId id="350" r:id="rId21"/>
    <p:sldId id="268" r:id="rId22"/>
    <p:sldId id="269" r:id="rId23"/>
    <p:sldId id="342" r:id="rId24"/>
    <p:sldId id="270" r:id="rId25"/>
    <p:sldId id="341" r:id="rId26"/>
    <p:sldId id="343" r:id="rId27"/>
    <p:sldId id="340" r:id="rId28"/>
    <p:sldId id="339" r:id="rId29"/>
    <p:sldId id="271" r:id="rId30"/>
    <p:sldId id="345" r:id="rId31"/>
    <p:sldId id="272" r:id="rId32"/>
    <p:sldId id="273" r:id="rId33"/>
    <p:sldId id="344" r:id="rId34"/>
    <p:sldId id="274" r:id="rId35"/>
    <p:sldId id="275" r:id="rId36"/>
    <p:sldId id="276" r:id="rId37"/>
    <p:sldId id="277" r:id="rId38"/>
    <p:sldId id="278" r:id="rId39"/>
    <p:sldId id="279" r:id="rId40"/>
    <p:sldId id="280" r:id="rId41"/>
    <p:sldId id="281" r:id="rId42"/>
    <p:sldId id="282" r:id="rId43"/>
    <p:sldId id="283" r:id="rId44"/>
    <p:sldId id="351" r:id="rId45"/>
    <p:sldId id="284" r:id="rId46"/>
    <p:sldId id="285" r:id="rId47"/>
    <p:sldId id="286" r:id="rId48"/>
    <p:sldId id="287" r:id="rId49"/>
    <p:sldId id="288" r:id="rId50"/>
    <p:sldId id="289" r:id="rId51"/>
    <p:sldId id="290" r:id="rId52"/>
    <p:sldId id="291" r:id="rId53"/>
    <p:sldId id="292" r:id="rId54"/>
    <p:sldId id="293" r:id="rId55"/>
    <p:sldId id="294" r:id="rId56"/>
    <p:sldId id="353" r:id="rId57"/>
    <p:sldId id="35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55" r:id="rId8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47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wmf"/><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Başlık ve Metin Üzerind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42913" y="103188"/>
            <a:ext cx="8243887" cy="131445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8229600" cy="21510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3903663"/>
            <a:ext cx="8229600" cy="215265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7"/>
          <p:cNvSpPr>
            <a:spLocks noGrp="1" noChangeArrowheads="1"/>
          </p:cNvSpPr>
          <p:nvPr>
            <p:ph type="dt" sz="half" idx="10"/>
          </p:nvPr>
        </p:nvSpPr>
        <p:spPr/>
        <p:txBody>
          <a:bodyPr/>
          <a:lstStyle>
            <a:lvl1pPr>
              <a:defRPr/>
            </a:lvl1pPr>
          </a:lstStyle>
          <a:p>
            <a:pPr>
              <a:defRPr/>
            </a:pPr>
            <a:endParaRPr lang="tr-TR"/>
          </a:p>
        </p:txBody>
      </p:sp>
      <p:sp>
        <p:nvSpPr>
          <p:cNvPr id="6" name="Rectangle 48"/>
          <p:cNvSpPr>
            <a:spLocks noGrp="1" noChangeArrowheads="1"/>
          </p:cNvSpPr>
          <p:nvPr>
            <p:ph type="ftr" sz="quarter" idx="11"/>
          </p:nvPr>
        </p:nvSpPr>
        <p:spPr/>
        <p:txBody>
          <a:bodyPr/>
          <a:lstStyle>
            <a:lvl1pPr>
              <a:defRPr/>
            </a:lvl1pPr>
          </a:lstStyle>
          <a:p>
            <a:pPr>
              <a:defRPr/>
            </a:pPr>
            <a:endParaRPr lang="tr-TR"/>
          </a:p>
        </p:txBody>
      </p:sp>
      <p:sp>
        <p:nvSpPr>
          <p:cNvPr id="7" name="Rectangle 49"/>
          <p:cNvSpPr>
            <a:spLocks noGrp="1" noChangeArrowheads="1"/>
          </p:cNvSpPr>
          <p:nvPr>
            <p:ph type="sldNum" sz="quarter" idx="12"/>
          </p:nvPr>
        </p:nvSpPr>
        <p:spPr/>
        <p:txBody>
          <a:bodyPr/>
          <a:lstStyle>
            <a:lvl1pPr>
              <a:defRPr/>
            </a:lvl1pPr>
          </a:lstStyle>
          <a:p>
            <a:pPr>
              <a:defRPr/>
            </a:pPr>
            <a:fld id="{B085CFFB-70BC-4855-8DD8-1984E7AF1AFB}"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29.04.2012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29.04.2012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tr.wikipedia.org/wiki/Kontralto" TargetMode="External"/><Relationship Id="rId2" Type="http://schemas.openxmlformats.org/officeDocument/2006/relationships/hyperlink" Target="http://tr.wikipedia.org/wiki/Soprano"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0.jpeg"/><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15816" y="2636912"/>
            <a:ext cx="6000792" cy="1428760"/>
          </a:xfr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a:lstStyle/>
          <a:p>
            <a:pPr algn="ctr" eaLnBrk="1" hangingPunct="1">
              <a:defRPr/>
            </a:pPr>
            <a:r>
              <a:rPr lang="tr-TR" sz="4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SES VE ÖZELLİKLERİ</a:t>
            </a:r>
            <a:endParaRPr lang="en-US" sz="4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459" name="Rectangle 3"/>
          <p:cNvSpPr>
            <a:spLocks noGrp="1" noChangeArrowheads="1"/>
          </p:cNvSpPr>
          <p:nvPr>
            <p:ph type="subTitle" idx="1"/>
          </p:nvPr>
        </p:nvSpPr>
        <p:spPr>
          <a:xfrm>
            <a:off x="2555776" y="1124744"/>
            <a:ext cx="6400800" cy="1752600"/>
          </a:xfrm>
        </p:spPr>
        <p:txBody>
          <a:bodyPr/>
          <a:lstStyle/>
          <a:p>
            <a:pPr eaLnBrk="1" hangingPunct="1"/>
            <a:r>
              <a:rPr lang="tr-TR" dirty="0" smtClean="0"/>
              <a:t>8.SINIF 4.ÜNİTE</a:t>
            </a:r>
            <a:endParaRPr lang="en-US" dirty="0" smtClean="0"/>
          </a:p>
        </p:txBody>
      </p:sp>
      <p:pic>
        <p:nvPicPr>
          <p:cNvPr id="19460" name="4 Resim" descr="KULAK.jpg"/>
          <p:cNvPicPr>
            <a:picLocks noChangeAspect="1"/>
          </p:cNvPicPr>
          <p:nvPr/>
        </p:nvPicPr>
        <p:blipFill>
          <a:blip r:embed="rId2" cstate="print"/>
          <a:srcRect/>
          <a:stretch>
            <a:fillRect/>
          </a:stretch>
        </p:blipFill>
        <p:spPr bwMode="auto">
          <a:xfrm>
            <a:off x="0" y="-1"/>
            <a:ext cx="2915816" cy="4373725"/>
          </a:xfrm>
          <a:prstGeom prst="rect">
            <a:avLst/>
          </a:prstGeom>
          <a:noFill/>
          <a:ln w="9525">
            <a:noFill/>
            <a:miter lim="800000"/>
            <a:headEnd/>
            <a:tailEnd/>
          </a:ln>
        </p:spPr>
      </p:pic>
      <p:pic>
        <p:nvPicPr>
          <p:cNvPr id="5" name="2 Resim" descr="kulak dalga.jpg"/>
          <p:cNvPicPr>
            <a:picLocks noChangeAspect="1"/>
          </p:cNvPicPr>
          <p:nvPr/>
        </p:nvPicPr>
        <p:blipFill>
          <a:blip r:embed="rId3" cstate="print"/>
          <a:srcRect/>
          <a:stretch>
            <a:fillRect/>
          </a:stretch>
        </p:blipFill>
        <p:spPr bwMode="auto">
          <a:xfrm>
            <a:off x="7215187" y="4071938"/>
            <a:ext cx="1928813" cy="2786062"/>
          </a:xfrm>
          <a:prstGeom prst="rect">
            <a:avLst/>
          </a:prstGeom>
          <a:noFill/>
          <a:ln w="9525">
            <a:noFill/>
            <a:miter lim="800000"/>
            <a:headEnd/>
            <a:tailEnd/>
          </a:ln>
        </p:spPr>
      </p:pic>
      <p:pic>
        <p:nvPicPr>
          <p:cNvPr id="6" name="3 Resim" descr="ses kulak.jpg"/>
          <p:cNvPicPr>
            <a:picLocks noChangeAspect="1"/>
          </p:cNvPicPr>
          <p:nvPr/>
        </p:nvPicPr>
        <p:blipFill>
          <a:blip r:embed="rId4" cstate="print"/>
          <a:srcRect/>
          <a:stretch>
            <a:fillRect/>
          </a:stretch>
        </p:blipFill>
        <p:spPr bwMode="auto">
          <a:xfrm>
            <a:off x="0" y="4077072"/>
            <a:ext cx="4058651" cy="2780928"/>
          </a:xfrm>
          <a:prstGeom prst="rect">
            <a:avLst/>
          </a:prstGeom>
          <a:noFill/>
          <a:ln w="9525">
            <a:noFill/>
            <a:miter lim="800000"/>
            <a:headEnd/>
            <a:tailEnd/>
          </a:ln>
        </p:spPr>
      </p:pic>
      <p:sp>
        <p:nvSpPr>
          <p:cNvPr id="7" name="6 Metin kutusu"/>
          <p:cNvSpPr txBox="1"/>
          <p:nvPr/>
        </p:nvSpPr>
        <p:spPr>
          <a:xfrm>
            <a:off x="4139952" y="5589240"/>
            <a:ext cx="2952328" cy="369332"/>
          </a:xfrm>
          <a:prstGeom prst="rect">
            <a:avLst/>
          </a:prstGeom>
          <a:noFill/>
        </p:spPr>
        <p:txBody>
          <a:bodyPr wrap="square" rtlCol="0">
            <a:spAutoFit/>
          </a:bodyPr>
          <a:lstStyle/>
          <a:p>
            <a:r>
              <a:rPr lang="tr-TR" dirty="0" smtClean="0"/>
              <a:t>Hazırlayan: Arif Özgür ÜLGER</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ÖRNEK</a:t>
            </a:r>
            <a:endParaRPr lang="tr-TR" dirty="0"/>
          </a:p>
        </p:txBody>
      </p:sp>
      <p:pic>
        <p:nvPicPr>
          <p:cNvPr id="4" name="2 Resim" descr="SALINIM3.jpg"/>
          <p:cNvPicPr>
            <a:picLocks noGrp="1" noChangeAspect="1"/>
          </p:cNvPicPr>
          <p:nvPr>
            <p:ph idx="1"/>
          </p:nvPr>
        </p:nvPicPr>
        <p:blipFill>
          <a:blip r:embed="rId2" cstate="print"/>
          <a:srcRect/>
          <a:stretch>
            <a:fillRect/>
          </a:stretch>
        </p:blipFill>
        <p:spPr bwMode="auto">
          <a:xfrm>
            <a:off x="1115616" y="1412776"/>
            <a:ext cx="6912768" cy="2973783"/>
          </a:xfrm>
          <a:prstGeom prst="rect">
            <a:avLst/>
          </a:prstGeom>
          <a:noFill/>
          <a:ln w="9525">
            <a:noFill/>
            <a:miter lim="800000"/>
            <a:headEnd/>
            <a:tailEnd/>
          </a:ln>
        </p:spPr>
      </p:pic>
      <p:sp>
        <p:nvSpPr>
          <p:cNvPr id="5" name="1 Başlık"/>
          <p:cNvSpPr txBox="1">
            <a:spLocks/>
          </p:cNvSpPr>
          <p:nvPr/>
        </p:nvSpPr>
        <p:spPr>
          <a:xfrm>
            <a:off x="611560" y="450912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tr-TR" sz="3600" dirty="0" smtClean="0">
                <a:latin typeface="Times New Roman" pitchFamily="18" charset="0"/>
                <a:ea typeface="+mj-ea"/>
                <a:cs typeface="Times New Roman" pitchFamily="18" charset="0"/>
              </a:rPr>
              <a:t>A)4         B)5        C)10         D)20</a:t>
            </a:r>
            <a:endParaRPr kumimoji="0" lang="tr-TR"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pic>
        <p:nvPicPr>
          <p:cNvPr id="20482" name="Picture 2" descr="C:\Users\Exper\Desktop\E-Etüt Projesi Dökümanları\7. ders materyalleri\ses-dalga-7.jpg"/>
          <p:cNvPicPr>
            <a:picLocks noGrp="1" noChangeAspect="1" noChangeArrowheads="1"/>
          </p:cNvPicPr>
          <p:nvPr>
            <p:ph idx="1"/>
          </p:nvPr>
        </p:nvPicPr>
        <p:blipFill>
          <a:blip r:embed="rId2" cstate="print"/>
          <a:srcRect/>
          <a:stretch>
            <a:fillRect/>
          </a:stretch>
        </p:blipFill>
        <p:spPr bwMode="auto">
          <a:xfrm>
            <a:off x="395536" y="1844824"/>
            <a:ext cx="8462812" cy="374441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sp>
        <p:nvSpPr>
          <p:cNvPr id="3" name="2 İçerik Yer Tutucusu"/>
          <p:cNvSpPr>
            <a:spLocks noGrp="1"/>
          </p:cNvSpPr>
          <p:nvPr>
            <p:ph idx="1"/>
          </p:nvPr>
        </p:nvSpPr>
        <p:spPr>
          <a:xfrm>
            <a:off x="457200" y="1600200"/>
            <a:ext cx="8229600" cy="2476872"/>
          </a:xfrm>
        </p:spPr>
        <p:txBody>
          <a:bodyPr>
            <a:normAutofit fontScale="85000" lnSpcReduction="10000"/>
          </a:bodyPr>
          <a:lstStyle/>
          <a:p>
            <a:r>
              <a:rPr lang="tr-TR" dirty="0" smtClean="0"/>
              <a:t>Yüksek frekanslı ses daha ince duyulur. Çok yüksek frekanslı sesler ise insanlar tarafından duyulamayabilir. Birçok insan, sivrisinek vızıltısından yaklaşık 30 kat daha yüksek frekanslı sesleri duyabilir fakat bazı hayvanlar, insanların duyabildiğinden çok daha büyük frekanslı sesler üretebilir ve duyabilir.</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755576" y="3861048"/>
            <a:ext cx="7416824"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sp>
        <p:nvSpPr>
          <p:cNvPr id="3" name="2 İçerik Yer Tutucusu"/>
          <p:cNvSpPr>
            <a:spLocks noGrp="1"/>
          </p:cNvSpPr>
          <p:nvPr>
            <p:ph idx="1"/>
          </p:nvPr>
        </p:nvSpPr>
        <p:spPr>
          <a:xfrm>
            <a:off x="539552" y="1196752"/>
            <a:ext cx="8229600" cy="3268960"/>
          </a:xfrm>
        </p:spPr>
        <p:txBody>
          <a:bodyPr>
            <a:normAutofit fontScale="85000" lnSpcReduction="10000"/>
          </a:bodyPr>
          <a:lstStyle/>
          <a:p>
            <a:r>
              <a:rPr lang="tr-TR" dirty="0" smtClean="0"/>
              <a:t>Bir saniyedeki titreşim sayısına frekans denir. Frekansın birimi hertzdir ve kısaca Hz ile gösterilir. (Bu birim, Alman fizikçi </a:t>
            </a:r>
            <a:r>
              <a:rPr lang="tr-TR" dirty="0" err="1" smtClean="0"/>
              <a:t>Heinrich</a:t>
            </a:r>
            <a:r>
              <a:rPr lang="tr-TR" dirty="0" smtClean="0"/>
              <a:t> Hertz (</a:t>
            </a:r>
            <a:r>
              <a:rPr lang="tr-TR" dirty="0" err="1" smtClean="0"/>
              <a:t>Henrik</a:t>
            </a:r>
            <a:r>
              <a:rPr lang="tr-TR" dirty="0" smtClean="0"/>
              <a:t> Hertz)'in (1857-1894) onuruna verilmiştir.) </a:t>
            </a:r>
          </a:p>
          <a:p>
            <a:r>
              <a:rPr lang="tr-TR" dirty="0" smtClean="0"/>
              <a:t>256 Hz, diyapazonun saniyede 256 kez titreştiği anlamına gelir. Bu diyapazonda çıkan ses kalındır. 512 </a:t>
            </a:r>
            <a:r>
              <a:rPr lang="tr-TR" dirty="0" err="1" smtClean="0"/>
              <a:t>Hz'lik</a:t>
            </a:r>
            <a:r>
              <a:rPr lang="tr-TR" dirty="0" smtClean="0"/>
              <a:t> bir diyapazon ise saniyede 512 kez titreşir ve 256'lık diyapazona göre daha ince ses çıkarır.</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2051720" y="4212200"/>
            <a:ext cx="4320480" cy="2500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sp>
        <p:nvSpPr>
          <p:cNvPr id="3" name="2 İçerik Yer Tutucusu"/>
          <p:cNvSpPr>
            <a:spLocks noGrp="1"/>
          </p:cNvSpPr>
          <p:nvPr>
            <p:ph idx="1"/>
          </p:nvPr>
        </p:nvSpPr>
        <p:spPr>
          <a:xfrm>
            <a:off x="457200" y="1600200"/>
            <a:ext cx="5770984" cy="4525963"/>
          </a:xfrm>
        </p:spPr>
        <p:txBody>
          <a:bodyPr>
            <a:normAutofit fontScale="92500" lnSpcReduction="10000"/>
          </a:bodyPr>
          <a:lstStyle/>
          <a:p>
            <a:r>
              <a:rPr lang="tr-TR" dirty="0" smtClean="0"/>
              <a:t>İnsanların duyabileceği ve üretebileceği seslerin belli frekans değerleri vardır. Normal bir insan kulağı 20 Hz ile 20 000 Hz arasındaki sesleri duyabilir. </a:t>
            </a:r>
          </a:p>
          <a:p>
            <a:r>
              <a:rPr lang="tr-TR" dirty="0" smtClean="0"/>
              <a:t>Frekansı 20 000 </a:t>
            </a:r>
            <a:r>
              <a:rPr lang="tr-TR" dirty="0" err="1" smtClean="0"/>
              <a:t>Hz'nin</a:t>
            </a:r>
            <a:r>
              <a:rPr lang="tr-TR" dirty="0" smtClean="0"/>
              <a:t> üstünde </a:t>
            </a:r>
            <a:r>
              <a:rPr lang="pt-BR" dirty="0" smtClean="0"/>
              <a:t>olan sese </a:t>
            </a:r>
            <a:r>
              <a:rPr lang="pt-BR" dirty="0" smtClean="0">
                <a:solidFill>
                  <a:srgbClr val="FF0000"/>
                </a:solidFill>
              </a:rPr>
              <a:t>ultrason</a:t>
            </a:r>
            <a:r>
              <a:rPr lang="pt-BR" dirty="0" smtClean="0"/>
              <a:t> denir. </a:t>
            </a:r>
            <a:endParaRPr lang="tr-TR" dirty="0" smtClean="0"/>
          </a:p>
          <a:p>
            <a:r>
              <a:rPr lang="pt-BR" dirty="0" smtClean="0"/>
              <a:t>Ultrason insanlar tarafından</a:t>
            </a:r>
            <a:r>
              <a:rPr lang="tr-TR" dirty="0" smtClean="0"/>
              <a:t> duyulamaz ancak birçok hayvan bu sesleri duyabilir. </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6228184" y="1196752"/>
            <a:ext cx="2477938" cy="5138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67543" y="1628800"/>
            <a:ext cx="8211595"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Yüksekliği; İncelik Kalınlık</a:t>
            </a:r>
            <a:endParaRPr lang="tr-TR" dirty="0"/>
          </a:p>
        </p:txBody>
      </p:sp>
      <p:sp>
        <p:nvSpPr>
          <p:cNvPr id="3" name="2 İçerik Yer Tutucusu"/>
          <p:cNvSpPr>
            <a:spLocks noGrp="1"/>
          </p:cNvSpPr>
          <p:nvPr>
            <p:ph idx="1"/>
          </p:nvPr>
        </p:nvSpPr>
        <p:spPr/>
        <p:txBody>
          <a:bodyPr/>
          <a:lstStyle/>
          <a:p>
            <a:r>
              <a:rPr lang="tr-TR" dirty="0" smtClean="0"/>
              <a:t>Kalın sesi ince sesten ayıran özelliğe sesin yüksekliği denir. </a:t>
            </a:r>
          </a:p>
          <a:p>
            <a:r>
              <a:rPr lang="tr-TR" dirty="0" smtClean="0"/>
              <a:t>Titreşim sayısı arttıkça ses incelir. Titreşim azaldıkça ses kalınlaşır.</a:t>
            </a:r>
            <a:endParaRPr lang="en-US" dirty="0" smtClean="0"/>
          </a:p>
          <a:p>
            <a:endParaRPr lang="tr-TR" dirty="0"/>
          </a:p>
        </p:txBody>
      </p:sp>
      <p:pic>
        <p:nvPicPr>
          <p:cNvPr id="18435" name="Picture 3" descr="C:\Users\Exper\Desktop\E-Etüt Projesi Dökümanları\7. ders materyalleri\ses-dalga-4.jpg"/>
          <p:cNvPicPr>
            <a:picLocks noChangeAspect="1" noChangeArrowheads="1"/>
          </p:cNvPicPr>
          <p:nvPr/>
        </p:nvPicPr>
        <p:blipFill>
          <a:blip r:embed="rId2" cstate="print"/>
          <a:srcRect/>
          <a:stretch>
            <a:fillRect/>
          </a:stretch>
        </p:blipFill>
        <p:spPr bwMode="auto">
          <a:xfrm>
            <a:off x="1115616" y="3923417"/>
            <a:ext cx="6264696" cy="242389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NOTALAR</a:t>
            </a:r>
            <a:endParaRPr lang="tr-TR" dirty="0"/>
          </a:p>
        </p:txBody>
      </p:sp>
      <p:pic>
        <p:nvPicPr>
          <p:cNvPr id="50178" name="Picture 2" descr="C:\Users\Exper\Desktop\E-Etüt Projesi Dökümanları\7. ders materyalleri\notalar.gif"/>
          <p:cNvPicPr>
            <a:picLocks noGrp="1" noChangeAspect="1" noChangeArrowheads="1"/>
          </p:cNvPicPr>
          <p:nvPr>
            <p:ph idx="1"/>
          </p:nvPr>
        </p:nvPicPr>
        <p:blipFill>
          <a:blip r:embed="rId2" cstate="print"/>
          <a:srcRect/>
          <a:stretch>
            <a:fillRect/>
          </a:stretch>
        </p:blipFill>
        <p:spPr bwMode="auto">
          <a:xfrm>
            <a:off x="3583796" y="1457400"/>
            <a:ext cx="5560204" cy="5400600"/>
          </a:xfrm>
          <a:prstGeom prst="rect">
            <a:avLst/>
          </a:prstGeom>
          <a:noFill/>
        </p:spPr>
      </p:pic>
      <p:sp>
        <p:nvSpPr>
          <p:cNvPr id="5" name="2 İçerik Yer Tutucusu"/>
          <p:cNvSpPr txBox="1">
            <a:spLocks/>
          </p:cNvSpPr>
          <p:nvPr/>
        </p:nvSpPr>
        <p:spPr>
          <a:xfrm>
            <a:off x="251520" y="1196752"/>
            <a:ext cx="3059832" cy="4608512"/>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Notalar titreşim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miktarına</a:t>
            </a:r>
            <a:r>
              <a:rPr kumimoji="0" lang="tr-TR" sz="3200" b="0" i="0" u="none" strike="noStrike" kern="1200" cap="none" spc="0" normalizeH="0" noProof="0" dirty="0" smtClean="0">
                <a:ln>
                  <a:noFill/>
                </a:ln>
                <a:solidFill>
                  <a:schemeClr val="tx1"/>
                </a:solidFill>
                <a:effectLst/>
                <a:uLnTx/>
                <a:uFillTx/>
                <a:latin typeface="+mn-lt"/>
                <a:ea typeface="+mn-ea"/>
                <a:cs typeface="+mn-cs"/>
              </a:rPr>
              <a:t> göre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noProof="0" dirty="0" smtClean="0">
                <a:ln>
                  <a:noFill/>
                </a:ln>
                <a:solidFill>
                  <a:schemeClr val="tx1"/>
                </a:solidFill>
                <a:effectLst/>
                <a:uLnTx/>
                <a:uFillTx/>
                <a:latin typeface="+mn-lt"/>
                <a:ea typeface="+mn-ea"/>
                <a:cs typeface="+mn-cs"/>
              </a:rPr>
              <a:t>oluşmuştur.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Kalın do ;</a:t>
            </a:r>
            <a:r>
              <a:rPr lang="tr-TR" sz="3200" dirty="0" smtClean="0"/>
              <a:t> 256</a:t>
            </a:r>
            <a:r>
              <a:rPr kumimoji="0" lang="tr-TR" sz="3200" b="0" i="0" u="none" strike="noStrike" kern="1200" cap="none" spc="0" normalizeH="0" baseline="0" noProof="0" dirty="0" smtClean="0">
                <a:ln>
                  <a:noFill/>
                </a:ln>
                <a:solidFill>
                  <a:schemeClr val="tx1"/>
                </a:solidFill>
                <a:effectLst/>
                <a:uLnTx/>
                <a:uFillTx/>
                <a:latin typeface="+mn-lt"/>
                <a:ea typeface="+mn-ea"/>
                <a:cs typeface="+mn-cs"/>
              </a:rPr>
              <a:t> Hz</a:t>
            </a:r>
          </a:p>
          <a:p>
            <a:pPr marL="342900" lvl="0" indent="-342900">
              <a:spcBef>
                <a:spcPct val="20000"/>
              </a:spcBef>
              <a:buFont typeface="Wingdings" pitchFamily="2" charset="2"/>
              <a:buChar char="q"/>
            </a:pPr>
            <a:r>
              <a:rPr lang="tr-TR" sz="3200" dirty="0" smtClean="0"/>
              <a:t>Re; 293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Mi; </a:t>
            </a:r>
            <a:r>
              <a:rPr lang="tr-TR" sz="3200" dirty="0" smtClean="0"/>
              <a:t>330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lang="tr-TR" sz="3200" dirty="0" smtClean="0"/>
              <a:t>Fa ; 350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lang="tr-TR" sz="3200" dirty="0" smtClean="0"/>
              <a:t>Sol ; 392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lang="tr-TR" sz="3200" dirty="0" smtClean="0"/>
              <a:t>La ; 440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lang="tr-TR" sz="3200" dirty="0" smtClean="0"/>
              <a:t>Si ; 493 Hz</a:t>
            </a: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q"/>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İnce</a:t>
            </a:r>
            <a:r>
              <a:rPr kumimoji="0" lang="tr-TR" sz="3200" b="0" i="0" u="none" strike="noStrike" kern="1200" cap="none" spc="0" normalizeH="0" noProof="0" dirty="0" smtClean="0">
                <a:ln>
                  <a:noFill/>
                </a:ln>
                <a:solidFill>
                  <a:schemeClr val="tx1"/>
                </a:solidFill>
                <a:effectLst/>
                <a:uLnTx/>
                <a:uFillTx/>
                <a:latin typeface="+mn-lt"/>
                <a:ea typeface="+mn-ea"/>
                <a:cs typeface="+mn-cs"/>
              </a:rPr>
              <a:t> do; </a:t>
            </a:r>
            <a:r>
              <a:rPr lang="tr-TR" sz="3200" dirty="0" smtClean="0"/>
              <a:t>512</a:t>
            </a:r>
            <a:r>
              <a:rPr kumimoji="0" lang="tr-TR" sz="3200" b="0" i="0" u="none" strike="noStrike" kern="1200" cap="none" spc="0" normalizeH="0" noProof="0" dirty="0" smtClean="0">
                <a:ln>
                  <a:noFill/>
                </a:ln>
                <a:solidFill>
                  <a:schemeClr val="tx1"/>
                </a:solidFill>
                <a:effectLst/>
                <a:uLnTx/>
                <a:uFillTx/>
                <a:latin typeface="+mn-lt"/>
                <a:ea typeface="+mn-ea"/>
                <a:cs typeface="+mn-cs"/>
              </a:rPr>
              <a:t>Hz</a:t>
            </a:r>
            <a:r>
              <a:rPr kumimoji="0" lang="tr-TR" sz="3200" b="0" i="0" u="none" strike="noStrike" kern="1200" cap="none" spc="0" normalizeH="0" baseline="0" noProof="0" dirty="0" smtClean="0">
                <a:ln>
                  <a:noFill/>
                </a:ln>
                <a:solidFill>
                  <a:schemeClr val="tx1"/>
                </a:solidFill>
                <a:effectLst/>
                <a:uLnTx/>
                <a:uFillTx/>
                <a:latin typeface="+mn-lt"/>
                <a:ea typeface="+mn-ea"/>
                <a:cs typeface="+mn-cs"/>
              </a:rPr>
              <a:t/>
            </a:r>
            <a:br>
              <a:rPr kumimoji="0" lang="tr-TR" sz="3200" b="0" i="0" u="none" strike="noStrike" kern="1200" cap="none" spc="0" normalizeH="0" baseline="0" noProof="0" dirty="0" smtClean="0">
                <a:ln>
                  <a:noFill/>
                </a:ln>
                <a:solidFill>
                  <a:schemeClr val="tx1"/>
                </a:solidFill>
                <a:effectLst/>
                <a:uLnTx/>
                <a:uFillTx/>
                <a:latin typeface="+mn-lt"/>
                <a:ea typeface="+mn-ea"/>
                <a:cs typeface="+mn-cs"/>
              </a:rPr>
            </a:b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Diyez-Bemol</a:t>
            </a:r>
            <a:endParaRPr lang="tr-TR" dirty="0"/>
          </a:p>
        </p:txBody>
      </p:sp>
      <p:sp>
        <p:nvSpPr>
          <p:cNvPr id="3" name="2 İçerik Yer Tutucusu"/>
          <p:cNvSpPr>
            <a:spLocks noGrp="1"/>
          </p:cNvSpPr>
          <p:nvPr>
            <p:ph idx="1"/>
          </p:nvPr>
        </p:nvSpPr>
        <p:spPr>
          <a:xfrm>
            <a:off x="457200" y="1600200"/>
            <a:ext cx="3826768" cy="4525963"/>
          </a:xfrm>
        </p:spPr>
        <p:txBody>
          <a:bodyPr/>
          <a:lstStyle/>
          <a:p>
            <a:r>
              <a:rPr lang="tr-TR" dirty="0" smtClean="0"/>
              <a:t>Diyez; Notayı yarım ses inceltir.</a:t>
            </a:r>
          </a:p>
          <a:p>
            <a:r>
              <a:rPr lang="tr-TR" dirty="0" smtClean="0"/>
              <a:t>Örn; Fa diyez</a:t>
            </a:r>
          </a:p>
          <a:p>
            <a:r>
              <a:rPr lang="tr-TR" dirty="0" smtClean="0"/>
              <a:t>Bemol; Notayı yarım ses kalınlaştırır.</a:t>
            </a:r>
          </a:p>
          <a:p>
            <a:r>
              <a:rPr lang="tr-TR" dirty="0" smtClean="0"/>
              <a:t>Örn; Si bemol</a:t>
            </a:r>
            <a:endParaRPr lang="tr-TR" dirty="0"/>
          </a:p>
        </p:txBody>
      </p:sp>
      <p:pic>
        <p:nvPicPr>
          <p:cNvPr id="51202" name="Picture 2" descr="C:\Users\Exper\Desktop\E-Etüt Projesi Dökümanları\7. ders materyalleri\diyez.gif"/>
          <p:cNvPicPr>
            <a:picLocks noChangeAspect="1" noChangeArrowheads="1"/>
          </p:cNvPicPr>
          <p:nvPr/>
        </p:nvPicPr>
        <p:blipFill>
          <a:blip r:embed="rId2" cstate="print"/>
          <a:srcRect/>
          <a:stretch>
            <a:fillRect/>
          </a:stretch>
        </p:blipFill>
        <p:spPr bwMode="auto">
          <a:xfrm>
            <a:off x="4932040" y="1484784"/>
            <a:ext cx="2482021" cy="1523602"/>
          </a:xfrm>
          <a:prstGeom prst="rect">
            <a:avLst/>
          </a:prstGeom>
          <a:noFill/>
        </p:spPr>
      </p:pic>
      <p:pic>
        <p:nvPicPr>
          <p:cNvPr id="51203" name="Picture 3" descr="C:\Users\Exper\Desktop\E-Etüt Projesi Dökümanları\7. ders materyalleri\bemol.jpg"/>
          <p:cNvPicPr>
            <a:picLocks noChangeAspect="1" noChangeArrowheads="1"/>
          </p:cNvPicPr>
          <p:nvPr/>
        </p:nvPicPr>
        <p:blipFill>
          <a:blip r:embed="rId3" cstate="print"/>
          <a:srcRect/>
          <a:stretch>
            <a:fillRect/>
          </a:stretch>
        </p:blipFill>
        <p:spPr bwMode="auto">
          <a:xfrm>
            <a:off x="5039544" y="3574435"/>
            <a:ext cx="4104456" cy="328356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Kadın Sesleri</a:t>
            </a:r>
            <a:endParaRPr lang="tr-TR" dirty="0"/>
          </a:p>
        </p:txBody>
      </p:sp>
      <p:sp>
        <p:nvSpPr>
          <p:cNvPr id="3" name="2 İçerik Yer Tutucusu"/>
          <p:cNvSpPr>
            <a:spLocks noGrp="1"/>
          </p:cNvSpPr>
          <p:nvPr>
            <p:ph idx="1"/>
          </p:nvPr>
        </p:nvSpPr>
        <p:spPr>
          <a:xfrm>
            <a:off x="457200" y="1600200"/>
            <a:ext cx="5770984" cy="4525963"/>
          </a:xfrm>
        </p:spPr>
        <p:txBody>
          <a:bodyPr>
            <a:normAutofit/>
          </a:bodyPr>
          <a:lstStyle/>
          <a:p>
            <a:r>
              <a:rPr lang="tr-TR" dirty="0" smtClean="0"/>
              <a:t>Soprano;</a:t>
            </a:r>
            <a:r>
              <a:rPr lang="tr-TR" b="1" dirty="0" smtClean="0"/>
              <a:t> </a:t>
            </a:r>
            <a:r>
              <a:rPr lang="tr-TR" dirty="0" smtClean="0"/>
              <a:t>Vokal tanımlı müzikte en tiz kadın veya genç erkek çocuk sesine verilen teknik bir isimdir.</a:t>
            </a:r>
          </a:p>
          <a:p>
            <a:r>
              <a:rPr lang="tr-TR" dirty="0" err="1" smtClean="0"/>
              <a:t>Mezzo</a:t>
            </a:r>
            <a:r>
              <a:rPr lang="tr-TR" dirty="0" smtClean="0"/>
              <a:t>-soprano; bir kadın vokal türü olup </a:t>
            </a:r>
            <a:r>
              <a:rPr lang="tr-TR" dirty="0" smtClean="0">
                <a:hlinkClick r:id="rId2" action="ppaction://hlinkfile" tooltip="Soprano"/>
              </a:rPr>
              <a:t>soprano</a:t>
            </a:r>
            <a:r>
              <a:rPr lang="tr-TR" dirty="0" smtClean="0"/>
              <a:t> ve </a:t>
            </a:r>
            <a:r>
              <a:rPr lang="tr-TR" dirty="0" smtClean="0">
                <a:hlinkClick r:id="rId3" action="ppaction://hlinkfile" tooltip="Kontralto"/>
              </a:rPr>
              <a:t>kontralto</a:t>
            </a:r>
            <a:r>
              <a:rPr lang="tr-TR" dirty="0" smtClean="0"/>
              <a:t> kadın ses türleri arasındadır.</a:t>
            </a:r>
          </a:p>
          <a:p>
            <a:r>
              <a:rPr lang="tr-TR" dirty="0" smtClean="0"/>
              <a:t>Alto;En kalın kadın vokal sesidir.</a:t>
            </a:r>
            <a:endParaRPr lang="tr-TR" dirty="0"/>
          </a:p>
        </p:txBody>
      </p:sp>
      <p:pic>
        <p:nvPicPr>
          <p:cNvPr id="52226" name="Picture 2" descr="C:\Users\Exper\Desktop\E-Etüt Projesi Dökümanları\7. ders materyalleri\untitled.png"/>
          <p:cNvPicPr>
            <a:picLocks noChangeAspect="1" noChangeArrowheads="1"/>
          </p:cNvPicPr>
          <p:nvPr/>
        </p:nvPicPr>
        <p:blipFill>
          <a:blip r:embed="rId4" cstate="print"/>
          <a:srcRect/>
          <a:stretch>
            <a:fillRect/>
          </a:stretch>
        </p:blipFill>
        <p:spPr bwMode="auto">
          <a:xfrm>
            <a:off x="6228184" y="1556792"/>
            <a:ext cx="2068279" cy="171030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a:t>
            </a:r>
            <a:endParaRPr lang="tr-TR" dirty="0"/>
          </a:p>
        </p:txBody>
      </p:sp>
      <p:sp>
        <p:nvSpPr>
          <p:cNvPr id="3" name="2 İçerik Yer Tutucusu"/>
          <p:cNvSpPr>
            <a:spLocks noGrp="1"/>
          </p:cNvSpPr>
          <p:nvPr>
            <p:ph idx="1"/>
          </p:nvPr>
        </p:nvSpPr>
        <p:spPr>
          <a:xfrm>
            <a:off x="539552" y="1196752"/>
            <a:ext cx="8229600" cy="4525963"/>
          </a:xfrm>
        </p:spPr>
        <p:txBody>
          <a:bodyPr>
            <a:normAutofit/>
          </a:bodyPr>
          <a:lstStyle/>
          <a:p>
            <a:r>
              <a:rPr lang="tr-TR" dirty="0" smtClean="0">
                <a:latin typeface="Times New Roman" pitchFamily="18" charset="0"/>
                <a:cs typeface="Times New Roman" pitchFamily="18" charset="0"/>
              </a:rPr>
              <a:t>Katı, sıvı ve gaz halindeki maddelerin oluşturduğu maddesel (tanecikli) ortamlarda dalga şeklinde yayılabilen enerji türüne ses denir. </a:t>
            </a:r>
          </a:p>
          <a:p>
            <a:r>
              <a:rPr lang="tr-TR" dirty="0" smtClean="0">
                <a:latin typeface="Times New Roman" pitchFamily="18" charset="0"/>
                <a:cs typeface="Times New Roman" pitchFamily="18" charset="0"/>
              </a:rPr>
              <a:t>    Ses, maddeyi oluşturan taneciklerin titreşimlerinden dolayı oluşan bir enerji türüdür. </a:t>
            </a:r>
            <a:r>
              <a:rPr lang="tr-TR" dirty="0" smtClean="0">
                <a:solidFill>
                  <a:srgbClr val="FF0000"/>
                </a:solidFill>
                <a:latin typeface="Times New Roman" pitchFamily="18" charset="0"/>
                <a:cs typeface="Times New Roman" pitchFamily="18" charset="0"/>
              </a:rPr>
              <a:t>Ses, madde değil bir enerji türüdür.</a:t>
            </a:r>
          </a:p>
          <a:p>
            <a:endParaRPr lang="tr-TR" dirty="0"/>
          </a:p>
        </p:txBody>
      </p:sp>
      <p:pic>
        <p:nvPicPr>
          <p:cNvPr id="4" name="2 Resim" descr="ses giriş.bmp"/>
          <p:cNvPicPr>
            <a:picLocks noChangeAspect="1"/>
          </p:cNvPicPr>
          <p:nvPr/>
        </p:nvPicPr>
        <p:blipFill>
          <a:blip r:embed="rId2" cstate="print"/>
          <a:srcRect/>
          <a:stretch>
            <a:fillRect/>
          </a:stretch>
        </p:blipFill>
        <p:spPr bwMode="auto">
          <a:xfrm>
            <a:off x="2291988" y="5345832"/>
            <a:ext cx="6852012" cy="1512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Erkek Sesleri</a:t>
            </a:r>
            <a:endParaRPr lang="tr-TR" dirty="0"/>
          </a:p>
        </p:txBody>
      </p:sp>
      <p:sp>
        <p:nvSpPr>
          <p:cNvPr id="3" name="2 İçerik Yer Tutucusu"/>
          <p:cNvSpPr>
            <a:spLocks noGrp="1"/>
          </p:cNvSpPr>
          <p:nvPr>
            <p:ph idx="1"/>
          </p:nvPr>
        </p:nvSpPr>
        <p:spPr>
          <a:xfrm>
            <a:off x="457200" y="1600200"/>
            <a:ext cx="4906888" cy="4525963"/>
          </a:xfrm>
        </p:spPr>
        <p:txBody>
          <a:bodyPr/>
          <a:lstStyle/>
          <a:p>
            <a:r>
              <a:rPr lang="tr-TR" dirty="0" smtClean="0"/>
              <a:t>Tenor; ince erkek sesi, </a:t>
            </a:r>
          </a:p>
          <a:p>
            <a:r>
              <a:rPr lang="tr-TR" dirty="0" smtClean="0"/>
              <a:t>Bariton; orta kalınlıkta erkek sesi, </a:t>
            </a:r>
          </a:p>
          <a:p>
            <a:r>
              <a:rPr lang="tr-TR" dirty="0" smtClean="0"/>
              <a:t>Bas ;en kalın erkek sesi olarak yorumlanır. </a:t>
            </a:r>
            <a:br>
              <a:rPr lang="tr-TR" dirty="0" smtClean="0"/>
            </a:br>
            <a:endParaRPr lang="tr-TR" dirty="0"/>
          </a:p>
        </p:txBody>
      </p:sp>
      <p:pic>
        <p:nvPicPr>
          <p:cNvPr id="53250" name="Picture 2" descr="C:\Users\Exper\Desktop\E-Etüt Projesi Dökümanları\7. ders materyalleri\h.aysev.jpg"/>
          <p:cNvPicPr>
            <a:picLocks noChangeAspect="1" noChangeArrowheads="1"/>
          </p:cNvPicPr>
          <p:nvPr/>
        </p:nvPicPr>
        <p:blipFill>
          <a:blip r:embed="rId2" cstate="print"/>
          <a:srcRect/>
          <a:stretch>
            <a:fillRect/>
          </a:stretch>
        </p:blipFill>
        <p:spPr bwMode="auto">
          <a:xfrm>
            <a:off x="4588633" y="3861048"/>
            <a:ext cx="4555367" cy="299695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Genliği</a:t>
            </a:r>
            <a:endParaRPr lang="tr-TR" dirty="0"/>
          </a:p>
        </p:txBody>
      </p:sp>
      <p:sp>
        <p:nvSpPr>
          <p:cNvPr id="3" name="2 İçerik Yer Tutucusu"/>
          <p:cNvSpPr>
            <a:spLocks noGrp="1"/>
          </p:cNvSpPr>
          <p:nvPr>
            <p:ph idx="1"/>
          </p:nvPr>
        </p:nvSpPr>
        <p:spPr>
          <a:xfrm>
            <a:off x="457200" y="1600200"/>
            <a:ext cx="3970784" cy="4525963"/>
          </a:xfrm>
        </p:spPr>
        <p:txBody>
          <a:bodyPr>
            <a:normAutofit fontScale="92500"/>
          </a:bodyPr>
          <a:lstStyle/>
          <a:p>
            <a:r>
              <a:rPr lang="tr-TR" dirty="0" smtClean="0"/>
              <a:t>Sesin genliği titreşim madde moleküllerinin en yüksek enerjide bulunduğu noktadır.</a:t>
            </a:r>
          </a:p>
          <a:p>
            <a:r>
              <a:rPr lang="tr-TR" dirty="0" smtClean="0"/>
              <a:t>Ses dalgası grafiğinde tepe ve çukur noktası arasındaki mesafenin yarısı olarak hesaplanır.</a:t>
            </a:r>
            <a:endParaRPr lang="tr-TR" dirty="0"/>
          </a:p>
        </p:txBody>
      </p:sp>
      <p:pic>
        <p:nvPicPr>
          <p:cNvPr id="4" name="Picture 3"/>
          <p:cNvPicPr>
            <a:picLocks noChangeAspect="1" noChangeArrowheads="1"/>
          </p:cNvPicPr>
          <p:nvPr/>
        </p:nvPicPr>
        <p:blipFill>
          <a:blip r:embed="rId2" cstate="print"/>
          <a:srcRect/>
          <a:stretch>
            <a:fillRect/>
          </a:stretch>
        </p:blipFill>
        <p:spPr bwMode="auto">
          <a:xfrm>
            <a:off x="4286248" y="1412776"/>
            <a:ext cx="4500594"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Genliği</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851920" y="1700808"/>
            <a:ext cx="5117825" cy="3810967"/>
          </a:xfrm>
          <a:prstGeom prst="rect">
            <a:avLst/>
          </a:prstGeom>
          <a:noFill/>
          <a:ln w="9525">
            <a:noFill/>
            <a:miter lim="800000"/>
            <a:headEnd/>
            <a:tailEnd/>
          </a:ln>
        </p:spPr>
      </p:pic>
      <p:sp>
        <p:nvSpPr>
          <p:cNvPr id="5" name="2 İçerik Yer Tutucusu"/>
          <p:cNvSpPr txBox="1">
            <a:spLocks/>
          </p:cNvSpPr>
          <p:nvPr/>
        </p:nvSpPr>
        <p:spPr>
          <a:xfrm>
            <a:off x="457200" y="1600200"/>
            <a:ext cx="3178696"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İçerik Yer Tutucusu"/>
          <p:cNvSpPr txBox="1">
            <a:spLocks/>
          </p:cNvSpPr>
          <p:nvPr/>
        </p:nvSpPr>
        <p:spPr>
          <a:xfrm>
            <a:off x="457200" y="1600200"/>
            <a:ext cx="2818656"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Şekilde</a:t>
            </a:r>
            <a:r>
              <a:rPr kumimoji="0" lang="tr-TR" sz="3200" b="0" i="0" u="none" strike="noStrike" kern="1200" cap="none" spc="0" normalizeH="0" noProof="0" dirty="0" smtClean="0">
                <a:ln>
                  <a:noFill/>
                </a:ln>
                <a:solidFill>
                  <a:schemeClr val="tx1"/>
                </a:solidFill>
                <a:effectLst/>
                <a:uLnTx/>
                <a:uFillTx/>
                <a:latin typeface="+mn-lt"/>
                <a:ea typeface="+mn-ea"/>
                <a:cs typeface="+mn-cs"/>
              </a:rPr>
              <a:t> genlik ise bir salınımın dörtte birine eşittir</a:t>
            </a:r>
            <a:r>
              <a:rPr kumimoji="0" lang="tr-TR" sz="3200" b="0" i="0" u="none" strike="noStrike" kern="1200" cap="none" spc="0" normalizeH="0" baseline="0" noProof="0" dirty="0" smtClean="0">
                <a:ln>
                  <a:noFill/>
                </a:ln>
                <a:solidFill>
                  <a:schemeClr val="tx1"/>
                </a:solidFill>
                <a:effectLst/>
                <a:uLnTx/>
                <a:uFillTx/>
                <a:latin typeface="+mn-lt"/>
                <a:ea typeface="+mn-ea"/>
                <a:cs typeface="+mn-cs"/>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6552" y="260648"/>
            <a:ext cx="8229600" cy="1143000"/>
          </a:xfrm>
        </p:spPr>
        <p:txBody>
          <a:bodyPr/>
          <a:lstStyle/>
          <a:p>
            <a:r>
              <a:rPr lang="tr-TR" dirty="0" smtClean="0"/>
              <a:t>Sesin Genliği</a:t>
            </a:r>
            <a:endParaRPr lang="tr-TR" dirty="0"/>
          </a:p>
        </p:txBody>
      </p:sp>
      <p:sp>
        <p:nvSpPr>
          <p:cNvPr id="3" name="2 İçerik Yer Tutucusu"/>
          <p:cNvSpPr>
            <a:spLocks noGrp="1"/>
          </p:cNvSpPr>
          <p:nvPr>
            <p:ph idx="1"/>
          </p:nvPr>
        </p:nvSpPr>
        <p:spPr>
          <a:xfrm>
            <a:off x="457200" y="1600200"/>
            <a:ext cx="3970784" cy="4525963"/>
          </a:xfrm>
        </p:spPr>
        <p:txBody>
          <a:bodyPr/>
          <a:lstStyle/>
          <a:p>
            <a:r>
              <a:rPr lang="sv-SE" dirty="0" smtClean="0"/>
              <a:t>Ses dalgalarında genlik ne kadar büyük olursa</a:t>
            </a:r>
            <a:r>
              <a:rPr lang="tr-TR" dirty="0" smtClean="0"/>
              <a:t> sesin şiddeti de o kadar büyük olur.</a:t>
            </a:r>
          </a:p>
          <a:p>
            <a:r>
              <a:rPr lang="tr-TR" dirty="0" smtClean="0"/>
              <a:t> Ses şiddetine gürlük de denir.</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5268077" y="476672"/>
            <a:ext cx="3552395" cy="2664296"/>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580112" y="3212976"/>
            <a:ext cx="2883870" cy="32735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Şiddeti</a:t>
            </a:r>
            <a:endParaRPr lang="tr-TR" dirty="0"/>
          </a:p>
        </p:txBody>
      </p:sp>
      <p:sp>
        <p:nvSpPr>
          <p:cNvPr id="3" name="2 İçerik Yer Tutucusu"/>
          <p:cNvSpPr>
            <a:spLocks noGrp="1"/>
          </p:cNvSpPr>
          <p:nvPr>
            <p:ph idx="1"/>
          </p:nvPr>
        </p:nvSpPr>
        <p:spPr>
          <a:xfrm>
            <a:off x="457200" y="1600200"/>
            <a:ext cx="4762872" cy="4525963"/>
          </a:xfrm>
        </p:spPr>
        <p:txBody>
          <a:bodyPr/>
          <a:lstStyle/>
          <a:p>
            <a:pPr>
              <a:buFont typeface="Wingdings" pitchFamily="2" charset="2"/>
              <a:buChar char="§"/>
            </a:pPr>
            <a:r>
              <a:rPr lang="tr-TR" dirty="0" smtClean="0">
                <a:latin typeface="Times New Roman" pitchFamily="18" charset="0"/>
                <a:cs typeface="Times New Roman" pitchFamily="18" charset="0"/>
              </a:rPr>
              <a:t>Sesin </a:t>
            </a:r>
            <a:r>
              <a:rPr lang="tr-TR" dirty="0" smtClean="0">
                <a:solidFill>
                  <a:srgbClr val="FF0000"/>
                </a:solidFill>
                <a:latin typeface="Times New Roman" pitchFamily="18" charset="0"/>
                <a:cs typeface="Times New Roman" pitchFamily="18" charset="0"/>
              </a:rPr>
              <a:t>zayıf</a:t>
            </a:r>
            <a:r>
              <a:rPr lang="tr-TR" dirty="0" smtClean="0">
                <a:latin typeface="Times New Roman" pitchFamily="18" charset="0"/>
                <a:cs typeface="Times New Roman" pitchFamily="18" charset="0"/>
              </a:rPr>
              <a:t> veya </a:t>
            </a:r>
            <a:r>
              <a:rPr lang="tr-TR" dirty="0" smtClean="0">
                <a:solidFill>
                  <a:srgbClr val="FF0000"/>
                </a:solidFill>
                <a:latin typeface="Times New Roman" pitchFamily="18" charset="0"/>
                <a:cs typeface="Times New Roman" pitchFamily="18" charset="0"/>
              </a:rPr>
              <a:t>kuvvetli</a:t>
            </a:r>
            <a:endParaRPr lang="tr-TR" dirty="0" smtClean="0">
              <a:latin typeface="Times New Roman" pitchFamily="18" charset="0"/>
              <a:cs typeface="Times New Roman" pitchFamily="18" charset="0"/>
            </a:endParaRPr>
          </a:p>
          <a:p>
            <a:pPr>
              <a:buNone/>
            </a:pPr>
            <a:r>
              <a:rPr lang="tr-TR" dirty="0" smtClean="0">
                <a:latin typeface="Times New Roman" pitchFamily="18" charset="0"/>
                <a:cs typeface="Times New Roman" pitchFamily="18" charset="0"/>
              </a:rPr>
              <a:t>olmasına sesin şiddeti</a:t>
            </a:r>
          </a:p>
          <a:p>
            <a:pPr>
              <a:buNone/>
            </a:pPr>
            <a:r>
              <a:rPr lang="tr-TR" dirty="0" smtClean="0">
                <a:latin typeface="Times New Roman" pitchFamily="18" charset="0"/>
                <a:cs typeface="Times New Roman" pitchFamily="18" charset="0"/>
              </a:rPr>
              <a:t>denir.</a:t>
            </a:r>
          </a:p>
          <a:p>
            <a:pPr>
              <a:buFont typeface="Wingdings" pitchFamily="2" charset="2"/>
              <a:buChar char="§"/>
            </a:pPr>
            <a:r>
              <a:rPr lang="tr-TR" dirty="0" smtClean="0">
                <a:latin typeface="Times New Roman" pitchFamily="18" charset="0"/>
                <a:cs typeface="Times New Roman" pitchFamily="18" charset="0"/>
              </a:rPr>
              <a:t>Sesin şiddeti, ses veren</a:t>
            </a:r>
          </a:p>
          <a:p>
            <a:pPr>
              <a:buNone/>
            </a:pPr>
            <a:r>
              <a:rPr lang="tr-TR" dirty="0" smtClean="0">
                <a:latin typeface="Times New Roman" pitchFamily="18" charset="0"/>
                <a:cs typeface="Times New Roman" pitchFamily="18" charset="0"/>
              </a:rPr>
              <a:t>cismin, titreşirken denge</a:t>
            </a:r>
          </a:p>
          <a:p>
            <a:pPr>
              <a:buNone/>
            </a:pPr>
            <a:r>
              <a:rPr lang="tr-TR" dirty="0" smtClean="0">
                <a:latin typeface="Times New Roman" pitchFamily="18" charset="0"/>
                <a:cs typeface="Times New Roman" pitchFamily="18" charset="0"/>
              </a:rPr>
              <a:t>durumunda az ya da çok</a:t>
            </a:r>
          </a:p>
          <a:p>
            <a:pPr>
              <a:buNone/>
            </a:pPr>
            <a:r>
              <a:rPr lang="tr-TR" dirty="0" smtClean="0">
                <a:latin typeface="Times New Roman" pitchFamily="18" charset="0"/>
                <a:cs typeface="Times New Roman" pitchFamily="18" charset="0"/>
              </a:rPr>
              <a:t>ayrılmasına bağlıdır</a:t>
            </a:r>
            <a:endParaRPr lang="tr-TR" dirty="0">
              <a:latin typeface="Times New Roman" pitchFamily="18" charset="0"/>
              <a:cs typeface="Times New Roman" pitchFamily="18" charset="0"/>
            </a:endParaRPr>
          </a:p>
        </p:txBody>
      </p:sp>
      <p:pic>
        <p:nvPicPr>
          <p:cNvPr id="19458" name="Picture 2" descr="C:\Users\Exper\Desktop\E-Etüt Projesi Dökümanları\7. ders materyalleri\ses-dalgasi.jpg"/>
          <p:cNvPicPr>
            <a:picLocks noChangeAspect="1" noChangeArrowheads="1"/>
          </p:cNvPicPr>
          <p:nvPr/>
        </p:nvPicPr>
        <p:blipFill>
          <a:blip r:embed="rId2" cstate="print"/>
          <a:srcRect/>
          <a:stretch>
            <a:fillRect/>
          </a:stretch>
        </p:blipFill>
        <p:spPr bwMode="auto">
          <a:xfrm>
            <a:off x="5004048" y="1772816"/>
            <a:ext cx="3990094" cy="427938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4544" y="260648"/>
            <a:ext cx="8229600" cy="1143000"/>
          </a:xfrm>
        </p:spPr>
        <p:txBody>
          <a:bodyPr/>
          <a:lstStyle/>
          <a:p>
            <a:r>
              <a:rPr lang="tr-TR" dirty="0" smtClean="0"/>
              <a:t>Sesin Şiddeti</a:t>
            </a:r>
            <a:endParaRPr lang="tr-TR" dirty="0"/>
          </a:p>
        </p:txBody>
      </p:sp>
      <p:sp>
        <p:nvSpPr>
          <p:cNvPr id="3" name="2 İçerik Yer Tutucusu"/>
          <p:cNvSpPr>
            <a:spLocks noGrp="1"/>
          </p:cNvSpPr>
          <p:nvPr>
            <p:ph idx="1"/>
          </p:nvPr>
        </p:nvSpPr>
        <p:spPr>
          <a:xfrm>
            <a:off x="457200" y="1600200"/>
            <a:ext cx="4690864" cy="4525963"/>
          </a:xfrm>
        </p:spPr>
        <p:txBody>
          <a:bodyPr>
            <a:normAutofit fontScale="92500" lnSpcReduction="10000"/>
          </a:bodyPr>
          <a:lstStyle/>
          <a:p>
            <a:pPr>
              <a:lnSpc>
                <a:spcPct val="90000"/>
              </a:lnSpc>
            </a:pPr>
            <a:r>
              <a:rPr lang="tr-TR" dirty="0" smtClean="0">
                <a:latin typeface="Times New Roman" pitchFamily="18" charset="0"/>
                <a:cs typeface="Times New Roman" pitchFamily="18" charset="0"/>
              </a:rPr>
              <a:t>Ses kaynağından çıkan sesin kulak zarına yaptığı basınç, ses şiddeti olarak adlandırılır. </a:t>
            </a:r>
          </a:p>
          <a:p>
            <a:pPr>
              <a:lnSpc>
                <a:spcPct val="90000"/>
              </a:lnSpc>
              <a:buNone/>
            </a:pPr>
            <a:endParaRPr lang="tr-TR" dirty="0" smtClean="0">
              <a:latin typeface="Times New Roman" pitchFamily="18" charset="0"/>
              <a:cs typeface="Times New Roman" pitchFamily="18" charset="0"/>
            </a:endParaRPr>
          </a:p>
          <a:p>
            <a:pPr>
              <a:lnSpc>
                <a:spcPct val="90000"/>
              </a:lnSpc>
            </a:pPr>
            <a:r>
              <a:rPr lang="tr-TR" dirty="0" smtClean="0">
                <a:latin typeface="Times New Roman" pitchFamily="18" charset="0"/>
                <a:cs typeface="Times New Roman" pitchFamily="18" charset="0"/>
              </a:rPr>
              <a:t>Ses şiddetine gürlük  adı da verilir. </a:t>
            </a:r>
          </a:p>
          <a:p>
            <a:pPr>
              <a:lnSpc>
                <a:spcPct val="90000"/>
              </a:lnSpc>
              <a:buNone/>
            </a:pPr>
            <a:endParaRPr lang="tr-TR" dirty="0" smtClean="0">
              <a:latin typeface="Times New Roman" pitchFamily="18" charset="0"/>
              <a:cs typeface="Times New Roman" pitchFamily="18" charset="0"/>
            </a:endParaRPr>
          </a:p>
          <a:p>
            <a:pPr>
              <a:lnSpc>
                <a:spcPct val="90000"/>
              </a:lnSpc>
            </a:pPr>
            <a:r>
              <a:rPr lang="tr-TR" dirty="0" smtClean="0">
                <a:latin typeface="Times New Roman" pitchFamily="18" charset="0"/>
                <a:cs typeface="Times New Roman" pitchFamily="18" charset="0"/>
              </a:rPr>
              <a:t>Ses şiddeti ne kadar büyük olursa ses dalgalarının genliği o kadar büyük olur.</a:t>
            </a:r>
          </a:p>
          <a:p>
            <a:pPr>
              <a:lnSpc>
                <a:spcPct val="90000"/>
              </a:lnSpc>
              <a:buNone/>
            </a:pPr>
            <a:endParaRPr lang="tr-TR" i="1" dirty="0" smtClean="0">
              <a:latin typeface="Comic Sans MS" pitchFamily="66" charset="0"/>
            </a:endParaRPr>
          </a:p>
          <a:p>
            <a:endParaRPr lang="tr-TR" dirty="0"/>
          </a:p>
        </p:txBody>
      </p:sp>
      <p:pic>
        <p:nvPicPr>
          <p:cNvPr id="21506" name="Picture 2" descr="C:\Users\Exper\Desktop\E-Etüt Projesi Dökümanları\7. ders materyalleri\akustikradyasyon.jpg"/>
          <p:cNvPicPr>
            <a:picLocks noChangeAspect="1" noChangeArrowheads="1"/>
          </p:cNvPicPr>
          <p:nvPr/>
        </p:nvPicPr>
        <p:blipFill>
          <a:blip r:embed="rId2" cstate="print"/>
          <a:srcRect/>
          <a:stretch>
            <a:fillRect/>
          </a:stretch>
        </p:blipFill>
        <p:spPr bwMode="auto">
          <a:xfrm rot="5400000">
            <a:off x="4067944" y="1844824"/>
            <a:ext cx="5760640" cy="288032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Şiddeti</a:t>
            </a:r>
            <a:endParaRPr lang="tr-TR" dirty="0"/>
          </a:p>
        </p:txBody>
      </p:sp>
      <p:grpSp>
        <p:nvGrpSpPr>
          <p:cNvPr id="4" name="Group 4"/>
          <p:cNvGrpSpPr>
            <a:grpSpLocks noGrp="1"/>
          </p:cNvGrpSpPr>
          <p:nvPr>
            <p:ph idx="1"/>
          </p:nvPr>
        </p:nvGrpSpPr>
        <p:grpSpPr bwMode="auto">
          <a:xfrm>
            <a:off x="457200" y="1600201"/>
            <a:ext cx="7787208" cy="3412976"/>
            <a:chOff x="1674" y="7681"/>
            <a:chExt cx="8820" cy="6296"/>
          </a:xfrm>
        </p:grpSpPr>
        <p:grpSp>
          <p:nvGrpSpPr>
            <p:cNvPr id="5" name="Group 5"/>
            <p:cNvGrpSpPr>
              <a:grpSpLocks/>
            </p:cNvGrpSpPr>
            <p:nvPr/>
          </p:nvGrpSpPr>
          <p:grpSpPr bwMode="auto">
            <a:xfrm>
              <a:off x="1854" y="7681"/>
              <a:ext cx="8640" cy="1756"/>
              <a:chOff x="1134" y="5393"/>
              <a:chExt cx="8640" cy="1756"/>
            </a:xfrm>
          </p:grpSpPr>
          <p:grpSp>
            <p:nvGrpSpPr>
              <p:cNvPr id="60" name="Group 6"/>
              <p:cNvGrpSpPr>
                <a:grpSpLocks/>
              </p:cNvGrpSpPr>
              <p:nvPr/>
            </p:nvGrpSpPr>
            <p:grpSpPr bwMode="auto">
              <a:xfrm>
                <a:off x="3222" y="5393"/>
                <a:ext cx="6552" cy="1756"/>
                <a:chOff x="3222" y="5393"/>
                <a:chExt cx="6552" cy="1756"/>
              </a:xfrm>
            </p:grpSpPr>
            <p:grpSp>
              <p:nvGrpSpPr>
                <p:cNvPr id="62" name="Group 7"/>
                <p:cNvGrpSpPr>
                  <a:grpSpLocks/>
                </p:cNvGrpSpPr>
                <p:nvPr/>
              </p:nvGrpSpPr>
              <p:grpSpPr bwMode="auto">
                <a:xfrm>
                  <a:off x="3222" y="5393"/>
                  <a:ext cx="6552" cy="1756"/>
                  <a:chOff x="1134" y="5117"/>
                  <a:chExt cx="6552" cy="1756"/>
                </a:xfrm>
              </p:grpSpPr>
              <p:sp>
                <p:nvSpPr>
                  <p:cNvPr id="66" name="Line 8"/>
                  <p:cNvSpPr>
                    <a:spLocks noChangeAspect="1" noChangeShapeType="1"/>
                  </p:cNvSpPr>
                  <p:nvPr/>
                </p:nvSpPr>
                <p:spPr bwMode="auto">
                  <a:xfrm>
                    <a:off x="1134" y="5981"/>
                    <a:ext cx="6552" cy="0"/>
                  </a:xfrm>
                  <a:prstGeom prst="line">
                    <a:avLst/>
                  </a:prstGeom>
                  <a:noFill/>
                  <a:ln w="9525">
                    <a:solidFill>
                      <a:srgbClr val="0000FF"/>
                    </a:solidFill>
                    <a:prstDash val="dash"/>
                    <a:round/>
                    <a:headEnd/>
                    <a:tailEnd/>
                  </a:ln>
                </p:spPr>
                <p:txBody>
                  <a:bodyPr/>
                  <a:lstStyle/>
                  <a:p>
                    <a:endParaRPr lang="tr-TR"/>
                  </a:p>
                </p:txBody>
              </p:sp>
              <p:grpSp>
                <p:nvGrpSpPr>
                  <p:cNvPr id="67" name="Group 9"/>
                  <p:cNvGrpSpPr>
                    <a:grpSpLocks noChangeAspect="1"/>
                  </p:cNvGrpSpPr>
                  <p:nvPr/>
                </p:nvGrpSpPr>
                <p:grpSpPr bwMode="auto">
                  <a:xfrm>
                    <a:off x="1494" y="5117"/>
                    <a:ext cx="5838" cy="1756"/>
                    <a:chOff x="2754" y="11947"/>
                    <a:chExt cx="4170" cy="1640"/>
                  </a:xfrm>
                </p:grpSpPr>
                <p:grpSp>
                  <p:nvGrpSpPr>
                    <p:cNvPr id="68" name="Group 10"/>
                    <p:cNvGrpSpPr>
                      <a:grpSpLocks noChangeAspect="1"/>
                    </p:cNvGrpSpPr>
                    <p:nvPr/>
                  </p:nvGrpSpPr>
                  <p:grpSpPr bwMode="auto">
                    <a:xfrm>
                      <a:off x="2754" y="11947"/>
                      <a:ext cx="1410" cy="1630"/>
                      <a:chOff x="2754" y="11947"/>
                      <a:chExt cx="1410" cy="1630"/>
                    </a:xfrm>
                  </p:grpSpPr>
                  <p:grpSp>
                    <p:nvGrpSpPr>
                      <p:cNvPr id="81" name="Group 11"/>
                      <p:cNvGrpSpPr>
                        <a:grpSpLocks noChangeAspect="1"/>
                      </p:cNvGrpSpPr>
                      <p:nvPr/>
                    </p:nvGrpSpPr>
                    <p:grpSpPr bwMode="auto">
                      <a:xfrm>
                        <a:off x="2754" y="11947"/>
                        <a:ext cx="1410" cy="1630"/>
                        <a:chOff x="2754" y="11947"/>
                        <a:chExt cx="1410" cy="1630"/>
                      </a:xfrm>
                    </p:grpSpPr>
                    <p:sp>
                      <p:nvSpPr>
                        <p:cNvPr id="84" name="AutoShape 12"/>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85" name="AutoShape 13"/>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82" name="Freeform 14"/>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83" name="Freeform 15"/>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69" name="Group 16"/>
                    <p:cNvGrpSpPr>
                      <a:grpSpLocks noChangeAspect="1"/>
                    </p:cNvGrpSpPr>
                    <p:nvPr/>
                  </p:nvGrpSpPr>
                  <p:grpSpPr bwMode="auto">
                    <a:xfrm>
                      <a:off x="4134" y="11957"/>
                      <a:ext cx="1410" cy="1630"/>
                      <a:chOff x="2754" y="11947"/>
                      <a:chExt cx="1410" cy="1630"/>
                    </a:xfrm>
                  </p:grpSpPr>
                  <p:grpSp>
                    <p:nvGrpSpPr>
                      <p:cNvPr id="76" name="Group 17"/>
                      <p:cNvGrpSpPr>
                        <a:grpSpLocks noChangeAspect="1"/>
                      </p:cNvGrpSpPr>
                      <p:nvPr/>
                    </p:nvGrpSpPr>
                    <p:grpSpPr bwMode="auto">
                      <a:xfrm>
                        <a:off x="2754" y="11947"/>
                        <a:ext cx="1410" cy="1630"/>
                        <a:chOff x="2754" y="11947"/>
                        <a:chExt cx="1410" cy="1630"/>
                      </a:xfrm>
                    </p:grpSpPr>
                    <p:sp>
                      <p:nvSpPr>
                        <p:cNvPr id="79" name="AutoShape 18"/>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80" name="AutoShape 19"/>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77" name="Freeform 20"/>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78" name="Freeform 21"/>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70" name="Group 22"/>
                    <p:cNvGrpSpPr>
                      <a:grpSpLocks noChangeAspect="1"/>
                    </p:cNvGrpSpPr>
                    <p:nvPr/>
                  </p:nvGrpSpPr>
                  <p:grpSpPr bwMode="auto">
                    <a:xfrm>
                      <a:off x="5514" y="11957"/>
                      <a:ext cx="1410" cy="1630"/>
                      <a:chOff x="2754" y="11947"/>
                      <a:chExt cx="1410" cy="1630"/>
                    </a:xfrm>
                  </p:grpSpPr>
                  <p:grpSp>
                    <p:nvGrpSpPr>
                      <p:cNvPr id="71" name="Group 23"/>
                      <p:cNvGrpSpPr>
                        <a:grpSpLocks noChangeAspect="1"/>
                      </p:cNvGrpSpPr>
                      <p:nvPr/>
                    </p:nvGrpSpPr>
                    <p:grpSpPr bwMode="auto">
                      <a:xfrm>
                        <a:off x="2754" y="11947"/>
                        <a:ext cx="1410" cy="1630"/>
                        <a:chOff x="2754" y="11947"/>
                        <a:chExt cx="1410" cy="1630"/>
                      </a:xfrm>
                    </p:grpSpPr>
                    <p:sp>
                      <p:nvSpPr>
                        <p:cNvPr id="74" name="AutoShape 24"/>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75" name="AutoShape 25"/>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72" name="Freeform 26"/>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73" name="Freeform 27"/>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grpSp>
            <p:grpSp>
              <p:nvGrpSpPr>
                <p:cNvPr id="63" name="Group 28"/>
                <p:cNvGrpSpPr>
                  <a:grpSpLocks/>
                </p:cNvGrpSpPr>
                <p:nvPr/>
              </p:nvGrpSpPr>
              <p:grpSpPr bwMode="auto">
                <a:xfrm>
                  <a:off x="4104" y="5647"/>
                  <a:ext cx="1080" cy="360"/>
                  <a:chOff x="4104" y="5647"/>
                  <a:chExt cx="1080" cy="360"/>
                </a:xfrm>
              </p:grpSpPr>
              <p:sp>
                <p:nvSpPr>
                  <p:cNvPr id="64" name="Text Box 29"/>
                  <p:cNvSpPr txBox="1">
                    <a:spLocks noChangeArrowheads="1"/>
                  </p:cNvSpPr>
                  <p:nvPr/>
                </p:nvSpPr>
                <p:spPr bwMode="auto">
                  <a:xfrm>
                    <a:off x="4464" y="5647"/>
                    <a:ext cx="720" cy="249"/>
                  </a:xfrm>
                  <a:prstGeom prst="rect">
                    <a:avLst/>
                  </a:prstGeom>
                  <a:noFill/>
                  <a:ln w="12700">
                    <a:noFill/>
                    <a:miter lim="800000"/>
                    <a:headEnd/>
                    <a:tailEnd/>
                  </a:ln>
                </p:spPr>
                <p:txBody>
                  <a:bodyPr lIns="0" tIns="0" rIns="0" bIns="0"/>
                  <a:lstStyle/>
                  <a:p>
                    <a:pPr algn="ctr"/>
                    <a:r>
                      <a:rPr lang="tr-TR" sz="800" b="1">
                        <a:solidFill>
                          <a:srgbClr val="0000FF"/>
                        </a:solidFill>
                        <a:latin typeface="Times New Roman" pitchFamily="18" charset="0"/>
                      </a:rPr>
                      <a:t>Genlik</a:t>
                    </a:r>
                    <a:endParaRPr lang="tr-TR"/>
                  </a:p>
                </p:txBody>
              </p:sp>
              <p:sp>
                <p:nvSpPr>
                  <p:cNvPr id="65" name="Line 30"/>
                  <p:cNvSpPr>
                    <a:spLocks noChangeShapeType="1"/>
                  </p:cNvSpPr>
                  <p:nvPr/>
                </p:nvSpPr>
                <p:spPr bwMode="auto">
                  <a:xfrm flipV="1">
                    <a:off x="4104" y="5827"/>
                    <a:ext cx="360" cy="180"/>
                  </a:xfrm>
                  <a:prstGeom prst="line">
                    <a:avLst/>
                  </a:prstGeom>
                  <a:noFill/>
                  <a:ln w="9525">
                    <a:solidFill>
                      <a:srgbClr val="FF0000"/>
                    </a:solidFill>
                    <a:prstDash val="dash"/>
                    <a:round/>
                    <a:headEnd type="triangle" w="sm" len="sm"/>
                    <a:tailEnd/>
                  </a:ln>
                </p:spPr>
                <p:txBody>
                  <a:bodyPr/>
                  <a:lstStyle/>
                  <a:p>
                    <a:endParaRPr lang="tr-TR"/>
                  </a:p>
                </p:txBody>
              </p:sp>
            </p:grpSp>
          </p:grpSp>
          <p:sp>
            <p:nvSpPr>
              <p:cNvPr id="61" name="Text Box 31"/>
              <p:cNvSpPr txBox="1">
                <a:spLocks noChangeArrowheads="1"/>
              </p:cNvSpPr>
              <p:nvPr/>
            </p:nvSpPr>
            <p:spPr bwMode="auto">
              <a:xfrm>
                <a:off x="1134" y="6118"/>
                <a:ext cx="1800" cy="249"/>
              </a:xfrm>
              <a:prstGeom prst="rect">
                <a:avLst/>
              </a:prstGeom>
              <a:noFill/>
              <a:ln w="12700">
                <a:noFill/>
                <a:miter lim="800000"/>
                <a:headEnd/>
                <a:tailEnd/>
              </a:ln>
            </p:spPr>
            <p:txBody>
              <a:bodyPr lIns="0" tIns="0" rIns="0" bIns="0"/>
              <a:lstStyle/>
              <a:p>
                <a:r>
                  <a:rPr lang="tr-TR" sz="1200" b="1" dirty="0">
                    <a:solidFill>
                      <a:srgbClr val="0000FF"/>
                    </a:solidFill>
                    <a:latin typeface="Times New Roman" pitchFamily="18" charset="0"/>
                  </a:rPr>
                  <a:t>1. Durum	→</a:t>
                </a:r>
                <a:endParaRPr lang="tr-TR" b="1" dirty="0"/>
              </a:p>
            </p:txBody>
          </p:sp>
        </p:grpSp>
        <p:grpSp>
          <p:nvGrpSpPr>
            <p:cNvPr id="6" name="Group 32"/>
            <p:cNvGrpSpPr>
              <a:grpSpLocks/>
            </p:cNvGrpSpPr>
            <p:nvPr/>
          </p:nvGrpSpPr>
          <p:grpSpPr bwMode="auto">
            <a:xfrm>
              <a:off x="1854" y="8777"/>
              <a:ext cx="8640" cy="2766"/>
              <a:chOff x="1134" y="7097"/>
              <a:chExt cx="8640" cy="2766"/>
            </a:xfrm>
          </p:grpSpPr>
          <p:grpSp>
            <p:nvGrpSpPr>
              <p:cNvPr id="34" name="Group 33"/>
              <p:cNvGrpSpPr>
                <a:grpSpLocks/>
              </p:cNvGrpSpPr>
              <p:nvPr/>
            </p:nvGrpSpPr>
            <p:grpSpPr bwMode="auto">
              <a:xfrm>
                <a:off x="3222" y="7097"/>
                <a:ext cx="6552" cy="2766"/>
                <a:chOff x="3222" y="7318"/>
                <a:chExt cx="6552" cy="2766"/>
              </a:xfrm>
            </p:grpSpPr>
            <p:grpSp>
              <p:nvGrpSpPr>
                <p:cNvPr id="36" name="Group 34"/>
                <p:cNvGrpSpPr>
                  <a:grpSpLocks/>
                </p:cNvGrpSpPr>
                <p:nvPr/>
              </p:nvGrpSpPr>
              <p:grpSpPr bwMode="auto">
                <a:xfrm>
                  <a:off x="3222" y="7318"/>
                  <a:ext cx="6552" cy="2766"/>
                  <a:chOff x="1134" y="6241"/>
                  <a:chExt cx="6552" cy="2766"/>
                </a:xfrm>
              </p:grpSpPr>
              <p:sp>
                <p:nvSpPr>
                  <p:cNvPr id="40" name="Line 35"/>
                  <p:cNvSpPr>
                    <a:spLocks noChangeAspect="1" noChangeShapeType="1"/>
                  </p:cNvSpPr>
                  <p:nvPr/>
                </p:nvSpPr>
                <p:spPr bwMode="auto">
                  <a:xfrm>
                    <a:off x="1134" y="7645"/>
                    <a:ext cx="6552" cy="0"/>
                  </a:xfrm>
                  <a:prstGeom prst="line">
                    <a:avLst/>
                  </a:prstGeom>
                  <a:noFill/>
                  <a:ln w="9525">
                    <a:solidFill>
                      <a:srgbClr val="0000FF"/>
                    </a:solidFill>
                    <a:prstDash val="dash"/>
                    <a:round/>
                    <a:headEnd/>
                    <a:tailEnd/>
                  </a:ln>
                </p:spPr>
                <p:txBody>
                  <a:bodyPr/>
                  <a:lstStyle/>
                  <a:p>
                    <a:endParaRPr lang="tr-TR"/>
                  </a:p>
                </p:txBody>
              </p:sp>
              <p:grpSp>
                <p:nvGrpSpPr>
                  <p:cNvPr id="41" name="Group 36"/>
                  <p:cNvGrpSpPr>
                    <a:grpSpLocks noChangeAspect="1"/>
                  </p:cNvGrpSpPr>
                  <p:nvPr/>
                </p:nvGrpSpPr>
                <p:grpSpPr bwMode="auto">
                  <a:xfrm>
                    <a:off x="1494" y="6241"/>
                    <a:ext cx="5838" cy="2766"/>
                    <a:chOff x="2754" y="11947"/>
                    <a:chExt cx="4170" cy="1640"/>
                  </a:xfrm>
                </p:grpSpPr>
                <p:grpSp>
                  <p:nvGrpSpPr>
                    <p:cNvPr id="42" name="Group 37"/>
                    <p:cNvGrpSpPr>
                      <a:grpSpLocks noChangeAspect="1"/>
                    </p:cNvGrpSpPr>
                    <p:nvPr/>
                  </p:nvGrpSpPr>
                  <p:grpSpPr bwMode="auto">
                    <a:xfrm>
                      <a:off x="2754" y="11947"/>
                      <a:ext cx="1410" cy="1630"/>
                      <a:chOff x="2754" y="11947"/>
                      <a:chExt cx="1410" cy="1630"/>
                    </a:xfrm>
                  </p:grpSpPr>
                  <p:grpSp>
                    <p:nvGrpSpPr>
                      <p:cNvPr id="55" name="Group 38"/>
                      <p:cNvGrpSpPr>
                        <a:grpSpLocks noChangeAspect="1"/>
                      </p:cNvGrpSpPr>
                      <p:nvPr/>
                    </p:nvGrpSpPr>
                    <p:grpSpPr bwMode="auto">
                      <a:xfrm>
                        <a:off x="2754" y="11947"/>
                        <a:ext cx="1410" cy="1630"/>
                        <a:chOff x="2754" y="11947"/>
                        <a:chExt cx="1410" cy="1630"/>
                      </a:xfrm>
                    </p:grpSpPr>
                    <p:sp>
                      <p:nvSpPr>
                        <p:cNvPr id="58" name="AutoShape 39"/>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59" name="AutoShape 40"/>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56" name="Freeform 41"/>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57" name="Freeform 42"/>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43" name="Group 43"/>
                    <p:cNvGrpSpPr>
                      <a:grpSpLocks noChangeAspect="1"/>
                    </p:cNvGrpSpPr>
                    <p:nvPr/>
                  </p:nvGrpSpPr>
                  <p:grpSpPr bwMode="auto">
                    <a:xfrm>
                      <a:off x="4134" y="11957"/>
                      <a:ext cx="1410" cy="1630"/>
                      <a:chOff x="2754" y="11947"/>
                      <a:chExt cx="1410" cy="1630"/>
                    </a:xfrm>
                  </p:grpSpPr>
                  <p:grpSp>
                    <p:nvGrpSpPr>
                      <p:cNvPr id="50" name="Group 44"/>
                      <p:cNvGrpSpPr>
                        <a:grpSpLocks noChangeAspect="1"/>
                      </p:cNvGrpSpPr>
                      <p:nvPr/>
                    </p:nvGrpSpPr>
                    <p:grpSpPr bwMode="auto">
                      <a:xfrm>
                        <a:off x="2754" y="11947"/>
                        <a:ext cx="1410" cy="1630"/>
                        <a:chOff x="2754" y="11947"/>
                        <a:chExt cx="1410" cy="1630"/>
                      </a:xfrm>
                    </p:grpSpPr>
                    <p:sp>
                      <p:nvSpPr>
                        <p:cNvPr id="53" name="AutoShape 45"/>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54" name="AutoShape 46"/>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51" name="Freeform 47"/>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52" name="Freeform 48"/>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44" name="Group 49"/>
                    <p:cNvGrpSpPr>
                      <a:grpSpLocks noChangeAspect="1"/>
                    </p:cNvGrpSpPr>
                    <p:nvPr/>
                  </p:nvGrpSpPr>
                  <p:grpSpPr bwMode="auto">
                    <a:xfrm>
                      <a:off x="5514" y="11957"/>
                      <a:ext cx="1410" cy="1630"/>
                      <a:chOff x="2754" y="11947"/>
                      <a:chExt cx="1410" cy="1630"/>
                    </a:xfrm>
                  </p:grpSpPr>
                  <p:grpSp>
                    <p:nvGrpSpPr>
                      <p:cNvPr id="45" name="Group 50"/>
                      <p:cNvGrpSpPr>
                        <a:grpSpLocks noChangeAspect="1"/>
                      </p:cNvGrpSpPr>
                      <p:nvPr/>
                    </p:nvGrpSpPr>
                    <p:grpSpPr bwMode="auto">
                      <a:xfrm>
                        <a:off x="2754" y="11947"/>
                        <a:ext cx="1410" cy="1630"/>
                        <a:chOff x="2754" y="11947"/>
                        <a:chExt cx="1410" cy="1630"/>
                      </a:xfrm>
                    </p:grpSpPr>
                    <p:sp>
                      <p:nvSpPr>
                        <p:cNvPr id="48" name="AutoShape 51"/>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49" name="AutoShape 52"/>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46" name="Freeform 53"/>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47" name="Freeform 54"/>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grpSp>
            <p:grpSp>
              <p:nvGrpSpPr>
                <p:cNvPr id="37" name="Group 55"/>
                <p:cNvGrpSpPr>
                  <a:grpSpLocks/>
                </p:cNvGrpSpPr>
                <p:nvPr/>
              </p:nvGrpSpPr>
              <p:grpSpPr bwMode="auto">
                <a:xfrm>
                  <a:off x="4124" y="7817"/>
                  <a:ext cx="1080" cy="360"/>
                  <a:chOff x="4104" y="5647"/>
                  <a:chExt cx="1080" cy="360"/>
                </a:xfrm>
              </p:grpSpPr>
              <p:sp>
                <p:nvSpPr>
                  <p:cNvPr id="38" name="Text Box 56"/>
                  <p:cNvSpPr txBox="1">
                    <a:spLocks noChangeArrowheads="1"/>
                  </p:cNvSpPr>
                  <p:nvPr/>
                </p:nvSpPr>
                <p:spPr bwMode="auto">
                  <a:xfrm>
                    <a:off x="4464" y="5647"/>
                    <a:ext cx="720" cy="249"/>
                  </a:xfrm>
                  <a:prstGeom prst="rect">
                    <a:avLst/>
                  </a:prstGeom>
                  <a:noFill/>
                  <a:ln w="12700">
                    <a:noFill/>
                    <a:miter lim="800000"/>
                    <a:headEnd/>
                    <a:tailEnd/>
                  </a:ln>
                </p:spPr>
                <p:txBody>
                  <a:bodyPr lIns="0" tIns="0" rIns="0" bIns="0"/>
                  <a:lstStyle/>
                  <a:p>
                    <a:pPr algn="ctr"/>
                    <a:r>
                      <a:rPr lang="tr-TR" sz="800" b="1">
                        <a:solidFill>
                          <a:srgbClr val="0000FF"/>
                        </a:solidFill>
                        <a:latin typeface="Times New Roman" pitchFamily="18" charset="0"/>
                      </a:rPr>
                      <a:t>Genlik</a:t>
                    </a:r>
                    <a:endParaRPr lang="tr-TR"/>
                  </a:p>
                </p:txBody>
              </p:sp>
              <p:sp>
                <p:nvSpPr>
                  <p:cNvPr id="39" name="Line 57"/>
                  <p:cNvSpPr>
                    <a:spLocks noChangeShapeType="1"/>
                  </p:cNvSpPr>
                  <p:nvPr/>
                </p:nvSpPr>
                <p:spPr bwMode="auto">
                  <a:xfrm flipV="1">
                    <a:off x="4104" y="5827"/>
                    <a:ext cx="360" cy="180"/>
                  </a:xfrm>
                  <a:prstGeom prst="line">
                    <a:avLst/>
                  </a:prstGeom>
                  <a:noFill/>
                  <a:ln w="9525">
                    <a:solidFill>
                      <a:srgbClr val="FF0000"/>
                    </a:solidFill>
                    <a:prstDash val="dash"/>
                    <a:round/>
                    <a:headEnd type="triangle" w="sm" len="sm"/>
                    <a:tailEnd/>
                  </a:ln>
                </p:spPr>
                <p:txBody>
                  <a:bodyPr/>
                  <a:lstStyle/>
                  <a:p>
                    <a:endParaRPr lang="tr-TR"/>
                  </a:p>
                </p:txBody>
              </p:sp>
            </p:grpSp>
          </p:grpSp>
          <p:sp>
            <p:nvSpPr>
              <p:cNvPr id="35" name="Text Box 58"/>
              <p:cNvSpPr txBox="1">
                <a:spLocks noChangeArrowheads="1"/>
              </p:cNvSpPr>
              <p:nvPr/>
            </p:nvSpPr>
            <p:spPr bwMode="auto">
              <a:xfrm>
                <a:off x="1134" y="8357"/>
                <a:ext cx="1800" cy="249"/>
              </a:xfrm>
              <a:prstGeom prst="rect">
                <a:avLst/>
              </a:prstGeom>
              <a:noFill/>
              <a:ln w="12700">
                <a:noFill/>
                <a:miter lim="800000"/>
                <a:headEnd/>
                <a:tailEnd/>
              </a:ln>
            </p:spPr>
            <p:txBody>
              <a:bodyPr lIns="0" tIns="0" rIns="0" bIns="0"/>
              <a:lstStyle/>
              <a:p>
                <a:r>
                  <a:rPr lang="tr-TR" sz="1200" b="1" dirty="0">
                    <a:solidFill>
                      <a:srgbClr val="0000FF"/>
                    </a:solidFill>
                    <a:latin typeface="Times New Roman" pitchFamily="18" charset="0"/>
                  </a:rPr>
                  <a:t>2. Durum</a:t>
                </a:r>
                <a:r>
                  <a:rPr lang="tr-TR" sz="1200" dirty="0">
                    <a:solidFill>
                      <a:srgbClr val="0000FF"/>
                    </a:solidFill>
                    <a:latin typeface="Times New Roman" pitchFamily="18" charset="0"/>
                  </a:rPr>
                  <a:t>	→</a:t>
                </a:r>
                <a:endParaRPr lang="tr-TR" dirty="0"/>
              </a:p>
            </p:txBody>
          </p:sp>
        </p:grpSp>
        <p:grpSp>
          <p:nvGrpSpPr>
            <p:cNvPr id="7" name="Group 59"/>
            <p:cNvGrpSpPr>
              <a:grpSpLocks/>
            </p:cNvGrpSpPr>
            <p:nvPr/>
          </p:nvGrpSpPr>
          <p:grpSpPr bwMode="auto">
            <a:xfrm>
              <a:off x="1674" y="10557"/>
              <a:ext cx="8640" cy="3420"/>
              <a:chOff x="1134" y="9247"/>
              <a:chExt cx="8640" cy="3420"/>
            </a:xfrm>
          </p:grpSpPr>
          <p:grpSp>
            <p:nvGrpSpPr>
              <p:cNvPr id="8" name="Group 60"/>
              <p:cNvGrpSpPr>
                <a:grpSpLocks/>
              </p:cNvGrpSpPr>
              <p:nvPr/>
            </p:nvGrpSpPr>
            <p:grpSpPr bwMode="auto">
              <a:xfrm>
                <a:off x="3222" y="9247"/>
                <a:ext cx="6552" cy="3420"/>
                <a:chOff x="3222" y="9523"/>
                <a:chExt cx="6552" cy="3420"/>
              </a:xfrm>
            </p:grpSpPr>
            <p:grpSp>
              <p:nvGrpSpPr>
                <p:cNvPr id="10" name="Group 61"/>
                <p:cNvGrpSpPr>
                  <a:grpSpLocks/>
                </p:cNvGrpSpPr>
                <p:nvPr/>
              </p:nvGrpSpPr>
              <p:grpSpPr bwMode="auto">
                <a:xfrm>
                  <a:off x="3222" y="9523"/>
                  <a:ext cx="6552" cy="3420"/>
                  <a:chOff x="1134" y="7867"/>
                  <a:chExt cx="6552" cy="3420"/>
                </a:xfrm>
              </p:grpSpPr>
              <p:sp>
                <p:nvSpPr>
                  <p:cNvPr id="14" name="Line 62"/>
                  <p:cNvSpPr>
                    <a:spLocks noChangeAspect="1" noChangeShapeType="1"/>
                  </p:cNvSpPr>
                  <p:nvPr/>
                </p:nvSpPr>
                <p:spPr bwMode="auto">
                  <a:xfrm>
                    <a:off x="1134" y="9581"/>
                    <a:ext cx="6552" cy="0"/>
                  </a:xfrm>
                  <a:prstGeom prst="line">
                    <a:avLst/>
                  </a:prstGeom>
                  <a:noFill/>
                  <a:ln w="9525">
                    <a:solidFill>
                      <a:srgbClr val="0000FF"/>
                    </a:solidFill>
                    <a:prstDash val="dash"/>
                    <a:round/>
                    <a:headEnd/>
                    <a:tailEnd/>
                  </a:ln>
                </p:spPr>
                <p:txBody>
                  <a:bodyPr/>
                  <a:lstStyle/>
                  <a:p>
                    <a:endParaRPr lang="tr-TR"/>
                  </a:p>
                </p:txBody>
              </p:sp>
              <p:grpSp>
                <p:nvGrpSpPr>
                  <p:cNvPr id="15" name="Group 63"/>
                  <p:cNvGrpSpPr>
                    <a:grpSpLocks noChangeAspect="1"/>
                  </p:cNvGrpSpPr>
                  <p:nvPr/>
                </p:nvGrpSpPr>
                <p:grpSpPr bwMode="auto">
                  <a:xfrm>
                    <a:off x="1494" y="7867"/>
                    <a:ext cx="5838" cy="3420"/>
                    <a:chOff x="2754" y="11947"/>
                    <a:chExt cx="4170" cy="1640"/>
                  </a:xfrm>
                </p:grpSpPr>
                <p:grpSp>
                  <p:nvGrpSpPr>
                    <p:cNvPr id="16" name="Group 64"/>
                    <p:cNvGrpSpPr>
                      <a:grpSpLocks noChangeAspect="1"/>
                    </p:cNvGrpSpPr>
                    <p:nvPr/>
                  </p:nvGrpSpPr>
                  <p:grpSpPr bwMode="auto">
                    <a:xfrm>
                      <a:off x="2754" y="11947"/>
                      <a:ext cx="1410" cy="1630"/>
                      <a:chOff x="2754" y="11947"/>
                      <a:chExt cx="1410" cy="1630"/>
                    </a:xfrm>
                  </p:grpSpPr>
                  <p:grpSp>
                    <p:nvGrpSpPr>
                      <p:cNvPr id="29" name="Group 65"/>
                      <p:cNvGrpSpPr>
                        <a:grpSpLocks noChangeAspect="1"/>
                      </p:cNvGrpSpPr>
                      <p:nvPr/>
                    </p:nvGrpSpPr>
                    <p:grpSpPr bwMode="auto">
                      <a:xfrm>
                        <a:off x="2754" y="11947"/>
                        <a:ext cx="1410" cy="1630"/>
                        <a:chOff x="2754" y="11947"/>
                        <a:chExt cx="1410" cy="1630"/>
                      </a:xfrm>
                    </p:grpSpPr>
                    <p:sp>
                      <p:nvSpPr>
                        <p:cNvPr id="32" name="AutoShape 66"/>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33" name="AutoShape 67"/>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30" name="Freeform 68"/>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31" name="Freeform 69"/>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17" name="Group 70"/>
                    <p:cNvGrpSpPr>
                      <a:grpSpLocks noChangeAspect="1"/>
                    </p:cNvGrpSpPr>
                    <p:nvPr/>
                  </p:nvGrpSpPr>
                  <p:grpSpPr bwMode="auto">
                    <a:xfrm>
                      <a:off x="4134" y="11957"/>
                      <a:ext cx="1410" cy="1630"/>
                      <a:chOff x="2754" y="11947"/>
                      <a:chExt cx="1410" cy="1630"/>
                    </a:xfrm>
                  </p:grpSpPr>
                  <p:grpSp>
                    <p:nvGrpSpPr>
                      <p:cNvPr id="24" name="Group 71"/>
                      <p:cNvGrpSpPr>
                        <a:grpSpLocks noChangeAspect="1"/>
                      </p:cNvGrpSpPr>
                      <p:nvPr/>
                    </p:nvGrpSpPr>
                    <p:grpSpPr bwMode="auto">
                      <a:xfrm>
                        <a:off x="2754" y="11947"/>
                        <a:ext cx="1410" cy="1630"/>
                        <a:chOff x="2754" y="11947"/>
                        <a:chExt cx="1410" cy="1630"/>
                      </a:xfrm>
                    </p:grpSpPr>
                    <p:sp>
                      <p:nvSpPr>
                        <p:cNvPr id="27" name="AutoShape 72"/>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28" name="AutoShape 73"/>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25" name="Freeform 74"/>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26" name="Freeform 75"/>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nvGrpSpPr>
                    <p:cNvPr id="18" name="Group 76"/>
                    <p:cNvGrpSpPr>
                      <a:grpSpLocks noChangeAspect="1"/>
                    </p:cNvGrpSpPr>
                    <p:nvPr/>
                  </p:nvGrpSpPr>
                  <p:grpSpPr bwMode="auto">
                    <a:xfrm>
                      <a:off x="5514" y="11957"/>
                      <a:ext cx="1410" cy="1630"/>
                      <a:chOff x="2754" y="11947"/>
                      <a:chExt cx="1410" cy="1630"/>
                    </a:xfrm>
                  </p:grpSpPr>
                  <p:grpSp>
                    <p:nvGrpSpPr>
                      <p:cNvPr id="19" name="Group 77"/>
                      <p:cNvGrpSpPr>
                        <a:grpSpLocks noChangeAspect="1"/>
                      </p:cNvGrpSpPr>
                      <p:nvPr/>
                    </p:nvGrpSpPr>
                    <p:grpSpPr bwMode="auto">
                      <a:xfrm>
                        <a:off x="2754" y="11947"/>
                        <a:ext cx="1410" cy="1630"/>
                        <a:chOff x="2754" y="11947"/>
                        <a:chExt cx="1410" cy="1630"/>
                      </a:xfrm>
                    </p:grpSpPr>
                    <p:sp>
                      <p:nvSpPr>
                        <p:cNvPr id="22" name="AutoShape 78"/>
                        <p:cNvSpPr>
                          <a:spLocks noChangeAspect="1" noChangeArrowheads="1"/>
                        </p:cNvSpPr>
                        <p:nvPr/>
                      </p:nvSpPr>
                      <p:spPr bwMode="auto">
                        <a:xfrm>
                          <a:off x="2754" y="1231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sp>
                      <p:nvSpPr>
                        <p:cNvPr id="23" name="AutoShape 79"/>
                        <p:cNvSpPr>
                          <a:spLocks noChangeAspect="1" noChangeArrowheads="1"/>
                        </p:cNvSpPr>
                        <p:nvPr/>
                      </p:nvSpPr>
                      <p:spPr bwMode="auto">
                        <a:xfrm flipV="1">
                          <a:off x="3444" y="11947"/>
                          <a:ext cx="720" cy="1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389 h 21600"/>
                          </a:gdLst>
                          <a:ahLst/>
                          <a:cxnLst>
                            <a:cxn ang="T8">
                              <a:pos x="T0" y="T1"/>
                            </a:cxn>
                            <a:cxn ang="T9">
                              <a:pos x="T2" y="T3"/>
                            </a:cxn>
                            <a:cxn ang="T10">
                              <a:pos x="T4" y="T5"/>
                            </a:cxn>
                            <a:cxn ang="T11">
                              <a:pos x="T6" y="T7"/>
                            </a:cxn>
                          </a:cxnLst>
                          <a:rect l="T12" t="T13" r="T14" b="T15"/>
                          <a:pathLst>
                            <a:path w="21600" h="21600">
                              <a:moveTo>
                                <a:pt x="482" y="7607"/>
                              </a:moveTo>
                              <a:cubicBezTo>
                                <a:pt x="1882" y="3084"/>
                                <a:pt x="6065" y="-1"/>
                                <a:pt x="10800" y="0"/>
                              </a:cubicBezTo>
                              <a:cubicBezTo>
                                <a:pt x="15534" y="0"/>
                                <a:pt x="19717" y="3084"/>
                                <a:pt x="21117" y="7607"/>
                              </a:cubicBezTo>
                              <a:cubicBezTo>
                                <a:pt x="19717" y="3084"/>
                                <a:pt x="15534" y="-1"/>
                                <a:pt x="10799" y="0"/>
                              </a:cubicBezTo>
                              <a:cubicBezTo>
                                <a:pt x="6065" y="0"/>
                                <a:pt x="1882" y="3084"/>
                                <a:pt x="482" y="7607"/>
                              </a:cubicBezTo>
                              <a:close/>
                            </a:path>
                          </a:pathLst>
                        </a:custGeom>
                        <a:solidFill>
                          <a:srgbClr val="FFFFFF"/>
                        </a:solidFill>
                        <a:ln w="12700">
                          <a:solidFill>
                            <a:srgbClr val="0000FF"/>
                          </a:solidFill>
                          <a:miter lim="800000"/>
                          <a:headEnd/>
                          <a:tailEnd/>
                        </a:ln>
                      </p:spPr>
                      <p:txBody>
                        <a:bodyPr/>
                        <a:lstStyle/>
                        <a:p>
                          <a:endParaRPr lang="tr-TR"/>
                        </a:p>
                      </p:txBody>
                    </p:sp>
                  </p:grpSp>
                  <p:sp>
                    <p:nvSpPr>
                      <p:cNvPr id="20" name="Freeform 80"/>
                      <p:cNvSpPr>
                        <a:spLocks noChangeAspect="1"/>
                      </p:cNvSpPr>
                      <p:nvPr/>
                    </p:nvSpPr>
                    <p:spPr bwMode="auto">
                      <a:xfrm>
                        <a:off x="3114" y="12317"/>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sp>
                    <p:nvSpPr>
                      <p:cNvPr id="21" name="Freeform 81"/>
                      <p:cNvSpPr>
                        <a:spLocks noChangeAspect="1"/>
                      </p:cNvSpPr>
                      <p:nvPr/>
                    </p:nvSpPr>
                    <p:spPr bwMode="auto">
                      <a:xfrm>
                        <a:off x="3813" y="12771"/>
                        <a:ext cx="1" cy="446"/>
                      </a:xfrm>
                      <a:custGeom>
                        <a:avLst/>
                        <a:gdLst>
                          <a:gd name="T0" fmla="*/ 0 w 35"/>
                          <a:gd name="T1" fmla="*/ 0 h 446"/>
                          <a:gd name="T2" fmla="*/ 0 w 35"/>
                          <a:gd name="T3" fmla="*/ 446 h 446"/>
                          <a:gd name="T4" fmla="*/ 0 60000 65536"/>
                          <a:gd name="T5" fmla="*/ 0 60000 65536"/>
                          <a:gd name="T6" fmla="*/ 0 w 35"/>
                          <a:gd name="T7" fmla="*/ 0 h 446"/>
                          <a:gd name="T8" fmla="*/ 35 w 35"/>
                          <a:gd name="T9" fmla="*/ 446 h 446"/>
                        </a:gdLst>
                        <a:ahLst/>
                        <a:cxnLst>
                          <a:cxn ang="T4">
                            <a:pos x="T0" y="T1"/>
                          </a:cxn>
                          <a:cxn ang="T5">
                            <a:pos x="T2" y="T3"/>
                          </a:cxn>
                        </a:cxnLst>
                        <a:rect l="T6" t="T7" r="T8" b="T9"/>
                        <a:pathLst>
                          <a:path w="35" h="446">
                            <a:moveTo>
                              <a:pt x="0" y="0"/>
                            </a:moveTo>
                            <a:lnTo>
                              <a:pt x="35" y="446"/>
                            </a:lnTo>
                          </a:path>
                        </a:pathLst>
                      </a:custGeom>
                      <a:noFill/>
                      <a:ln w="9525">
                        <a:solidFill>
                          <a:srgbClr val="FF0000"/>
                        </a:solidFill>
                        <a:round/>
                        <a:headEnd/>
                        <a:tailEnd/>
                      </a:ln>
                    </p:spPr>
                    <p:txBody>
                      <a:bodyPr/>
                      <a:lstStyle/>
                      <a:p>
                        <a:endParaRPr lang="tr-TR"/>
                      </a:p>
                    </p:txBody>
                  </p:sp>
                </p:grpSp>
              </p:grpSp>
            </p:grpSp>
            <p:grpSp>
              <p:nvGrpSpPr>
                <p:cNvPr id="11" name="Group 82"/>
                <p:cNvGrpSpPr>
                  <a:grpSpLocks/>
                </p:cNvGrpSpPr>
                <p:nvPr/>
              </p:nvGrpSpPr>
              <p:grpSpPr bwMode="auto">
                <a:xfrm>
                  <a:off x="4124" y="10157"/>
                  <a:ext cx="1080" cy="360"/>
                  <a:chOff x="4104" y="5647"/>
                  <a:chExt cx="1080" cy="360"/>
                </a:xfrm>
              </p:grpSpPr>
              <p:sp>
                <p:nvSpPr>
                  <p:cNvPr id="12" name="Text Box 83"/>
                  <p:cNvSpPr txBox="1">
                    <a:spLocks noChangeArrowheads="1"/>
                  </p:cNvSpPr>
                  <p:nvPr/>
                </p:nvSpPr>
                <p:spPr bwMode="auto">
                  <a:xfrm>
                    <a:off x="4464" y="5647"/>
                    <a:ext cx="720" cy="249"/>
                  </a:xfrm>
                  <a:prstGeom prst="rect">
                    <a:avLst/>
                  </a:prstGeom>
                  <a:noFill/>
                  <a:ln w="12700">
                    <a:noFill/>
                    <a:miter lim="800000"/>
                    <a:headEnd/>
                    <a:tailEnd/>
                  </a:ln>
                </p:spPr>
                <p:txBody>
                  <a:bodyPr lIns="0" tIns="0" rIns="0" bIns="0"/>
                  <a:lstStyle/>
                  <a:p>
                    <a:pPr algn="ctr"/>
                    <a:r>
                      <a:rPr lang="tr-TR" sz="800" b="1">
                        <a:solidFill>
                          <a:srgbClr val="0000FF"/>
                        </a:solidFill>
                        <a:latin typeface="Times New Roman" pitchFamily="18" charset="0"/>
                      </a:rPr>
                      <a:t>Genlik</a:t>
                    </a:r>
                    <a:endParaRPr lang="tr-TR"/>
                  </a:p>
                </p:txBody>
              </p:sp>
              <p:sp>
                <p:nvSpPr>
                  <p:cNvPr id="13" name="Line 84"/>
                  <p:cNvSpPr>
                    <a:spLocks noChangeShapeType="1"/>
                  </p:cNvSpPr>
                  <p:nvPr/>
                </p:nvSpPr>
                <p:spPr bwMode="auto">
                  <a:xfrm flipV="1">
                    <a:off x="4104" y="5827"/>
                    <a:ext cx="360" cy="180"/>
                  </a:xfrm>
                  <a:prstGeom prst="line">
                    <a:avLst/>
                  </a:prstGeom>
                  <a:noFill/>
                  <a:ln w="9525">
                    <a:solidFill>
                      <a:srgbClr val="FF0000"/>
                    </a:solidFill>
                    <a:prstDash val="dash"/>
                    <a:round/>
                    <a:headEnd type="triangle" w="sm" len="sm"/>
                    <a:tailEnd/>
                  </a:ln>
                </p:spPr>
                <p:txBody>
                  <a:bodyPr/>
                  <a:lstStyle/>
                  <a:p>
                    <a:endParaRPr lang="tr-TR"/>
                  </a:p>
                </p:txBody>
              </p:sp>
            </p:grpSp>
          </p:grpSp>
          <p:sp>
            <p:nvSpPr>
              <p:cNvPr id="9" name="Text Box 85"/>
              <p:cNvSpPr txBox="1">
                <a:spLocks noChangeArrowheads="1"/>
              </p:cNvSpPr>
              <p:nvPr/>
            </p:nvSpPr>
            <p:spPr bwMode="auto">
              <a:xfrm>
                <a:off x="1134" y="10808"/>
                <a:ext cx="1800" cy="249"/>
              </a:xfrm>
              <a:prstGeom prst="rect">
                <a:avLst/>
              </a:prstGeom>
              <a:noFill/>
              <a:ln w="12700">
                <a:noFill/>
                <a:miter lim="800000"/>
                <a:headEnd/>
                <a:tailEnd/>
              </a:ln>
            </p:spPr>
            <p:txBody>
              <a:bodyPr lIns="0" tIns="0" rIns="0" bIns="0"/>
              <a:lstStyle/>
              <a:p>
                <a:r>
                  <a:rPr lang="tr-TR" sz="1200" b="1" dirty="0">
                    <a:solidFill>
                      <a:srgbClr val="0000FF"/>
                    </a:solidFill>
                    <a:latin typeface="Times New Roman" pitchFamily="18" charset="0"/>
                  </a:rPr>
                  <a:t>3. Durum	</a:t>
                </a:r>
                <a:r>
                  <a:rPr lang="tr-TR" sz="1200" dirty="0">
                    <a:solidFill>
                      <a:srgbClr val="0000FF"/>
                    </a:solidFill>
                    <a:latin typeface="Times New Roman" pitchFamily="18" charset="0"/>
                  </a:rPr>
                  <a:t>→</a:t>
                </a:r>
                <a:endParaRPr lang="tr-TR" dirty="0"/>
              </a:p>
            </p:txBody>
          </p:sp>
        </p:grpSp>
      </p:grpSp>
      <p:sp>
        <p:nvSpPr>
          <p:cNvPr id="86" name="Rectangle 86"/>
          <p:cNvSpPr>
            <a:spLocks noChangeArrowheads="1"/>
          </p:cNvSpPr>
          <p:nvPr/>
        </p:nvSpPr>
        <p:spPr bwMode="auto">
          <a:xfrm>
            <a:off x="539552" y="4869160"/>
            <a:ext cx="8064896" cy="1200329"/>
          </a:xfrm>
          <a:prstGeom prst="rect">
            <a:avLst/>
          </a:prstGeom>
          <a:noFill/>
          <a:ln w="9525">
            <a:noFill/>
            <a:miter lim="800000"/>
            <a:headEnd/>
            <a:tailEnd/>
          </a:ln>
        </p:spPr>
        <p:txBody>
          <a:bodyPr wrap="square" anchor="ctr">
            <a:spAutoFit/>
          </a:bodyPr>
          <a:lstStyle/>
          <a:p>
            <a:pPr algn="ctr"/>
            <a:r>
              <a:rPr lang="tr-TR" dirty="0"/>
              <a:t>		Genlikleri	;	3. Durum &gt; 2. Durum &gt; 1. Durum</a:t>
            </a:r>
          </a:p>
          <a:p>
            <a:pPr algn="ctr"/>
            <a:r>
              <a:rPr lang="tr-TR" dirty="0"/>
              <a:t>		Ses Enerjileri	;	3. Durum &gt; 2. Durum &gt; 1. Durum</a:t>
            </a:r>
          </a:p>
          <a:p>
            <a:pPr algn="ctr"/>
            <a:r>
              <a:rPr lang="tr-TR" dirty="0"/>
              <a:t>		Ses Şiddetleri	;	3. Durum &gt; 2. Durum &gt; 1. Durum</a:t>
            </a:r>
          </a:p>
          <a:p>
            <a:pPr algn="ctr"/>
            <a:r>
              <a:rPr lang="tr-TR" dirty="0"/>
              <a:t>		Ses Düzeyleri	;	3. Durum &gt; 2. Durum &gt; 1. Durum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Düzeyi</a:t>
            </a:r>
            <a:endParaRPr lang="tr-TR" dirty="0"/>
          </a:p>
        </p:txBody>
      </p:sp>
      <p:sp>
        <p:nvSpPr>
          <p:cNvPr id="3" name="2 İçerik Yer Tutucusu"/>
          <p:cNvSpPr>
            <a:spLocks noGrp="1"/>
          </p:cNvSpPr>
          <p:nvPr>
            <p:ph idx="1"/>
          </p:nvPr>
        </p:nvSpPr>
        <p:spPr>
          <a:xfrm>
            <a:off x="457200" y="1600200"/>
            <a:ext cx="4834880" cy="4525963"/>
          </a:xfrm>
        </p:spPr>
        <p:txBody>
          <a:bodyPr>
            <a:normAutofit fontScale="92500" lnSpcReduction="20000"/>
          </a:bodyPr>
          <a:lstStyle/>
          <a:p>
            <a:r>
              <a:rPr lang="tr-TR" dirty="0" smtClean="0"/>
              <a:t>Seslerin işitme sağlığımıza zararlı olup olmadığı, bir sesi duyup duyamamamız, ses düzeyi denilen bir büyüklükle ilgilidir.</a:t>
            </a:r>
          </a:p>
          <a:p>
            <a:r>
              <a:rPr lang="tr-TR" dirty="0" smtClean="0"/>
              <a:t>Ses düzeyini ölçmek için kullanılan birim desibeldir. Kısaca </a:t>
            </a:r>
            <a:r>
              <a:rPr lang="tr-TR" dirty="0" err="1" smtClean="0"/>
              <a:t>dB</a:t>
            </a:r>
            <a:r>
              <a:rPr lang="tr-TR" dirty="0" smtClean="0"/>
              <a:t> ile gösterilir. Birçok insanın duyabildiği en düşük ses 0(sıfır</a:t>
            </a:r>
            <a:r>
              <a:rPr lang="tr-TR" smtClean="0"/>
              <a:t>) </a:t>
            </a:r>
            <a:r>
              <a:rPr lang="tr-TR" smtClean="0"/>
              <a:t>d</a:t>
            </a:r>
            <a:r>
              <a:rPr lang="tr-TR" smtClean="0"/>
              <a:t>esibeldir</a:t>
            </a:r>
            <a:r>
              <a:rPr lang="tr-TR" dirty="0" smtClean="0"/>
              <a:t>. </a:t>
            </a:r>
            <a:endParaRPr lang="tr-TR" dirty="0"/>
          </a:p>
        </p:txBody>
      </p:sp>
      <p:pic>
        <p:nvPicPr>
          <p:cNvPr id="4" name="Picture 3"/>
          <p:cNvPicPr>
            <a:picLocks noChangeAspect="1" noChangeArrowheads="1"/>
          </p:cNvPicPr>
          <p:nvPr/>
        </p:nvPicPr>
        <p:blipFill>
          <a:blip r:embed="rId2" cstate="print"/>
          <a:srcRect/>
          <a:stretch>
            <a:fillRect/>
          </a:stretch>
        </p:blipFill>
        <p:spPr bwMode="auto">
          <a:xfrm>
            <a:off x="5292080" y="1628800"/>
            <a:ext cx="3374300"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dirty="0" smtClean="0"/>
              <a:t>Ses Düzeyi</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131840" y="96637"/>
            <a:ext cx="5797403" cy="6622692"/>
          </a:xfrm>
          <a:prstGeom prst="rect">
            <a:avLst/>
          </a:prstGeom>
          <a:noFill/>
          <a:ln w="9525">
            <a:noFill/>
            <a:miter lim="800000"/>
            <a:headEnd/>
            <a:tailEnd/>
          </a:ln>
        </p:spPr>
      </p:pic>
      <p:sp>
        <p:nvSpPr>
          <p:cNvPr id="5" name="2 İçerik Yer Tutucusu"/>
          <p:cNvSpPr txBox="1">
            <a:spLocks/>
          </p:cNvSpPr>
          <p:nvPr/>
        </p:nvSpPr>
        <p:spPr>
          <a:xfrm>
            <a:off x="323528" y="3284984"/>
            <a:ext cx="2880320" cy="190080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Çevremizdeki</a:t>
            </a:r>
            <a:r>
              <a:rPr kumimoji="0" lang="tr-TR" sz="3200" b="0" i="0" u="none" strike="noStrike" kern="1200" cap="none" spc="0" normalizeH="0" noProof="0" dirty="0" smtClean="0">
                <a:ln>
                  <a:noFill/>
                </a:ln>
                <a:solidFill>
                  <a:schemeClr val="tx1"/>
                </a:solidFill>
                <a:effectLst/>
                <a:uLnTx/>
                <a:uFillTx/>
                <a:latin typeface="+mn-lt"/>
                <a:ea typeface="+mn-ea"/>
                <a:cs typeface="+mn-cs"/>
              </a:rPr>
              <a:t> seslerin düzeyleri</a:t>
            </a: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Düzeyi</a:t>
            </a:r>
            <a:endParaRPr lang="tr-TR" dirty="0"/>
          </a:p>
        </p:txBody>
      </p:sp>
      <p:sp>
        <p:nvSpPr>
          <p:cNvPr id="3" name="2 İçerik Yer Tutucusu"/>
          <p:cNvSpPr>
            <a:spLocks noGrp="1"/>
          </p:cNvSpPr>
          <p:nvPr>
            <p:ph idx="1"/>
          </p:nvPr>
        </p:nvSpPr>
        <p:spPr/>
        <p:txBody>
          <a:bodyPr/>
          <a:lstStyle/>
          <a:p>
            <a:r>
              <a:rPr lang="tr-TR" dirty="0" smtClean="0"/>
              <a:t>Ölçek üzerindeki her 10 </a:t>
            </a:r>
            <a:r>
              <a:rPr lang="tr-TR" dirty="0" err="1" smtClean="0"/>
              <a:t>dB'lik</a:t>
            </a:r>
            <a:r>
              <a:rPr lang="tr-TR" dirty="0" smtClean="0"/>
              <a:t> artış, 10 kat daha şiddetli ses anlamına gelmektedir. Örneğin, nefes alma veya yaprakların hışırtısı 10 </a:t>
            </a:r>
            <a:r>
              <a:rPr lang="tr-TR" dirty="0" err="1" smtClean="0"/>
              <a:t>dB</a:t>
            </a:r>
            <a:r>
              <a:rPr lang="tr-TR" dirty="0" smtClean="0"/>
              <a:t>' </a:t>
            </a:r>
            <a:r>
              <a:rPr lang="tr-TR" dirty="0" err="1" smtClean="0"/>
              <a:t>dir</a:t>
            </a:r>
            <a:r>
              <a:rPr lang="tr-TR" dirty="0" smtClean="0"/>
              <a:t> ve bu düzey, insanların zor duydukları ses düzeyinin (0 </a:t>
            </a:r>
            <a:r>
              <a:rPr lang="tr-TR" dirty="0" err="1" smtClean="0"/>
              <a:t>dB</a:t>
            </a:r>
            <a:r>
              <a:rPr lang="tr-TR" dirty="0" smtClean="0"/>
              <a:t>) 10 katıdır. 20 </a:t>
            </a:r>
            <a:r>
              <a:rPr lang="tr-TR" dirty="0" err="1" smtClean="0"/>
              <a:t>dB</a:t>
            </a:r>
            <a:r>
              <a:rPr lang="tr-TR" dirty="0" smtClean="0"/>
              <a:t>' </a:t>
            </a:r>
            <a:r>
              <a:rPr lang="tr-TR" dirty="0" err="1" smtClean="0"/>
              <a:t>lik</a:t>
            </a:r>
            <a:r>
              <a:rPr lang="tr-TR" dirty="0" smtClean="0"/>
              <a:t> bir ses 0 </a:t>
            </a:r>
            <a:r>
              <a:rPr lang="tr-TR" dirty="0" err="1" smtClean="0"/>
              <a:t>dB'lik</a:t>
            </a:r>
            <a:r>
              <a:rPr lang="tr-TR" dirty="0" smtClean="0"/>
              <a:t> bir sesin 100 katı, 10 </a:t>
            </a:r>
            <a:r>
              <a:rPr lang="tr-TR" dirty="0" err="1" smtClean="0"/>
              <a:t>dB'lik</a:t>
            </a:r>
            <a:r>
              <a:rPr lang="tr-TR" dirty="0" smtClean="0"/>
              <a:t> bir sesin ise 10 katıdır.</a:t>
            </a:r>
          </a:p>
          <a:p>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DALGALAR HALİNDE YAYILIR</a:t>
            </a:r>
            <a:endParaRPr lang="tr-TR" dirty="0"/>
          </a:p>
        </p:txBody>
      </p:sp>
      <p:pic>
        <p:nvPicPr>
          <p:cNvPr id="4" name="3 İçerik Yer Tutucusu" descr="mercek-dalga.jpg"/>
          <p:cNvPicPr>
            <a:picLocks noGrp="1" noChangeAspect="1"/>
          </p:cNvPicPr>
          <p:nvPr>
            <p:ph idx="1"/>
          </p:nvPr>
        </p:nvPicPr>
        <p:blipFill>
          <a:blip r:embed="rId2" cstate="print"/>
          <a:srcRect/>
          <a:stretch>
            <a:fillRect/>
          </a:stretch>
        </p:blipFill>
        <p:spPr bwMode="auto">
          <a:xfrm>
            <a:off x="0" y="1466959"/>
            <a:ext cx="7236296" cy="5391041"/>
          </a:xfrm>
          <a:prstGeom prst="rect">
            <a:avLst/>
          </a:prstGeom>
          <a:noFill/>
          <a:ln w="9525">
            <a:noFill/>
            <a:miter lim="800000"/>
            <a:headEnd/>
            <a:tailEnd/>
          </a:ln>
        </p:spPr>
      </p:pic>
      <p:sp>
        <p:nvSpPr>
          <p:cNvPr id="5" name="4 Metin kutusu"/>
          <p:cNvSpPr txBox="1"/>
          <p:nvPr/>
        </p:nvSpPr>
        <p:spPr>
          <a:xfrm>
            <a:off x="7308304" y="1628800"/>
            <a:ext cx="1835696" cy="1938992"/>
          </a:xfrm>
          <a:prstGeom prst="rect">
            <a:avLst/>
          </a:prstGeom>
          <a:noFill/>
        </p:spPr>
        <p:txBody>
          <a:bodyPr wrap="square" rtlCol="0">
            <a:spAutoFit/>
          </a:bodyPr>
          <a:lstStyle/>
          <a:p>
            <a:r>
              <a:rPr lang="tr-TR" sz="2400" dirty="0" err="1" smtClean="0"/>
              <a:t>Graham</a:t>
            </a:r>
            <a:r>
              <a:rPr lang="tr-TR" sz="2400" dirty="0" smtClean="0"/>
              <a:t> </a:t>
            </a:r>
            <a:r>
              <a:rPr lang="tr-TR" sz="2400" dirty="0" err="1" smtClean="0"/>
              <a:t>Bell</a:t>
            </a:r>
            <a:r>
              <a:rPr lang="tr-TR" sz="2400" dirty="0" smtClean="0"/>
              <a:t> Ses Merceği ile sesi görünür hale getirmiştir.</a:t>
            </a:r>
            <a:endParaRPr lang="tr-TR"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2506290"/>
          </a:xfrm>
        </p:spPr>
        <p:txBody>
          <a:bodyPr>
            <a:normAutofit/>
          </a:bodyPr>
          <a:lstStyle/>
          <a:p>
            <a:r>
              <a:rPr lang="tr-TR" dirty="0" smtClean="0"/>
              <a:t>OSİLOSKOP</a:t>
            </a:r>
            <a:br>
              <a:rPr lang="tr-TR" dirty="0" smtClean="0"/>
            </a:br>
            <a:r>
              <a:rPr lang="tr-TR" dirty="0" smtClean="0"/>
              <a:t>Sesin; frekans, yükseklik, genlik ve şiddetini ölçen araçlara denir.</a:t>
            </a:r>
            <a:endParaRPr lang="tr-TR" dirty="0"/>
          </a:p>
        </p:txBody>
      </p:sp>
      <p:pic>
        <p:nvPicPr>
          <p:cNvPr id="26626" name="Picture 2" descr="C:\Users\Exper\Desktop\E-Etüt Projesi Dökümanları\7. ders materyalleri\Portable-Oscilloscope-PDS7062T-.jpg"/>
          <p:cNvPicPr>
            <a:picLocks noGrp="1" noChangeAspect="1" noChangeArrowheads="1"/>
          </p:cNvPicPr>
          <p:nvPr>
            <p:ph idx="1"/>
          </p:nvPr>
        </p:nvPicPr>
        <p:blipFill>
          <a:blip r:embed="rId2" cstate="print"/>
          <a:srcRect/>
          <a:stretch>
            <a:fillRect/>
          </a:stretch>
        </p:blipFill>
        <p:spPr bwMode="auto">
          <a:xfrm>
            <a:off x="1691680" y="2996952"/>
            <a:ext cx="6419563" cy="371487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Tınısı</a:t>
            </a:r>
            <a:endParaRPr lang="tr-TR" dirty="0"/>
          </a:p>
        </p:txBody>
      </p:sp>
      <p:sp>
        <p:nvSpPr>
          <p:cNvPr id="3" name="2 İçerik Yer Tutucusu"/>
          <p:cNvSpPr>
            <a:spLocks noGrp="1"/>
          </p:cNvSpPr>
          <p:nvPr>
            <p:ph idx="1"/>
          </p:nvPr>
        </p:nvSpPr>
        <p:spPr>
          <a:xfrm>
            <a:off x="755576" y="1772816"/>
            <a:ext cx="8229600" cy="4525963"/>
          </a:xfrm>
        </p:spPr>
        <p:txBody>
          <a:bodyPr/>
          <a:lstStyle/>
          <a:p>
            <a:r>
              <a:rPr lang="tr-TR" kern="0" dirty="0" smtClean="0">
                <a:latin typeface="Times New Roman" pitchFamily="18" charset="0"/>
                <a:cs typeface="Times New Roman" pitchFamily="18" charset="0"/>
              </a:rPr>
              <a:t>Yapıları birbirine benzeyen müzik aletlerinden çıkan sesler birbirine benzemez. </a:t>
            </a:r>
          </a:p>
          <a:p>
            <a:endParaRPr lang="tr-TR" dirty="0"/>
          </a:p>
        </p:txBody>
      </p:sp>
      <p:graphicFrame>
        <p:nvGraphicFramePr>
          <p:cNvPr id="4" name="Object 8"/>
          <p:cNvGraphicFramePr>
            <a:graphicFrameLocks noChangeAspect="1"/>
          </p:cNvGraphicFramePr>
          <p:nvPr/>
        </p:nvGraphicFramePr>
        <p:xfrm>
          <a:off x="539552" y="3717032"/>
          <a:ext cx="2259012" cy="2514600"/>
        </p:xfrm>
        <a:graphic>
          <a:graphicData uri="http://schemas.openxmlformats.org/presentationml/2006/ole">
            <p:oleObj spid="_x0000_s22531" name="Klip" r:id="rId3" imgW="925200" imgH="1028520" progId="">
              <p:embed/>
            </p:oleObj>
          </a:graphicData>
        </a:graphic>
      </p:graphicFrame>
      <p:graphicFrame>
        <p:nvGraphicFramePr>
          <p:cNvPr id="117767" name="Object 7"/>
          <p:cNvGraphicFramePr>
            <a:graphicFrameLocks noChangeAspect="1"/>
          </p:cNvGraphicFramePr>
          <p:nvPr/>
        </p:nvGraphicFramePr>
        <p:xfrm>
          <a:off x="3707904" y="3861048"/>
          <a:ext cx="1863725" cy="1665288"/>
        </p:xfrm>
        <a:graphic>
          <a:graphicData uri="http://schemas.openxmlformats.org/presentationml/2006/ole">
            <p:oleObj spid="_x0000_s22532" name="Klip" r:id="rId4" imgW="2870280" imgH="2563920" progId="">
              <p:embed/>
            </p:oleObj>
          </a:graphicData>
        </a:graphic>
      </p:graphicFrame>
      <p:graphicFrame>
        <p:nvGraphicFramePr>
          <p:cNvPr id="117766" name="Object 6"/>
          <p:cNvGraphicFramePr>
            <a:graphicFrameLocks noChangeAspect="1"/>
          </p:cNvGraphicFramePr>
          <p:nvPr/>
        </p:nvGraphicFramePr>
        <p:xfrm>
          <a:off x="6372200" y="3356992"/>
          <a:ext cx="2071687" cy="2352675"/>
        </p:xfrm>
        <a:graphic>
          <a:graphicData uri="http://schemas.openxmlformats.org/presentationml/2006/ole">
            <p:oleObj spid="_x0000_s22533" name="Klip" r:id="rId5" imgW="1053000" imgH="1195920" progId="">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Tınısı</a:t>
            </a:r>
            <a:endParaRPr lang="tr-TR" dirty="0"/>
          </a:p>
        </p:txBody>
      </p:sp>
      <p:sp>
        <p:nvSpPr>
          <p:cNvPr id="3" name="2 İçerik Yer Tutucusu"/>
          <p:cNvSpPr>
            <a:spLocks noGrp="1"/>
          </p:cNvSpPr>
          <p:nvPr>
            <p:ph idx="1"/>
          </p:nvPr>
        </p:nvSpPr>
        <p:spPr/>
        <p:txBody>
          <a:bodyPr/>
          <a:lstStyle/>
          <a:p>
            <a:r>
              <a:rPr lang="tr-TR" kern="0" dirty="0" smtClean="0">
                <a:latin typeface="Times New Roman" pitchFamily="18" charset="0"/>
                <a:cs typeface="Times New Roman" pitchFamily="18" charset="0"/>
              </a:rPr>
              <a:t>Müzik aletlerinin çıkardığı sesler, aletlerin yapılarına, büyüklüklerine, yapıldıkları malzemelerin cinsine göre farklı farklıdır.</a:t>
            </a:r>
          </a:p>
          <a:p>
            <a:r>
              <a:rPr lang="tr-TR" kern="0" dirty="0" smtClean="0">
                <a:latin typeface="Times New Roman" pitchFamily="18" charset="0"/>
                <a:cs typeface="Times New Roman" pitchFamily="18" charset="0"/>
              </a:rPr>
              <a:t>Sesin bu özelliğine </a:t>
            </a:r>
            <a:r>
              <a:rPr lang="tr-TR" kern="0" dirty="0" smtClean="0">
                <a:solidFill>
                  <a:srgbClr val="FF0000"/>
                </a:solidFill>
                <a:latin typeface="Times New Roman" pitchFamily="18" charset="0"/>
                <a:cs typeface="Times New Roman" pitchFamily="18" charset="0"/>
              </a:rPr>
              <a:t>SESİN TINISI </a:t>
            </a:r>
            <a:r>
              <a:rPr lang="tr-TR" kern="0" dirty="0" smtClean="0">
                <a:latin typeface="Times New Roman" pitchFamily="18" charset="0"/>
                <a:cs typeface="Times New Roman" pitchFamily="18" charset="0"/>
              </a:rPr>
              <a:t>denir. </a:t>
            </a:r>
          </a:p>
          <a:p>
            <a:r>
              <a:rPr lang="tr-TR" kern="0" dirty="0" smtClean="0">
                <a:latin typeface="Times New Roman" pitchFamily="18" charset="0"/>
                <a:cs typeface="Times New Roman" pitchFamily="18" charset="0"/>
              </a:rPr>
              <a:t>Tını özelliğinden yararlanılarak bir sesin hangi kaynaktan geldiği ayırt edilebilir</a:t>
            </a:r>
            <a:r>
              <a:rPr lang="tr-TR" i="1" kern="0" dirty="0" smtClean="0">
                <a:latin typeface="Comic Sans MS" pitchFamily="66" charset="0"/>
              </a:rPr>
              <a:t>.</a:t>
            </a:r>
            <a:endParaRPr lang="tr-T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34082"/>
          </a:xfrm>
        </p:spPr>
        <p:txBody>
          <a:bodyPr>
            <a:normAutofit fontScale="90000"/>
          </a:bodyPr>
          <a:lstStyle/>
          <a:p>
            <a:r>
              <a:rPr lang="tr-TR" dirty="0" smtClean="0"/>
              <a:t>KARŞILAŞTIRMA</a:t>
            </a:r>
            <a:endParaRPr lang="tr-TR" dirty="0"/>
          </a:p>
        </p:txBody>
      </p:sp>
      <p:pic>
        <p:nvPicPr>
          <p:cNvPr id="4" name="2 Resim" descr="İNCEKALINSES.jpg"/>
          <p:cNvPicPr>
            <a:picLocks noGrp="1" noChangeAspect="1"/>
          </p:cNvPicPr>
          <p:nvPr>
            <p:ph idx="1"/>
          </p:nvPr>
        </p:nvPicPr>
        <p:blipFill>
          <a:blip r:embed="rId2" cstate="print"/>
          <a:srcRect/>
          <a:stretch>
            <a:fillRect/>
          </a:stretch>
        </p:blipFill>
        <p:spPr bwMode="auto">
          <a:xfrm>
            <a:off x="899592" y="1052736"/>
            <a:ext cx="7272808" cy="5439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1</a:t>
            </a:r>
            <a:endParaRPr lang="tr-TR" dirty="0"/>
          </a:p>
        </p:txBody>
      </p:sp>
      <p:pic>
        <p:nvPicPr>
          <p:cNvPr id="23554"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827584" y="1556792"/>
            <a:ext cx="7137318" cy="508411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2</a:t>
            </a:r>
            <a:endParaRPr lang="tr-TR" dirty="0"/>
          </a:p>
        </p:txBody>
      </p:sp>
      <p:pic>
        <p:nvPicPr>
          <p:cNvPr id="24578"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755576" y="1124744"/>
            <a:ext cx="7704856" cy="532911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71400"/>
            <a:ext cx="8229600" cy="1143000"/>
          </a:xfrm>
        </p:spPr>
        <p:txBody>
          <a:bodyPr/>
          <a:lstStyle/>
          <a:p>
            <a:r>
              <a:rPr lang="tr-TR" dirty="0" smtClean="0"/>
              <a:t>SORU 3</a:t>
            </a:r>
            <a:endParaRPr lang="tr-TR" dirty="0"/>
          </a:p>
        </p:txBody>
      </p:sp>
      <p:pic>
        <p:nvPicPr>
          <p:cNvPr id="4" name="2 Resim" descr="11.jpg"/>
          <p:cNvPicPr>
            <a:picLocks noGrp="1" noChangeAspect="1"/>
          </p:cNvPicPr>
          <p:nvPr>
            <p:ph idx="1"/>
          </p:nvPr>
        </p:nvPicPr>
        <p:blipFill>
          <a:blip r:embed="rId2" cstate="print"/>
          <a:srcRect/>
          <a:stretch>
            <a:fillRect/>
          </a:stretch>
        </p:blipFill>
        <p:spPr bwMode="auto">
          <a:xfrm>
            <a:off x="1115616" y="610435"/>
            <a:ext cx="7272808" cy="6247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4</a:t>
            </a:r>
            <a:endParaRPr lang="tr-TR" dirty="0"/>
          </a:p>
        </p:txBody>
      </p:sp>
      <p:pic>
        <p:nvPicPr>
          <p:cNvPr id="25603" name="Picture 3"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611560" y="1340768"/>
            <a:ext cx="8376350" cy="460851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lstStyle/>
          <a:p>
            <a:r>
              <a:rPr lang="tr-TR" dirty="0" smtClean="0"/>
              <a:t>SORU 5</a:t>
            </a:r>
            <a:endParaRPr lang="tr-TR" dirty="0"/>
          </a:p>
        </p:txBody>
      </p:sp>
      <p:pic>
        <p:nvPicPr>
          <p:cNvPr id="27650"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971600" y="908720"/>
            <a:ext cx="6768752" cy="574312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1143000"/>
          </a:xfrm>
        </p:spPr>
        <p:txBody>
          <a:bodyPr/>
          <a:lstStyle/>
          <a:p>
            <a:r>
              <a:rPr lang="tr-TR" dirty="0" smtClean="0"/>
              <a:t>SORU 6</a:t>
            </a:r>
            <a:endParaRPr lang="tr-TR" dirty="0"/>
          </a:p>
        </p:txBody>
      </p:sp>
      <p:pic>
        <p:nvPicPr>
          <p:cNvPr id="4" name="2 Resim" descr="bhugjkses.jpg"/>
          <p:cNvPicPr>
            <a:picLocks noGrp="1" noChangeAspect="1"/>
          </p:cNvPicPr>
          <p:nvPr>
            <p:ph idx="1"/>
          </p:nvPr>
        </p:nvPicPr>
        <p:blipFill>
          <a:blip r:embed="rId2" cstate="print"/>
          <a:srcRect/>
          <a:stretch>
            <a:fillRect/>
          </a:stretch>
        </p:blipFill>
        <p:spPr bwMode="auto">
          <a:xfrm>
            <a:off x="1331640" y="836712"/>
            <a:ext cx="6768752" cy="5874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42913" y="103188"/>
            <a:ext cx="8243887" cy="682625"/>
          </a:xfrm>
        </p:spPr>
        <p:txBody>
          <a:bodyPr>
            <a:normAutofit fontScale="90000"/>
          </a:bodyPr>
          <a:lstStyle/>
          <a:p>
            <a:pPr eaLnBrk="1" hangingPunct="1"/>
            <a:r>
              <a:rPr lang="tr-TR" dirty="0" smtClean="0">
                <a:solidFill>
                  <a:schemeClr val="tx1"/>
                </a:solidFill>
                <a:latin typeface="Times New Roman" pitchFamily="18" charset="0"/>
                <a:cs typeface="Times New Roman" pitchFamily="18" charset="0"/>
              </a:rPr>
              <a:t>Titreşim Sonucu: SES OLUŞUR</a:t>
            </a:r>
          </a:p>
        </p:txBody>
      </p:sp>
      <p:pic>
        <p:nvPicPr>
          <p:cNvPr id="117763" name="Picture 3" descr="p15728"/>
          <p:cNvPicPr>
            <a:picLocks noChangeAspect="1" noChangeArrowheads="1"/>
          </p:cNvPicPr>
          <p:nvPr/>
        </p:nvPicPr>
        <p:blipFill>
          <a:blip r:embed="rId3" cstate="print"/>
          <a:srcRect/>
          <a:stretch>
            <a:fillRect/>
          </a:stretch>
        </p:blipFill>
        <p:spPr bwMode="auto">
          <a:xfrm>
            <a:off x="3071813" y="3143250"/>
            <a:ext cx="3073400" cy="1339850"/>
          </a:xfrm>
          <a:prstGeom prst="rect">
            <a:avLst/>
          </a:prstGeom>
          <a:noFill/>
          <a:ln w="9525">
            <a:noFill/>
            <a:miter lim="800000"/>
            <a:headEnd/>
            <a:tailEnd/>
          </a:ln>
        </p:spPr>
      </p:pic>
      <p:pic>
        <p:nvPicPr>
          <p:cNvPr id="117764" name="Picture 4" descr="megafon1"/>
          <p:cNvPicPr>
            <a:picLocks noChangeAspect="1" noChangeArrowheads="1"/>
          </p:cNvPicPr>
          <p:nvPr/>
        </p:nvPicPr>
        <p:blipFill>
          <a:blip r:embed="rId4" cstate="print"/>
          <a:srcRect/>
          <a:stretch>
            <a:fillRect/>
          </a:stretch>
        </p:blipFill>
        <p:spPr bwMode="auto">
          <a:xfrm>
            <a:off x="6715125" y="1214438"/>
            <a:ext cx="1835150" cy="2305050"/>
          </a:xfrm>
          <a:prstGeom prst="rect">
            <a:avLst/>
          </a:prstGeom>
          <a:noFill/>
          <a:ln w="9525">
            <a:noFill/>
            <a:miter lim="800000"/>
            <a:headEnd/>
            <a:tailEnd/>
          </a:ln>
        </p:spPr>
      </p:pic>
      <p:pic>
        <p:nvPicPr>
          <p:cNvPr id="117765" name="Picture 5" descr="kulak3"/>
          <p:cNvPicPr>
            <a:picLocks noChangeAspect="1" noChangeArrowheads="1"/>
          </p:cNvPicPr>
          <p:nvPr/>
        </p:nvPicPr>
        <p:blipFill>
          <a:blip r:embed="rId5" cstate="print"/>
          <a:srcRect/>
          <a:stretch>
            <a:fillRect/>
          </a:stretch>
        </p:blipFill>
        <p:spPr bwMode="auto">
          <a:xfrm>
            <a:off x="3143250" y="1357313"/>
            <a:ext cx="2986088" cy="1368425"/>
          </a:xfrm>
          <a:prstGeom prst="rect">
            <a:avLst/>
          </a:prstGeom>
          <a:noFill/>
          <a:ln w="9525">
            <a:noFill/>
            <a:miter lim="800000"/>
            <a:headEnd/>
            <a:tailEnd/>
          </a:ln>
        </p:spPr>
      </p:pic>
      <p:graphicFrame>
        <p:nvGraphicFramePr>
          <p:cNvPr id="117766" name="Object 6"/>
          <p:cNvGraphicFramePr>
            <a:graphicFrameLocks noChangeAspect="1"/>
          </p:cNvGraphicFramePr>
          <p:nvPr/>
        </p:nvGraphicFramePr>
        <p:xfrm>
          <a:off x="6429375" y="4000500"/>
          <a:ext cx="2071688" cy="2352675"/>
        </p:xfrm>
        <a:graphic>
          <a:graphicData uri="http://schemas.openxmlformats.org/presentationml/2006/ole">
            <p:oleObj spid="_x0000_s1026" name="Klip" r:id="rId6" imgW="1053000" imgH="1195920" progId="">
              <p:embed/>
            </p:oleObj>
          </a:graphicData>
        </a:graphic>
      </p:graphicFrame>
      <p:graphicFrame>
        <p:nvGraphicFramePr>
          <p:cNvPr id="117767" name="Object 7"/>
          <p:cNvGraphicFramePr>
            <a:graphicFrameLocks noChangeAspect="1"/>
          </p:cNvGraphicFramePr>
          <p:nvPr/>
        </p:nvGraphicFramePr>
        <p:xfrm>
          <a:off x="3643313" y="4786313"/>
          <a:ext cx="1863725" cy="1665287"/>
        </p:xfrm>
        <a:graphic>
          <a:graphicData uri="http://schemas.openxmlformats.org/presentationml/2006/ole">
            <p:oleObj spid="_x0000_s1027" name="Klip" r:id="rId7" imgW="2870280" imgH="2563920" progId="">
              <p:embed/>
            </p:oleObj>
          </a:graphicData>
        </a:graphic>
      </p:graphicFrame>
      <p:graphicFrame>
        <p:nvGraphicFramePr>
          <p:cNvPr id="117768" name="Object 8"/>
          <p:cNvGraphicFramePr>
            <a:graphicFrameLocks noChangeAspect="1"/>
          </p:cNvGraphicFramePr>
          <p:nvPr/>
        </p:nvGraphicFramePr>
        <p:xfrm>
          <a:off x="642938" y="3786188"/>
          <a:ext cx="2259012" cy="2514600"/>
        </p:xfrm>
        <a:graphic>
          <a:graphicData uri="http://schemas.openxmlformats.org/presentationml/2006/ole">
            <p:oleObj spid="_x0000_s1028" name="Klip" r:id="rId8" imgW="925200" imgH="1028520" progId="">
              <p:embed/>
            </p:oleObj>
          </a:graphicData>
        </a:graphic>
      </p:graphicFrame>
      <p:graphicFrame>
        <p:nvGraphicFramePr>
          <p:cNvPr id="117769" name="Object 9"/>
          <p:cNvGraphicFramePr>
            <a:graphicFrameLocks noGrp="1" noChangeAspect="1"/>
          </p:cNvGraphicFramePr>
          <p:nvPr>
            <p:ph sz="half" idx="1"/>
          </p:nvPr>
        </p:nvGraphicFramePr>
        <p:xfrm>
          <a:off x="714375" y="1214438"/>
          <a:ext cx="1800225" cy="2016125"/>
        </p:xfrm>
        <a:graphic>
          <a:graphicData uri="http://schemas.openxmlformats.org/presentationml/2006/ole">
            <p:oleObj spid="_x0000_s1029" name="Klip" r:id="rId9" imgW="2286000" imgH="1519920" progId="">
              <p:embed/>
            </p:oleObj>
          </a:graphicData>
        </a:graphic>
      </p:graphicFrame>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0"/>
            <a:ext cx="8229600" cy="1143000"/>
          </a:xfrm>
        </p:spPr>
        <p:txBody>
          <a:bodyPr/>
          <a:lstStyle/>
          <a:p>
            <a:r>
              <a:rPr lang="tr-TR" dirty="0" smtClean="0"/>
              <a:t>SORU 7</a:t>
            </a:r>
            <a:endParaRPr lang="tr-TR" dirty="0"/>
          </a:p>
        </p:txBody>
      </p:sp>
      <p:pic>
        <p:nvPicPr>
          <p:cNvPr id="4" name="2 Resim" descr="28.jpg"/>
          <p:cNvPicPr>
            <a:picLocks noGrp="1" noChangeAspect="1"/>
          </p:cNvPicPr>
          <p:nvPr>
            <p:ph idx="1"/>
          </p:nvPr>
        </p:nvPicPr>
        <p:blipFill>
          <a:blip r:embed="rId2" cstate="print"/>
          <a:srcRect/>
          <a:stretch>
            <a:fillRect/>
          </a:stretch>
        </p:blipFill>
        <p:spPr bwMode="auto">
          <a:xfrm>
            <a:off x="1763688" y="954232"/>
            <a:ext cx="6264696" cy="5903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8</a:t>
            </a:r>
            <a:endParaRPr lang="tr-TR" dirty="0"/>
          </a:p>
        </p:txBody>
      </p:sp>
      <p:pic>
        <p:nvPicPr>
          <p:cNvPr id="28674"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683568" y="1340768"/>
            <a:ext cx="7714790" cy="478112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1143000"/>
          </a:xfrm>
        </p:spPr>
        <p:txBody>
          <a:bodyPr/>
          <a:lstStyle/>
          <a:p>
            <a:r>
              <a:rPr lang="tr-TR" dirty="0" smtClean="0"/>
              <a:t>SORU 9</a:t>
            </a:r>
            <a:endParaRPr lang="tr-TR" dirty="0"/>
          </a:p>
        </p:txBody>
      </p:sp>
      <p:pic>
        <p:nvPicPr>
          <p:cNvPr id="4" name="2 Resim" descr="31.jpg"/>
          <p:cNvPicPr>
            <a:picLocks noGrp="1" noChangeAspect="1"/>
          </p:cNvPicPr>
          <p:nvPr>
            <p:ph idx="1"/>
          </p:nvPr>
        </p:nvPicPr>
        <p:blipFill>
          <a:blip r:embed="rId2" cstate="print"/>
          <a:srcRect/>
          <a:stretch>
            <a:fillRect/>
          </a:stretch>
        </p:blipFill>
        <p:spPr bwMode="auto">
          <a:xfrm>
            <a:off x="1691680" y="823298"/>
            <a:ext cx="6264696" cy="6034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764704"/>
          </a:xfrm>
        </p:spPr>
        <p:txBody>
          <a:bodyPr/>
          <a:lstStyle/>
          <a:p>
            <a:r>
              <a:rPr lang="tr-TR" dirty="0" smtClean="0"/>
              <a:t>SORU 10</a:t>
            </a:r>
            <a:endParaRPr lang="tr-TR" dirty="0"/>
          </a:p>
        </p:txBody>
      </p:sp>
      <p:pic>
        <p:nvPicPr>
          <p:cNvPr id="4" name="2 Resim" descr="37.jpg"/>
          <p:cNvPicPr>
            <a:picLocks noGrp="1" noChangeAspect="1"/>
          </p:cNvPicPr>
          <p:nvPr>
            <p:ph idx="1"/>
          </p:nvPr>
        </p:nvPicPr>
        <p:blipFill>
          <a:blip r:embed="rId2" cstate="print"/>
          <a:srcRect/>
          <a:stretch>
            <a:fillRect/>
          </a:stretch>
        </p:blipFill>
        <p:spPr bwMode="auto">
          <a:xfrm>
            <a:off x="1691680" y="941989"/>
            <a:ext cx="6336704" cy="5916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MÜZİK</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755576" y="1124744"/>
            <a:ext cx="7839581" cy="2520280"/>
          </a:xfrm>
          <a:prstGeom prst="rect">
            <a:avLst/>
          </a:prstGeom>
          <a:noFill/>
          <a:ln w="9525">
            <a:noFill/>
            <a:miter lim="800000"/>
            <a:headEnd/>
            <a:tailEnd/>
          </a:ln>
        </p:spPr>
      </p:pic>
      <p:sp>
        <p:nvSpPr>
          <p:cNvPr id="5" name="2 İçerik Yer Tutucusu"/>
          <p:cNvSpPr txBox="1">
            <a:spLocks/>
          </p:cNvSpPr>
          <p:nvPr/>
        </p:nvSpPr>
        <p:spPr>
          <a:xfrm>
            <a:off x="539552" y="4077072"/>
            <a:ext cx="8229600" cy="24482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Müzik, rastgele değil belli frekanslardaki seslerden oluşur.</a:t>
            </a:r>
          </a:p>
          <a:p>
            <a:pPr marL="342900" indent="-342900">
              <a:spcBef>
                <a:spcPct val="20000"/>
              </a:spcBef>
              <a:buFont typeface="Arial" pitchFamily="34" charset="0"/>
              <a:buChar char="•"/>
            </a:pPr>
            <a:r>
              <a:rPr lang="tr-TR" sz="3200" dirty="0" smtClean="0"/>
              <a:t>Müzisyenler kalın sesi ‘pes’ ince sesi ‘tiz’ olarak adlandırırlar.</a:t>
            </a:r>
            <a:endParaRPr lang="tr-TR" sz="320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MÜZİK ALETLERİ</a:t>
            </a:r>
            <a:endParaRPr lang="tr-TR" dirty="0"/>
          </a:p>
        </p:txBody>
      </p:sp>
      <p:sp>
        <p:nvSpPr>
          <p:cNvPr id="3" name="2 İçerik Yer Tutucusu"/>
          <p:cNvSpPr>
            <a:spLocks noGrp="1"/>
          </p:cNvSpPr>
          <p:nvPr>
            <p:ph idx="1"/>
          </p:nvPr>
        </p:nvSpPr>
        <p:spPr/>
        <p:txBody>
          <a:bodyPr/>
          <a:lstStyle/>
          <a:p>
            <a:r>
              <a:rPr lang="tr-TR" dirty="0" smtClean="0"/>
              <a:t>Müzik aletleri sesin çıktığı yere ve çıkma şekline göre 3’e ayrılırlar.</a:t>
            </a:r>
          </a:p>
          <a:p>
            <a:pPr>
              <a:buFont typeface="Wingdings" pitchFamily="2" charset="2"/>
              <a:buChar char="Ø"/>
            </a:pPr>
            <a:r>
              <a:rPr lang="tr-TR" dirty="0" smtClean="0"/>
              <a:t>Üflemeli Çalgılar</a:t>
            </a:r>
          </a:p>
          <a:p>
            <a:pPr>
              <a:buFont typeface="Wingdings" pitchFamily="2" charset="2"/>
              <a:buChar char="Ø"/>
            </a:pPr>
            <a:r>
              <a:rPr lang="tr-TR" dirty="0" smtClean="0"/>
              <a:t>Vurmalı Çalgılar</a:t>
            </a:r>
          </a:p>
          <a:p>
            <a:pPr>
              <a:buFont typeface="Wingdings" pitchFamily="2" charset="2"/>
              <a:buChar char="Ø"/>
            </a:pPr>
            <a:r>
              <a:rPr lang="tr-TR" dirty="0" smtClean="0"/>
              <a:t>Telli-Yaylı Çalgılar</a:t>
            </a:r>
            <a:endParaRPr lang="tr-TR" dirty="0"/>
          </a:p>
        </p:txBody>
      </p:sp>
      <p:pic>
        <p:nvPicPr>
          <p:cNvPr id="46083" name="Picture 3" descr="C:\Users\Exper\Desktop\E-Etüt Projesi Dökümanları\7. ders materyalleri\calgilar.jpg"/>
          <p:cNvPicPr>
            <a:picLocks noChangeAspect="1" noChangeArrowheads="1"/>
          </p:cNvPicPr>
          <p:nvPr/>
        </p:nvPicPr>
        <p:blipFill>
          <a:blip r:embed="rId2" cstate="print"/>
          <a:srcRect/>
          <a:stretch>
            <a:fillRect/>
          </a:stretch>
        </p:blipFill>
        <p:spPr bwMode="auto">
          <a:xfrm>
            <a:off x="3779912" y="3068960"/>
            <a:ext cx="5607956" cy="378904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1143000"/>
          </a:xfrm>
        </p:spPr>
        <p:txBody>
          <a:bodyPr>
            <a:normAutofit/>
          </a:bodyPr>
          <a:lstStyle/>
          <a:p>
            <a:r>
              <a:rPr lang="tr-TR" dirty="0" smtClean="0"/>
              <a:t>Üflemeli Çalgılar</a:t>
            </a:r>
            <a:endParaRPr lang="tr-TR" dirty="0"/>
          </a:p>
        </p:txBody>
      </p:sp>
      <p:sp>
        <p:nvSpPr>
          <p:cNvPr id="3" name="2 İçerik Yer Tutucusu"/>
          <p:cNvSpPr>
            <a:spLocks noGrp="1"/>
          </p:cNvSpPr>
          <p:nvPr>
            <p:ph idx="1"/>
          </p:nvPr>
        </p:nvSpPr>
        <p:spPr>
          <a:xfrm>
            <a:off x="971600" y="1052736"/>
            <a:ext cx="6660232" cy="5616624"/>
          </a:xfrm>
        </p:spPr>
        <p:txBody>
          <a:bodyPr>
            <a:normAutofit fontScale="70000" lnSpcReduction="20000"/>
          </a:bodyPr>
          <a:lstStyle/>
          <a:p>
            <a:pPr>
              <a:buNone/>
            </a:pPr>
            <a:r>
              <a:rPr lang="tr-TR" dirty="0" smtClean="0"/>
              <a:t>Üflemeli çalgılar, Nefesli çalgılar olarak da bilinir, içindeki havanın titreşmesiyle sesin oluştuğu çalgıların ortak adıdır.</a:t>
            </a:r>
          </a:p>
          <a:p>
            <a:pPr>
              <a:buFont typeface="Wingdings" pitchFamily="2" charset="2"/>
              <a:buChar char="q"/>
            </a:pPr>
            <a:r>
              <a:rPr lang="tr-TR" dirty="0" smtClean="0"/>
              <a:t> Flüt</a:t>
            </a:r>
          </a:p>
          <a:p>
            <a:pPr>
              <a:buFont typeface="Wingdings" pitchFamily="2" charset="2"/>
              <a:buChar char="q"/>
            </a:pPr>
            <a:r>
              <a:rPr lang="tr-TR" dirty="0" smtClean="0"/>
              <a:t> Obua</a:t>
            </a:r>
          </a:p>
          <a:p>
            <a:pPr>
              <a:buFont typeface="Wingdings" pitchFamily="2" charset="2"/>
              <a:buChar char="q"/>
            </a:pPr>
            <a:r>
              <a:rPr lang="tr-TR" dirty="0" smtClean="0"/>
              <a:t>Klarnet </a:t>
            </a:r>
          </a:p>
          <a:p>
            <a:pPr>
              <a:buFont typeface="Wingdings" pitchFamily="2" charset="2"/>
              <a:buChar char="q"/>
            </a:pPr>
            <a:r>
              <a:rPr lang="tr-TR" dirty="0" smtClean="0"/>
              <a:t>Fagot</a:t>
            </a:r>
          </a:p>
          <a:p>
            <a:pPr>
              <a:buFont typeface="Wingdings" pitchFamily="2" charset="2"/>
              <a:buChar char="q"/>
            </a:pPr>
            <a:r>
              <a:rPr lang="tr-TR" dirty="0" smtClean="0"/>
              <a:t>Saksafon</a:t>
            </a:r>
          </a:p>
          <a:p>
            <a:pPr>
              <a:buFont typeface="Wingdings" pitchFamily="2" charset="2"/>
              <a:buChar char="q"/>
            </a:pPr>
            <a:r>
              <a:rPr lang="tr-TR" dirty="0" smtClean="0"/>
              <a:t>Korno</a:t>
            </a:r>
          </a:p>
          <a:p>
            <a:pPr>
              <a:buFont typeface="Wingdings" pitchFamily="2" charset="2"/>
              <a:buChar char="q"/>
            </a:pPr>
            <a:r>
              <a:rPr lang="tr-TR" dirty="0" smtClean="0"/>
              <a:t>Trompet</a:t>
            </a:r>
          </a:p>
          <a:p>
            <a:pPr>
              <a:buFont typeface="Wingdings" pitchFamily="2" charset="2"/>
              <a:buChar char="q"/>
            </a:pPr>
            <a:r>
              <a:rPr lang="tr-TR" dirty="0" smtClean="0"/>
              <a:t>Trombon</a:t>
            </a:r>
          </a:p>
          <a:p>
            <a:pPr>
              <a:buFont typeface="Wingdings" pitchFamily="2" charset="2"/>
              <a:buChar char="q"/>
            </a:pPr>
            <a:r>
              <a:rPr lang="tr-TR" dirty="0" smtClean="0"/>
              <a:t>Tuba </a:t>
            </a:r>
          </a:p>
          <a:p>
            <a:pPr>
              <a:buFont typeface="Wingdings" pitchFamily="2" charset="2"/>
              <a:buChar char="q"/>
            </a:pPr>
            <a:r>
              <a:rPr lang="tr-TR" dirty="0" smtClean="0"/>
              <a:t>Zurna</a:t>
            </a:r>
          </a:p>
          <a:p>
            <a:pPr>
              <a:buFont typeface="Wingdings" pitchFamily="2" charset="2"/>
              <a:buChar char="q"/>
            </a:pPr>
            <a:r>
              <a:rPr lang="tr-TR" dirty="0" smtClean="0"/>
              <a:t>Sipsi</a:t>
            </a:r>
          </a:p>
          <a:p>
            <a:pPr>
              <a:buFont typeface="Wingdings" pitchFamily="2" charset="2"/>
              <a:buChar char="q"/>
            </a:pPr>
            <a:r>
              <a:rPr lang="tr-TR" dirty="0" smtClean="0"/>
              <a:t>Ney</a:t>
            </a:r>
            <a:br>
              <a:rPr lang="tr-TR" dirty="0" smtClean="0"/>
            </a:br>
            <a:endParaRPr lang="tr-TR" dirty="0"/>
          </a:p>
        </p:txBody>
      </p:sp>
      <p:pic>
        <p:nvPicPr>
          <p:cNvPr id="47106" name="Picture 2" descr="C:\Users\Exper\Desktop\E-Etüt Projesi Dökümanları\7. ders materyalleri\trompet.jpg"/>
          <p:cNvPicPr>
            <a:picLocks noChangeAspect="1" noChangeArrowheads="1"/>
          </p:cNvPicPr>
          <p:nvPr/>
        </p:nvPicPr>
        <p:blipFill>
          <a:blip r:embed="rId2" cstate="print"/>
          <a:srcRect/>
          <a:stretch>
            <a:fillRect/>
          </a:stretch>
        </p:blipFill>
        <p:spPr bwMode="auto">
          <a:xfrm rot="5400000">
            <a:off x="4873607" y="2479321"/>
            <a:ext cx="5606008" cy="1744727"/>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normAutofit/>
          </a:bodyPr>
          <a:lstStyle/>
          <a:p>
            <a:r>
              <a:rPr lang="tr-TR" dirty="0" smtClean="0"/>
              <a:t>Vurmalı Çalgılar</a:t>
            </a:r>
            <a:endParaRPr lang="tr-TR" dirty="0"/>
          </a:p>
        </p:txBody>
      </p:sp>
      <p:sp>
        <p:nvSpPr>
          <p:cNvPr id="4" name="2 İçerik Yer Tutucusu"/>
          <p:cNvSpPr txBox="1">
            <a:spLocks/>
          </p:cNvSpPr>
          <p:nvPr/>
        </p:nvSpPr>
        <p:spPr>
          <a:xfrm>
            <a:off x="971600" y="1052736"/>
            <a:ext cx="3168352" cy="561662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q"/>
              <a:tabLst/>
              <a:defRPr/>
            </a:pPr>
            <a:endParaRPr kumimoji="0" lang="tr-TR"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5 Dikdörtgen"/>
          <p:cNvSpPr/>
          <p:nvPr/>
        </p:nvSpPr>
        <p:spPr>
          <a:xfrm>
            <a:off x="323528" y="1484785"/>
            <a:ext cx="3168352" cy="4247317"/>
          </a:xfrm>
          <a:prstGeom prst="rect">
            <a:avLst/>
          </a:prstGeom>
        </p:spPr>
        <p:txBody>
          <a:bodyPr wrap="square">
            <a:spAutoFit/>
          </a:bodyPr>
          <a:lstStyle/>
          <a:p>
            <a:r>
              <a:rPr lang="tr-TR" dirty="0" smtClean="0"/>
              <a:t>Üzerine elle veya başka bir cisimle vurularak, çalkalayarak, sürtülerek veya ovularak ses elde edilen müzik aletlerine denir.</a:t>
            </a:r>
          </a:p>
          <a:p>
            <a:pPr>
              <a:buFont typeface="Wingdings" pitchFamily="2" charset="2"/>
              <a:buChar char="q"/>
            </a:pPr>
            <a:r>
              <a:rPr lang="tr-TR" dirty="0" smtClean="0"/>
              <a:t> Davul</a:t>
            </a:r>
          </a:p>
          <a:p>
            <a:pPr>
              <a:buFont typeface="Wingdings" pitchFamily="2" charset="2"/>
              <a:buChar char="q"/>
            </a:pPr>
            <a:r>
              <a:rPr lang="tr-TR" dirty="0" smtClean="0"/>
              <a:t>Zil</a:t>
            </a:r>
          </a:p>
          <a:p>
            <a:pPr>
              <a:buFont typeface="Wingdings" pitchFamily="2" charset="2"/>
              <a:buChar char="q"/>
            </a:pPr>
            <a:r>
              <a:rPr lang="tr-TR" dirty="0" smtClean="0"/>
              <a:t>Darbuka</a:t>
            </a:r>
          </a:p>
          <a:p>
            <a:pPr>
              <a:buFont typeface="Wingdings" pitchFamily="2" charset="2"/>
              <a:buChar char="q"/>
            </a:pPr>
            <a:r>
              <a:rPr lang="tr-TR" dirty="0" smtClean="0"/>
              <a:t>Kös</a:t>
            </a:r>
          </a:p>
          <a:p>
            <a:pPr>
              <a:buFont typeface="Wingdings" pitchFamily="2" charset="2"/>
              <a:buChar char="q"/>
            </a:pPr>
            <a:r>
              <a:rPr lang="tr-TR" dirty="0" smtClean="0"/>
              <a:t>Kudüm</a:t>
            </a:r>
          </a:p>
          <a:p>
            <a:pPr>
              <a:buFont typeface="Wingdings" pitchFamily="2" charset="2"/>
              <a:buChar char="q"/>
            </a:pPr>
            <a:r>
              <a:rPr lang="tr-TR" dirty="0" smtClean="0"/>
              <a:t>Piyano</a:t>
            </a:r>
          </a:p>
          <a:p>
            <a:pPr>
              <a:buFont typeface="Wingdings" pitchFamily="2" charset="2"/>
              <a:buChar char="q"/>
            </a:pPr>
            <a:r>
              <a:rPr lang="tr-TR" dirty="0" smtClean="0"/>
              <a:t>Bateri</a:t>
            </a:r>
          </a:p>
          <a:p>
            <a:pPr>
              <a:buFont typeface="Wingdings" pitchFamily="2" charset="2"/>
              <a:buChar char="q"/>
            </a:pPr>
            <a:r>
              <a:rPr lang="tr-TR" dirty="0" smtClean="0"/>
              <a:t>Def</a:t>
            </a:r>
          </a:p>
          <a:p>
            <a:pPr>
              <a:buFont typeface="Wingdings" pitchFamily="2" charset="2"/>
              <a:buChar char="q"/>
            </a:pPr>
            <a:r>
              <a:rPr lang="tr-TR" dirty="0" smtClean="0"/>
              <a:t>Ksilofon</a:t>
            </a:r>
          </a:p>
          <a:p>
            <a:pPr>
              <a:buFont typeface="Wingdings" pitchFamily="2" charset="2"/>
              <a:buChar char="q"/>
            </a:pPr>
            <a:r>
              <a:rPr lang="tr-TR" dirty="0" smtClean="0"/>
              <a:t>Trampet</a:t>
            </a:r>
          </a:p>
        </p:txBody>
      </p:sp>
      <p:pic>
        <p:nvPicPr>
          <p:cNvPr id="48130" name="Picture 2" descr="C:\Users\Exper\Desktop\E-Etüt Projesi Dökümanları\7. ders materyalleri\800px-Bongo.jpg"/>
          <p:cNvPicPr>
            <a:picLocks noChangeAspect="1" noChangeArrowheads="1"/>
          </p:cNvPicPr>
          <p:nvPr/>
        </p:nvPicPr>
        <p:blipFill>
          <a:blip r:embed="rId2" cstate="print"/>
          <a:srcRect/>
          <a:stretch>
            <a:fillRect/>
          </a:stretch>
        </p:blipFill>
        <p:spPr bwMode="auto">
          <a:xfrm>
            <a:off x="3527376" y="2645532"/>
            <a:ext cx="5616624" cy="421246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Telli-Yaylı Çalgılar</a:t>
            </a:r>
            <a:endParaRPr lang="tr-TR" dirty="0"/>
          </a:p>
        </p:txBody>
      </p:sp>
      <p:sp>
        <p:nvSpPr>
          <p:cNvPr id="4" name="2 İçerik Yer Tutucusu"/>
          <p:cNvSpPr>
            <a:spLocks noGrp="1"/>
          </p:cNvSpPr>
          <p:nvPr>
            <p:ph idx="1"/>
          </p:nvPr>
        </p:nvSpPr>
        <p:spPr>
          <a:xfrm>
            <a:off x="457200" y="1268760"/>
            <a:ext cx="4042792" cy="4857403"/>
          </a:xfrm>
        </p:spPr>
        <p:txBody>
          <a:bodyPr>
            <a:normAutofit fontScale="77500" lnSpcReduction="20000"/>
          </a:bodyPr>
          <a:lstStyle/>
          <a:p>
            <a:pPr>
              <a:buNone/>
            </a:pPr>
            <a:r>
              <a:rPr lang="tr-TR" dirty="0" smtClean="0"/>
              <a:t>Titreşen teller aracılığı</a:t>
            </a:r>
          </a:p>
          <a:p>
            <a:pPr>
              <a:buNone/>
            </a:pPr>
            <a:r>
              <a:rPr lang="tr-TR" dirty="0" smtClean="0"/>
              <a:t>ile ses üreten müzik</a:t>
            </a:r>
          </a:p>
          <a:p>
            <a:pPr>
              <a:buNone/>
            </a:pPr>
            <a:r>
              <a:rPr lang="tr-TR" dirty="0" smtClean="0"/>
              <a:t>aletleridir.</a:t>
            </a:r>
          </a:p>
          <a:p>
            <a:pPr>
              <a:buFont typeface="Wingdings" pitchFamily="2" charset="2"/>
              <a:buChar char="q"/>
            </a:pPr>
            <a:r>
              <a:rPr lang="tr-TR" dirty="0" smtClean="0"/>
              <a:t>Saz</a:t>
            </a:r>
          </a:p>
          <a:p>
            <a:pPr>
              <a:buFont typeface="Wingdings" pitchFamily="2" charset="2"/>
              <a:buChar char="q"/>
            </a:pPr>
            <a:r>
              <a:rPr lang="tr-TR" dirty="0" smtClean="0"/>
              <a:t>Keman</a:t>
            </a:r>
          </a:p>
          <a:p>
            <a:pPr>
              <a:buFont typeface="Wingdings" pitchFamily="2" charset="2"/>
              <a:buChar char="q"/>
            </a:pPr>
            <a:r>
              <a:rPr lang="tr-TR" dirty="0" smtClean="0"/>
              <a:t>Kemençe</a:t>
            </a:r>
          </a:p>
          <a:p>
            <a:pPr>
              <a:buFont typeface="Wingdings" pitchFamily="2" charset="2"/>
              <a:buChar char="q"/>
            </a:pPr>
            <a:r>
              <a:rPr lang="tr-TR" dirty="0" smtClean="0"/>
              <a:t>Viyolonsel</a:t>
            </a:r>
          </a:p>
          <a:p>
            <a:pPr>
              <a:buFont typeface="Wingdings" pitchFamily="2" charset="2"/>
              <a:buChar char="q"/>
            </a:pPr>
            <a:r>
              <a:rPr lang="tr-TR" dirty="0" smtClean="0"/>
              <a:t>Çello</a:t>
            </a:r>
          </a:p>
          <a:p>
            <a:pPr>
              <a:buFont typeface="Wingdings" pitchFamily="2" charset="2"/>
              <a:buChar char="q"/>
            </a:pPr>
            <a:r>
              <a:rPr lang="tr-TR" dirty="0" smtClean="0"/>
              <a:t>Gitar</a:t>
            </a:r>
          </a:p>
          <a:p>
            <a:pPr>
              <a:buFont typeface="Wingdings" pitchFamily="2" charset="2"/>
              <a:buChar char="q"/>
            </a:pPr>
            <a:r>
              <a:rPr lang="tr-TR" dirty="0" err="1" smtClean="0"/>
              <a:t>Ud</a:t>
            </a:r>
            <a:endParaRPr lang="tr-TR" dirty="0" smtClean="0"/>
          </a:p>
          <a:p>
            <a:pPr>
              <a:buFont typeface="Wingdings" pitchFamily="2" charset="2"/>
              <a:buChar char="q"/>
            </a:pPr>
            <a:r>
              <a:rPr lang="tr-TR" dirty="0" smtClean="0"/>
              <a:t>Mandolin</a:t>
            </a:r>
            <a:br>
              <a:rPr lang="tr-TR" dirty="0" smtClean="0"/>
            </a:br>
            <a:endParaRPr lang="tr-TR" dirty="0"/>
          </a:p>
        </p:txBody>
      </p:sp>
      <p:pic>
        <p:nvPicPr>
          <p:cNvPr id="49154" name="Picture 2" descr="C:\Users\Exper\Desktop\E-Etüt Projesi Dökümanları\7. ders materyalleri\saz.jpg"/>
          <p:cNvPicPr>
            <a:picLocks noChangeAspect="1" noChangeArrowheads="1"/>
          </p:cNvPicPr>
          <p:nvPr/>
        </p:nvPicPr>
        <p:blipFill>
          <a:blip r:embed="rId2" cstate="print"/>
          <a:srcRect/>
          <a:stretch>
            <a:fillRect/>
          </a:stretch>
        </p:blipFill>
        <p:spPr bwMode="auto">
          <a:xfrm>
            <a:off x="5220072" y="1196752"/>
            <a:ext cx="3228083" cy="545976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MÜZİK ALETLERİNDE FREKANS-ŞİDDET AYARI</a:t>
            </a:r>
            <a:endParaRPr lang="tr-TR" dirty="0"/>
          </a:p>
        </p:txBody>
      </p:sp>
      <p:sp>
        <p:nvSpPr>
          <p:cNvPr id="3" name="2 İçerik Yer Tutucusu"/>
          <p:cNvSpPr>
            <a:spLocks noGrp="1"/>
          </p:cNvSpPr>
          <p:nvPr>
            <p:ph idx="1"/>
          </p:nvPr>
        </p:nvSpPr>
        <p:spPr/>
        <p:txBody>
          <a:bodyPr/>
          <a:lstStyle/>
          <a:p>
            <a:r>
              <a:rPr lang="tr-TR" dirty="0" smtClean="0"/>
              <a:t>Müzik aletlerinde frekans; sesin inceliğini ve kalınlığının ayarıdır ve buna akort denir.</a:t>
            </a:r>
          </a:p>
          <a:p>
            <a:r>
              <a:rPr lang="tr-TR" dirty="0" smtClean="0"/>
              <a:t>Şiddet ayarı ise sesin duyulabilirliği ile ilgilidir.</a:t>
            </a:r>
          </a:p>
          <a:p>
            <a:r>
              <a:rPr lang="tr-TR" dirty="0" smtClean="0"/>
              <a:t>Müzik aletlerinde frekans müzik aletinin türüne göre farklı şekilde ayarlanır.</a:t>
            </a:r>
          </a:p>
          <a:p>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effectLst>
                  <a:outerShdw blurRad="38100" dist="38100" dir="2700000" algn="tl">
                    <a:srgbClr val="C0C0C0"/>
                  </a:outerShdw>
                </a:effectLst>
              </a:rPr>
              <a:t>SES KAYNAĞI</a:t>
            </a:r>
            <a:endParaRPr lang="tr-TR" dirty="0"/>
          </a:p>
        </p:txBody>
      </p:sp>
      <p:sp>
        <p:nvSpPr>
          <p:cNvPr id="3" name="2 İçerik Yer Tutucusu"/>
          <p:cNvSpPr>
            <a:spLocks noGrp="1"/>
          </p:cNvSpPr>
          <p:nvPr>
            <p:ph idx="1"/>
          </p:nvPr>
        </p:nvSpPr>
        <p:spPr>
          <a:xfrm>
            <a:off x="457200" y="1600200"/>
            <a:ext cx="4762872" cy="4525963"/>
          </a:xfrm>
        </p:spPr>
        <p:txBody>
          <a:bodyPr>
            <a:normAutofit/>
          </a:bodyPr>
          <a:lstStyle/>
          <a:p>
            <a:r>
              <a:rPr lang="tr-TR" dirty="0" smtClean="0">
                <a:latin typeface="Comic Sans MS" pitchFamily="66" charset="0"/>
              </a:rPr>
              <a:t>	</a:t>
            </a:r>
            <a:r>
              <a:rPr lang="tr-TR" dirty="0" smtClean="0">
                <a:latin typeface="Times New Roman" pitchFamily="18" charset="0"/>
                <a:cs typeface="Times New Roman" pitchFamily="18" charset="0"/>
              </a:rPr>
              <a:t>Çevremizde ses çıkaran çok sayıda varlık vardır. Ses çıkaran bu varlıklara </a:t>
            </a:r>
            <a:r>
              <a:rPr lang="tr-TR" dirty="0" smtClean="0">
                <a:solidFill>
                  <a:srgbClr val="FF6600"/>
                </a:solidFill>
                <a:latin typeface="Times New Roman" pitchFamily="18" charset="0"/>
                <a:cs typeface="Times New Roman" pitchFamily="18" charset="0"/>
              </a:rPr>
              <a:t>ses kaynağı</a:t>
            </a:r>
            <a:r>
              <a:rPr lang="tr-TR" dirty="0" smtClean="0">
                <a:latin typeface="Times New Roman" pitchFamily="18" charset="0"/>
                <a:cs typeface="Times New Roman" pitchFamily="18" charset="0"/>
              </a:rPr>
              <a:t> denir. İnsanlar, hayvanlar, su ve rüzgar </a:t>
            </a:r>
            <a:r>
              <a:rPr lang="tr-TR" dirty="0" smtClean="0">
                <a:solidFill>
                  <a:srgbClr val="FF6600"/>
                </a:solidFill>
                <a:latin typeface="Times New Roman" pitchFamily="18" charset="0"/>
                <a:cs typeface="Times New Roman" pitchFamily="18" charset="0"/>
              </a:rPr>
              <a:t>doğal ses kaynakları</a:t>
            </a:r>
            <a:r>
              <a:rPr lang="tr-TR" dirty="0" smtClean="0">
                <a:latin typeface="Times New Roman" pitchFamily="18" charset="0"/>
                <a:cs typeface="Times New Roman" pitchFamily="18" charset="0"/>
              </a:rPr>
              <a:t>; otomobiller, müzik aletleri </a:t>
            </a:r>
            <a:r>
              <a:rPr lang="tr-TR" dirty="0" smtClean="0">
                <a:solidFill>
                  <a:srgbClr val="FF6600"/>
                </a:solidFill>
                <a:latin typeface="Times New Roman" pitchFamily="18" charset="0"/>
                <a:cs typeface="Times New Roman" pitchFamily="18" charset="0"/>
              </a:rPr>
              <a:t>yapay ses kaynaklarıdır.</a:t>
            </a:r>
            <a:endParaRPr lang="tr-TR" dirty="0">
              <a:latin typeface="Times New Roman" pitchFamily="18" charset="0"/>
              <a:cs typeface="Times New Roman" pitchFamily="18" charset="0"/>
            </a:endParaRPr>
          </a:p>
        </p:txBody>
      </p:sp>
      <p:pic>
        <p:nvPicPr>
          <p:cNvPr id="4" name="Picture 4" descr="MPj04037540000[1]"/>
          <p:cNvPicPr>
            <a:picLocks noChangeAspect="1" noChangeArrowheads="1"/>
          </p:cNvPicPr>
          <p:nvPr/>
        </p:nvPicPr>
        <p:blipFill>
          <a:blip r:embed="rId2" cstate="print"/>
          <a:srcRect/>
          <a:stretch>
            <a:fillRect/>
          </a:stretch>
        </p:blipFill>
        <p:spPr>
          <a:xfrm>
            <a:off x="5580112" y="1556791"/>
            <a:ext cx="2952328" cy="2361513"/>
          </a:xfrm>
          <a:prstGeom prst="rect">
            <a:avLst/>
          </a:prstGeom>
          <a:noFill/>
        </p:spPr>
      </p:pic>
      <p:pic>
        <p:nvPicPr>
          <p:cNvPr id="5" name="Picture 5" descr="MCj04063820000[1]"/>
          <p:cNvPicPr>
            <a:picLocks noChangeAspect="1" noChangeArrowheads="1"/>
          </p:cNvPicPr>
          <p:nvPr/>
        </p:nvPicPr>
        <p:blipFill>
          <a:blip r:embed="rId3" cstate="print"/>
          <a:srcRect/>
          <a:stretch>
            <a:fillRect/>
          </a:stretch>
        </p:blipFill>
        <p:spPr>
          <a:xfrm>
            <a:off x="5508104" y="3933056"/>
            <a:ext cx="3103495" cy="216024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Üflemeli Çalgılarda Frekans Ayarı</a:t>
            </a:r>
            <a:endParaRPr lang="tr-TR" dirty="0"/>
          </a:p>
        </p:txBody>
      </p:sp>
      <p:sp>
        <p:nvSpPr>
          <p:cNvPr id="3" name="2 İçerik Yer Tutucusu"/>
          <p:cNvSpPr>
            <a:spLocks noGrp="1"/>
          </p:cNvSpPr>
          <p:nvPr>
            <p:ph idx="1"/>
          </p:nvPr>
        </p:nvSpPr>
        <p:spPr>
          <a:xfrm>
            <a:off x="457200" y="1600200"/>
            <a:ext cx="5770984" cy="4525963"/>
          </a:xfrm>
        </p:spPr>
        <p:txBody>
          <a:bodyPr/>
          <a:lstStyle/>
          <a:p>
            <a:r>
              <a:rPr lang="tr-TR" dirty="0" smtClean="0"/>
              <a:t>Üflemeli çalgılarda frekans </a:t>
            </a:r>
          </a:p>
          <a:p>
            <a:pPr>
              <a:buNone/>
            </a:pPr>
            <a:r>
              <a:rPr lang="tr-TR" dirty="0" smtClean="0"/>
              <a:t>2 şekilde belirlenir;</a:t>
            </a:r>
          </a:p>
          <a:p>
            <a:pPr>
              <a:buFont typeface="Wingdings" pitchFamily="2" charset="2"/>
              <a:buChar char="v"/>
            </a:pPr>
            <a:r>
              <a:rPr lang="tr-TR" dirty="0" smtClean="0"/>
              <a:t>Havanın yol aldığı sütunun boyu; arttıkça ses kalınlaşır.</a:t>
            </a:r>
          </a:p>
          <a:p>
            <a:pPr>
              <a:buFont typeface="Wingdings" pitchFamily="2" charset="2"/>
              <a:buChar char="v"/>
            </a:pPr>
            <a:r>
              <a:rPr lang="tr-TR" dirty="0" smtClean="0"/>
              <a:t>Havanın yol aldığı sütunun kalınlığı; arttıkça ses kalınlaşır.</a:t>
            </a:r>
          </a:p>
          <a:p>
            <a:pPr>
              <a:buNone/>
            </a:pPr>
            <a:endParaRPr lang="tr-TR" dirty="0"/>
          </a:p>
        </p:txBody>
      </p:sp>
      <p:pic>
        <p:nvPicPr>
          <p:cNvPr id="5" name="Picture 2" descr="C:\Users\Exper\Desktop\E-Etüt Projesi Dökümanları\7. ders materyalleri\kaval.jpg"/>
          <p:cNvPicPr>
            <a:picLocks noChangeAspect="1" noChangeArrowheads="1"/>
          </p:cNvPicPr>
          <p:nvPr/>
        </p:nvPicPr>
        <p:blipFill>
          <a:blip r:embed="rId2" cstate="print"/>
          <a:srcRect/>
          <a:stretch>
            <a:fillRect/>
          </a:stretch>
        </p:blipFill>
        <p:spPr bwMode="auto">
          <a:xfrm>
            <a:off x="5868144" y="1340768"/>
            <a:ext cx="3275856" cy="5517232"/>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467544" y="4851111"/>
            <a:ext cx="5544616" cy="20068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Üflemeli Çalgılarda Şiddet  Ayarı</a:t>
            </a:r>
            <a:endParaRPr lang="tr-TR" dirty="0"/>
          </a:p>
        </p:txBody>
      </p:sp>
      <p:sp>
        <p:nvSpPr>
          <p:cNvPr id="3" name="2 İçerik Yer Tutucusu"/>
          <p:cNvSpPr>
            <a:spLocks noGrp="1"/>
          </p:cNvSpPr>
          <p:nvPr>
            <p:ph idx="1"/>
          </p:nvPr>
        </p:nvSpPr>
        <p:spPr>
          <a:xfrm>
            <a:off x="457200" y="1600200"/>
            <a:ext cx="5050904" cy="4525963"/>
          </a:xfrm>
        </p:spPr>
        <p:txBody>
          <a:bodyPr/>
          <a:lstStyle/>
          <a:p>
            <a:pPr>
              <a:buNone/>
            </a:pPr>
            <a:r>
              <a:rPr lang="tr-TR" dirty="0" smtClean="0"/>
              <a:t>Üflemeli çalgılarda şiddet; 2 şekilde belirlenir; </a:t>
            </a:r>
          </a:p>
          <a:p>
            <a:pPr>
              <a:buNone/>
            </a:pPr>
            <a:endParaRPr lang="tr-TR" dirty="0" smtClean="0"/>
          </a:p>
          <a:p>
            <a:pPr>
              <a:buFont typeface="Wingdings" pitchFamily="2" charset="2"/>
              <a:buChar char="v"/>
            </a:pPr>
            <a:r>
              <a:rPr lang="tr-TR" dirty="0" smtClean="0"/>
              <a:t>Üfleme şiddeti</a:t>
            </a:r>
          </a:p>
          <a:p>
            <a:pPr>
              <a:buFont typeface="Wingdings" pitchFamily="2" charset="2"/>
              <a:buChar char="v"/>
            </a:pPr>
            <a:r>
              <a:rPr lang="tr-TR" dirty="0" smtClean="0"/>
              <a:t>Müzik aleti sayısını artırma</a:t>
            </a:r>
          </a:p>
          <a:p>
            <a:endParaRPr lang="tr-TR" dirty="0"/>
          </a:p>
        </p:txBody>
      </p:sp>
      <p:pic>
        <p:nvPicPr>
          <p:cNvPr id="55299" name="Picture 3" descr="C:\Users\Exper\Desktop\E-Etüt Projesi Dökümanları\7. ders materyalleri\imagesCA5LXHT8.jpg"/>
          <p:cNvPicPr>
            <a:picLocks noChangeAspect="1" noChangeArrowheads="1"/>
          </p:cNvPicPr>
          <p:nvPr/>
        </p:nvPicPr>
        <p:blipFill>
          <a:blip r:embed="rId2" cstate="print"/>
          <a:srcRect/>
          <a:stretch>
            <a:fillRect/>
          </a:stretch>
        </p:blipFill>
        <p:spPr bwMode="auto">
          <a:xfrm>
            <a:off x="4932040" y="4556115"/>
            <a:ext cx="4211960" cy="230188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Vurmalı Çalgılarda Frekans Ayarı</a:t>
            </a:r>
            <a:endParaRPr lang="tr-TR" dirty="0"/>
          </a:p>
        </p:txBody>
      </p:sp>
      <p:sp>
        <p:nvSpPr>
          <p:cNvPr id="3" name="2 İçerik Yer Tutucusu"/>
          <p:cNvSpPr>
            <a:spLocks noGrp="1"/>
          </p:cNvSpPr>
          <p:nvPr>
            <p:ph idx="1"/>
          </p:nvPr>
        </p:nvSpPr>
        <p:spPr>
          <a:xfrm>
            <a:off x="457200" y="1600200"/>
            <a:ext cx="5770984" cy="4525963"/>
          </a:xfrm>
        </p:spPr>
        <p:txBody>
          <a:bodyPr>
            <a:normAutofit fontScale="92500" lnSpcReduction="20000"/>
          </a:bodyPr>
          <a:lstStyle/>
          <a:p>
            <a:r>
              <a:rPr lang="tr-TR" dirty="0" smtClean="0"/>
              <a:t>Vurmalı çalgılarda frekans </a:t>
            </a:r>
          </a:p>
          <a:p>
            <a:pPr>
              <a:buNone/>
            </a:pPr>
            <a:r>
              <a:rPr lang="tr-TR" dirty="0" smtClean="0"/>
              <a:t>4 şekilde belirlenir;</a:t>
            </a:r>
          </a:p>
          <a:p>
            <a:pPr>
              <a:buFont typeface="Wingdings" pitchFamily="2" charset="2"/>
              <a:buChar char="v"/>
            </a:pPr>
            <a:r>
              <a:rPr lang="tr-TR" dirty="0" smtClean="0"/>
              <a:t> Derinin kalınlığı; arttıkça ses kalınlaşır</a:t>
            </a:r>
          </a:p>
          <a:p>
            <a:pPr>
              <a:buFont typeface="Wingdings" pitchFamily="2" charset="2"/>
              <a:buChar char="v"/>
            </a:pPr>
            <a:r>
              <a:rPr lang="tr-TR" dirty="0" smtClean="0"/>
              <a:t>Derinin genişliği; arttıkça ses kalınlaşır</a:t>
            </a:r>
          </a:p>
          <a:p>
            <a:pPr>
              <a:buFont typeface="Wingdings" pitchFamily="2" charset="2"/>
              <a:buChar char="v"/>
            </a:pPr>
            <a:r>
              <a:rPr lang="tr-TR" dirty="0" smtClean="0"/>
              <a:t>Derinin Gerginliği; arttıkça ses incelir</a:t>
            </a:r>
          </a:p>
          <a:p>
            <a:pPr>
              <a:buFont typeface="Wingdings" pitchFamily="2" charset="2"/>
              <a:buChar char="v"/>
            </a:pPr>
            <a:r>
              <a:rPr lang="tr-TR" dirty="0" smtClean="0"/>
              <a:t>Derinin yapıldığı maddenin cinsi; değiştikçe ses değişir.</a:t>
            </a:r>
            <a:endParaRPr lang="tr-TR" dirty="0"/>
          </a:p>
        </p:txBody>
      </p:sp>
      <p:pic>
        <p:nvPicPr>
          <p:cNvPr id="56322" name="Picture 2" descr="C:\Users\Exper\Desktop\E-Etüt Projesi Dökümanları\7. ders materyalleri\tef.jpg"/>
          <p:cNvPicPr>
            <a:picLocks noChangeAspect="1" noChangeArrowheads="1"/>
          </p:cNvPicPr>
          <p:nvPr/>
        </p:nvPicPr>
        <p:blipFill>
          <a:blip r:embed="rId2" cstate="print"/>
          <a:srcRect/>
          <a:stretch>
            <a:fillRect/>
          </a:stretch>
        </p:blipFill>
        <p:spPr bwMode="auto">
          <a:xfrm>
            <a:off x="6154648" y="4149080"/>
            <a:ext cx="2989352" cy="261138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Vurmalı Çalgılarda Şiddet Ayarı</a:t>
            </a:r>
            <a:endParaRPr lang="tr-TR" dirty="0"/>
          </a:p>
        </p:txBody>
      </p:sp>
      <p:sp>
        <p:nvSpPr>
          <p:cNvPr id="3" name="2 İçerik Yer Tutucusu"/>
          <p:cNvSpPr>
            <a:spLocks noGrp="1"/>
          </p:cNvSpPr>
          <p:nvPr>
            <p:ph idx="1"/>
          </p:nvPr>
        </p:nvSpPr>
        <p:spPr/>
        <p:txBody>
          <a:bodyPr/>
          <a:lstStyle/>
          <a:p>
            <a:pPr>
              <a:buNone/>
            </a:pPr>
            <a:r>
              <a:rPr lang="tr-TR" dirty="0" smtClean="0"/>
              <a:t>Vurmalı çalgılarda şiddet; 2 şekilde belirlenir; </a:t>
            </a:r>
          </a:p>
          <a:p>
            <a:pPr>
              <a:buNone/>
            </a:pPr>
            <a:endParaRPr lang="tr-TR" dirty="0" smtClean="0"/>
          </a:p>
          <a:p>
            <a:pPr>
              <a:buFont typeface="Wingdings" pitchFamily="2" charset="2"/>
              <a:buChar char="v"/>
            </a:pPr>
            <a:r>
              <a:rPr lang="tr-TR" dirty="0" smtClean="0"/>
              <a:t>Vurma şiddeti</a:t>
            </a:r>
          </a:p>
          <a:p>
            <a:pPr>
              <a:buFont typeface="Wingdings" pitchFamily="2" charset="2"/>
              <a:buChar char="v"/>
            </a:pPr>
            <a:r>
              <a:rPr lang="tr-TR" dirty="0" smtClean="0"/>
              <a:t>Müzik aleti sayısını </a:t>
            </a:r>
          </a:p>
          <a:p>
            <a:pPr>
              <a:buNone/>
            </a:pPr>
            <a:r>
              <a:rPr lang="tr-TR" dirty="0" smtClean="0"/>
              <a:t>artırma</a:t>
            </a:r>
          </a:p>
          <a:p>
            <a:endParaRPr lang="tr-TR" dirty="0"/>
          </a:p>
        </p:txBody>
      </p:sp>
      <p:pic>
        <p:nvPicPr>
          <p:cNvPr id="57346" name="Picture 2" descr="C:\Users\Exper\Desktop\E-Etüt Projesi Dökümanları\7. ders materyalleri\davul.jpg"/>
          <p:cNvPicPr>
            <a:picLocks noChangeAspect="1" noChangeArrowheads="1"/>
          </p:cNvPicPr>
          <p:nvPr/>
        </p:nvPicPr>
        <p:blipFill>
          <a:blip r:embed="rId2" cstate="print"/>
          <a:srcRect/>
          <a:stretch>
            <a:fillRect/>
          </a:stretch>
        </p:blipFill>
        <p:spPr bwMode="auto">
          <a:xfrm>
            <a:off x="5138936" y="2852936"/>
            <a:ext cx="4005064" cy="400506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Telli-Yaylı  Çalgılarda Frekans Ayarı</a:t>
            </a:r>
            <a:endParaRPr lang="tr-TR" dirty="0"/>
          </a:p>
        </p:txBody>
      </p:sp>
      <p:sp>
        <p:nvSpPr>
          <p:cNvPr id="3" name="2 İçerik Yer Tutucusu"/>
          <p:cNvSpPr>
            <a:spLocks noGrp="1"/>
          </p:cNvSpPr>
          <p:nvPr>
            <p:ph idx="1"/>
          </p:nvPr>
        </p:nvSpPr>
        <p:spPr>
          <a:xfrm>
            <a:off x="457200" y="1600200"/>
            <a:ext cx="5987008" cy="4525963"/>
          </a:xfrm>
        </p:spPr>
        <p:txBody>
          <a:bodyPr>
            <a:normAutofit fontScale="92500" lnSpcReduction="20000"/>
          </a:bodyPr>
          <a:lstStyle/>
          <a:p>
            <a:r>
              <a:rPr lang="tr-TR" dirty="0" smtClean="0"/>
              <a:t>Telli-Yaylı çalgılarda frekans </a:t>
            </a:r>
          </a:p>
          <a:p>
            <a:pPr>
              <a:buNone/>
            </a:pPr>
            <a:r>
              <a:rPr lang="tr-TR" dirty="0" smtClean="0"/>
              <a:t>4 şekilde belirlenir;</a:t>
            </a:r>
          </a:p>
          <a:p>
            <a:pPr>
              <a:buFont typeface="Wingdings" pitchFamily="2" charset="2"/>
              <a:buChar char="v"/>
            </a:pPr>
            <a:r>
              <a:rPr lang="tr-TR" dirty="0" smtClean="0"/>
              <a:t> Telin kalınlığı; arttıkça ses </a:t>
            </a:r>
          </a:p>
          <a:p>
            <a:pPr>
              <a:buNone/>
            </a:pPr>
            <a:r>
              <a:rPr lang="tr-TR" dirty="0" smtClean="0"/>
              <a:t>kalınlaşır</a:t>
            </a:r>
          </a:p>
          <a:p>
            <a:pPr>
              <a:buFont typeface="Wingdings" pitchFamily="2" charset="2"/>
              <a:buChar char="v"/>
            </a:pPr>
            <a:r>
              <a:rPr lang="tr-TR" dirty="0" smtClean="0"/>
              <a:t>Telin uzunluğu; arttıkça ses kalınlaşır</a:t>
            </a:r>
          </a:p>
          <a:p>
            <a:pPr>
              <a:buFont typeface="Wingdings" pitchFamily="2" charset="2"/>
              <a:buChar char="v"/>
            </a:pPr>
            <a:r>
              <a:rPr lang="tr-TR" dirty="0" smtClean="0"/>
              <a:t>Telin Gerginliği; arttıkça ses </a:t>
            </a:r>
          </a:p>
          <a:p>
            <a:pPr>
              <a:buNone/>
            </a:pPr>
            <a:r>
              <a:rPr lang="tr-TR" dirty="0" smtClean="0"/>
              <a:t>incelir</a:t>
            </a:r>
          </a:p>
          <a:p>
            <a:pPr>
              <a:buFont typeface="Wingdings" pitchFamily="2" charset="2"/>
              <a:buChar char="v"/>
            </a:pPr>
            <a:r>
              <a:rPr lang="tr-TR" dirty="0" smtClean="0"/>
              <a:t>Telin yapıldığı maddenin cinsi; değiştikçe ses değişir.</a:t>
            </a:r>
          </a:p>
          <a:p>
            <a:endParaRPr lang="tr-TR" dirty="0"/>
          </a:p>
        </p:txBody>
      </p:sp>
      <p:pic>
        <p:nvPicPr>
          <p:cNvPr id="58370" name="Picture 2" descr="C:\Users\Exper\Desktop\E-Etüt Projesi Dökümanları\7. ders materyalleri\44%20A~1.JPG"/>
          <p:cNvPicPr>
            <a:picLocks noChangeAspect="1" noChangeArrowheads="1"/>
          </p:cNvPicPr>
          <p:nvPr/>
        </p:nvPicPr>
        <p:blipFill>
          <a:blip r:embed="rId2" cstate="print"/>
          <a:srcRect/>
          <a:stretch>
            <a:fillRect/>
          </a:stretch>
        </p:blipFill>
        <p:spPr bwMode="auto">
          <a:xfrm>
            <a:off x="5882626" y="1268760"/>
            <a:ext cx="3261374" cy="558924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0"/>
            <a:ext cx="8229600" cy="1143000"/>
          </a:xfrm>
        </p:spPr>
        <p:txBody>
          <a:bodyPr/>
          <a:lstStyle/>
          <a:p>
            <a:r>
              <a:rPr lang="tr-TR" dirty="0" smtClean="0"/>
              <a:t>Telli-Yaylı Çalgılarda Şiddet Ayarı</a:t>
            </a:r>
            <a:endParaRPr lang="tr-TR" dirty="0"/>
          </a:p>
        </p:txBody>
      </p:sp>
      <p:sp>
        <p:nvSpPr>
          <p:cNvPr id="3" name="2 İçerik Yer Tutucusu"/>
          <p:cNvSpPr>
            <a:spLocks noGrp="1"/>
          </p:cNvSpPr>
          <p:nvPr>
            <p:ph idx="1"/>
          </p:nvPr>
        </p:nvSpPr>
        <p:spPr>
          <a:xfrm>
            <a:off x="457200" y="1600200"/>
            <a:ext cx="4906888" cy="4525963"/>
          </a:xfrm>
        </p:spPr>
        <p:txBody>
          <a:bodyPr/>
          <a:lstStyle/>
          <a:p>
            <a:pPr>
              <a:buNone/>
            </a:pPr>
            <a:r>
              <a:rPr lang="tr-TR" dirty="0" smtClean="0"/>
              <a:t>Telli-Yaylı çalgılarda şiddet; 3 şekilde belirlenir; </a:t>
            </a:r>
          </a:p>
          <a:p>
            <a:pPr>
              <a:buNone/>
            </a:pPr>
            <a:endParaRPr lang="tr-TR" dirty="0" smtClean="0"/>
          </a:p>
          <a:p>
            <a:pPr>
              <a:buFont typeface="Wingdings" pitchFamily="2" charset="2"/>
              <a:buChar char="v"/>
            </a:pPr>
            <a:r>
              <a:rPr lang="tr-TR" dirty="0" smtClean="0"/>
              <a:t>Tezenenin vurma şiddeti</a:t>
            </a:r>
          </a:p>
          <a:p>
            <a:pPr>
              <a:buFont typeface="Wingdings" pitchFamily="2" charset="2"/>
              <a:buChar char="v"/>
            </a:pPr>
            <a:r>
              <a:rPr lang="tr-TR" dirty="0" smtClean="0"/>
              <a:t>Telin yukarı çekilme miktarı</a:t>
            </a:r>
          </a:p>
          <a:p>
            <a:pPr>
              <a:buFont typeface="Wingdings" pitchFamily="2" charset="2"/>
              <a:buChar char="v"/>
            </a:pPr>
            <a:r>
              <a:rPr lang="tr-TR" dirty="0" smtClean="0"/>
              <a:t>Müzik aleti sayısını </a:t>
            </a:r>
          </a:p>
          <a:p>
            <a:pPr>
              <a:buNone/>
            </a:pPr>
            <a:r>
              <a:rPr lang="tr-TR" dirty="0" smtClean="0"/>
              <a:t>artırma</a:t>
            </a:r>
          </a:p>
          <a:p>
            <a:endParaRPr lang="tr-TR" dirty="0"/>
          </a:p>
        </p:txBody>
      </p:sp>
      <p:pic>
        <p:nvPicPr>
          <p:cNvPr id="59394" name="Picture 2" descr="C:\Users\Exper\Desktop\E-Etüt Projesi Dökümanları\7. ders materyalleri\telli-calgilar.jpg"/>
          <p:cNvPicPr>
            <a:picLocks noChangeAspect="1" noChangeArrowheads="1"/>
          </p:cNvPicPr>
          <p:nvPr/>
        </p:nvPicPr>
        <p:blipFill>
          <a:blip r:embed="rId2" cstate="print"/>
          <a:srcRect/>
          <a:stretch>
            <a:fillRect/>
          </a:stretch>
        </p:blipFill>
        <p:spPr bwMode="auto">
          <a:xfrm rot="5207462">
            <a:off x="4285591" y="2912592"/>
            <a:ext cx="5804829" cy="1741449"/>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1143000"/>
          </a:xfrm>
        </p:spPr>
        <p:txBody>
          <a:bodyPr/>
          <a:lstStyle/>
          <a:p>
            <a:r>
              <a:rPr lang="tr-TR" dirty="0" smtClean="0"/>
              <a:t>Ses ve Şişe Deneyleri</a:t>
            </a:r>
            <a:endParaRPr lang="tr-TR" dirty="0"/>
          </a:p>
        </p:txBody>
      </p:sp>
      <p:sp>
        <p:nvSpPr>
          <p:cNvPr id="3" name="2 İçerik Yer Tutucusu"/>
          <p:cNvSpPr>
            <a:spLocks noGrp="1"/>
          </p:cNvSpPr>
          <p:nvPr>
            <p:ph idx="1"/>
          </p:nvPr>
        </p:nvSpPr>
        <p:spPr>
          <a:xfrm>
            <a:off x="467544" y="1124744"/>
            <a:ext cx="8291264" cy="3096344"/>
          </a:xfrm>
        </p:spPr>
        <p:txBody>
          <a:bodyPr>
            <a:normAutofit fontScale="92500" lnSpcReduction="20000"/>
          </a:bodyPr>
          <a:lstStyle/>
          <a:p>
            <a:r>
              <a:rPr lang="tr-TR" dirty="0" smtClean="0">
                <a:latin typeface="Times New Roman" pitchFamily="18" charset="0"/>
                <a:cs typeface="Times New Roman" pitchFamily="18" charset="0"/>
              </a:rPr>
              <a:t>Şişelere vurulduğunda en yüksek yani ince ses I </a:t>
            </a:r>
            <a:r>
              <a:rPr lang="tr-TR" dirty="0" err="1" smtClean="0">
                <a:latin typeface="Times New Roman" pitchFamily="18" charset="0"/>
                <a:cs typeface="Times New Roman" pitchFamily="18" charset="0"/>
              </a:rPr>
              <a:t>no’lu</a:t>
            </a:r>
            <a:r>
              <a:rPr lang="tr-TR" dirty="0" smtClean="0">
                <a:latin typeface="Times New Roman" pitchFamily="18" charset="0"/>
                <a:cs typeface="Times New Roman" pitchFamily="18" charset="0"/>
              </a:rPr>
              <a:t> şişeden çıkar. </a:t>
            </a:r>
          </a:p>
          <a:p>
            <a:r>
              <a:rPr lang="tr-TR" dirty="0" smtClean="0">
                <a:latin typeface="Times New Roman" pitchFamily="18" charset="0"/>
                <a:cs typeface="Times New Roman" pitchFamily="18" charset="0"/>
              </a:rPr>
              <a:t>Şişedeki su miktarı arttıkça sesin yüksekliği azalır, kalınlığı artar. </a:t>
            </a:r>
          </a:p>
          <a:p>
            <a:r>
              <a:rPr lang="tr-TR" dirty="0" smtClean="0">
                <a:latin typeface="Times New Roman" pitchFamily="18" charset="0"/>
                <a:cs typeface="Times New Roman" pitchFamily="18" charset="0"/>
              </a:rPr>
              <a:t>Bunun nedeni şişelere vurulduğunda hem şişe hem de su titreşir. Su miktarının davulun  yüzeyine benzetmeliyiz.</a:t>
            </a:r>
            <a:endParaRPr lang="tr-TR" dirty="0">
              <a:latin typeface="Times New Roman" pitchFamily="18" charset="0"/>
              <a:cs typeface="Times New Roman" pitchFamily="18" charset="0"/>
            </a:endParaRPr>
          </a:p>
        </p:txBody>
      </p:sp>
      <p:pic>
        <p:nvPicPr>
          <p:cNvPr id="53250" name="Picture 2" descr="C:\Users\Exper\Desktop\E-Etüt Projesi Dökümanları\7. ders materyalleri\Adsız.png"/>
          <p:cNvPicPr>
            <a:picLocks noChangeAspect="1" noChangeArrowheads="1"/>
          </p:cNvPicPr>
          <p:nvPr/>
        </p:nvPicPr>
        <p:blipFill>
          <a:blip r:embed="rId2" cstate="print"/>
          <a:srcRect/>
          <a:stretch>
            <a:fillRect/>
          </a:stretch>
        </p:blipFill>
        <p:spPr bwMode="auto">
          <a:xfrm>
            <a:off x="1547663" y="4077072"/>
            <a:ext cx="6326919" cy="2601466"/>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ve Şişe Deneyleri</a:t>
            </a:r>
            <a:endParaRPr lang="tr-TR" dirty="0"/>
          </a:p>
        </p:txBody>
      </p:sp>
      <p:sp>
        <p:nvSpPr>
          <p:cNvPr id="3" name="2 İçerik Yer Tutucusu"/>
          <p:cNvSpPr>
            <a:spLocks noGrp="1"/>
          </p:cNvSpPr>
          <p:nvPr>
            <p:ph idx="1"/>
          </p:nvPr>
        </p:nvSpPr>
        <p:spPr>
          <a:xfrm>
            <a:off x="467544" y="1268760"/>
            <a:ext cx="8229600" cy="3124944"/>
          </a:xfrm>
        </p:spPr>
        <p:txBody>
          <a:bodyPr>
            <a:normAutofit lnSpcReduction="10000"/>
          </a:bodyPr>
          <a:lstStyle/>
          <a:p>
            <a:r>
              <a:rPr lang="tr-TR" dirty="0" smtClean="0">
                <a:latin typeface="Times New Roman" pitchFamily="18" charset="0"/>
                <a:cs typeface="Times New Roman" pitchFamily="18" charset="0"/>
              </a:rPr>
              <a:t>Şişelere üflendiğinde en ince ses IV </a:t>
            </a:r>
            <a:r>
              <a:rPr lang="tr-TR" dirty="0" err="1" smtClean="0">
                <a:latin typeface="Times New Roman" pitchFamily="18" charset="0"/>
                <a:cs typeface="Times New Roman" pitchFamily="18" charset="0"/>
              </a:rPr>
              <a:t>no’lu</a:t>
            </a:r>
            <a:r>
              <a:rPr lang="tr-TR" dirty="0" smtClean="0">
                <a:latin typeface="Times New Roman" pitchFamily="18" charset="0"/>
                <a:cs typeface="Times New Roman" pitchFamily="18" charset="0"/>
              </a:rPr>
              <a:t> şişeden çıkar. </a:t>
            </a:r>
          </a:p>
          <a:p>
            <a:r>
              <a:rPr lang="tr-TR" dirty="0" smtClean="0">
                <a:latin typeface="Times New Roman" pitchFamily="18" charset="0"/>
                <a:cs typeface="Times New Roman" pitchFamily="18" charset="0"/>
              </a:rPr>
              <a:t>Şişedeki su miktarı arttıkça sesin yüksekliği ve inceliği artar. </a:t>
            </a:r>
          </a:p>
          <a:p>
            <a:r>
              <a:rPr lang="tr-TR" dirty="0" smtClean="0">
                <a:latin typeface="Times New Roman" pitchFamily="18" charset="0"/>
                <a:cs typeface="Times New Roman" pitchFamily="18" charset="0"/>
              </a:rPr>
              <a:t>Bunun nedeni şişelere üflendiğinde sadece hava titreşir.Üflemeli çalgı gibi  düşünmeliyiz.</a:t>
            </a:r>
            <a:endParaRPr lang="tr-TR" dirty="0">
              <a:latin typeface="Times New Roman" pitchFamily="18" charset="0"/>
              <a:cs typeface="Times New Roman" pitchFamily="18" charset="0"/>
            </a:endParaRPr>
          </a:p>
        </p:txBody>
      </p:sp>
      <p:pic>
        <p:nvPicPr>
          <p:cNvPr id="4" name="Picture 2" descr="C:\Users\Exper\Desktop\E-Etüt Projesi Dökümanları\7. ders materyalleri\Adsız.png"/>
          <p:cNvPicPr>
            <a:picLocks noChangeAspect="1" noChangeArrowheads="1"/>
          </p:cNvPicPr>
          <p:nvPr/>
        </p:nvPicPr>
        <p:blipFill>
          <a:blip r:embed="rId2" cstate="print"/>
          <a:srcRect/>
          <a:stretch>
            <a:fillRect/>
          </a:stretch>
        </p:blipFill>
        <p:spPr bwMode="auto">
          <a:xfrm>
            <a:off x="1475656" y="4256534"/>
            <a:ext cx="6326919" cy="260146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YAYILMASI VE SES HIZI</a:t>
            </a:r>
            <a:endParaRPr lang="tr-TR" dirty="0"/>
          </a:p>
        </p:txBody>
      </p:sp>
      <p:sp>
        <p:nvSpPr>
          <p:cNvPr id="3" name="2 İçerik Yer Tutucusu"/>
          <p:cNvSpPr>
            <a:spLocks noGrp="1"/>
          </p:cNvSpPr>
          <p:nvPr>
            <p:ph idx="1"/>
          </p:nvPr>
        </p:nvSpPr>
        <p:spPr>
          <a:xfrm>
            <a:off x="457200" y="1600200"/>
            <a:ext cx="8075240" cy="4525963"/>
          </a:xfrm>
        </p:spPr>
        <p:txBody>
          <a:bodyPr>
            <a:normAutofit fontScale="92500" lnSpcReduction="10000"/>
          </a:bodyPr>
          <a:lstStyle/>
          <a:p>
            <a:r>
              <a:rPr lang="tr-TR" dirty="0" smtClean="0"/>
              <a:t>Sesin yayılabilmesi için maddesel bir ortama ihtiyaç vardır.</a:t>
            </a:r>
          </a:p>
          <a:p>
            <a:r>
              <a:rPr lang="tr-TR" dirty="0" smtClean="0"/>
              <a:t>Bundan dolayı ses boşlukta yayılmaz. Fakat sesin aksine ışık, maddesel bir ortama ihtiyaç duymadan yayılır. </a:t>
            </a:r>
          </a:p>
          <a:p>
            <a:r>
              <a:rPr lang="tr-TR" dirty="0" smtClean="0"/>
              <a:t>Güneş'ten gelen ışıklar uzay boşluğunu geçerek Dünya'mıza ulaşır ve yeryüzünü yaşanılır kılar. Fakat Güneş'te meydana gelen patlamaları duyamayız. Çünkü uzayda sesin yayılabilmesi için gerekli maddesel bir ortam yoktur. </a:t>
            </a:r>
          </a:p>
          <a:p>
            <a:endParaRPr lang="tr-TR" dirty="0" smtClean="0"/>
          </a:p>
          <a:p>
            <a:endParaRPr lang="tr-T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YAYILMASI VE SES HIZI</a:t>
            </a:r>
            <a:endParaRPr lang="tr-TR" dirty="0"/>
          </a:p>
        </p:txBody>
      </p:sp>
      <p:sp>
        <p:nvSpPr>
          <p:cNvPr id="3" name="2 İçerik Yer Tutucusu"/>
          <p:cNvSpPr>
            <a:spLocks noGrp="1"/>
          </p:cNvSpPr>
          <p:nvPr>
            <p:ph idx="1"/>
          </p:nvPr>
        </p:nvSpPr>
        <p:spPr/>
        <p:txBody>
          <a:bodyPr/>
          <a:lstStyle/>
          <a:p>
            <a:r>
              <a:rPr lang="tr-TR" dirty="0" smtClean="0"/>
              <a:t>Ses Hızı 3 faktöre bağlıdır.</a:t>
            </a:r>
          </a:p>
          <a:p>
            <a:pPr>
              <a:buFont typeface="Wingdings" pitchFamily="2" charset="2"/>
              <a:buChar char="Ø"/>
            </a:pPr>
            <a:r>
              <a:rPr lang="tr-TR" dirty="0" smtClean="0"/>
              <a:t> Maddenin haline( Katı-Sıvı-Gaz)</a:t>
            </a:r>
          </a:p>
          <a:p>
            <a:pPr>
              <a:buFont typeface="Wingdings" pitchFamily="2" charset="2"/>
              <a:buChar char="Ø"/>
            </a:pPr>
            <a:r>
              <a:rPr lang="tr-TR" dirty="0" smtClean="0"/>
              <a:t>Ortamın Sıcaklığına</a:t>
            </a:r>
          </a:p>
          <a:p>
            <a:pPr>
              <a:buFont typeface="Wingdings" pitchFamily="2" charset="2"/>
              <a:buChar char="Ø"/>
            </a:pPr>
            <a:r>
              <a:rPr lang="tr-TR" dirty="0" smtClean="0"/>
              <a:t>Ortamın Yoğunluğuna</a:t>
            </a: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ÖZELLİKLERİ</a:t>
            </a:r>
            <a:endParaRPr lang="tr-TR" dirty="0"/>
          </a:p>
        </p:txBody>
      </p:sp>
      <p:sp>
        <p:nvSpPr>
          <p:cNvPr id="3" name="2 İçerik Yer Tutucusu"/>
          <p:cNvSpPr>
            <a:spLocks noGrp="1"/>
          </p:cNvSpPr>
          <p:nvPr>
            <p:ph idx="1"/>
          </p:nvPr>
        </p:nvSpPr>
        <p:spPr/>
        <p:txBody>
          <a:bodyPr/>
          <a:lstStyle/>
          <a:p>
            <a:pPr marL="609600" indent="-609600">
              <a:buFontTx/>
              <a:buAutoNum type="arabicPeriod"/>
            </a:pPr>
            <a:r>
              <a:rPr lang="tr-TR" dirty="0" smtClean="0"/>
              <a:t>Frekans</a:t>
            </a:r>
          </a:p>
          <a:p>
            <a:pPr marL="609600" indent="-609600">
              <a:buFontTx/>
              <a:buAutoNum type="arabicPeriod"/>
            </a:pPr>
            <a:r>
              <a:rPr lang="tr-TR" dirty="0" smtClean="0"/>
              <a:t>Sesin yüksekliği</a:t>
            </a:r>
          </a:p>
          <a:p>
            <a:pPr marL="609600" indent="-609600">
              <a:buFontTx/>
              <a:buAutoNum type="arabicPeriod"/>
            </a:pPr>
            <a:r>
              <a:rPr lang="tr-TR" dirty="0" smtClean="0"/>
              <a:t>Genlik</a:t>
            </a:r>
            <a:endParaRPr lang="en-US" dirty="0" smtClean="0"/>
          </a:p>
          <a:p>
            <a:pPr marL="609600" indent="-609600">
              <a:buFontTx/>
              <a:buAutoNum type="arabicPeriod"/>
            </a:pPr>
            <a:r>
              <a:rPr lang="tr-TR" dirty="0" smtClean="0"/>
              <a:t>Sesin şiddeti</a:t>
            </a:r>
          </a:p>
          <a:p>
            <a:pPr marL="609600" indent="-609600">
              <a:buFontTx/>
              <a:buAutoNum type="arabicPeriod"/>
            </a:pPr>
            <a:r>
              <a:rPr lang="tr-TR" dirty="0" smtClean="0"/>
              <a:t>Sesin Düzeyi</a:t>
            </a:r>
          </a:p>
          <a:p>
            <a:pPr marL="609600" indent="-609600">
              <a:buFontTx/>
              <a:buAutoNum type="arabicPeriod"/>
            </a:pPr>
            <a:r>
              <a:rPr lang="tr-TR" dirty="0" smtClean="0"/>
              <a:t>Sesin tınısı</a:t>
            </a:r>
          </a:p>
          <a:p>
            <a:pPr marL="609600" indent="-609600">
              <a:buNone/>
            </a:pPr>
            <a:endParaRPr lang="tr-TR" dirty="0" smtClean="0"/>
          </a:p>
          <a:p>
            <a:endParaRPr lang="tr-TR" dirty="0"/>
          </a:p>
        </p:txBody>
      </p:sp>
      <p:pic>
        <p:nvPicPr>
          <p:cNvPr id="4" name="Picture 7" descr="periyotses"/>
          <p:cNvPicPr>
            <a:picLocks noChangeAspect="1" noChangeArrowheads="1"/>
          </p:cNvPicPr>
          <p:nvPr/>
        </p:nvPicPr>
        <p:blipFill>
          <a:blip r:embed="rId2" cstate="print"/>
          <a:srcRect/>
          <a:stretch>
            <a:fillRect/>
          </a:stretch>
        </p:blipFill>
        <p:spPr bwMode="auto">
          <a:xfrm>
            <a:off x="3707904" y="2132856"/>
            <a:ext cx="5239282" cy="424847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Maddenin Hali</a:t>
            </a:r>
            <a:endParaRPr lang="tr-TR" dirty="0"/>
          </a:p>
        </p:txBody>
      </p:sp>
      <p:sp>
        <p:nvSpPr>
          <p:cNvPr id="3" name="2 İçerik Yer Tutucusu"/>
          <p:cNvSpPr>
            <a:spLocks noGrp="1"/>
          </p:cNvSpPr>
          <p:nvPr>
            <p:ph idx="1"/>
          </p:nvPr>
        </p:nvSpPr>
        <p:spPr>
          <a:xfrm>
            <a:off x="0" y="1600200"/>
            <a:ext cx="2555776" cy="4525963"/>
          </a:xfrm>
        </p:spPr>
        <p:txBody>
          <a:bodyPr>
            <a:normAutofit/>
          </a:bodyPr>
          <a:lstStyle/>
          <a:p>
            <a:r>
              <a:rPr lang="tr-TR" dirty="0" smtClean="0"/>
              <a:t>Ses en hızlı katılarda; daha sonra sıvılarda en yavaş ise gazlarda yayılır.</a:t>
            </a:r>
          </a:p>
          <a:p>
            <a:endParaRPr lang="tr-TR" dirty="0"/>
          </a:p>
        </p:txBody>
      </p:sp>
      <p:pic>
        <p:nvPicPr>
          <p:cNvPr id="50179" name="Picture 3" descr="C:\Users\Exper\Desktop\E-Etüt Projesi Dökümanları\7. ders materyalleri\sesin yayılması.jpg"/>
          <p:cNvPicPr>
            <a:picLocks noChangeAspect="1" noChangeArrowheads="1"/>
          </p:cNvPicPr>
          <p:nvPr/>
        </p:nvPicPr>
        <p:blipFill>
          <a:blip r:embed="rId2" cstate="print"/>
          <a:srcRect/>
          <a:stretch>
            <a:fillRect/>
          </a:stretch>
        </p:blipFill>
        <p:spPr bwMode="auto">
          <a:xfrm>
            <a:off x="2626768" y="1992550"/>
            <a:ext cx="6517232" cy="48654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Ortamın Sıcaklığı</a:t>
            </a:r>
            <a:endParaRPr lang="tr-TR" dirty="0"/>
          </a:p>
        </p:txBody>
      </p:sp>
      <p:sp>
        <p:nvSpPr>
          <p:cNvPr id="3" name="2 İçerik Yer Tutucusu"/>
          <p:cNvSpPr>
            <a:spLocks noGrp="1"/>
          </p:cNvSpPr>
          <p:nvPr>
            <p:ph idx="1"/>
          </p:nvPr>
        </p:nvSpPr>
        <p:spPr/>
        <p:txBody>
          <a:bodyPr/>
          <a:lstStyle/>
          <a:p>
            <a:r>
              <a:rPr lang="tr-TR" dirty="0" smtClean="0"/>
              <a:t>Ortamın sıcaklığı artıkça sesin yayılma hızı artar.</a:t>
            </a:r>
            <a:endParaRPr lang="tr-TR" dirty="0"/>
          </a:p>
        </p:txBody>
      </p:sp>
      <p:pic>
        <p:nvPicPr>
          <p:cNvPr id="4" name="Picture 2"/>
          <p:cNvPicPr>
            <a:picLocks noChangeAspect="1" noChangeArrowheads="1"/>
          </p:cNvPicPr>
          <p:nvPr/>
        </p:nvPicPr>
        <p:blipFill>
          <a:blip r:embed="rId2" cstate="print"/>
          <a:srcRect/>
          <a:stretch>
            <a:fillRect/>
          </a:stretch>
        </p:blipFill>
        <p:spPr bwMode="auto">
          <a:xfrm>
            <a:off x="2267744" y="2276872"/>
            <a:ext cx="5256584" cy="4265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Ortamın Yoğunluğu</a:t>
            </a:r>
            <a:endParaRPr lang="tr-TR" dirty="0"/>
          </a:p>
        </p:txBody>
      </p:sp>
      <p:sp>
        <p:nvSpPr>
          <p:cNvPr id="3" name="2 İçerik Yer Tutucusu"/>
          <p:cNvSpPr>
            <a:spLocks noGrp="1"/>
          </p:cNvSpPr>
          <p:nvPr>
            <p:ph idx="1"/>
          </p:nvPr>
        </p:nvSpPr>
        <p:spPr/>
        <p:txBody>
          <a:bodyPr/>
          <a:lstStyle/>
          <a:p>
            <a:r>
              <a:rPr lang="tr-TR" dirty="0" smtClean="0"/>
              <a:t>Ortamın yoğunluğu artıkça sesin yayılma hızı artar.</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1403647" y="2780928"/>
            <a:ext cx="7056485"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 Hızı ve Işık Hızı</a:t>
            </a:r>
            <a:endParaRPr lang="tr-TR" dirty="0"/>
          </a:p>
        </p:txBody>
      </p:sp>
      <p:sp>
        <p:nvSpPr>
          <p:cNvPr id="5" name="4 İçerik Yer Tutucusu"/>
          <p:cNvSpPr>
            <a:spLocks noGrp="1"/>
          </p:cNvSpPr>
          <p:nvPr>
            <p:ph idx="1"/>
          </p:nvPr>
        </p:nvSpPr>
        <p:spPr>
          <a:xfrm>
            <a:off x="179512" y="1268760"/>
            <a:ext cx="4834880" cy="4525963"/>
          </a:xfrm>
        </p:spPr>
        <p:txBody>
          <a:bodyPr/>
          <a:lstStyle/>
          <a:p>
            <a:r>
              <a:rPr lang="tr-TR" dirty="0" smtClean="0"/>
              <a:t>Ses Hızı havada ortalama 300 m/s iken Işık Hızı 300.000.000 m/</a:t>
            </a:r>
            <a:r>
              <a:rPr lang="tr-TR" dirty="0" err="1" smtClean="0"/>
              <a:t>s’dir</a:t>
            </a:r>
            <a:r>
              <a:rPr lang="tr-TR" dirty="0" smtClean="0"/>
              <a:t>.</a:t>
            </a:r>
          </a:p>
          <a:p>
            <a:r>
              <a:rPr lang="tr-TR" dirty="0" smtClean="0"/>
              <a:t>Bu nedenle önce şimşek yada yıldırımı görürüz daha sonra gök gürültüsünü duyarız.</a:t>
            </a:r>
            <a:endParaRPr lang="tr-TR" dirty="0"/>
          </a:p>
        </p:txBody>
      </p:sp>
      <p:pic>
        <p:nvPicPr>
          <p:cNvPr id="6" name="Picture 2" descr="C:\Users\Exper\Desktop\E-Etüt Projesi Dökümanları\7. ders materyalleri\Adsız.png"/>
          <p:cNvPicPr>
            <a:picLocks noChangeAspect="1" noChangeArrowheads="1"/>
          </p:cNvPicPr>
          <p:nvPr/>
        </p:nvPicPr>
        <p:blipFill>
          <a:blip r:embed="rId2" cstate="print"/>
          <a:srcRect/>
          <a:stretch>
            <a:fillRect/>
          </a:stretch>
        </p:blipFill>
        <p:spPr bwMode="auto">
          <a:xfrm>
            <a:off x="5292080" y="1124744"/>
            <a:ext cx="3456384" cy="2817116"/>
          </a:xfrm>
          <a:prstGeom prst="rect">
            <a:avLst/>
          </a:prstGeom>
          <a:noFill/>
        </p:spPr>
      </p:pic>
      <p:pic>
        <p:nvPicPr>
          <p:cNvPr id="51203" name="Picture 3" descr="C:\Users\Exper\Desktop\E-Etüt Projesi Dökümanları\7. ders materyalleri\imagesCA9QUY8O.jpg"/>
          <p:cNvPicPr>
            <a:picLocks noChangeAspect="1" noChangeArrowheads="1"/>
          </p:cNvPicPr>
          <p:nvPr/>
        </p:nvPicPr>
        <p:blipFill>
          <a:blip r:embed="rId3" cstate="print"/>
          <a:srcRect/>
          <a:stretch>
            <a:fillRect/>
          </a:stretch>
        </p:blipFill>
        <p:spPr bwMode="auto">
          <a:xfrm>
            <a:off x="5580112" y="4098344"/>
            <a:ext cx="3030463" cy="2759656"/>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1691680" y="5045572"/>
            <a:ext cx="2088232" cy="1812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Soğurulması ve Ses Yalıtımı</a:t>
            </a:r>
            <a:endParaRPr lang="tr-TR" dirty="0"/>
          </a:p>
        </p:txBody>
      </p:sp>
      <p:pic>
        <p:nvPicPr>
          <p:cNvPr id="4" name="2 Resim" descr="SES YALITIMI.jpg"/>
          <p:cNvPicPr>
            <a:picLocks noGrp="1" noChangeAspect="1"/>
          </p:cNvPicPr>
          <p:nvPr>
            <p:ph idx="1"/>
          </p:nvPr>
        </p:nvPicPr>
        <p:blipFill>
          <a:blip r:embed="rId2" cstate="print"/>
          <a:srcRect/>
          <a:stretch>
            <a:fillRect/>
          </a:stretch>
        </p:blipFill>
        <p:spPr bwMode="auto">
          <a:xfrm>
            <a:off x="251520" y="4077072"/>
            <a:ext cx="7590730" cy="2664296"/>
          </a:xfrm>
          <a:prstGeom prst="rect">
            <a:avLst/>
          </a:prstGeom>
          <a:noFill/>
          <a:ln w="9525">
            <a:noFill/>
            <a:miter lim="800000"/>
            <a:headEnd/>
            <a:tailEnd/>
          </a:ln>
        </p:spPr>
      </p:pic>
      <p:pic>
        <p:nvPicPr>
          <p:cNvPr id="5" name="4 Resim" descr="SES YALITIMI2.jpg"/>
          <p:cNvPicPr>
            <a:picLocks noChangeAspect="1"/>
          </p:cNvPicPr>
          <p:nvPr/>
        </p:nvPicPr>
        <p:blipFill>
          <a:blip r:embed="rId3" cstate="print"/>
          <a:srcRect/>
          <a:stretch>
            <a:fillRect/>
          </a:stretch>
        </p:blipFill>
        <p:spPr bwMode="auto">
          <a:xfrm>
            <a:off x="323528" y="1124744"/>
            <a:ext cx="4786313" cy="2928938"/>
          </a:xfrm>
          <a:prstGeom prst="rect">
            <a:avLst/>
          </a:prstGeom>
          <a:noFill/>
          <a:ln w="9525">
            <a:noFill/>
            <a:miter lim="800000"/>
            <a:headEnd/>
            <a:tailEnd/>
          </a:ln>
        </p:spPr>
      </p:pic>
      <p:pic>
        <p:nvPicPr>
          <p:cNvPr id="6" name="3 Resim" descr="SES YALITIMI3.jpg"/>
          <p:cNvPicPr>
            <a:picLocks noChangeAspect="1"/>
          </p:cNvPicPr>
          <p:nvPr/>
        </p:nvPicPr>
        <p:blipFill>
          <a:blip r:embed="rId4" cstate="print"/>
          <a:srcRect/>
          <a:stretch>
            <a:fillRect/>
          </a:stretch>
        </p:blipFill>
        <p:spPr bwMode="auto">
          <a:xfrm>
            <a:off x="5364088" y="1268760"/>
            <a:ext cx="2740868" cy="3168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Rezonansı</a:t>
            </a:r>
            <a:endParaRPr lang="tr-TR" dirty="0"/>
          </a:p>
        </p:txBody>
      </p:sp>
      <p:pic>
        <p:nvPicPr>
          <p:cNvPr id="4" name="5 Resim" descr="REZONANS.jpg"/>
          <p:cNvPicPr>
            <a:picLocks noGrp="1" noChangeAspect="1"/>
          </p:cNvPicPr>
          <p:nvPr>
            <p:ph idx="1"/>
          </p:nvPr>
        </p:nvPicPr>
        <p:blipFill>
          <a:blip r:embed="rId2" cstate="print"/>
          <a:srcRect/>
          <a:stretch>
            <a:fillRect/>
          </a:stretch>
        </p:blipFill>
        <p:spPr bwMode="auto">
          <a:xfrm>
            <a:off x="1259632" y="1340768"/>
            <a:ext cx="6768752" cy="5502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Rezonansı</a:t>
            </a:r>
            <a:endParaRPr lang="tr-TR" dirty="0"/>
          </a:p>
        </p:txBody>
      </p:sp>
      <p:sp>
        <p:nvSpPr>
          <p:cNvPr id="4" name="6 Metin kutusu"/>
          <p:cNvSpPr txBox="1">
            <a:spLocks noGrp="1" noChangeArrowheads="1"/>
          </p:cNvSpPr>
          <p:nvPr>
            <p:ph idx="1"/>
          </p:nvPr>
        </p:nvSpPr>
        <p:spPr bwMode="auto">
          <a:xfrm>
            <a:off x="457200" y="1600201"/>
            <a:ext cx="8229600" cy="1200329"/>
          </a:xfrm>
          <a:prstGeom prst="rect">
            <a:avLst/>
          </a:prstGeom>
          <a:noFill/>
          <a:ln w="9525">
            <a:noFill/>
            <a:miter lim="800000"/>
            <a:headEnd/>
            <a:tailEnd/>
          </a:ln>
        </p:spPr>
        <p:txBody>
          <a:bodyPr wrap="square">
            <a:spAutoFit/>
          </a:bodyPr>
          <a:lstStyle/>
          <a:p>
            <a:r>
              <a:rPr lang="tr-TR" sz="2400" dirty="0">
                <a:latin typeface="Times New Roman" pitchFamily="18" charset="0"/>
                <a:cs typeface="Times New Roman" pitchFamily="18" charset="0"/>
              </a:rPr>
              <a:t>1940 yılında Amerika’da </a:t>
            </a:r>
            <a:r>
              <a:rPr lang="tr-TR" sz="2400" dirty="0" err="1">
                <a:latin typeface="Times New Roman" pitchFamily="18" charset="0"/>
                <a:cs typeface="Times New Roman" pitchFamily="18" charset="0"/>
              </a:rPr>
              <a:t>Tacoma</a:t>
            </a:r>
            <a:r>
              <a:rPr lang="tr-TR" sz="2400" dirty="0">
                <a:latin typeface="Times New Roman" pitchFamily="18" charset="0"/>
                <a:cs typeface="Times New Roman" pitchFamily="18" charset="0"/>
              </a:rPr>
              <a:t> köprüsü yıkılmıştır.Bunun neden köprünün doğal frekansına eşit frekanslı rüzgarın esip,köprüyü rezonansa getirmesidir.</a:t>
            </a:r>
          </a:p>
        </p:txBody>
      </p:sp>
      <p:pic>
        <p:nvPicPr>
          <p:cNvPr id="5" name="5 Resim" descr="REZONANS2.jpg"/>
          <p:cNvPicPr>
            <a:picLocks noChangeAspect="1"/>
          </p:cNvPicPr>
          <p:nvPr/>
        </p:nvPicPr>
        <p:blipFill>
          <a:blip r:embed="rId2" cstate="print"/>
          <a:srcRect/>
          <a:stretch>
            <a:fillRect/>
          </a:stretch>
        </p:blipFill>
        <p:spPr bwMode="auto">
          <a:xfrm>
            <a:off x="500063" y="2857500"/>
            <a:ext cx="8072437"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Kaydedilmesi</a:t>
            </a:r>
            <a:endParaRPr lang="tr-TR" dirty="0"/>
          </a:p>
        </p:txBody>
      </p:sp>
      <p:pic>
        <p:nvPicPr>
          <p:cNvPr id="4" name="2 Resim" descr="FONOGRAF1.jpg"/>
          <p:cNvPicPr>
            <a:picLocks noGrp="1" noChangeAspect="1"/>
          </p:cNvPicPr>
          <p:nvPr>
            <p:ph idx="1"/>
          </p:nvPr>
        </p:nvPicPr>
        <p:blipFill>
          <a:blip r:embed="rId2" cstate="print"/>
          <a:srcRect/>
          <a:stretch>
            <a:fillRect/>
          </a:stretch>
        </p:blipFill>
        <p:spPr bwMode="auto">
          <a:xfrm>
            <a:off x="683568" y="1412776"/>
            <a:ext cx="3672408" cy="5077897"/>
          </a:xfrm>
          <a:prstGeom prst="rect">
            <a:avLst/>
          </a:prstGeom>
          <a:noFill/>
          <a:ln w="9525">
            <a:noFill/>
            <a:miter lim="800000"/>
            <a:headEnd/>
            <a:tailEnd/>
          </a:ln>
        </p:spPr>
      </p:pic>
      <p:pic>
        <p:nvPicPr>
          <p:cNvPr id="5" name="3 Resim" descr="ThomasEdison.jpg"/>
          <p:cNvPicPr>
            <a:picLocks noChangeAspect="1"/>
          </p:cNvPicPr>
          <p:nvPr/>
        </p:nvPicPr>
        <p:blipFill>
          <a:blip r:embed="rId3" cstate="print"/>
          <a:srcRect/>
          <a:stretch>
            <a:fillRect/>
          </a:stretch>
        </p:blipFill>
        <p:spPr bwMode="auto">
          <a:xfrm>
            <a:off x="4644008" y="1700808"/>
            <a:ext cx="3672408" cy="43881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11</a:t>
            </a:r>
            <a:endParaRPr lang="tr-TR" dirty="0"/>
          </a:p>
        </p:txBody>
      </p:sp>
      <p:pic>
        <p:nvPicPr>
          <p:cNvPr id="4" name="2 Resim" descr="SORU2.jpg"/>
          <p:cNvPicPr>
            <a:picLocks noGrp="1" noChangeAspect="1"/>
          </p:cNvPicPr>
          <p:nvPr>
            <p:ph idx="1"/>
          </p:nvPr>
        </p:nvPicPr>
        <p:blipFill>
          <a:blip r:embed="rId2" cstate="print"/>
          <a:srcRect/>
          <a:stretch>
            <a:fillRect/>
          </a:stretch>
        </p:blipFill>
        <p:spPr bwMode="auto">
          <a:xfrm>
            <a:off x="467544" y="1412776"/>
            <a:ext cx="8336763"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12</a:t>
            </a:r>
            <a:endParaRPr lang="tr-TR" dirty="0"/>
          </a:p>
        </p:txBody>
      </p:sp>
      <p:pic>
        <p:nvPicPr>
          <p:cNvPr id="52226"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1475656" y="1101145"/>
            <a:ext cx="6624736" cy="551133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sp>
        <p:nvSpPr>
          <p:cNvPr id="3" name="2 İçerik Yer Tutucusu"/>
          <p:cNvSpPr>
            <a:spLocks noGrp="1"/>
          </p:cNvSpPr>
          <p:nvPr>
            <p:ph idx="1"/>
          </p:nvPr>
        </p:nvSpPr>
        <p:spPr>
          <a:xfrm>
            <a:off x="457200" y="1600200"/>
            <a:ext cx="4330824" cy="4525963"/>
          </a:xfrm>
        </p:spPr>
        <p:txBody>
          <a:bodyPr>
            <a:normAutofit fontScale="92500"/>
          </a:bodyPr>
          <a:lstStyle/>
          <a:p>
            <a:r>
              <a:rPr lang="tr-TR" dirty="0" smtClean="0"/>
              <a:t>Her </a:t>
            </a:r>
            <a:r>
              <a:rPr lang="pt-BR" dirty="0" smtClean="0"/>
              <a:t>bir titreşim saniyede tek bir dalga</a:t>
            </a:r>
            <a:r>
              <a:rPr lang="tr-TR" dirty="0" smtClean="0"/>
              <a:t> oluşturur. Dolayısıyla "Bir cisim ne kadar hızlı titreşirse her bir saniyede daha fazla dalga yayılır.“</a:t>
            </a:r>
          </a:p>
          <a:p>
            <a:r>
              <a:rPr lang="tr-TR" dirty="0" smtClean="0"/>
              <a:t>Her bir saniyede oluşan ses dalgası sayısına sesin frekansı denir. </a:t>
            </a:r>
          </a:p>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4788024" y="2060848"/>
            <a:ext cx="4184013" cy="2914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0"/>
            <a:ext cx="8229600" cy="1143000"/>
          </a:xfrm>
        </p:spPr>
        <p:txBody>
          <a:bodyPr/>
          <a:lstStyle/>
          <a:p>
            <a:r>
              <a:rPr lang="tr-TR" dirty="0" smtClean="0"/>
              <a:t>SORU 13</a:t>
            </a:r>
            <a:endParaRPr lang="tr-TR" dirty="0"/>
          </a:p>
        </p:txBody>
      </p:sp>
      <p:pic>
        <p:nvPicPr>
          <p:cNvPr id="4" name="3 İçerik Yer Tutucusu" descr="FLÜT.jpg"/>
          <p:cNvPicPr>
            <a:picLocks noGrp="1" noChangeAspect="1"/>
          </p:cNvPicPr>
          <p:nvPr>
            <p:ph idx="1"/>
          </p:nvPr>
        </p:nvPicPr>
        <p:blipFill>
          <a:blip r:embed="rId2" cstate="print"/>
          <a:srcRect/>
          <a:stretch>
            <a:fillRect/>
          </a:stretch>
        </p:blipFill>
        <p:spPr bwMode="auto">
          <a:xfrm>
            <a:off x="1691680" y="937024"/>
            <a:ext cx="5760640" cy="5920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14</a:t>
            </a:r>
            <a:endParaRPr lang="tr-TR" dirty="0"/>
          </a:p>
        </p:txBody>
      </p:sp>
      <p:pic>
        <p:nvPicPr>
          <p:cNvPr id="54274"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1619672" y="1196752"/>
            <a:ext cx="6300718" cy="5012917"/>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lstStyle/>
          <a:p>
            <a:r>
              <a:rPr lang="tr-TR" dirty="0" smtClean="0"/>
              <a:t>SORU 15</a:t>
            </a:r>
            <a:endParaRPr lang="tr-TR" dirty="0"/>
          </a:p>
        </p:txBody>
      </p:sp>
      <p:pic>
        <p:nvPicPr>
          <p:cNvPr id="55298"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1763688" y="908720"/>
            <a:ext cx="6048672" cy="569231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16</a:t>
            </a:r>
            <a:endParaRPr lang="tr-TR" dirty="0"/>
          </a:p>
        </p:txBody>
      </p:sp>
      <p:pic>
        <p:nvPicPr>
          <p:cNvPr id="4" name="2 Resim" descr="15.jpg"/>
          <p:cNvPicPr>
            <a:picLocks noGrp="1" noChangeAspect="1"/>
          </p:cNvPicPr>
          <p:nvPr>
            <p:ph idx="1"/>
          </p:nvPr>
        </p:nvPicPr>
        <p:blipFill>
          <a:blip r:embed="rId2" cstate="print"/>
          <a:srcRect/>
          <a:stretch>
            <a:fillRect/>
          </a:stretch>
        </p:blipFill>
        <p:spPr bwMode="auto">
          <a:xfrm>
            <a:off x="971600" y="1196752"/>
            <a:ext cx="780967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lstStyle/>
          <a:p>
            <a:r>
              <a:rPr lang="tr-TR" dirty="0" smtClean="0"/>
              <a:t>SORU 17</a:t>
            </a:r>
            <a:endParaRPr lang="tr-TR" dirty="0"/>
          </a:p>
        </p:txBody>
      </p:sp>
      <p:pic>
        <p:nvPicPr>
          <p:cNvPr id="56322"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1043608" y="858121"/>
            <a:ext cx="7272808" cy="5924929"/>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lstStyle/>
          <a:p>
            <a:r>
              <a:rPr lang="tr-TR" dirty="0" smtClean="0"/>
              <a:t>SORU 18</a:t>
            </a:r>
            <a:endParaRPr lang="tr-TR" dirty="0"/>
          </a:p>
        </p:txBody>
      </p:sp>
      <p:pic>
        <p:nvPicPr>
          <p:cNvPr id="4" name="2 Resim" descr="25.jpg"/>
          <p:cNvPicPr>
            <a:picLocks noGrp="1" noChangeAspect="1"/>
          </p:cNvPicPr>
          <p:nvPr>
            <p:ph idx="1"/>
          </p:nvPr>
        </p:nvPicPr>
        <p:blipFill>
          <a:blip r:embed="rId2" cstate="print"/>
          <a:srcRect/>
          <a:stretch>
            <a:fillRect/>
          </a:stretch>
        </p:blipFill>
        <p:spPr bwMode="auto">
          <a:xfrm>
            <a:off x="1547664" y="1096712"/>
            <a:ext cx="6480720" cy="576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0"/>
            <a:ext cx="8229600" cy="1143000"/>
          </a:xfrm>
        </p:spPr>
        <p:txBody>
          <a:bodyPr/>
          <a:lstStyle/>
          <a:p>
            <a:r>
              <a:rPr lang="tr-TR" dirty="0" smtClean="0"/>
              <a:t>SORU 19</a:t>
            </a:r>
            <a:endParaRPr lang="tr-TR" dirty="0"/>
          </a:p>
        </p:txBody>
      </p:sp>
      <p:pic>
        <p:nvPicPr>
          <p:cNvPr id="4" name="2 Resim" descr="38.jpg"/>
          <p:cNvPicPr>
            <a:picLocks noGrp="1" noChangeAspect="1"/>
          </p:cNvPicPr>
          <p:nvPr>
            <p:ph idx="1"/>
          </p:nvPr>
        </p:nvPicPr>
        <p:blipFill>
          <a:blip r:embed="rId2" cstate="print"/>
          <a:srcRect/>
          <a:stretch>
            <a:fillRect/>
          </a:stretch>
        </p:blipFill>
        <p:spPr bwMode="auto">
          <a:xfrm>
            <a:off x="1619672" y="1052735"/>
            <a:ext cx="6120680" cy="572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 20</a:t>
            </a:r>
            <a:endParaRPr lang="tr-TR" dirty="0"/>
          </a:p>
        </p:txBody>
      </p:sp>
      <p:pic>
        <p:nvPicPr>
          <p:cNvPr id="57346" name="Picture 2" descr="C:\Users\Exper\Desktop\E-Etüt Projesi Dökümanları\7. ders materyalleri\Adsız.png"/>
          <p:cNvPicPr>
            <a:picLocks noGrp="1" noChangeAspect="1" noChangeArrowheads="1"/>
          </p:cNvPicPr>
          <p:nvPr>
            <p:ph idx="1"/>
          </p:nvPr>
        </p:nvPicPr>
        <p:blipFill>
          <a:blip r:embed="rId2" cstate="print"/>
          <a:srcRect/>
          <a:stretch>
            <a:fillRect/>
          </a:stretch>
        </p:blipFill>
        <p:spPr bwMode="auto">
          <a:xfrm>
            <a:off x="1259632" y="1052736"/>
            <a:ext cx="6696744" cy="529977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1143000"/>
          </a:xfrm>
        </p:spPr>
        <p:txBody>
          <a:bodyPr/>
          <a:lstStyle/>
          <a:p>
            <a:r>
              <a:rPr lang="tr-TR" dirty="0" smtClean="0"/>
              <a:t>SORU 21</a:t>
            </a:r>
            <a:endParaRPr lang="tr-TR" dirty="0"/>
          </a:p>
        </p:txBody>
      </p:sp>
      <p:pic>
        <p:nvPicPr>
          <p:cNvPr id="4" name="2 Resim" descr="33.jpg"/>
          <p:cNvPicPr>
            <a:picLocks noGrp="1" noChangeAspect="1"/>
          </p:cNvPicPr>
          <p:nvPr>
            <p:ph idx="1"/>
          </p:nvPr>
        </p:nvPicPr>
        <p:blipFill>
          <a:blip r:embed="rId2" cstate="print"/>
          <a:srcRect/>
          <a:stretch>
            <a:fillRect/>
          </a:stretch>
        </p:blipFill>
        <p:spPr bwMode="auto">
          <a:xfrm>
            <a:off x="1835696" y="1196752"/>
            <a:ext cx="5760640" cy="54537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71400"/>
            <a:ext cx="8229600" cy="936104"/>
          </a:xfrm>
        </p:spPr>
        <p:txBody>
          <a:bodyPr/>
          <a:lstStyle/>
          <a:p>
            <a:r>
              <a:rPr lang="tr-TR" dirty="0" smtClean="0"/>
              <a:t>SORU 22</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123728" y="670656"/>
            <a:ext cx="5256584" cy="6061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1080120"/>
          </a:xfrm>
        </p:spPr>
        <p:txBody>
          <a:bodyPr/>
          <a:lstStyle/>
          <a:p>
            <a:r>
              <a:rPr lang="tr-TR" dirty="0" smtClean="0"/>
              <a:t>Sesin Frekansı</a:t>
            </a:r>
            <a:endParaRPr lang="tr-TR" dirty="0"/>
          </a:p>
        </p:txBody>
      </p:sp>
      <p:pic>
        <p:nvPicPr>
          <p:cNvPr id="4" name="2 Resim" descr="SALINIM.jpg"/>
          <p:cNvPicPr>
            <a:picLocks noGrp="1" noChangeAspect="1"/>
          </p:cNvPicPr>
          <p:nvPr>
            <p:ph idx="1"/>
          </p:nvPr>
        </p:nvPicPr>
        <p:blipFill>
          <a:blip r:embed="rId2" cstate="print"/>
          <a:srcRect/>
          <a:stretch>
            <a:fillRect/>
          </a:stretch>
        </p:blipFill>
        <p:spPr bwMode="auto">
          <a:xfrm>
            <a:off x="971600" y="994262"/>
            <a:ext cx="6696744" cy="5561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Sesin Frekansı</a:t>
            </a:r>
            <a:endParaRPr lang="tr-TR" dirty="0"/>
          </a:p>
        </p:txBody>
      </p:sp>
      <p:pic>
        <p:nvPicPr>
          <p:cNvPr id="4" name="2 Resim" descr="SALINIM2.jpg"/>
          <p:cNvPicPr>
            <a:picLocks noGrp="1" noChangeAspect="1"/>
          </p:cNvPicPr>
          <p:nvPr>
            <p:ph idx="1"/>
          </p:nvPr>
        </p:nvPicPr>
        <p:blipFill>
          <a:blip r:embed="rId2" cstate="print"/>
          <a:srcRect/>
          <a:stretch>
            <a:fillRect/>
          </a:stretch>
        </p:blipFill>
        <p:spPr bwMode="auto">
          <a:xfrm>
            <a:off x="1259632" y="1504283"/>
            <a:ext cx="6696744" cy="53537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1396</Words>
  <Application>Microsoft Office PowerPoint</Application>
  <PresentationFormat>Ekran Gösterisi (4:3)</PresentationFormat>
  <Paragraphs>255</Paragraphs>
  <Slides>79</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79</vt:i4>
      </vt:variant>
    </vt:vector>
  </HeadingPairs>
  <TitlesOfParts>
    <vt:vector size="81" baseType="lpstr">
      <vt:lpstr>Ofis Teması</vt:lpstr>
      <vt:lpstr>Klip</vt:lpstr>
      <vt:lpstr>SES VE ÖZELLİKLERİ</vt:lpstr>
      <vt:lpstr>SES</vt:lpstr>
      <vt:lpstr>SES DALGALAR HALİNDE YAYILIR</vt:lpstr>
      <vt:lpstr>Titreşim Sonucu: SES OLUŞUR</vt:lpstr>
      <vt:lpstr>SES KAYNAĞI</vt:lpstr>
      <vt:lpstr>SESİN ÖZELLİKLERİ</vt:lpstr>
      <vt:lpstr>Sesin Frekansı</vt:lpstr>
      <vt:lpstr>Sesin Frekansı</vt:lpstr>
      <vt:lpstr>Sesin Frekansı</vt:lpstr>
      <vt:lpstr>ÖRNEK</vt:lpstr>
      <vt:lpstr>Sesin Frekansı</vt:lpstr>
      <vt:lpstr>Sesin Frekansı</vt:lpstr>
      <vt:lpstr>Sesin Frekansı</vt:lpstr>
      <vt:lpstr>Sesin Frekansı</vt:lpstr>
      <vt:lpstr>Sesin Frekansı</vt:lpstr>
      <vt:lpstr>Sesin Yüksekliği; İncelik Kalınlık</vt:lpstr>
      <vt:lpstr>NOTALAR</vt:lpstr>
      <vt:lpstr>Diyez-Bemol</vt:lpstr>
      <vt:lpstr>Kadın Sesleri</vt:lpstr>
      <vt:lpstr>Erkek Sesleri</vt:lpstr>
      <vt:lpstr>Sesin Genliği</vt:lpstr>
      <vt:lpstr>Sesin Genliği</vt:lpstr>
      <vt:lpstr>Sesin Genliği</vt:lpstr>
      <vt:lpstr>Sesin Şiddeti</vt:lpstr>
      <vt:lpstr>Sesin Şiddeti</vt:lpstr>
      <vt:lpstr>Sesin Şiddeti</vt:lpstr>
      <vt:lpstr>Ses Düzeyi</vt:lpstr>
      <vt:lpstr>Ses Düzeyi</vt:lpstr>
      <vt:lpstr>Ses Düzeyi</vt:lpstr>
      <vt:lpstr>OSİLOSKOP Sesin; frekans, yükseklik, genlik ve şiddetini ölçen araçlara denir.</vt:lpstr>
      <vt:lpstr>Sesin Tınısı</vt:lpstr>
      <vt:lpstr>Sesin Tınısı</vt:lpstr>
      <vt:lpstr>KARŞILAŞTIRMA</vt:lpstr>
      <vt:lpstr>SORU 1</vt:lpstr>
      <vt:lpstr>SORU 2</vt:lpstr>
      <vt:lpstr>SORU 3</vt:lpstr>
      <vt:lpstr>SORU 4</vt:lpstr>
      <vt:lpstr>SORU 5</vt:lpstr>
      <vt:lpstr>SORU 6</vt:lpstr>
      <vt:lpstr>SORU 7</vt:lpstr>
      <vt:lpstr>SORU 8</vt:lpstr>
      <vt:lpstr>SORU 9</vt:lpstr>
      <vt:lpstr>SORU 10</vt:lpstr>
      <vt:lpstr>MÜZİK</vt:lpstr>
      <vt:lpstr>MÜZİK ALETLERİ</vt:lpstr>
      <vt:lpstr>Üflemeli Çalgılar</vt:lpstr>
      <vt:lpstr>Vurmalı Çalgılar</vt:lpstr>
      <vt:lpstr>Telli-Yaylı Çalgılar</vt:lpstr>
      <vt:lpstr>MÜZİK ALETLERİNDE FREKANS-ŞİDDET AYARI</vt:lpstr>
      <vt:lpstr>Üflemeli Çalgılarda Frekans Ayarı</vt:lpstr>
      <vt:lpstr>Üflemeli Çalgılarda Şiddet  Ayarı</vt:lpstr>
      <vt:lpstr>Vurmalı Çalgılarda Frekans Ayarı</vt:lpstr>
      <vt:lpstr>Vurmalı Çalgılarda Şiddet Ayarı</vt:lpstr>
      <vt:lpstr>Telli-Yaylı  Çalgılarda Frekans Ayarı</vt:lpstr>
      <vt:lpstr>Telli-Yaylı Çalgılarda Şiddet Ayarı</vt:lpstr>
      <vt:lpstr>Ses ve Şişe Deneyleri</vt:lpstr>
      <vt:lpstr>Ses ve Şişe Deneyleri</vt:lpstr>
      <vt:lpstr>SESİN YAYILMASI VE SES HIZI</vt:lpstr>
      <vt:lpstr>SESİN YAYILMASI VE SES HIZI</vt:lpstr>
      <vt:lpstr>Maddenin Hali</vt:lpstr>
      <vt:lpstr>Ortamın Sıcaklığı</vt:lpstr>
      <vt:lpstr>Ortamın Yoğunluğu</vt:lpstr>
      <vt:lpstr>Ses Hızı ve Işık Hızı</vt:lpstr>
      <vt:lpstr>Sesin Soğurulması ve Ses Yalıtımı</vt:lpstr>
      <vt:lpstr>Sesin Rezonansı</vt:lpstr>
      <vt:lpstr>Sesin Rezonansı</vt:lpstr>
      <vt:lpstr>Sesin Kaydedilmesi</vt:lpstr>
      <vt:lpstr>SORU 11</vt:lpstr>
      <vt:lpstr>SORU 12</vt:lpstr>
      <vt:lpstr>SORU 13</vt:lpstr>
      <vt:lpstr>SORU 14</vt:lpstr>
      <vt:lpstr>SORU 15</vt:lpstr>
      <vt:lpstr>SORU 16</vt:lpstr>
      <vt:lpstr>SORU 17</vt:lpstr>
      <vt:lpstr>SORU 18</vt:lpstr>
      <vt:lpstr>SORU 19</vt:lpstr>
      <vt:lpstr>SORU 20</vt:lpstr>
      <vt:lpstr>SORU 21</vt:lpstr>
      <vt:lpstr>SORU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dc:title>
  <dc:creator>Exper</dc:creator>
  <cp:lastModifiedBy>Exper</cp:lastModifiedBy>
  <cp:revision>46</cp:revision>
  <dcterms:created xsi:type="dcterms:W3CDTF">2012-04-01T21:10:29Z</dcterms:created>
  <dcterms:modified xsi:type="dcterms:W3CDTF">2012-04-29T08:35:59Z</dcterms:modified>
</cp:coreProperties>
</file>